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73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BCA3F-826A-47A7-AB97-DF3B5365A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31BDE0-D82B-43B4-A7CF-FC568C61C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3D7AAA-A384-4F04-95C8-129E78821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6B7E-5081-4945-AAD5-1EAC9DEEF4A8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5E1CEA-5278-46E1-B37B-5893E1114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922401-53F3-476F-9D6D-90D2BCD9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1FFC-6CBD-4E47-B24B-300AD30E5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4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BBA40-05E8-4EBC-B38F-61B49492E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144F39-B445-4F3B-9B90-6FEF90A9B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23F448-5302-43B9-B01E-737930A2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6B7E-5081-4945-AAD5-1EAC9DEEF4A8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BC0654-7159-4E90-91B7-84B99FBED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BC0409-D451-44E9-B3D4-B374CD724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1FFC-6CBD-4E47-B24B-300AD30E5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9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41E633-DEFD-4647-BB73-056573238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C1A0A8-3B35-4FE6-A20F-ED39B2ADD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1D4BEF-1DE2-4B6C-A4AF-1302D34E9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6B7E-5081-4945-AAD5-1EAC9DEEF4A8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201166-9A75-4C5F-BCEB-F33ECC07F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DC7ABE-FCD6-450A-9922-818A0EC03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1FFC-6CBD-4E47-B24B-300AD30E5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6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0A252-5126-457D-970B-A4E2E1FED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606992-E183-487F-BF4F-2FA753D64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33D4AE-9284-43C9-AEF9-0CAAE6BD7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6B7E-5081-4945-AAD5-1EAC9DEEF4A8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5534B-B0DA-4569-AF39-747C8C1A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B0B84-4B47-4F86-B4F4-A584FC4E9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1FFC-6CBD-4E47-B24B-300AD30E5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EC3E5-7AEF-436F-92C2-43E2ABF3B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BDE20E-8866-45FE-8906-E2B7D6F6E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80E88F-DF72-41B2-B5FC-69A001C8E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6B7E-5081-4945-AAD5-1EAC9DEEF4A8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CE95D0-F8C7-49D5-B8E2-7AB8CB83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65DF6C-F15E-44A3-822F-CB2673DC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1FFC-6CBD-4E47-B24B-300AD30E5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98CA4-A231-4208-AEAD-EB459FF9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A5DECA-168E-4C01-93BC-98933C571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F397E3-32F8-4EA7-B3AF-A635DB438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BF6C3F-79BB-4AE8-85BF-F6A673AB6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6B7E-5081-4945-AAD5-1EAC9DEEF4A8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41C57B-1CEA-423C-9299-95025296F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4C06DD-69B9-4273-B3C5-F15394E9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1FFC-6CBD-4E47-B24B-300AD30E5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6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438AA-3DC3-497A-8DED-503C9E840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E0B492-B19F-40B0-AC4D-3192354BE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C3AC23-8552-477F-BD0D-F25B1A9A0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60C0AD-2274-467C-8412-22125ABCF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A9B94E-4EE0-4905-9365-7A04CE0C22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84B0AD-587E-4143-9621-67324831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6B7E-5081-4945-AAD5-1EAC9DEEF4A8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C8D780-B1E0-45D5-869A-512DD02D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632026-9A8D-4375-8DB6-CD3C70096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1FFC-6CBD-4E47-B24B-300AD30E5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24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97DA7-1E4A-46EB-9C72-1DE84C67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821A39-B733-4E69-9EAC-9D1C278E7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6B7E-5081-4945-AAD5-1EAC9DEEF4A8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2EF4CE-C483-4786-BF21-0FEED80AB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AC8996-C80C-4DD7-9264-298498BC2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1FFC-6CBD-4E47-B24B-300AD30E5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4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BA36B4-F1F9-487F-96BA-CD6D49361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6B7E-5081-4945-AAD5-1EAC9DEEF4A8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C249E4-2B98-40C0-AF99-0836B13D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DA5C4F-C9A8-4D24-8767-EE46CCDD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1FFC-6CBD-4E47-B24B-300AD30E5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07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3C4A6-22CB-4ADC-A6DA-D654A213B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43440C-0B3E-4103-B6F2-51B8F5E1B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FE8FCC-982B-431E-91CC-8760A09E0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26E655-EE24-43CE-A14D-6254CC152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6B7E-5081-4945-AAD5-1EAC9DEEF4A8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61BB5F-E813-4656-97DB-5E19AEFA5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014E49-C1E5-4110-834B-0029BE6A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1FFC-6CBD-4E47-B24B-300AD30E5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0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6F0FA-06A4-4851-AD1F-68838A79D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1448C3-26ED-4DC6-8853-8994DD299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92AC11-C994-45CE-ACBC-9200EFE36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25D7F6-C223-4ACE-89DC-BC13AA253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6B7E-5081-4945-AAD5-1EAC9DEEF4A8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9D1EC7-A0F7-4F7D-9EDE-C51DAE6F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3E1B43-9162-47EE-A0CA-2EF96CA42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1FFC-6CBD-4E47-B24B-300AD30E5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7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A8EDE4-0896-4861-80EC-2858D8087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291B78-A723-448F-A104-0C76AD0B1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1A0422-33C1-4E2E-B439-6389BA171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56B7E-5081-4945-AAD5-1EAC9DEEF4A8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7FB209-C5BE-4DFE-ADFA-9B34A525B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A0F467-0C50-478B-9334-59D1CF78B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D1FFC-6CBD-4E47-B24B-300AD30E5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7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43DDE82-9590-458F-8E25-9B81DBF86379}"/>
              </a:ext>
            </a:extLst>
          </p:cNvPr>
          <p:cNvSpPr txBox="1"/>
          <p:nvPr/>
        </p:nvSpPr>
        <p:spPr>
          <a:xfrm>
            <a:off x="280226" y="502088"/>
            <a:ext cx="4882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217346"/>
                </a:solidFill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Introduction to Data</a:t>
            </a:r>
            <a:endParaRPr lang="en-US" sz="3200" b="1" dirty="0">
              <a:solidFill>
                <a:srgbClr val="217346"/>
              </a:solidFill>
              <a:latin typeface="Microsoft GothicNeo" panose="020B0503020000020004" pitchFamily="34" charset="-127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61E8DAA-CEFC-4641-95B7-BCDF22CEAE77}"/>
              </a:ext>
            </a:extLst>
          </p:cNvPr>
          <p:cNvGrpSpPr/>
          <p:nvPr/>
        </p:nvGrpSpPr>
        <p:grpSpPr>
          <a:xfrm>
            <a:off x="799665" y="1890117"/>
            <a:ext cx="5334001" cy="3077765"/>
            <a:chOff x="904875" y="1591718"/>
            <a:chExt cx="5626275" cy="3077765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158A83E-96BF-48E2-8CF5-FF3FF11B26DC}"/>
                </a:ext>
              </a:extLst>
            </p:cNvPr>
            <p:cNvSpPr txBox="1"/>
            <p:nvPr/>
          </p:nvSpPr>
          <p:spPr>
            <a:xfrm>
              <a:off x="904875" y="1591718"/>
              <a:ext cx="27528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Data Source: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1FAFBC3-DD2C-428D-80D1-278CF9A3A53B}"/>
                </a:ext>
              </a:extLst>
            </p:cNvPr>
            <p:cNvSpPr txBox="1"/>
            <p:nvPr/>
          </p:nvSpPr>
          <p:spPr>
            <a:xfrm>
              <a:off x="1306295" y="2176493"/>
              <a:ext cx="503396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    Financial and nonfinancial data from 422 companies in different time span.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FE1C250-8503-4A0F-95AB-58645FD79C05}"/>
                </a:ext>
              </a:extLst>
            </p:cNvPr>
            <p:cNvSpPr txBox="1"/>
            <p:nvPr/>
          </p:nvSpPr>
          <p:spPr>
            <a:xfrm>
              <a:off x="904875" y="3528328"/>
              <a:ext cx="29908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Problem: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3D023F4-4858-42D6-8AFB-591483BAE032}"/>
                </a:ext>
              </a:extLst>
            </p:cNvPr>
            <p:cNvSpPr txBox="1"/>
            <p:nvPr/>
          </p:nvSpPr>
          <p:spPr>
            <a:xfrm>
              <a:off x="1235967" y="4146263"/>
              <a:ext cx="52951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    Predict financial distress level.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F62601D-90C0-435A-BFC0-053711699A8E}"/>
              </a:ext>
            </a:extLst>
          </p:cNvPr>
          <p:cNvGrpSpPr/>
          <p:nvPr/>
        </p:nvGrpSpPr>
        <p:grpSpPr>
          <a:xfrm>
            <a:off x="6133667" y="1648867"/>
            <a:ext cx="5442082" cy="3955956"/>
            <a:chOff x="6257925" y="1801267"/>
            <a:chExt cx="5442082" cy="3955956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27FB3FAA-E7E8-4B98-A0ED-EDBD4E82CC6C}"/>
                </a:ext>
              </a:extLst>
            </p:cNvPr>
            <p:cNvGrpSpPr/>
            <p:nvPr/>
          </p:nvGrpSpPr>
          <p:grpSpPr>
            <a:xfrm>
              <a:off x="6257926" y="2303306"/>
              <a:ext cx="5442081" cy="3453917"/>
              <a:chOff x="375476" y="1499603"/>
              <a:chExt cx="5442081" cy="3453917"/>
            </a:xfrm>
          </p:grpSpPr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2900D36-92FD-478D-8838-55CA3852586A}"/>
                  </a:ext>
                </a:extLst>
              </p:cNvPr>
              <p:cNvSpPr txBox="1"/>
              <p:nvPr/>
            </p:nvSpPr>
            <p:spPr>
              <a:xfrm>
                <a:off x="375476" y="1499603"/>
                <a:ext cx="370522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Number of rows: 3672 </a:t>
                </a:r>
              </a:p>
              <a:p>
                <a:r>
                  <a:rPr lang="en-US" sz="2400" dirty="0"/>
                  <a:t>Number of columns: 86 </a:t>
                </a: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D89AC0B-43F7-477D-9DEA-1A59A1CBC74C}"/>
                  </a:ext>
                </a:extLst>
              </p:cNvPr>
              <p:cNvSpPr txBox="1"/>
              <p:nvPr/>
            </p:nvSpPr>
            <p:spPr>
              <a:xfrm>
                <a:off x="1006669" y="2398975"/>
                <a:ext cx="4810888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Col1: </a:t>
                </a:r>
                <a:r>
                  <a:rPr lang="en-US" sz="2000" dirty="0"/>
                  <a:t>Company N</a:t>
                </a:r>
                <a:r>
                  <a:rPr lang="en-US" altLang="zh-CN" sz="2000" dirty="0"/>
                  <a:t>ame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Col2: </a:t>
                </a:r>
                <a:r>
                  <a:rPr lang="en-US" sz="2000" dirty="0"/>
                  <a:t>Different Time Span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Col3: </a:t>
                </a:r>
                <a:r>
                  <a:rPr lang="en-US" sz="2000" dirty="0"/>
                  <a:t>The Financial Distress Estimator: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&lt; - 0.50, Healthy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&gt; - 0.50, Financial Distress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b="1" dirty="0"/>
                  <a:t>Col4~Col86:</a:t>
                </a:r>
                <a:r>
                  <a:rPr lang="zh-CN" altLang="en-US" sz="2000" b="1" dirty="0"/>
                  <a:t> </a:t>
                </a:r>
                <a:r>
                  <a:rPr lang="en-US" altLang="zh-CN" sz="2000" dirty="0"/>
                  <a:t>Financial and non-financial characteristics of the sampled companies</a:t>
                </a:r>
                <a:endParaRPr lang="en-US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FF74BF56-9455-4940-B347-D65CBA642468}"/>
                </a:ext>
              </a:extLst>
            </p:cNvPr>
            <p:cNvSpPr txBox="1"/>
            <p:nvPr/>
          </p:nvSpPr>
          <p:spPr>
            <a:xfrm>
              <a:off x="6257925" y="1801267"/>
              <a:ext cx="40576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Data Summary: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7827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65BB395-F828-4DAA-994C-6E83B6FEE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13" y="1516618"/>
            <a:ext cx="5505022" cy="106387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A43ECC4-EFEA-4D82-B24A-6058A33A8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16618"/>
            <a:ext cx="5703132" cy="1056794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5FEC66A-98B7-4C6F-AD3A-2C4EEC15D451}"/>
              </a:ext>
            </a:extLst>
          </p:cNvPr>
          <p:cNvSpPr txBox="1"/>
          <p:nvPr/>
        </p:nvSpPr>
        <p:spPr>
          <a:xfrm>
            <a:off x="280226" y="502088"/>
            <a:ext cx="6224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217346"/>
                </a:solidFill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Lasso: penalty on parameters</a:t>
            </a:r>
            <a:endParaRPr lang="en-US" sz="3200" b="1" dirty="0">
              <a:solidFill>
                <a:srgbClr val="217346"/>
              </a:solidFill>
              <a:latin typeface="Microsoft GothicNeo" panose="020B0503020000020004" pitchFamily="34" charset="-127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276664-7B56-4A54-B7DB-E1CCBBC7774A}"/>
              </a:ext>
            </a:extLst>
          </p:cNvPr>
          <p:cNvSpPr txBox="1"/>
          <p:nvPr/>
        </p:nvSpPr>
        <p:spPr>
          <a:xfrm>
            <a:off x="9548233" y="3321196"/>
            <a:ext cx="261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betas became zeros 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076C2C6A-6FCC-4409-8B97-7B6EF64A86DA}"/>
              </a:ext>
            </a:extLst>
          </p:cNvPr>
          <p:cNvSpPr/>
          <p:nvPr/>
        </p:nvSpPr>
        <p:spPr>
          <a:xfrm rot="3907619">
            <a:off x="9395252" y="3722052"/>
            <a:ext cx="305962" cy="4745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62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B4D06D9-2733-4C46-B2EE-43BC9453E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64" y="1098207"/>
            <a:ext cx="5693710" cy="52577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0DAB041-9294-4AE4-B336-AD6AECCEC35F}"/>
              </a:ext>
            </a:extLst>
          </p:cNvPr>
          <p:cNvSpPr txBox="1"/>
          <p:nvPr/>
        </p:nvSpPr>
        <p:spPr>
          <a:xfrm>
            <a:off x="280226" y="502088"/>
            <a:ext cx="6224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217346"/>
                </a:solidFill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Lasso: penalty on parameters</a:t>
            </a:r>
            <a:endParaRPr lang="en-US" sz="3200" b="1" dirty="0">
              <a:solidFill>
                <a:srgbClr val="217346"/>
              </a:solidFill>
              <a:latin typeface="Microsoft GothicNeo" panose="020B0503020000020004" pitchFamily="34" charset="-127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5A3BC1-CCDE-4E7F-9902-33DD31D71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427" y="1059497"/>
            <a:ext cx="5591347" cy="526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012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EAE3447A-E795-42D4-B66E-00C0161C403A}"/>
              </a:ext>
            </a:extLst>
          </p:cNvPr>
          <p:cNvGrpSpPr/>
          <p:nvPr/>
        </p:nvGrpSpPr>
        <p:grpSpPr>
          <a:xfrm>
            <a:off x="2578512" y="7378127"/>
            <a:ext cx="8476095" cy="4461448"/>
            <a:chOff x="3715905" y="2769414"/>
            <a:chExt cx="8476095" cy="4461448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DF752DA-8575-4EBD-A417-2CDFD97D2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15905" y="2769414"/>
              <a:ext cx="8476095" cy="4461448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6FB0527-1C8B-4869-A8CA-CE47FBEB7074}"/>
                </a:ext>
              </a:extLst>
            </p:cNvPr>
            <p:cNvSpPr/>
            <p:nvPr/>
          </p:nvSpPr>
          <p:spPr>
            <a:xfrm>
              <a:off x="3715905" y="3019424"/>
              <a:ext cx="8476095" cy="1438275"/>
            </a:xfrm>
            <a:prstGeom prst="rect">
              <a:avLst/>
            </a:prstGeom>
            <a:solidFill>
              <a:schemeClr val="bg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7286796-7E21-4162-ACE6-AF33DC9E4D7F}"/>
                </a:ext>
              </a:extLst>
            </p:cNvPr>
            <p:cNvSpPr txBox="1"/>
            <p:nvPr/>
          </p:nvSpPr>
          <p:spPr>
            <a:xfrm>
              <a:off x="5800098" y="3657480"/>
              <a:ext cx="26009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217346"/>
                  </a:solidFill>
                </a:rPr>
                <a:t>Response Variable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3BAB6B5-90EA-4F24-B347-A9248D6DF686}"/>
                </a:ext>
              </a:extLst>
            </p:cNvPr>
            <p:cNvSpPr txBox="1"/>
            <p:nvPr/>
          </p:nvSpPr>
          <p:spPr>
            <a:xfrm>
              <a:off x="8724274" y="3657480"/>
              <a:ext cx="27057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217346"/>
                  </a:solidFill>
                </a:rPr>
                <a:t>Explanatory Variable</a:t>
              </a:r>
            </a:p>
          </p:txBody>
        </p:sp>
        <p:sp>
          <p:nvSpPr>
            <p:cNvPr id="15" name="右大括号 14">
              <a:extLst>
                <a:ext uri="{FF2B5EF4-FFF2-40B4-BE49-F238E27FC236}">
                  <a16:creationId xmlns:a16="http://schemas.microsoft.com/office/drawing/2014/main" id="{1E9FF7D2-330C-47D0-B4CA-C410A4A3F218}"/>
                </a:ext>
              </a:extLst>
            </p:cNvPr>
            <p:cNvSpPr/>
            <p:nvPr/>
          </p:nvSpPr>
          <p:spPr>
            <a:xfrm rot="16200000">
              <a:off x="9862431" y="2537705"/>
              <a:ext cx="333375" cy="3506614"/>
            </a:xfrm>
            <a:prstGeom prst="rightBrace">
              <a:avLst>
                <a:gd name="adj1" fmla="val 85476"/>
                <a:gd name="adj2" fmla="val 49729"/>
              </a:avLst>
            </a:prstGeom>
            <a:ln w="25400">
              <a:solidFill>
                <a:srgbClr val="2173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71359ED8-E34F-43A4-901C-DE3F828BBDA9}"/>
                </a:ext>
              </a:extLst>
            </p:cNvPr>
            <p:cNvCxnSpPr>
              <a:endCxn id="12" idx="2"/>
            </p:cNvCxnSpPr>
            <p:nvPr/>
          </p:nvCxnSpPr>
          <p:spPr>
            <a:xfrm flipV="1">
              <a:off x="7100573" y="4057590"/>
              <a:ext cx="1" cy="304860"/>
            </a:xfrm>
            <a:prstGeom prst="straightConnector1">
              <a:avLst/>
            </a:prstGeom>
            <a:ln w="31750">
              <a:solidFill>
                <a:srgbClr val="21734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A93E6357-FD0C-4EC4-8F0C-7786418982C0}"/>
                </a:ext>
              </a:extLst>
            </p:cNvPr>
            <p:cNvSpPr/>
            <p:nvPr/>
          </p:nvSpPr>
          <p:spPr>
            <a:xfrm>
              <a:off x="9958387" y="4004247"/>
              <a:ext cx="141461" cy="120077"/>
            </a:xfrm>
            <a:prstGeom prst="triangle">
              <a:avLst/>
            </a:prstGeom>
            <a:solidFill>
              <a:srgbClr val="217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623985A0-5791-4F3E-9A9B-E4499CD8868F}"/>
              </a:ext>
            </a:extLst>
          </p:cNvPr>
          <p:cNvSpPr txBox="1"/>
          <p:nvPr/>
        </p:nvSpPr>
        <p:spPr>
          <a:xfrm>
            <a:off x="280226" y="502088"/>
            <a:ext cx="4882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217346"/>
                </a:solidFill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Introduction to Data</a:t>
            </a:r>
            <a:endParaRPr lang="en-US" sz="3200" b="1" dirty="0">
              <a:solidFill>
                <a:srgbClr val="217346"/>
              </a:solidFill>
              <a:latin typeface="Microsoft GothicNeo" panose="020B0503020000020004" pitchFamily="34" charset="-127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3AD4CC-D786-46D0-B96F-42DAD87D2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410" y="1949907"/>
            <a:ext cx="8340922" cy="4392486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757DFFFC-71AA-4DA6-8E47-4D78B9D6C9FC}"/>
              </a:ext>
            </a:extLst>
          </p:cNvPr>
          <p:cNvSpPr txBox="1"/>
          <p:nvPr/>
        </p:nvSpPr>
        <p:spPr>
          <a:xfrm>
            <a:off x="884885" y="1298398"/>
            <a:ext cx="260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Sample Data</a:t>
            </a:r>
            <a:r>
              <a:rPr lang="en-US" sz="32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06885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623985A0-5791-4F3E-9A9B-E4499CD8868F}"/>
              </a:ext>
            </a:extLst>
          </p:cNvPr>
          <p:cNvSpPr txBox="1"/>
          <p:nvPr/>
        </p:nvSpPr>
        <p:spPr>
          <a:xfrm>
            <a:off x="280226" y="502088"/>
            <a:ext cx="4882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217346"/>
                </a:solidFill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Data Modification</a:t>
            </a:r>
            <a:endParaRPr lang="en-US" sz="3200" b="1" dirty="0">
              <a:solidFill>
                <a:srgbClr val="217346"/>
              </a:solidFill>
              <a:latin typeface="Microsoft GothicNeo" panose="020B0503020000020004" pitchFamily="34" charset="-127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A984149-85C0-4870-82C2-D2EEF16C0B67}"/>
              </a:ext>
            </a:extLst>
          </p:cNvPr>
          <p:cNvSpPr txBox="1"/>
          <p:nvPr/>
        </p:nvSpPr>
        <p:spPr>
          <a:xfrm>
            <a:off x="380807" y="1707886"/>
            <a:ext cx="58157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Data clearance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Preview data set.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Find NAs and unexpected value of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Remove unnecessary data 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Here we delete the company number and the time span variables.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Sampling train and test set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80% training and 20% testing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8CF3873-DEA0-4E1B-8A88-EA108B3D2F2F}"/>
              </a:ext>
            </a:extLst>
          </p:cNvPr>
          <p:cNvSpPr txBox="1"/>
          <p:nvPr/>
        </p:nvSpPr>
        <p:spPr>
          <a:xfrm>
            <a:off x="1310340" y="5493031"/>
            <a:ext cx="9744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We are talking about the Ridge and Lasso regression. These methods work better in samples with large number of explanatory variables and small sample size.  We will give more explanation latter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9A4F6E6-283C-49B3-9810-BACFABED09BD}"/>
              </a:ext>
            </a:extLst>
          </p:cNvPr>
          <p:cNvSpPr txBox="1"/>
          <p:nvPr/>
        </p:nvSpPr>
        <p:spPr>
          <a:xfrm>
            <a:off x="6588585" y="2349332"/>
            <a:ext cx="49826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Ordinary Linear Regression(Least Square)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Ridge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Lasso Regression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FCB0133-B98C-48A1-B13A-578A5E8CC371}"/>
              </a:ext>
            </a:extLst>
          </p:cNvPr>
          <p:cNvSpPr txBox="1"/>
          <p:nvPr/>
        </p:nvSpPr>
        <p:spPr>
          <a:xfrm>
            <a:off x="6521293" y="1176100"/>
            <a:ext cx="5049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  We will use three different regression methods in this sample and check how good the models are.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1C1FD04-D01F-49FE-AD97-296ADC932A57}"/>
              </a:ext>
            </a:extLst>
          </p:cNvPr>
          <p:cNvSpPr txBox="1"/>
          <p:nvPr/>
        </p:nvSpPr>
        <p:spPr>
          <a:xfrm>
            <a:off x="6521293" y="502088"/>
            <a:ext cx="4882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17346"/>
                </a:solidFill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Model Building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922B910-5D6B-4297-8A65-5159C3D2AB8B}"/>
              </a:ext>
            </a:extLst>
          </p:cNvPr>
          <p:cNvSpPr txBox="1"/>
          <p:nvPr/>
        </p:nvSpPr>
        <p:spPr>
          <a:xfrm>
            <a:off x="6521293" y="3980547"/>
            <a:ext cx="5049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  We use R to perform the three regression models.</a:t>
            </a:r>
          </a:p>
        </p:txBody>
      </p:sp>
    </p:spTree>
    <p:extLst>
      <p:ext uri="{BB962C8B-B14F-4D97-AF65-F5344CB8AC3E}">
        <p14:creationId xmlns:p14="http://schemas.microsoft.com/office/powerpoint/2010/main" val="4205549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623985A0-5791-4F3E-9A9B-E4499CD8868F}"/>
              </a:ext>
            </a:extLst>
          </p:cNvPr>
          <p:cNvSpPr txBox="1"/>
          <p:nvPr/>
        </p:nvSpPr>
        <p:spPr>
          <a:xfrm>
            <a:off x="280226" y="502088"/>
            <a:ext cx="6224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217346"/>
                </a:solidFill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Least Square Regression</a:t>
            </a:r>
            <a:endParaRPr lang="en-US" sz="3200" b="1" dirty="0">
              <a:solidFill>
                <a:srgbClr val="217346"/>
              </a:solidFill>
              <a:latin typeface="Microsoft GothicNeo" panose="020B0503020000020004" pitchFamily="34" charset="-127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B98386B2-3E3A-4958-9D56-21845A6B2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26" y="1228262"/>
            <a:ext cx="3821071" cy="516856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D3D9150-0B21-482A-A411-CAF91293E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790" y="2164835"/>
            <a:ext cx="3502651" cy="3790278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0C1583F7-BF5A-40CD-B0C9-FB95CFA91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7441" y="2976341"/>
            <a:ext cx="3759826" cy="297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81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A875911-2B1E-47E4-9CE6-3404CA36B558}"/>
              </a:ext>
            </a:extLst>
          </p:cNvPr>
          <p:cNvSpPr txBox="1"/>
          <p:nvPr/>
        </p:nvSpPr>
        <p:spPr>
          <a:xfrm>
            <a:off x="280226" y="502088"/>
            <a:ext cx="6224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217346"/>
                </a:solidFill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Ridge Regression</a:t>
            </a:r>
            <a:endParaRPr lang="en-US" sz="3200" b="1" dirty="0">
              <a:solidFill>
                <a:srgbClr val="217346"/>
              </a:solidFill>
              <a:latin typeface="Microsoft GothicNeo" panose="020B0503020000020004" pitchFamily="34" charset="-127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31E097-D27C-49AC-A5E9-34A796B9E15D}"/>
              </a:ext>
            </a:extLst>
          </p:cNvPr>
          <p:cNvSpPr txBox="1"/>
          <p:nvPr/>
        </p:nvSpPr>
        <p:spPr>
          <a:xfrm>
            <a:off x="475779" y="1400536"/>
            <a:ext cx="48034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Estimate tuning parameter </a:t>
            </a:r>
            <a:r>
              <a:rPr lang="el-GR" sz="3200" dirty="0"/>
              <a:t>λ</a:t>
            </a:r>
            <a:r>
              <a:rPr lang="en-US" sz="3200" dirty="0"/>
              <a:t> by Cross Validation</a:t>
            </a:r>
            <a:r>
              <a:rPr lang="en-US" sz="3200" i="1" dirty="0"/>
              <a:t> </a:t>
            </a:r>
            <a:endParaRPr lang="en-US" sz="32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339E1B8-D150-482B-8FAE-68ECDF48A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272" y="534543"/>
            <a:ext cx="6436949" cy="599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25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A875911-2B1E-47E4-9CE6-3404CA36B558}"/>
              </a:ext>
            </a:extLst>
          </p:cNvPr>
          <p:cNvSpPr txBox="1"/>
          <p:nvPr/>
        </p:nvSpPr>
        <p:spPr>
          <a:xfrm>
            <a:off x="280226" y="502088"/>
            <a:ext cx="6224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217346"/>
                </a:solidFill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Ridge Regression</a:t>
            </a:r>
            <a:endParaRPr lang="en-US" sz="3200" b="1" dirty="0">
              <a:solidFill>
                <a:srgbClr val="217346"/>
              </a:solidFill>
              <a:latin typeface="Microsoft GothicNeo" panose="020B0503020000020004" pitchFamily="34" charset="-127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31E097-D27C-49AC-A5E9-34A796B9E15D}"/>
              </a:ext>
            </a:extLst>
          </p:cNvPr>
          <p:cNvSpPr txBox="1"/>
          <p:nvPr/>
        </p:nvSpPr>
        <p:spPr>
          <a:xfrm>
            <a:off x="475779" y="1400536"/>
            <a:ext cx="48034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Estimate tuning parameter </a:t>
            </a:r>
            <a:r>
              <a:rPr lang="el-GR" sz="3200" dirty="0"/>
              <a:t>λ</a:t>
            </a:r>
            <a:r>
              <a:rPr lang="en-US" sz="3200" dirty="0"/>
              <a:t> by Cross Validation</a:t>
            </a:r>
            <a:r>
              <a:rPr lang="en-US" sz="3200" i="1" dirty="0"/>
              <a:t> </a:t>
            </a:r>
            <a:endParaRPr lang="en-US" sz="3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36B986-8F00-4EF6-8E5A-0AC833A2D056}"/>
              </a:ext>
            </a:extLst>
          </p:cNvPr>
          <p:cNvSpPr txBox="1"/>
          <p:nvPr/>
        </p:nvSpPr>
        <p:spPr>
          <a:xfrm>
            <a:off x="1099595" y="2997843"/>
            <a:ext cx="16320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019EAEB6-7AC0-4F5D-A4A9-243866859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493" y="3087045"/>
            <a:ext cx="4926212" cy="172354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Best </a:t>
            </a:r>
            <a:r>
              <a:rPr lang="el-GR" sz="28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λ </a:t>
            </a:r>
            <a:r>
              <a:rPr lang="en-US" sz="28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from cv output</a:t>
            </a:r>
            <a:r>
              <a:rPr lang="en-US" altLang="en-US" sz="28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948.3696</a:t>
            </a:r>
            <a:endParaRPr lang="en-US" altLang="en-US" sz="28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  </a:t>
            </a:r>
            <a:r>
              <a:rPr lang="en-US" altLang="en-US" sz="2000" dirty="0">
                <a:solidFill>
                  <a:srgbClr val="000000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(log(</a:t>
            </a:r>
            <a:r>
              <a:rPr lang="el-GR" altLang="en-US" sz="2000" dirty="0">
                <a:solidFill>
                  <a:srgbClr val="000000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λ </a:t>
            </a:r>
            <a:r>
              <a:rPr lang="en-US" altLang="en-US" sz="2000" dirty="0">
                <a:solidFill>
                  <a:srgbClr val="000000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)=6.85)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93686D9-643C-48AB-8CF2-B2657F63B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742" y="625033"/>
            <a:ext cx="6499450" cy="612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6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A875911-2B1E-47E4-9CE6-3404CA36B558}"/>
              </a:ext>
            </a:extLst>
          </p:cNvPr>
          <p:cNvSpPr txBox="1"/>
          <p:nvPr/>
        </p:nvSpPr>
        <p:spPr>
          <a:xfrm>
            <a:off x="280226" y="502088"/>
            <a:ext cx="6224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217346"/>
                </a:solidFill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Lasso Regression</a:t>
            </a:r>
            <a:endParaRPr lang="en-US" sz="3200" b="1" dirty="0">
              <a:solidFill>
                <a:srgbClr val="217346"/>
              </a:solidFill>
              <a:latin typeface="Microsoft GothicNeo" panose="020B0503020000020004" pitchFamily="34" charset="-127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31E097-D27C-49AC-A5E9-34A796B9E15D}"/>
              </a:ext>
            </a:extLst>
          </p:cNvPr>
          <p:cNvSpPr txBox="1"/>
          <p:nvPr/>
        </p:nvSpPr>
        <p:spPr>
          <a:xfrm>
            <a:off x="475779" y="1400536"/>
            <a:ext cx="48034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Estimate tuning parameter </a:t>
            </a:r>
            <a:r>
              <a:rPr lang="el-GR" sz="3200" dirty="0"/>
              <a:t>λ</a:t>
            </a:r>
            <a:r>
              <a:rPr lang="en-US" sz="3200" dirty="0"/>
              <a:t> by Cross Validation</a:t>
            </a:r>
            <a:r>
              <a:rPr lang="en-US" sz="3200" i="1" dirty="0"/>
              <a:t> </a:t>
            </a:r>
            <a:endParaRPr lang="en-US" sz="32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6AC32FF-9464-457A-83FB-5853E900E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694" y="502088"/>
            <a:ext cx="6635513" cy="613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327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A875911-2B1E-47E4-9CE6-3404CA36B558}"/>
              </a:ext>
            </a:extLst>
          </p:cNvPr>
          <p:cNvSpPr txBox="1"/>
          <p:nvPr/>
        </p:nvSpPr>
        <p:spPr>
          <a:xfrm>
            <a:off x="280226" y="502088"/>
            <a:ext cx="6224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217346"/>
                </a:solidFill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Lasso Regression</a:t>
            </a:r>
            <a:endParaRPr lang="en-US" sz="3200" b="1" dirty="0">
              <a:solidFill>
                <a:srgbClr val="217346"/>
              </a:solidFill>
              <a:latin typeface="Microsoft GothicNeo" panose="020B0503020000020004" pitchFamily="34" charset="-127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31E097-D27C-49AC-A5E9-34A796B9E15D}"/>
              </a:ext>
            </a:extLst>
          </p:cNvPr>
          <p:cNvSpPr txBox="1"/>
          <p:nvPr/>
        </p:nvSpPr>
        <p:spPr>
          <a:xfrm>
            <a:off x="475779" y="1400536"/>
            <a:ext cx="48034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Estimate tuning parameter </a:t>
            </a:r>
            <a:r>
              <a:rPr lang="el-GR" sz="3200" dirty="0"/>
              <a:t>λ</a:t>
            </a:r>
            <a:r>
              <a:rPr lang="en-US" sz="3200" dirty="0"/>
              <a:t> by Cross Validation</a:t>
            </a:r>
            <a:r>
              <a:rPr lang="en-US" sz="3200" i="1" dirty="0"/>
              <a:t> </a:t>
            </a:r>
            <a:endParaRPr lang="en-US" sz="3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36B986-8F00-4EF6-8E5A-0AC833A2D056}"/>
              </a:ext>
            </a:extLst>
          </p:cNvPr>
          <p:cNvSpPr txBox="1"/>
          <p:nvPr/>
        </p:nvSpPr>
        <p:spPr>
          <a:xfrm>
            <a:off x="1099595" y="2997843"/>
            <a:ext cx="16320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019EAEB6-7AC0-4F5D-A4A9-243866859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493" y="3317878"/>
            <a:ext cx="4926212" cy="126188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Best </a:t>
            </a:r>
            <a:r>
              <a:rPr lang="el-GR" sz="28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λ </a:t>
            </a:r>
            <a:r>
              <a:rPr lang="en-US" sz="28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from cv output</a:t>
            </a:r>
            <a:r>
              <a:rPr lang="en-US" altLang="en-US" sz="28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0.0365</a:t>
            </a:r>
            <a:r>
              <a:rPr lang="en-US" altLang="en-US" sz="5400" dirty="0">
                <a:latin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(log(</a:t>
            </a:r>
            <a:r>
              <a:rPr lang="el-GR" altLang="en-US" sz="2000" dirty="0">
                <a:solidFill>
                  <a:srgbClr val="000000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λ </a:t>
            </a:r>
            <a:r>
              <a:rPr lang="en-US" altLang="en-US" sz="2000" dirty="0">
                <a:solidFill>
                  <a:srgbClr val="000000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) = </a:t>
            </a:r>
            <a:r>
              <a:rPr lang="en-US" altLang="zh-CN" sz="2000" dirty="0">
                <a:solidFill>
                  <a:srgbClr val="000000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-</a:t>
            </a:r>
            <a:r>
              <a:rPr lang="en-US" altLang="en-US" sz="2000" dirty="0">
                <a:solidFill>
                  <a:srgbClr val="000000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3.31)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EA28AB9-F65F-4093-8EFA-F78D319A4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801" y="502089"/>
            <a:ext cx="6806616" cy="614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823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E36EDE-2BCD-49C8-8577-FAED06AA7EF6}"/>
              </a:ext>
            </a:extLst>
          </p:cNvPr>
          <p:cNvSpPr txBox="1"/>
          <p:nvPr/>
        </p:nvSpPr>
        <p:spPr>
          <a:xfrm>
            <a:off x="280226" y="502088"/>
            <a:ext cx="6224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217346"/>
                </a:solidFill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Model Comparation</a:t>
            </a:r>
            <a:endParaRPr lang="en-US" sz="3200" b="1" dirty="0">
              <a:solidFill>
                <a:srgbClr val="217346"/>
              </a:solidFill>
              <a:latin typeface="Microsoft GothicNeo" panose="020B0503020000020004" pitchFamily="34" charset="-127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B04A71-DC1A-4FD1-973B-BD89D2771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00" y="1612708"/>
            <a:ext cx="3941615" cy="363258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1840A76-C343-4F8C-9646-A954537E9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515" y="1612708"/>
            <a:ext cx="4042069" cy="36826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12CE016-F72F-4AF6-8A6B-1FC72FF24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8900" y="1612708"/>
            <a:ext cx="4075299" cy="3682643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835238E9-1D74-4A73-803E-C1CD04A42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464" y="5490299"/>
            <a:ext cx="1987327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Least Square</a:t>
            </a:r>
            <a:r>
              <a:rPr lang="en-US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MSE=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2.693591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E05B24A7-5165-4098-B858-2D90AE9BC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2336" y="5490299"/>
            <a:ext cx="1987327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Ridge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Best </a:t>
            </a:r>
            <a:r>
              <a:rPr lang="en-US" altLang="zh-CN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M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odel</a:t>
            </a:r>
            <a:r>
              <a:rPr lang="en-US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MSE=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1.722545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FEE25064-E6B8-4332-8A9D-0D0AE1BD1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4970" y="5490299"/>
            <a:ext cx="1987327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Lasso Square</a:t>
            </a:r>
            <a:r>
              <a:rPr lang="en-US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MSE=0.8512361</a:t>
            </a:r>
            <a:endParaRPr lang="en-US" altLang="en-US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111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292</Words>
  <Application>Microsoft Office PowerPoint</Application>
  <PresentationFormat>宽屏</PresentationFormat>
  <Paragraphs>58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Microsoft GothicNeo</vt:lpstr>
      <vt:lpstr>Arial</vt:lpstr>
      <vt:lpstr>Calibri</vt:lpstr>
      <vt:lpstr>Calibri Light</vt:lpstr>
      <vt:lpstr>Lucida Console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Fangqing Xu</dc:creator>
  <cp:lastModifiedBy>Fangqing Xu</cp:lastModifiedBy>
  <cp:revision>22</cp:revision>
  <dcterms:created xsi:type="dcterms:W3CDTF">2019-11-16T21:13:37Z</dcterms:created>
  <dcterms:modified xsi:type="dcterms:W3CDTF">2019-11-17T02:05:41Z</dcterms:modified>
</cp:coreProperties>
</file>