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72" r:id="rId8"/>
    <p:sldId id="265" r:id="rId9"/>
    <p:sldId id="264" r:id="rId10"/>
    <p:sldId id="266" r:id="rId11"/>
    <p:sldId id="269" r:id="rId12"/>
    <p:sldId id="267" r:id="rId13"/>
    <p:sldId id="270" r:id="rId14"/>
    <p:sldId id="273"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3" autoAdjust="0"/>
    <p:restoredTop sz="94660"/>
  </p:normalViewPr>
  <p:slideViewPr>
    <p:cSldViewPr snapToGrid="0">
      <p:cViewPr varScale="1">
        <p:scale>
          <a:sx n="67" d="100"/>
          <a:sy n="67" d="100"/>
        </p:scale>
        <p:origin x="8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F549B4-003E-4A86-82E6-00C00E046A2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1CEE5-CE88-49C8-AE65-E2FBE15F3A58}"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270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549B4-003E-4A86-82E6-00C00E046A2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18718965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549B4-003E-4A86-82E6-00C00E046A2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1CEE5-CE88-49C8-AE65-E2FBE15F3A5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8871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549B4-003E-4A86-82E6-00C00E046A2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7919574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F549B4-003E-4A86-82E6-00C00E046A2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1CEE5-CE88-49C8-AE65-E2FBE15F3A58}"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572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F549B4-003E-4A86-82E6-00C00E046A2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18544254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F549B4-003E-4A86-82E6-00C00E046A2C}"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38421962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F549B4-003E-4A86-82E6-00C00E046A2C}"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3650032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549B4-003E-4A86-82E6-00C00E046A2C}"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32268080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F549B4-003E-4A86-82E6-00C00E046A2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1CEE5-CE88-49C8-AE65-E2FBE15F3A58}" type="slidenum">
              <a:rPr lang="en-IN" smtClean="0"/>
              <a:t>‹#›</a:t>
            </a:fld>
            <a:endParaRPr lang="en-IN"/>
          </a:p>
        </p:txBody>
      </p:sp>
    </p:spTree>
    <p:extLst>
      <p:ext uri="{BB962C8B-B14F-4D97-AF65-F5344CB8AC3E}">
        <p14:creationId xmlns:p14="http://schemas.microsoft.com/office/powerpoint/2010/main" val="14443977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549B4-003E-4A86-82E6-00C00E046A2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1CEE5-CE88-49C8-AE65-E2FBE15F3A58}"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666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8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FF549B4-003E-4A86-82E6-00C00E046A2C}" type="datetimeFigureOut">
              <a:rPr lang="en-IN" smtClean="0"/>
              <a:t>21-05-2021</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851CEE5-CE88-49C8-AE65-E2FBE15F3A5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656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economist.com/" TargetMode="External"/><Relationship Id="rId3" Type="http://schemas.openxmlformats.org/officeDocument/2006/relationships/hyperlink" Target="https://imiblockchain.com/real-world-uses-of-blockchain-in-2020/" TargetMode="External"/><Relationship Id="rId7" Type="http://schemas.openxmlformats.org/officeDocument/2006/relationships/hyperlink" Target="https://link.springer.com/chapter/10.1007/978-3-030-02351-5_45" TargetMode="External"/><Relationship Id="rId2" Type="http://schemas.openxmlformats.org/officeDocument/2006/relationships/hyperlink" Target="https://www.ibm.com/topics/what-is-blockchain" TargetMode="External"/><Relationship Id="rId1" Type="http://schemas.openxmlformats.org/officeDocument/2006/relationships/slideLayout" Target="../slideLayouts/slideLayout2.xml"/><Relationship Id="rId6" Type="http://schemas.openxmlformats.org/officeDocument/2006/relationships/hyperlink" Target="http://qnimate.com/blockchain-based-identity-records-management-and-voting-using-aws/" TargetMode="External"/><Relationship Id="rId5" Type="http://schemas.openxmlformats.org/officeDocument/2006/relationships/hyperlink" Target="http://www.researchgate.net/" TargetMode="External"/><Relationship Id="rId10" Type="http://schemas.openxmlformats.org/officeDocument/2006/relationships/hyperlink" Target="http://www.medium.com/" TargetMode="External"/><Relationship Id="rId4" Type="http://schemas.openxmlformats.org/officeDocument/2006/relationships/hyperlink" Target="https://www.crunchbase.com/organization/follow-my-vote-inc" TargetMode="External"/><Relationship Id="rId9" Type="http://schemas.openxmlformats.org/officeDocument/2006/relationships/hyperlink" Target="https://www.scientificamerican.com/article/are-blockchains-the-answer-for-secure-elections-probably-no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yptoadventure.org/two-italian-institutes-to-issue-blockchain-based-digital-diploma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8000"/>
            <a:lum/>
          </a:blip>
          <a:srcRect/>
          <a:stretch>
            <a:fillRect t="-7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658-BBF0-4493-805A-4E02CB28B377}"/>
              </a:ext>
            </a:extLst>
          </p:cNvPr>
          <p:cNvSpPr>
            <a:spLocks noGrp="1"/>
          </p:cNvSpPr>
          <p:nvPr>
            <p:ph type="ctrTitle"/>
          </p:nvPr>
        </p:nvSpPr>
        <p:spPr>
          <a:xfrm>
            <a:off x="2558625" y="2165066"/>
            <a:ext cx="7738533" cy="614363"/>
          </a:xfrm>
        </p:spPr>
        <p:txBody>
          <a:bodyPr>
            <a:normAutofit fontScale="90000"/>
          </a:bodyPr>
          <a:lstStyle/>
          <a:p>
            <a:r>
              <a:rPr lang="en-IN" sz="4000" b="1" dirty="0">
                <a:effectLst>
                  <a:outerShdw blurRad="38100" dist="38100" dir="2700000" algn="tl">
                    <a:srgbClr val="000000">
                      <a:alpha val="43137"/>
                    </a:srgbClr>
                  </a:outerShdw>
                </a:effectLst>
              </a:rPr>
              <a:t>Blockchain for Voting &amp; Elections</a:t>
            </a:r>
          </a:p>
        </p:txBody>
      </p:sp>
      <p:sp>
        <p:nvSpPr>
          <p:cNvPr id="3" name="Subtitle 2">
            <a:extLst>
              <a:ext uri="{FF2B5EF4-FFF2-40B4-BE49-F238E27FC236}">
                <a16:creationId xmlns:a16="http://schemas.microsoft.com/office/drawing/2014/main" id="{DA3EC479-CC2C-4629-BB78-7E6200582564}"/>
              </a:ext>
            </a:extLst>
          </p:cNvPr>
          <p:cNvSpPr>
            <a:spLocks noGrp="1"/>
          </p:cNvSpPr>
          <p:nvPr>
            <p:ph type="subTitle" idx="1"/>
          </p:nvPr>
        </p:nvSpPr>
        <p:spPr>
          <a:xfrm>
            <a:off x="1176866" y="4800917"/>
            <a:ext cx="9838267" cy="2358495"/>
          </a:xfrm>
        </p:spPr>
        <p:txBody>
          <a:bodyPr>
            <a:normAutofit/>
          </a:bodyPr>
          <a:lstStyle/>
          <a:p>
            <a:pPr algn="ctr"/>
            <a:r>
              <a:rPr lang="en-IN" b="1" dirty="0"/>
              <a:t>Submitted by: Group No.1</a:t>
            </a:r>
          </a:p>
          <a:p>
            <a:pPr algn="ctr"/>
            <a:r>
              <a:rPr lang="en-IN" b="1" dirty="0"/>
              <a:t>Members:</a:t>
            </a:r>
          </a:p>
          <a:p>
            <a:pPr algn="ctr"/>
            <a:r>
              <a:rPr lang="en-IN" b="1" dirty="0"/>
              <a:t>Piyush Datir, Aniket Pawar, Aditya Joshi</a:t>
            </a:r>
          </a:p>
          <a:p>
            <a:pPr algn="ctr"/>
            <a:r>
              <a:rPr lang="en-IN" b="1" dirty="0"/>
              <a:t>Aditya Dorwekar</a:t>
            </a:r>
          </a:p>
          <a:p>
            <a:pPr algn="r"/>
            <a:endParaRPr lang="en-IN" dirty="0"/>
          </a:p>
        </p:txBody>
      </p:sp>
      <p:sp>
        <p:nvSpPr>
          <p:cNvPr id="4" name="TextBox 3">
            <a:extLst>
              <a:ext uri="{FF2B5EF4-FFF2-40B4-BE49-F238E27FC236}">
                <a16:creationId xmlns:a16="http://schemas.microsoft.com/office/drawing/2014/main" id="{B295422F-1065-4E83-A61D-B3915A39AD0F}"/>
              </a:ext>
            </a:extLst>
          </p:cNvPr>
          <p:cNvSpPr txBox="1"/>
          <p:nvPr/>
        </p:nvSpPr>
        <p:spPr>
          <a:xfrm>
            <a:off x="2345266" y="1590424"/>
            <a:ext cx="10033001"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Britannic Bold" panose="020B0903060703020204" pitchFamily="34" charset="0"/>
              </a:rPr>
              <a:t>Course: Blockchain &amp; its Application</a:t>
            </a:r>
          </a:p>
        </p:txBody>
      </p:sp>
    </p:spTree>
    <p:extLst>
      <p:ext uri="{BB962C8B-B14F-4D97-AF65-F5344CB8AC3E}">
        <p14:creationId xmlns:p14="http://schemas.microsoft.com/office/powerpoint/2010/main" val="7150458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958E-4EA5-4130-8B14-200A14225D36}"/>
              </a:ext>
            </a:extLst>
          </p:cNvPr>
          <p:cNvSpPr>
            <a:spLocks noGrp="1"/>
          </p:cNvSpPr>
          <p:nvPr>
            <p:ph type="title"/>
          </p:nvPr>
        </p:nvSpPr>
        <p:spPr>
          <a:xfrm>
            <a:off x="838200" y="717550"/>
            <a:ext cx="10515600" cy="1325563"/>
          </a:xfrm>
        </p:spPr>
        <p:txBody>
          <a:bodyPr/>
          <a:lstStyle/>
          <a:p>
            <a:r>
              <a:rPr lang="en-IN" dirty="0"/>
              <a:t>Block Design:</a:t>
            </a:r>
          </a:p>
        </p:txBody>
      </p:sp>
      <p:pic>
        <p:nvPicPr>
          <p:cNvPr id="8" name="Picture 7">
            <a:extLst>
              <a:ext uri="{FF2B5EF4-FFF2-40B4-BE49-F238E27FC236}">
                <a16:creationId xmlns:a16="http://schemas.microsoft.com/office/drawing/2014/main" id="{9F75843B-F2BA-4B10-B72A-89E3A959E67D}"/>
              </a:ext>
            </a:extLst>
          </p:cNvPr>
          <p:cNvPicPr>
            <a:picLocks noChangeAspect="1"/>
          </p:cNvPicPr>
          <p:nvPr/>
        </p:nvPicPr>
        <p:blipFill>
          <a:blip r:embed="rId2"/>
          <a:stretch>
            <a:fillRect/>
          </a:stretch>
        </p:blipFill>
        <p:spPr>
          <a:xfrm>
            <a:off x="4860395" y="644525"/>
            <a:ext cx="5095875" cy="5495925"/>
          </a:xfrm>
          <a:prstGeom prst="rect">
            <a:avLst/>
          </a:prstGeom>
        </p:spPr>
      </p:pic>
    </p:spTree>
    <p:extLst>
      <p:ext uri="{BB962C8B-B14F-4D97-AF65-F5344CB8AC3E}">
        <p14:creationId xmlns:p14="http://schemas.microsoft.com/office/powerpoint/2010/main" val="32436849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E8E0-A2F2-42AF-B750-486E2B2A3E3C}"/>
              </a:ext>
            </a:extLst>
          </p:cNvPr>
          <p:cNvSpPr>
            <a:spLocks noGrp="1"/>
          </p:cNvSpPr>
          <p:nvPr>
            <p:ph type="title"/>
          </p:nvPr>
        </p:nvSpPr>
        <p:spPr/>
        <p:txBody>
          <a:bodyPr>
            <a:normAutofit/>
          </a:bodyPr>
          <a:lstStyle/>
          <a:p>
            <a:r>
              <a:rPr lang="en-IN" dirty="0">
                <a:effectLst/>
                <a:ea typeface="Times New Roman" panose="02020603050405020304" pitchFamily="18" charset="0"/>
              </a:rPr>
              <a:t>Steps of the Electoral Process</a:t>
            </a:r>
            <a:endParaRPr lang="en-IN" dirty="0"/>
          </a:p>
        </p:txBody>
      </p:sp>
      <p:sp>
        <p:nvSpPr>
          <p:cNvPr id="3" name="Content Placeholder 2">
            <a:extLst>
              <a:ext uri="{FF2B5EF4-FFF2-40B4-BE49-F238E27FC236}">
                <a16:creationId xmlns:a16="http://schemas.microsoft.com/office/drawing/2014/main" id="{B101CC00-9DFA-4C21-9D81-87588EB98B21}"/>
              </a:ext>
            </a:extLst>
          </p:cNvPr>
          <p:cNvSpPr>
            <a:spLocks noGrp="1"/>
          </p:cNvSpPr>
          <p:nvPr>
            <p:ph idx="1"/>
          </p:nvPr>
        </p:nvSpPr>
        <p:spPr/>
        <p:txBody>
          <a:bodyPr>
            <a:normAutofit/>
          </a:bodyPr>
          <a:lstStyle/>
          <a:p>
            <a:pPr>
              <a:buClrTx/>
              <a:buFont typeface="Wingdings" panose="05000000000000000000" pitchFamily="2" charset="2"/>
              <a:buChar char="q"/>
            </a:pPr>
            <a:r>
              <a:rPr lang="en-IN" sz="2400" b="1" dirty="0">
                <a:effectLst/>
                <a:latin typeface="+mj-lt"/>
                <a:ea typeface="Times New Roman" panose="02020603050405020304" pitchFamily="18" charset="0"/>
                <a:cs typeface="Arial" panose="020B0604020202020204" pitchFamily="34" charset="0"/>
              </a:rPr>
              <a:t>Election creation.</a:t>
            </a:r>
          </a:p>
          <a:p>
            <a:pPr>
              <a:buClrTx/>
              <a:buFont typeface="Wingdings" panose="05000000000000000000" pitchFamily="2" charset="2"/>
              <a:buChar char="q"/>
            </a:pPr>
            <a:r>
              <a:rPr lang="en-IN" sz="2400" b="1" dirty="0">
                <a:effectLst/>
                <a:latin typeface="+mj-lt"/>
                <a:ea typeface="Times New Roman" panose="02020603050405020304" pitchFamily="18" charset="0"/>
                <a:cs typeface="Arial" panose="020B0604020202020204" pitchFamily="34" charset="0"/>
              </a:rPr>
              <a:t>The election administrators conduct voter registration- Registration of voters</a:t>
            </a:r>
            <a:r>
              <a:rPr lang="en-IN" sz="2400" dirty="0">
                <a:effectLst/>
                <a:latin typeface="+mj-lt"/>
                <a:ea typeface="Times New Roman" panose="02020603050405020304" pitchFamily="18" charset="0"/>
                <a:cs typeface="Arial" panose="020B0604020202020204" pitchFamily="34" charset="0"/>
              </a:rPr>
              <a:t>.</a:t>
            </a:r>
            <a:endParaRPr lang="en-IN" sz="2400" b="1" dirty="0">
              <a:latin typeface="+mj-lt"/>
              <a:ea typeface="Times New Roman" panose="02020603050405020304" pitchFamily="18" charset="0"/>
              <a:cs typeface="Arial" panose="020B0604020202020204" pitchFamily="34" charset="0"/>
            </a:endParaRPr>
          </a:p>
          <a:p>
            <a:pPr>
              <a:buClrTx/>
              <a:buFont typeface="Wingdings" panose="05000000000000000000" pitchFamily="2" charset="2"/>
              <a:buChar char="q"/>
            </a:pPr>
            <a:r>
              <a:rPr lang="en-IN" sz="2400" b="1" dirty="0">
                <a:effectLst/>
                <a:latin typeface="+mj-lt"/>
                <a:ea typeface="Times New Roman" panose="02020603050405020304" pitchFamily="18" charset="0"/>
                <a:cs typeface="Arial" panose="020B0604020202020204" pitchFamily="34" charset="0"/>
              </a:rPr>
              <a:t>Vote transaction.</a:t>
            </a:r>
          </a:p>
          <a:p>
            <a:pPr>
              <a:buClrTx/>
              <a:buFont typeface="Wingdings" panose="05000000000000000000" pitchFamily="2" charset="2"/>
              <a:buChar char="q"/>
            </a:pPr>
            <a:r>
              <a:rPr lang="en-IN" sz="2400" b="1" dirty="0">
                <a:effectLst/>
                <a:latin typeface="+mj-lt"/>
                <a:ea typeface="Times New Roman" panose="02020603050405020304" pitchFamily="18" charset="0"/>
              </a:rPr>
              <a:t>Results Tallying.</a:t>
            </a:r>
            <a:endParaRPr lang="en-IN" sz="2400" b="1" dirty="0">
              <a:effectLst/>
              <a:latin typeface="+mj-lt"/>
              <a:ea typeface="Times New Roman" panose="02020603050405020304" pitchFamily="18" charset="0"/>
              <a:cs typeface="Arial" panose="020B0604020202020204" pitchFamily="34" charset="0"/>
            </a:endParaRPr>
          </a:p>
          <a:p>
            <a:pPr>
              <a:buClrTx/>
              <a:buFont typeface="Wingdings" panose="05000000000000000000" pitchFamily="2" charset="2"/>
              <a:buChar char="q"/>
            </a:pPr>
            <a:r>
              <a:rPr lang="en-IN" sz="2400" b="1" dirty="0">
                <a:effectLst/>
                <a:latin typeface="+mj-lt"/>
                <a:ea typeface="Times New Roman" panose="02020603050405020304" pitchFamily="18" charset="0"/>
                <a:cs typeface="Arial" panose="020B0604020202020204" pitchFamily="34" charset="0"/>
              </a:rPr>
              <a:t>Vote Verification.</a:t>
            </a:r>
            <a:endParaRPr lang="en-IN" sz="3600" dirty="0">
              <a:latin typeface="+mj-lt"/>
            </a:endParaRPr>
          </a:p>
        </p:txBody>
      </p:sp>
    </p:spTree>
    <p:extLst>
      <p:ext uri="{BB962C8B-B14F-4D97-AF65-F5344CB8AC3E}">
        <p14:creationId xmlns:p14="http://schemas.microsoft.com/office/powerpoint/2010/main" val="20851138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72CE-1599-4F4D-AE8E-50D941AE36C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356B8AA-1823-4B2D-BDE2-0463A6A95BCF}"/>
              </a:ext>
            </a:extLst>
          </p:cNvPr>
          <p:cNvSpPr>
            <a:spLocks noGrp="1"/>
          </p:cNvSpPr>
          <p:nvPr>
            <p:ph idx="1"/>
          </p:nvPr>
        </p:nvSpPr>
        <p:spPr/>
        <p:txBody>
          <a:bodyPr>
            <a:normAutofit/>
          </a:bodyPr>
          <a:lstStyle/>
          <a:p>
            <a:pPr>
              <a:buClrTx/>
              <a:buFont typeface="Wingdings" panose="05000000000000000000" pitchFamily="2" charset="2"/>
              <a:buChar char="q"/>
            </a:pPr>
            <a:r>
              <a:rPr lang="en-US" sz="2400" dirty="0">
                <a:latin typeface="+mj-lt"/>
              </a:rPr>
              <a:t>To make the public electoral process cheaper, faster and easier, is a compelling one in modern society. </a:t>
            </a:r>
          </a:p>
          <a:p>
            <a:pPr>
              <a:buClrTx/>
              <a:buFont typeface="Wingdings" panose="05000000000000000000" pitchFamily="2" charset="2"/>
              <a:buChar char="q"/>
            </a:pPr>
            <a:r>
              <a:rPr lang="en-US" sz="2400" dirty="0">
                <a:latin typeface="+mj-lt"/>
              </a:rPr>
              <a:t>It will removes a certain power barrier between the voter and the elected official.</a:t>
            </a:r>
          </a:p>
          <a:p>
            <a:pPr>
              <a:buClrTx/>
              <a:buFont typeface="Wingdings" panose="05000000000000000000" pitchFamily="2" charset="2"/>
              <a:buChar char="q"/>
            </a:pPr>
            <a:r>
              <a:rPr lang="en-US" sz="2400" dirty="0">
                <a:latin typeface="+mj-lt"/>
              </a:rPr>
              <a:t>It also opens the door for a more direct form of democracy, allowing voters to express their will on individual bills and propositions.</a:t>
            </a:r>
          </a:p>
        </p:txBody>
      </p:sp>
    </p:spTree>
    <p:extLst>
      <p:ext uri="{BB962C8B-B14F-4D97-AF65-F5344CB8AC3E}">
        <p14:creationId xmlns:p14="http://schemas.microsoft.com/office/powerpoint/2010/main" val="7145386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9E69C-FE32-4C8B-B541-6CD4F4CDA001}"/>
              </a:ext>
            </a:extLst>
          </p:cNvPr>
          <p:cNvSpPr>
            <a:spLocks noGrp="1"/>
          </p:cNvSpPr>
          <p:nvPr>
            <p:ph idx="1"/>
          </p:nvPr>
        </p:nvSpPr>
        <p:spPr>
          <a:xfrm>
            <a:off x="927876" y="803709"/>
            <a:ext cx="9720071" cy="4023360"/>
          </a:xfrm>
        </p:spPr>
        <p:txBody>
          <a:bodyPr/>
          <a:lstStyle/>
          <a:p>
            <a:pPr>
              <a:lnSpc>
                <a:spcPts val="2025"/>
              </a:lnSpc>
              <a:spcAft>
                <a:spcPts val="800"/>
              </a:spcAft>
            </a:pPr>
            <a:r>
              <a:rPr lang="en-IN" sz="2400" dirty="0">
                <a:effectLst/>
                <a:latin typeface="+mj-lt"/>
                <a:ea typeface="Times New Roman" panose="02020603050405020304" pitchFamily="18" charset="0"/>
                <a:cs typeface="Times New Roman" panose="02020603050405020304" pitchFamily="18" charset="0"/>
              </a:rPr>
              <a:t>Besides the use of blockchain in payments and cryptocurrencies, the technology’s use has been advocated for storing information regarding tangible assets such as land and education records to ensure against frauds</a:t>
            </a:r>
          </a:p>
          <a:p>
            <a:pPr>
              <a:lnSpc>
                <a:spcPts val="2025"/>
              </a:lnSpc>
              <a:spcAft>
                <a:spcPts val="800"/>
              </a:spcAft>
            </a:pPr>
            <a:r>
              <a:rPr lang="en-IN" sz="2400" dirty="0">
                <a:effectLst/>
                <a:latin typeface="+mj-lt"/>
                <a:ea typeface="Times New Roman" panose="02020603050405020304" pitchFamily="18" charset="0"/>
                <a:cs typeface="Times New Roman" panose="02020603050405020304" pitchFamily="18" charset="0"/>
              </a:rPr>
              <a:t>The Election Commission of India is working with IIT-Madras for using blockchain technology to enable app-based e-voting to make the process more convenient</a:t>
            </a:r>
            <a:endParaRPr lang="en-US" sz="2400" dirty="0">
              <a:latin typeface="+mj-lt"/>
            </a:endParaRPr>
          </a:p>
          <a:p>
            <a:r>
              <a:rPr lang="en-IN" sz="2400" dirty="0">
                <a:solidFill>
                  <a:srgbClr val="030303"/>
                </a:solidFill>
                <a:latin typeface="+mj-lt"/>
                <a:ea typeface="Times New Roman" panose="02020603050405020304" pitchFamily="18" charset="0"/>
              </a:rPr>
              <a:t>Indian Election commission is</a:t>
            </a:r>
            <a:r>
              <a:rPr lang="en-IN" sz="2400" dirty="0">
                <a:solidFill>
                  <a:srgbClr val="030303"/>
                </a:solidFill>
                <a:effectLst/>
                <a:latin typeface="+mj-lt"/>
                <a:ea typeface="Times New Roman" panose="02020603050405020304" pitchFamily="18" charset="0"/>
              </a:rPr>
              <a:t> doing a project with IIT-Madras, Chennai, and some of the eminent scientists. To implement the blockchain based voting in reality they are very hopeful by the 2024 Lok Sabha elections we </a:t>
            </a:r>
            <a:r>
              <a:rPr lang="en-IN" sz="2400" dirty="0">
                <a:solidFill>
                  <a:srgbClr val="030303"/>
                </a:solidFill>
                <a:latin typeface="+mj-lt"/>
                <a:ea typeface="Times New Roman" panose="02020603050405020304" pitchFamily="18" charset="0"/>
              </a:rPr>
              <a:t>can </a:t>
            </a:r>
            <a:r>
              <a:rPr lang="en-IN" sz="2400" dirty="0">
                <a:solidFill>
                  <a:srgbClr val="030303"/>
                </a:solidFill>
                <a:effectLst/>
                <a:latin typeface="+mj-lt"/>
                <a:ea typeface="Times New Roman" panose="02020603050405020304" pitchFamily="18" charset="0"/>
              </a:rPr>
              <a:t>see a lot of fundamental differences in the way.</a:t>
            </a:r>
            <a:endParaRPr lang="en-IN" sz="2400" dirty="0">
              <a:latin typeface="+mj-lt"/>
            </a:endParaRPr>
          </a:p>
          <a:p>
            <a:endParaRPr lang="en-IN" dirty="0"/>
          </a:p>
        </p:txBody>
      </p:sp>
    </p:spTree>
    <p:extLst>
      <p:ext uri="{BB962C8B-B14F-4D97-AF65-F5344CB8AC3E}">
        <p14:creationId xmlns:p14="http://schemas.microsoft.com/office/powerpoint/2010/main" val="24936204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C652-24F0-40FE-BE7A-A00AAB4E1751}"/>
              </a:ext>
            </a:extLst>
          </p:cNvPr>
          <p:cNvSpPr>
            <a:spLocks noGrp="1"/>
          </p:cNvSpPr>
          <p:nvPr>
            <p:ph type="title"/>
          </p:nvPr>
        </p:nvSpPr>
        <p:spPr>
          <a:xfrm>
            <a:off x="1024128" y="870966"/>
            <a:ext cx="9720072" cy="1499616"/>
          </a:xfrm>
        </p:spPr>
        <p:txBody>
          <a:bodyPr>
            <a:normAutofit/>
          </a:bodyPr>
          <a:lstStyle/>
          <a:p>
            <a:r>
              <a:rPr lang="en-IN" sz="5600" spc="-5" dirty="0">
                <a:solidFill>
                  <a:srgbClr val="292929"/>
                </a:solidFill>
                <a:effectLst/>
                <a:ea typeface="Calibri" panose="020F0502020204030204" pitchFamily="34" charset="0"/>
                <a:cs typeface="Times New Roman" panose="02020603050405020304" pitchFamily="18" charset="0"/>
              </a:rPr>
              <a:t>Blockchain based voting start-ups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A22D70-8791-46A5-AB88-230F946B022E}"/>
              </a:ext>
            </a:extLst>
          </p:cNvPr>
          <p:cNvSpPr>
            <a:spLocks noGrp="1"/>
          </p:cNvSpPr>
          <p:nvPr>
            <p:ph idx="1"/>
          </p:nvPr>
        </p:nvSpPr>
        <p:spPr/>
        <p:txBody>
          <a:bodyPr/>
          <a:lstStyle/>
          <a:p>
            <a:pPr>
              <a:buClrTx/>
              <a:buFont typeface="Wingdings" panose="05000000000000000000" pitchFamily="2" charset="2"/>
              <a:buChar char="q"/>
            </a:pPr>
            <a:r>
              <a:rPr lang="en-IN" dirty="0" err="1"/>
              <a:t>CommitCoin</a:t>
            </a:r>
            <a:endParaRPr lang="en-IN" dirty="0"/>
          </a:p>
          <a:p>
            <a:pPr>
              <a:buClrTx/>
              <a:buFont typeface="Wingdings" panose="05000000000000000000" pitchFamily="2" charset="2"/>
              <a:buChar char="q"/>
            </a:pPr>
            <a:r>
              <a:rPr lang="en-IN" dirty="0" err="1"/>
              <a:t>BitCongress</a:t>
            </a:r>
            <a:endParaRPr lang="en-IN" dirty="0"/>
          </a:p>
        </p:txBody>
      </p:sp>
    </p:spTree>
    <p:extLst>
      <p:ext uri="{BB962C8B-B14F-4D97-AF65-F5344CB8AC3E}">
        <p14:creationId xmlns:p14="http://schemas.microsoft.com/office/powerpoint/2010/main" val="22809089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C245-C1C7-4D7E-857A-31CF7F77321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416F06A-9213-4C0C-93FE-6D132F2B4EEB}"/>
              </a:ext>
            </a:extLst>
          </p:cNvPr>
          <p:cNvSpPr>
            <a:spLocks noGrp="1"/>
          </p:cNvSpPr>
          <p:nvPr>
            <p:ph idx="1"/>
          </p:nvPr>
        </p:nvSpPr>
        <p:spPr/>
        <p:txBody>
          <a:bodyPr>
            <a:normAutofit/>
          </a:bodyPr>
          <a:lstStyle/>
          <a:p>
            <a:pPr>
              <a:buClrTx/>
              <a:buFont typeface="Wingdings" panose="05000000000000000000" pitchFamily="2" charset="2"/>
              <a:buChar char="q"/>
            </a:pPr>
            <a:r>
              <a:rPr lang="en-IN" sz="1800" dirty="0">
                <a:latin typeface="+mj-lt"/>
                <a:hlinkClick r:id="rId2">
                  <a:extLst>
                    <a:ext uri="{A12FA001-AC4F-418D-AE19-62706E023703}">
                      <ahyp:hlinkClr xmlns:ahyp="http://schemas.microsoft.com/office/drawing/2018/hyperlinkcolor" val="tx"/>
                    </a:ext>
                  </a:extLst>
                </a:hlinkClick>
              </a:rPr>
              <a:t>https://www.ibm.com/topics/what-is-blockchain</a:t>
            </a:r>
            <a:endParaRPr lang="en-IN" sz="1800" dirty="0">
              <a:latin typeface="+mj-lt"/>
            </a:endParaRPr>
          </a:p>
          <a:p>
            <a:pPr>
              <a:buClrTx/>
              <a:buFont typeface="Wingdings" panose="05000000000000000000" pitchFamily="2" charset="2"/>
              <a:buChar char="q"/>
            </a:pPr>
            <a:r>
              <a:rPr lang="en-IN" sz="1800" dirty="0">
                <a:latin typeface="+mj-lt"/>
                <a:hlinkClick r:id="rId3">
                  <a:extLst>
                    <a:ext uri="{A12FA001-AC4F-418D-AE19-62706E023703}">
                      <ahyp:hlinkClr xmlns:ahyp="http://schemas.microsoft.com/office/drawing/2018/hyperlinkcolor" val="tx"/>
                    </a:ext>
                  </a:extLst>
                </a:hlinkClick>
              </a:rPr>
              <a:t>https://imiblockchain.com/real-world-uses-of-blockchain-in-2020/</a:t>
            </a:r>
            <a:endParaRPr lang="en-IN" sz="1800" dirty="0">
              <a:latin typeface="+mj-lt"/>
            </a:endParaRPr>
          </a:p>
          <a:p>
            <a:pPr>
              <a:buClrTx/>
              <a:buFont typeface="Wingdings" panose="05000000000000000000" pitchFamily="2" charset="2"/>
              <a:buChar char="q"/>
            </a:pPr>
            <a:r>
              <a:rPr lang="en-IN" sz="1800" dirty="0">
                <a:latin typeface="+mj-lt"/>
                <a:hlinkClick r:id="rId4">
                  <a:extLst>
                    <a:ext uri="{A12FA001-AC4F-418D-AE19-62706E023703}">
                      <ahyp:hlinkClr xmlns:ahyp="http://schemas.microsoft.com/office/drawing/2018/hyperlinkcolor" val="tx"/>
                    </a:ext>
                  </a:extLst>
                </a:hlinkClick>
              </a:rPr>
              <a:t>https://www.crunchbase.com/organization/follow-my-vote-inc</a:t>
            </a:r>
            <a:endParaRPr lang="en-IN" sz="1800" dirty="0">
              <a:latin typeface="+mj-lt"/>
            </a:endParaRPr>
          </a:p>
          <a:p>
            <a:pPr>
              <a:buClrTx/>
              <a:buFont typeface="Wingdings" panose="05000000000000000000" pitchFamily="2" charset="2"/>
              <a:buChar char="q"/>
            </a:pPr>
            <a:r>
              <a:rPr lang="en-IN" sz="1800" b="0" i="0" dirty="0">
                <a:effectLst/>
                <a:latin typeface="+mj-lt"/>
                <a:hlinkClick r:id="rId5">
                  <a:extLst>
                    <a:ext uri="{A12FA001-AC4F-418D-AE19-62706E023703}">
                      <ahyp:hlinkClr xmlns:ahyp="http://schemas.microsoft.com/office/drawing/2018/hyperlinkcolor" val="tx"/>
                    </a:ext>
                  </a:extLst>
                </a:hlinkClick>
              </a:rPr>
              <a:t>www.researchgate.net</a:t>
            </a:r>
            <a:endParaRPr lang="en-IN" sz="1800" b="0" i="0" dirty="0">
              <a:effectLst/>
              <a:latin typeface="+mj-lt"/>
            </a:endParaRPr>
          </a:p>
          <a:p>
            <a:pPr>
              <a:buClrTx/>
              <a:buFont typeface="Wingdings" panose="05000000000000000000" pitchFamily="2" charset="2"/>
              <a:buChar char="q"/>
            </a:pPr>
            <a:r>
              <a:rPr lang="en-IN" sz="1800" dirty="0">
                <a:latin typeface="+mj-lt"/>
                <a:hlinkClick r:id="rId6">
                  <a:extLst>
                    <a:ext uri="{A12FA001-AC4F-418D-AE19-62706E023703}">
                      <ahyp:hlinkClr xmlns:ahyp="http://schemas.microsoft.com/office/drawing/2018/hyperlinkcolor" val="tx"/>
                    </a:ext>
                  </a:extLst>
                </a:hlinkClick>
              </a:rPr>
              <a:t>http://qnimate.com/blockchain-based-identity-records-management-and-voting-using-aws/</a:t>
            </a:r>
            <a:endParaRPr lang="en-IN" sz="1800" dirty="0">
              <a:latin typeface="+mj-lt"/>
            </a:endParaRPr>
          </a:p>
          <a:p>
            <a:pPr>
              <a:buClrTx/>
              <a:buFont typeface="Wingdings" panose="05000000000000000000" pitchFamily="2" charset="2"/>
              <a:buChar char="q"/>
            </a:pPr>
            <a:r>
              <a:rPr lang="en-IN" sz="1800" dirty="0">
                <a:latin typeface="+mj-lt"/>
                <a:hlinkClick r:id="rId7">
                  <a:extLst>
                    <a:ext uri="{A12FA001-AC4F-418D-AE19-62706E023703}">
                      <ahyp:hlinkClr xmlns:ahyp="http://schemas.microsoft.com/office/drawing/2018/hyperlinkcolor" val="tx"/>
                    </a:ext>
                  </a:extLst>
                </a:hlinkClick>
              </a:rPr>
              <a:t>https://link.springer.com/chapter/10.1007/978-3-030-02351-5_45</a:t>
            </a:r>
            <a:endParaRPr lang="en-IN" sz="1800" dirty="0">
              <a:latin typeface="+mj-lt"/>
            </a:endParaRPr>
          </a:p>
          <a:p>
            <a:pPr>
              <a:buClrTx/>
              <a:buFont typeface="Wingdings" panose="05000000000000000000" pitchFamily="2" charset="2"/>
              <a:buChar char="q"/>
            </a:pPr>
            <a:r>
              <a:rPr lang="en-IN" sz="1800" dirty="0">
                <a:latin typeface="+mj-lt"/>
                <a:hlinkClick r:id="rId8">
                  <a:extLst>
                    <a:ext uri="{A12FA001-AC4F-418D-AE19-62706E023703}">
                      <ahyp:hlinkClr xmlns:ahyp="http://schemas.microsoft.com/office/drawing/2018/hyperlinkcolor" val="tx"/>
                    </a:ext>
                  </a:extLst>
                </a:hlinkClick>
              </a:rPr>
              <a:t>https://www.economist.com/</a:t>
            </a:r>
            <a:endParaRPr lang="en-IN" sz="1800" dirty="0">
              <a:latin typeface="+mj-lt"/>
            </a:endParaRPr>
          </a:p>
          <a:p>
            <a:pPr>
              <a:buClrTx/>
              <a:buFont typeface="Wingdings" panose="05000000000000000000" pitchFamily="2" charset="2"/>
              <a:buChar char="q"/>
            </a:pPr>
            <a:r>
              <a:rPr lang="en-IN" sz="1800" dirty="0">
                <a:latin typeface="+mj-lt"/>
                <a:hlinkClick r:id="rId9">
                  <a:extLst>
                    <a:ext uri="{A12FA001-AC4F-418D-AE19-62706E023703}">
                      <ahyp:hlinkClr xmlns:ahyp="http://schemas.microsoft.com/office/drawing/2018/hyperlinkcolor" val="tx"/>
                    </a:ext>
                  </a:extLst>
                </a:hlinkClick>
              </a:rPr>
              <a:t>https://www.scientificamerican.com/article/are-blockchains-the-answer-for-secure-elections-probably-not/</a:t>
            </a:r>
            <a:endParaRPr lang="en-IN" sz="1800" dirty="0">
              <a:latin typeface="+mj-lt"/>
            </a:endParaRPr>
          </a:p>
          <a:p>
            <a:pPr>
              <a:buClrTx/>
              <a:buFont typeface="Wingdings" panose="05000000000000000000" pitchFamily="2" charset="2"/>
              <a:buChar char="q"/>
            </a:pPr>
            <a:r>
              <a:rPr lang="en-IN" sz="1800" b="0" i="0" dirty="0">
                <a:effectLst/>
                <a:latin typeface="+mj-lt"/>
                <a:hlinkClick r:id="rId10">
                  <a:extLst>
                    <a:ext uri="{A12FA001-AC4F-418D-AE19-62706E023703}">
                      <ahyp:hlinkClr xmlns:ahyp="http://schemas.microsoft.com/office/drawing/2018/hyperlinkcolor" val="tx"/>
                    </a:ext>
                  </a:extLst>
                </a:hlinkClick>
              </a:rPr>
              <a:t>www.medium.com</a:t>
            </a:r>
            <a:endParaRPr lang="en-IN" sz="1800" b="0" i="0" dirty="0">
              <a:effectLst/>
              <a:latin typeface="+mj-lt"/>
            </a:endParaRPr>
          </a:p>
          <a:p>
            <a:pPr>
              <a:buFont typeface="Wingdings" panose="05000000000000000000" pitchFamily="2" charset="2"/>
              <a:buChar char="q"/>
            </a:pPr>
            <a:endParaRPr lang="en-IN" sz="2000" b="0" i="0" dirty="0">
              <a:solidFill>
                <a:srgbClr val="00B0F0"/>
              </a:solidFill>
              <a:effectLst/>
              <a:latin typeface="+mj-lt"/>
            </a:endParaRPr>
          </a:p>
          <a:p>
            <a:endParaRPr lang="en-IN" b="0" i="0" dirty="0">
              <a:solidFill>
                <a:srgbClr val="9AA0A6"/>
              </a:solidFill>
              <a:effectLst/>
              <a:latin typeface="+mj-lt"/>
            </a:endParaRPr>
          </a:p>
          <a:p>
            <a:endParaRPr lang="en-IN" sz="1600" dirty="0">
              <a:latin typeface="+mj-lt"/>
            </a:endParaRPr>
          </a:p>
          <a:p>
            <a:endParaRPr lang="en-IN" dirty="0"/>
          </a:p>
        </p:txBody>
      </p:sp>
    </p:spTree>
    <p:extLst>
      <p:ext uri="{BB962C8B-B14F-4D97-AF65-F5344CB8AC3E}">
        <p14:creationId xmlns:p14="http://schemas.microsoft.com/office/powerpoint/2010/main" val="17706401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BC470-8F51-41BC-9590-FBF2C68C594C}"/>
              </a:ext>
            </a:extLst>
          </p:cNvPr>
          <p:cNvSpPr>
            <a:spLocks noGrp="1"/>
          </p:cNvSpPr>
          <p:nvPr>
            <p:ph idx="1"/>
          </p:nvPr>
        </p:nvSpPr>
        <p:spPr/>
        <p:txBody>
          <a:bodyPr>
            <a:normAutofit/>
          </a:bodyPr>
          <a:lstStyle/>
          <a:p>
            <a:pPr marL="0" indent="0" algn="ctr">
              <a:buNone/>
            </a:pPr>
            <a:r>
              <a:rPr lang="en-IN" sz="8800" dirty="0"/>
              <a:t>Thank You.</a:t>
            </a:r>
          </a:p>
        </p:txBody>
      </p:sp>
    </p:spTree>
    <p:extLst>
      <p:ext uri="{BB962C8B-B14F-4D97-AF65-F5344CB8AC3E}">
        <p14:creationId xmlns:p14="http://schemas.microsoft.com/office/powerpoint/2010/main" val="23192678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DBAF-146B-4AFD-9BDB-C529BED01FC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02F676-A927-4211-814A-2E3D06DC195F}"/>
              </a:ext>
            </a:extLst>
          </p:cNvPr>
          <p:cNvSpPr>
            <a:spLocks noGrp="1"/>
          </p:cNvSpPr>
          <p:nvPr>
            <p:ph idx="1"/>
          </p:nvPr>
        </p:nvSpPr>
        <p:spPr/>
        <p:txBody>
          <a:bodyPr>
            <a:normAutofit/>
          </a:bodyPr>
          <a:lstStyle/>
          <a:p>
            <a:pPr algn="just"/>
            <a:r>
              <a:rPr lang="en-US" sz="2800" dirty="0">
                <a:latin typeface="+mj-lt"/>
              </a:rPr>
              <a:t>In every democracy, the security of an election is a matter of national security. </a:t>
            </a:r>
            <a:r>
              <a:rPr lang="en-IN" sz="2800" spc="-5" dirty="0">
                <a:solidFill>
                  <a:srgbClr val="292929"/>
                </a:solidFill>
                <a:effectLst/>
                <a:latin typeface="+mj-lt"/>
                <a:ea typeface="Calibri" panose="020F0502020204030204" pitchFamily="34" charset="0"/>
                <a:cs typeface="Times New Roman" panose="02020603050405020304" pitchFamily="18" charset="0"/>
              </a:rPr>
              <a:t>In many undeveloped countries, there is a high percentage of corruption in their governments, making the traditional election processes very unreliable and not trustworthy. Today's systems can only be accessed by the entity in charge of the election process and can be very easy to manipulate and modify data. This is where the voters' loss of confidence in the system arises. </a:t>
            </a:r>
            <a:r>
              <a:rPr lang="en-IN" sz="2800" dirty="0">
                <a:solidFill>
                  <a:srgbClr val="222222"/>
                </a:solidFill>
                <a:effectLst/>
                <a:latin typeface="+mj-lt"/>
                <a:ea typeface="Calibri" panose="020F0502020204030204" pitchFamily="34" charset="0"/>
                <a:cs typeface="Times New Roman" panose="02020603050405020304" pitchFamily="18" charset="0"/>
              </a:rPr>
              <a:t>Blockchain can help to implement an electronic voting system that is immutable, transparent and cannot be hacked into in order to change the result. blockchain voting is an effective means to conduct fair elections.</a:t>
            </a:r>
          </a:p>
          <a:p>
            <a:pPr algn="just"/>
            <a:endParaRPr lang="en-IN" sz="2800" spc="-5" dirty="0">
              <a:solidFill>
                <a:srgbClr val="292929"/>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70091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77424-90D7-4E35-8B7B-5C7A5A35D181}"/>
              </a:ext>
            </a:extLst>
          </p:cNvPr>
          <p:cNvSpPr>
            <a:spLocks noGrp="1"/>
          </p:cNvSpPr>
          <p:nvPr>
            <p:ph idx="1"/>
          </p:nvPr>
        </p:nvSpPr>
        <p:spPr>
          <a:xfrm>
            <a:off x="838200" y="640556"/>
            <a:ext cx="10515600" cy="5576888"/>
          </a:xfrm>
        </p:spPr>
        <p:txBody>
          <a:bodyPr>
            <a:normAutofit/>
          </a:bodyPr>
          <a:lstStyle/>
          <a:p>
            <a:pPr>
              <a:lnSpc>
                <a:spcPct val="107000"/>
              </a:lnSpc>
              <a:spcAft>
                <a:spcPts val="800"/>
              </a:spcAft>
            </a:pPr>
            <a:r>
              <a:rPr lang="en-IN" sz="2800" spc="-5" dirty="0">
                <a:solidFill>
                  <a:srgbClr val="292929"/>
                </a:solidFill>
                <a:effectLst/>
                <a:latin typeface="+mj-lt"/>
                <a:ea typeface="Calibri" panose="020F0502020204030204" pitchFamily="34" charset="0"/>
                <a:cs typeface="Times New Roman" panose="02020603050405020304" pitchFamily="18" charset="0"/>
              </a:rPr>
              <a:t>the problem will be reduced with Blockchain, when every person can access real-time information without changing any information. The vote centre will be the only ones who will have access to writing data but will not delete or change after the information has been written to the Blockchain database. Also, using this kind of database, there is a lot of information that they can obtain for each record, like in what voting centre and for what candidate is the vote, but this will depend on the design and architecture of the solution being made.</a:t>
            </a:r>
            <a:endParaRPr lang="en-US" sz="2800" b="0" i="0" dirty="0">
              <a:solidFill>
                <a:srgbClr val="000000"/>
              </a:solidFill>
              <a:effectLst/>
              <a:latin typeface="+mj-lt"/>
            </a:endParaRPr>
          </a:p>
          <a:p>
            <a:pPr algn="l" fontAlgn="t">
              <a:buFont typeface="Arial" panose="020B0604020202020204" pitchFamily="34" charset="0"/>
              <a:buChar char="•"/>
            </a:pPr>
            <a:r>
              <a:rPr lang="en-US" sz="2800" b="0" i="0" dirty="0">
                <a:solidFill>
                  <a:srgbClr val="000000"/>
                </a:solidFill>
                <a:effectLst/>
                <a:latin typeface="+mj-lt"/>
              </a:rPr>
              <a:t>Blockchain enables a smart, secure, and efficient election system. The technology encompasses almost all aspects of an election, from registration of voters to verification of voter identity, ballot casting, and vote counting. In blockchains, the information is stored in a chain of ordered blocks validated by network participants.</a:t>
            </a:r>
            <a:r>
              <a:rPr lang="en-IN" sz="2800" spc="15" dirty="0">
                <a:solidFill>
                  <a:srgbClr val="FFFFFF"/>
                </a:solidFill>
                <a:effectLst/>
                <a:latin typeface="+mj-lt"/>
                <a:ea typeface="Calibri" panose="020F0502020204030204" pitchFamily="34" charset="0"/>
                <a:cs typeface="Times New Roman" panose="02020603050405020304" pitchFamily="18" charset="0"/>
              </a:rPr>
              <a:t> </a:t>
            </a:r>
            <a:endParaRPr lang="en-IN" sz="2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28974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678D-6B9E-457C-90C6-06F7237E0FDD}"/>
              </a:ext>
            </a:extLst>
          </p:cNvPr>
          <p:cNvSpPr>
            <a:spLocks noGrp="1"/>
          </p:cNvSpPr>
          <p:nvPr>
            <p:ph type="title"/>
          </p:nvPr>
        </p:nvSpPr>
        <p:spPr>
          <a:xfrm>
            <a:off x="1072254" y="823330"/>
            <a:ext cx="9720072" cy="1499616"/>
          </a:xfrm>
          <a:noFill/>
        </p:spPr>
        <p:txBody>
          <a:bodyPr>
            <a:normAutofit fontScale="90000"/>
          </a:bodyPr>
          <a:lstStyle/>
          <a:p>
            <a:r>
              <a:rPr lang="en-IN" sz="5600" dirty="0">
                <a:effectLst/>
                <a:ea typeface="Times New Roman" panose="02020603050405020304" pitchFamily="18" charset="0"/>
                <a:cs typeface="Times New Roman" panose="02020603050405020304" pitchFamily="18" charset="0"/>
              </a:rPr>
              <a:t>How will Blockchain Enhance Election Outcomes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282C65-E0AE-4E28-8F3F-2E2AE7BC8074}"/>
              </a:ext>
            </a:extLst>
          </p:cNvPr>
          <p:cNvSpPr>
            <a:spLocks noGrp="1"/>
          </p:cNvSpPr>
          <p:nvPr>
            <p:ph idx="1"/>
          </p:nvPr>
        </p:nvSpPr>
        <p:spPr>
          <a:xfrm>
            <a:off x="1004877" y="1976437"/>
            <a:ext cx="10515600" cy="4881563"/>
          </a:xfrm>
        </p:spPr>
        <p:txBody>
          <a:bodyPr>
            <a:normAutofit fontScale="32500" lnSpcReduction="20000"/>
          </a:bodyPr>
          <a:lstStyle/>
          <a:p>
            <a:pPr lvl="0" fontAlgn="base">
              <a:lnSpc>
                <a:spcPct val="107000"/>
              </a:lnSpc>
              <a:spcAft>
                <a:spcPts val="800"/>
              </a:spcAft>
              <a:buClrTx/>
              <a:buSzPts val="1000"/>
              <a:buFont typeface="Wingdings" panose="05000000000000000000" pitchFamily="2" charset="2"/>
              <a:buChar char="q"/>
              <a:tabLst>
                <a:tab pos="457200" algn="l"/>
              </a:tabLst>
            </a:pPr>
            <a:r>
              <a:rPr lang="en-IN" sz="7000" dirty="0">
                <a:effectLst/>
                <a:latin typeface="+mj-lt"/>
                <a:ea typeface="Times New Roman" panose="02020603050405020304" pitchFamily="18" charset="0"/>
                <a:cs typeface="Arial" panose="020B0604020202020204" pitchFamily="34" charset="0"/>
              </a:rPr>
              <a:t>Increased voter accessibility </a:t>
            </a:r>
            <a:endParaRPr lang="en-IN" sz="7000" dirty="0">
              <a:effectLst/>
              <a:latin typeface="+mj-lt"/>
              <a:ea typeface="Calibri" panose="020F0502020204030204" pitchFamily="34" charset="0"/>
              <a:cs typeface="Times New Roman" panose="02020603050405020304" pitchFamily="18" charset="0"/>
            </a:endParaRPr>
          </a:p>
          <a:p>
            <a:pPr lvl="0" fontAlgn="base">
              <a:lnSpc>
                <a:spcPct val="107000"/>
              </a:lnSpc>
              <a:spcAft>
                <a:spcPts val="800"/>
              </a:spcAft>
              <a:buClrTx/>
              <a:buSzPts val="1000"/>
              <a:buFont typeface="Wingdings" panose="05000000000000000000" pitchFamily="2" charset="2"/>
              <a:buChar char="q"/>
              <a:tabLst>
                <a:tab pos="457200" algn="l"/>
              </a:tabLst>
            </a:pPr>
            <a:r>
              <a:rPr lang="en-IN" sz="7000" dirty="0">
                <a:effectLst/>
                <a:latin typeface="+mj-lt"/>
                <a:ea typeface="Times New Roman" panose="02020603050405020304" pitchFamily="18" charset="0"/>
                <a:cs typeface="Arial" panose="020B0604020202020204" pitchFamily="34" charset="0"/>
              </a:rPr>
              <a:t>Blockchain is immutable to cyber-attacks and will provide a secure system if the vote is properly inputted. </a:t>
            </a:r>
            <a:endParaRPr lang="en-IN" sz="7000" dirty="0">
              <a:effectLst/>
              <a:latin typeface="+mj-lt"/>
              <a:ea typeface="Calibri" panose="020F0502020204030204" pitchFamily="34" charset="0"/>
              <a:cs typeface="Times New Roman" panose="02020603050405020304" pitchFamily="18" charset="0"/>
            </a:endParaRPr>
          </a:p>
          <a:p>
            <a:pPr lvl="0" fontAlgn="base">
              <a:lnSpc>
                <a:spcPct val="107000"/>
              </a:lnSpc>
              <a:spcAft>
                <a:spcPts val="800"/>
              </a:spcAft>
              <a:buClrTx/>
              <a:buSzPts val="1000"/>
              <a:buFont typeface="Wingdings" panose="05000000000000000000" pitchFamily="2" charset="2"/>
              <a:buChar char="q"/>
              <a:tabLst>
                <a:tab pos="457200" algn="l"/>
              </a:tabLst>
            </a:pPr>
            <a:r>
              <a:rPr lang="en-IN" sz="7000" dirty="0">
                <a:effectLst/>
                <a:latin typeface="+mj-lt"/>
                <a:ea typeface="Times New Roman" panose="02020603050405020304" pitchFamily="18" charset="0"/>
                <a:cs typeface="Arial" panose="020B0604020202020204" pitchFamily="34" charset="0"/>
              </a:rPr>
              <a:t>Enhanced vendor security Electronic transmission without interference will ensure all votes are submitted on time and are counted by the deadline. A predetermined ballot structure with software that prevents voter error when filling out a ballot will be employed, hence decreasing ballot invalidation chances. </a:t>
            </a:r>
            <a:endParaRPr lang="en-IN" sz="7000" dirty="0">
              <a:effectLst/>
              <a:latin typeface="+mj-lt"/>
              <a:ea typeface="Calibri" panose="020F0502020204030204" pitchFamily="34" charset="0"/>
              <a:cs typeface="Times New Roman" panose="02020603050405020304" pitchFamily="18" charset="0"/>
            </a:endParaRPr>
          </a:p>
          <a:p>
            <a:pPr lvl="0" fontAlgn="base">
              <a:lnSpc>
                <a:spcPct val="107000"/>
              </a:lnSpc>
              <a:spcAft>
                <a:spcPts val="800"/>
              </a:spcAft>
              <a:buClrTx/>
              <a:buSzPts val="1000"/>
              <a:buFont typeface="Wingdings" panose="05000000000000000000" pitchFamily="2" charset="2"/>
              <a:buChar char="q"/>
              <a:tabLst>
                <a:tab pos="457200" algn="l"/>
              </a:tabLst>
            </a:pPr>
            <a:r>
              <a:rPr lang="en-IN" sz="7000" u="sng" dirty="0">
                <a:effectLst/>
                <a:latin typeface="+mj-lt"/>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Blockchain technology</a:t>
            </a:r>
            <a:r>
              <a:rPr lang="en-IN" sz="7000" dirty="0">
                <a:effectLst/>
                <a:latin typeface="+mj-lt"/>
                <a:ea typeface="Times New Roman" panose="02020603050405020304" pitchFamily="18" charset="0"/>
                <a:cs typeface="Arial" panose="020B0604020202020204" pitchFamily="34" charset="0"/>
              </a:rPr>
              <a:t> in elections will provide a sense of security and mitigate vote manipulation fears, thus enhancing voter confidence.   </a:t>
            </a:r>
            <a:endParaRPr lang="en-IN" sz="7000" dirty="0">
              <a:effectLst/>
              <a:latin typeface="+mj-lt"/>
              <a:ea typeface="Calibri" panose="020F0502020204030204" pitchFamily="34" charset="0"/>
              <a:cs typeface="Times New Roman" panose="02020603050405020304" pitchFamily="18" charset="0"/>
            </a:endParaRPr>
          </a:p>
          <a:p>
            <a:pPr lvl="0" fontAlgn="base">
              <a:lnSpc>
                <a:spcPct val="107000"/>
              </a:lnSpc>
              <a:spcAft>
                <a:spcPts val="800"/>
              </a:spcAft>
              <a:buClrTx/>
              <a:buSzPts val="1000"/>
              <a:buFont typeface="Wingdings" panose="05000000000000000000" pitchFamily="2" charset="2"/>
              <a:buChar char="q"/>
              <a:tabLst>
                <a:tab pos="457200" algn="l"/>
              </a:tabLst>
            </a:pPr>
            <a:r>
              <a:rPr lang="en-IN" sz="7000" dirty="0">
                <a:effectLst/>
                <a:latin typeface="+mj-lt"/>
                <a:ea typeface="Times New Roman" panose="02020603050405020304" pitchFamily="18" charset="0"/>
                <a:cs typeface="Arial" panose="020B0604020202020204" pitchFamily="34" charset="0"/>
              </a:rPr>
              <a:t>Improve </a:t>
            </a:r>
            <a:r>
              <a:rPr lang="en-IN" sz="7000">
                <a:effectLst/>
                <a:latin typeface="+mj-lt"/>
                <a:ea typeface="Times New Roman" panose="02020603050405020304" pitchFamily="18" charset="0"/>
                <a:cs typeface="Arial" panose="020B0604020202020204" pitchFamily="34" charset="0"/>
              </a:rPr>
              <a:t>voter privacy. </a:t>
            </a:r>
            <a:endParaRPr lang="en-IN" sz="7000" dirty="0">
              <a:effectLst/>
              <a:latin typeface="+mj-lt"/>
              <a:ea typeface="Calibri" panose="020F0502020204030204" pitchFamily="34" charset="0"/>
              <a:cs typeface="Times New Roman" panose="02020603050405020304" pitchFamily="18" charset="0"/>
            </a:endParaRPr>
          </a:p>
          <a:p>
            <a:pPr lvl="0" fontAlgn="base">
              <a:lnSpc>
                <a:spcPct val="107000"/>
              </a:lnSpc>
              <a:spcAft>
                <a:spcPts val="800"/>
              </a:spcAft>
              <a:buClrTx/>
              <a:buSzPts val="1000"/>
              <a:buFont typeface="Wingdings" panose="05000000000000000000" pitchFamily="2" charset="2"/>
              <a:buChar char="q"/>
              <a:tabLst>
                <a:tab pos="457200" algn="l"/>
              </a:tabLst>
            </a:pPr>
            <a:r>
              <a:rPr lang="en-IN" sz="7000" dirty="0">
                <a:effectLst/>
                <a:latin typeface="+mj-lt"/>
                <a:ea typeface="Times New Roman" panose="02020603050405020304" pitchFamily="18" charset="0"/>
                <a:cs typeface="Arial" panose="020B0604020202020204" pitchFamily="34" charset="0"/>
              </a:rPr>
              <a:t>Cut down on high election costs. </a:t>
            </a:r>
            <a:endParaRPr lang="en-IN" sz="7000" dirty="0">
              <a:effectLst/>
              <a:latin typeface="+mj-lt"/>
              <a:ea typeface="Calibri" panose="020F0502020204030204" pitchFamily="34" charset="0"/>
              <a:cs typeface="Times New Roman" panose="02020603050405020304" pitchFamily="18" charset="0"/>
            </a:endParaRPr>
          </a:p>
          <a:p>
            <a:pPr marL="457200" fontAlgn="base">
              <a:lnSpc>
                <a:spcPct val="107000"/>
              </a:lnSpc>
              <a:spcAft>
                <a:spcPts val="800"/>
              </a:spcAft>
            </a:pPr>
            <a:endParaRPr lang="en-IN" sz="26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28443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F518-75D5-41C8-8057-4208616BC85C}"/>
              </a:ext>
            </a:extLst>
          </p:cNvPr>
          <p:cNvSpPr>
            <a:spLocks noGrp="1"/>
          </p:cNvSpPr>
          <p:nvPr>
            <p:ph type="title"/>
          </p:nvPr>
        </p:nvSpPr>
        <p:spPr/>
        <p:txBody>
          <a:bodyPr/>
          <a:lstStyle/>
          <a:p>
            <a:r>
              <a:rPr lang="en-US" dirty="0"/>
              <a:t>High Level Blockchain Design Features </a:t>
            </a:r>
            <a:endParaRPr lang="en-IN" dirty="0"/>
          </a:p>
        </p:txBody>
      </p:sp>
      <p:sp>
        <p:nvSpPr>
          <p:cNvPr id="3" name="Content Placeholder 2">
            <a:extLst>
              <a:ext uri="{FF2B5EF4-FFF2-40B4-BE49-F238E27FC236}">
                <a16:creationId xmlns:a16="http://schemas.microsoft.com/office/drawing/2014/main" id="{80447040-D8E9-4D60-B560-DAA1146BBDFC}"/>
              </a:ext>
            </a:extLst>
          </p:cNvPr>
          <p:cNvSpPr>
            <a:spLocks noGrp="1"/>
          </p:cNvSpPr>
          <p:nvPr>
            <p:ph idx="1"/>
          </p:nvPr>
        </p:nvSpPr>
        <p:spPr/>
        <p:txBody>
          <a:bodyPr/>
          <a:lstStyle/>
          <a:p>
            <a:r>
              <a:rPr lang="en-IN" dirty="0"/>
              <a:t>Type of Blockchain can be used in The Blockchain Based Voting</a:t>
            </a:r>
          </a:p>
          <a:p>
            <a:pPr marL="0" indent="0">
              <a:buNone/>
            </a:pPr>
            <a:r>
              <a:rPr lang="en-IN" sz="2800" dirty="0">
                <a:effectLst/>
                <a:latin typeface="+mj-lt"/>
                <a:ea typeface="Times New Roman" panose="02020603050405020304" pitchFamily="18" charset="0"/>
                <a:cs typeface="Arial" panose="020B0604020202020204" pitchFamily="34" charset="0"/>
              </a:rPr>
              <a:t>In our proposal, we will use </a:t>
            </a:r>
            <a:r>
              <a:rPr lang="en-IN" sz="2800" b="1" dirty="0">
                <a:effectLst/>
                <a:latin typeface="+mj-lt"/>
                <a:ea typeface="Times New Roman" panose="02020603050405020304" pitchFamily="18" charset="0"/>
                <a:cs typeface="Arial" panose="020B0604020202020204" pitchFamily="34" charset="0"/>
              </a:rPr>
              <a:t>a permissioned blockchain</a:t>
            </a:r>
            <a:r>
              <a:rPr lang="en-IN" sz="2800" dirty="0">
                <a:effectLst/>
                <a:latin typeface="+mj-lt"/>
                <a:ea typeface="Times New Roman" panose="02020603050405020304" pitchFamily="18" charset="0"/>
                <a:cs typeface="Arial" panose="020B0604020202020204" pitchFamily="34" charset="0"/>
              </a:rPr>
              <a:t>, a variation of </a:t>
            </a:r>
            <a:r>
              <a:rPr lang="en-IN" sz="2800" b="1" dirty="0">
                <a:effectLst/>
                <a:latin typeface="+mj-lt"/>
                <a:ea typeface="Times New Roman" panose="02020603050405020304" pitchFamily="18" charset="0"/>
                <a:cs typeface="Arial" panose="020B0604020202020204" pitchFamily="34" charset="0"/>
              </a:rPr>
              <a:t>the consortium-based chains, which uses the proof-of-authority (POA) consensus algorithm</a:t>
            </a:r>
            <a:r>
              <a:rPr lang="en-IN" sz="2800" dirty="0">
                <a:effectLst/>
                <a:latin typeface="+mj-lt"/>
                <a:ea typeface="Times New Roman" panose="02020603050405020304" pitchFamily="18" charset="0"/>
                <a:cs typeface="Arial" panose="020B0604020202020204" pitchFamily="34" charset="0"/>
              </a:rPr>
              <a:t>. </a:t>
            </a:r>
            <a:endParaRPr lang="en-IN" sz="3200" dirty="0"/>
          </a:p>
        </p:txBody>
      </p:sp>
    </p:spTree>
    <p:extLst>
      <p:ext uri="{BB962C8B-B14F-4D97-AF65-F5344CB8AC3E}">
        <p14:creationId xmlns:p14="http://schemas.microsoft.com/office/powerpoint/2010/main" val="41610003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3968-F5AC-4246-985F-85E9C90F3DE6}"/>
              </a:ext>
            </a:extLst>
          </p:cNvPr>
          <p:cNvSpPr>
            <a:spLocks noGrp="1"/>
          </p:cNvSpPr>
          <p:nvPr>
            <p:ph type="title"/>
          </p:nvPr>
        </p:nvSpPr>
        <p:spPr/>
        <p:txBody>
          <a:bodyPr/>
          <a:lstStyle/>
          <a:p>
            <a:r>
              <a:rPr lang="en-IN" dirty="0"/>
              <a:t>Tokenization.</a:t>
            </a:r>
          </a:p>
        </p:txBody>
      </p:sp>
      <p:sp>
        <p:nvSpPr>
          <p:cNvPr id="3" name="Content Placeholder 2">
            <a:extLst>
              <a:ext uri="{FF2B5EF4-FFF2-40B4-BE49-F238E27FC236}">
                <a16:creationId xmlns:a16="http://schemas.microsoft.com/office/drawing/2014/main" id="{467F8697-1FF2-4611-AC38-C3C2168A6214}"/>
              </a:ext>
            </a:extLst>
          </p:cNvPr>
          <p:cNvSpPr>
            <a:spLocks noGrp="1"/>
          </p:cNvSpPr>
          <p:nvPr>
            <p:ph idx="1"/>
          </p:nvPr>
        </p:nvSpPr>
        <p:spPr/>
        <p:txBody>
          <a:bodyPr>
            <a:normAutofit/>
          </a:bodyPr>
          <a:lstStyle/>
          <a:p>
            <a:pPr marL="0" indent="0">
              <a:buNone/>
            </a:pPr>
            <a:r>
              <a:rPr lang="en-US" sz="2800" dirty="0">
                <a:latin typeface="+mj-lt"/>
              </a:rPr>
              <a:t>Voters can be rewarded for voting with tokens when they cast their vote in an election in the near future, which could be integrated with a smart city project.</a:t>
            </a:r>
            <a:endParaRPr lang="en-IN" sz="2800" dirty="0">
              <a:latin typeface="+mj-lt"/>
            </a:endParaRPr>
          </a:p>
        </p:txBody>
      </p:sp>
    </p:spTree>
    <p:extLst>
      <p:ext uri="{BB962C8B-B14F-4D97-AF65-F5344CB8AC3E}">
        <p14:creationId xmlns:p14="http://schemas.microsoft.com/office/powerpoint/2010/main" val="37587234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9860-4026-480D-BEE0-8E4278356567}"/>
              </a:ext>
            </a:extLst>
          </p:cNvPr>
          <p:cNvSpPr>
            <a:spLocks noGrp="1"/>
          </p:cNvSpPr>
          <p:nvPr>
            <p:ph type="title"/>
          </p:nvPr>
        </p:nvSpPr>
        <p:spPr/>
        <p:txBody>
          <a:bodyPr/>
          <a:lstStyle/>
          <a:p>
            <a:r>
              <a:rPr lang="en-IN" dirty="0"/>
              <a:t>Transactions in the system</a:t>
            </a:r>
          </a:p>
        </p:txBody>
      </p:sp>
      <p:sp>
        <p:nvSpPr>
          <p:cNvPr id="3" name="Content Placeholder 2">
            <a:extLst>
              <a:ext uri="{FF2B5EF4-FFF2-40B4-BE49-F238E27FC236}">
                <a16:creationId xmlns:a16="http://schemas.microsoft.com/office/drawing/2014/main" id="{71AC770D-BD3D-4F49-9E2A-7E403CBDBD4B}"/>
              </a:ext>
            </a:extLst>
          </p:cNvPr>
          <p:cNvSpPr>
            <a:spLocks noGrp="1"/>
          </p:cNvSpPr>
          <p:nvPr>
            <p:ph idx="1"/>
          </p:nvPr>
        </p:nvSpPr>
        <p:spPr/>
        <p:txBody>
          <a:bodyPr/>
          <a:lstStyle/>
          <a:p>
            <a:r>
              <a:rPr lang="en-US" sz="2800" b="0" i="0" dirty="0">
                <a:solidFill>
                  <a:srgbClr val="000000"/>
                </a:solidFill>
                <a:effectLst/>
                <a:latin typeface="+mj-lt"/>
              </a:rPr>
              <a:t>Each vote is stored as a transaction on the blockchain and each voter receives the transaction ID for their vote for verifying purposes. Each vote is appended onto the blockchain by its corresponding ballot smart contract. The network is appended only if all corresponding district nodes agree on the verification of the vote data</a:t>
            </a:r>
            <a:r>
              <a:rPr lang="en-US" sz="2800" b="0" i="0" dirty="0">
                <a:solidFill>
                  <a:srgbClr val="000000"/>
                </a:solidFill>
                <a:effectLst/>
                <a:latin typeface="helvetica neue"/>
              </a:rPr>
              <a:t>.</a:t>
            </a:r>
          </a:p>
          <a:p>
            <a:endParaRPr lang="en-IN" dirty="0"/>
          </a:p>
        </p:txBody>
      </p:sp>
    </p:spTree>
    <p:extLst>
      <p:ext uri="{BB962C8B-B14F-4D97-AF65-F5344CB8AC3E}">
        <p14:creationId xmlns:p14="http://schemas.microsoft.com/office/powerpoint/2010/main" val="33257434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6181-6FA3-4B92-AB34-3FC1FF05363E}"/>
              </a:ext>
            </a:extLst>
          </p:cNvPr>
          <p:cNvSpPr>
            <a:spLocks noGrp="1"/>
          </p:cNvSpPr>
          <p:nvPr>
            <p:ph type="title"/>
          </p:nvPr>
        </p:nvSpPr>
        <p:spPr/>
        <p:txBody>
          <a:bodyPr/>
          <a:lstStyle/>
          <a:p>
            <a:r>
              <a:rPr lang="en-IN" dirty="0"/>
              <a:t>Smart Contract</a:t>
            </a:r>
          </a:p>
        </p:txBody>
      </p:sp>
      <p:sp>
        <p:nvSpPr>
          <p:cNvPr id="3" name="Content Placeholder 2">
            <a:extLst>
              <a:ext uri="{FF2B5EF4-FFF2-40B4-BE49-F238E27FC236}">
                <a16:creationId xmlns:a16="http://schemas.microsoft.com/office/drawing/2014/main" id="{9ED1F4AC-7E24-44B5-BFBF-FE552CA5DF99}"/>
              </a:ext>
            </a:extLst>
          </p:cNvPr>
          <p:cNvSpPr>
            <a:spLocks noGrp="1"/>
          </p:cNvSpPr>
          <p:nvPr>
            <p:ph idx="1"/>
          </p:nvPr>
        </p:nvSpPr>
        <p:spPr/>
        <p:txBody>
          <a:bodyPr>
            <a:normAutofit/>
          </a:bodyPr>
          <a:lstStyle/>
          <a:p>
            <a:pPr>
              <a:buClrTx/>
              <a:buFont typeface="Wingdings" panose="05000000000000000000" pitchFamily="2" charset="2"/>
              <a:buChar char="q"/>
            </a:pPr>
            <a:r>
              <a:rPr lang="en-IN" sz="2800" dirty="0">
                <a:effectLst/>
                <a:latin typeface="+mj-lt"/>
                <a:ea typeface="Calibri" panose="020F0502020204030204" pitchFamily="34" charset="0"/>
                <a:cs typeface="Times New Roman" panose="02020603050405020304" pitchFamily="18" charset="0"/>
              </a:rPr>
              <a:t>We implement our e-voting system, as a system based on a smart contract in a permissioned blockchain</a:t>
            </a:r>
            <a:r>
              <a:rPr lang="en-IN" sz="2800">
                <a:effectLst/>
                <a:latin typeface="+mj-lt"/>
                <a:ea typeface="Calibri" panose="020F0502020204030204" pitchFamily="34" charset="0"/>
                <a:cs typeface="Times New Roman" panose="02020603050405020304" pitchFamily="18" charset="0"/>
              </a:rPr>
              <a:t>. </a:t>
            </a:r>
            <a:endParaRPr lang="en-IN" sz="2800" dirty="0">
              <a:effectLst/>
              <a:latin typeface="+mj-lt"/>
              <a:ea typeface="Calibri" panose="020F0502020204030204" pitchFamily="34" charset="0"/>
              <a:cs typeface="Times New Roman" panose="02020603050405020304" pitchFamily="18" charset="0"/>
            </a:endParaRPr>
          </a:p>
          <a:p>
            <a:pPr>
              <a:buClrTx/>
              <a:buFont typeface="Wingdings" panose="05000000000000000000" pitchFamily="2" charset="2"/>
              <a:buChar char="q"/>
            </a:pPr>
            <a:r>
              <a:rPr lang="en-IN" sz="2800" dirty="0">
                <a:effectLst/>
                <a:latin typeface="+mj-lt"/>
                <a:ea typeface="Calibri" panose="020F0502020204030204" pitchFamily="34" charset="0"/>
                <a:cs typeface="Times New Roman" panose="02020603050405020304" pitchFamily="18" charset="0"/>
              </a:rPr>
              <a:t>Defining a smart contract includes identifying the roles that are involved in the agreement (the election agreement in our case) and the different components and transactions in the agreement process.</a:t>
            </a:r>
          </a:p>
          <a:p>
            <a:pPr>
              <a:buClrTx/>
              <a:buFont typeface="Wingdings" panose="05000000000000000000" pitchFamily="2" charset="2"/>
              <a:buChar char="q"/>
            </a:pPr>
            <a:r>
              <a:rPr lang="en-US" sz="2800" b="0" i="0" dirty="0">
                <a:solidFill>
                  <a:srgbClr val="000000"/>
                </a:solidFill>
                <a:effectLst/>
                <a:latin typeface="+mj-lt"/>
              </a:rPr>
              <a:t>Each vote is </a:t>
            </a:r>
            <a:r>
              <a:rPr lang="en-US" sz="2800" dirty="0">
                <a:solidFill>
                  <a:srgbClr val="000000"/>
                </a:solidFill>
                <a:latin typeface="+mj-lt"/>
              </a:rPr>
              <a:t>ad</a:t>
            </a:r>
            <a:r>
              <a:rPr lang="en-US" sz="2800" b="0" i="0" dirty="0">
                <a:solidFill>
                  <a:srgbClr val="000000"/>
                </a:solidFill>
                <a:effectLst/>
                <a:latin typeface="+mj-lt"/>
              </a:rPr>
              <a:t>ded </a:t>
            </a:r>
            <a:r>
              <a:rPr lang="en-US" sz="2800" dirty="0">
                <a:solidFill>
                  <a:srgbClr val="000000"/>
                </a:solidFill>
                <a:latin typeface="+mj-lt"/>
              </a:rPr>
              <a:t>i</a:t>
            </a:r>
            <a:r>
              <a:rPr lang="en-US" sz="2800" b="0" i="0" dirty="0">
                <a:solidFill>
                  <a:srgbClr val="000000"/>
                </a:solidFill>
                <a:effectLst/>
                <a:latin typeface="+mj-lt"/>
              </a:rPr>
              <a:t>nto the blockchain by its corresponding ballot smart contract</a:t>
            </a:r>
            <a:endParaRPr lang="en-IN" sz="2800" dirty="0">
              <a:latin typeface="+mj-lt"/>
            </a:endParaRPr>
          </a:p>
        </p:txBody>
      </p:sp>
    </p:spTree>
    <p:extLst>
      <p:ext uri="{BB962C8B-B14F-4D97-AF65-F5344CB8AC3E}">
        <p14:creationId xmlns:p14="http://schemas.microsoft.com/office/powerpoint/2010/main" val="28253086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6052-73BC-4F39-88BD-0B8901469EFF}"/>
              </a:ext>
            </a:extLst>
          </p:cNvPr>
          <p:cNvSpPr>
            <a:spLocks noGrp="1"/>
          </p:cNvSpPr>
          <p:nvPr>
            <p:ph type="title"/>
          </p:nvPr>
        </p:nvSpPr>
        <p:spPr/>
        <p:txBody>
          <a:bodyPr/>
          <a:lstStyle/>
          <a:p>
            <a:r>
              <a:rPr lang="en-US" dirty="0"/>
              <a:t>Blockchain network design &amp; The roles interacting with the blockchain</a:t>
            </a:r>
            <a:endParaRPr lang="en-IN" dirty="0"/>
          </a:p>
        </p:txBody>
      </p:sp>
      <p:sp>
        <p:nvSpPr>
          <p:cNvPr id="3" name="Content Placeholder 2">
            <a:extLst>
              <a:ext uri="{FF2B5EF4-FFF2-40B4-BE49-F238E27FC236}">
                <a16:creationId xmlns:a16="http://schemas.microsoft.com/office/drawing/2014/main" id="{B3AEF44E-703A-4C7D-9800-A1385D144414}"/>
              </a:ext>
            </a:extLst>
          </p:cNvPr>
          <p:cNvSpPr>
            <a:spLocks noGrp="1"/>
          </p:cNvSpPr>
          <p:nvPr>
            <p:ph idx="1"/>
          </p:nvPr>
        </p:nvSpPr>
        <p:spPr/>
        <p:txBody>
          <a:bodyPr/>
          <a:lstStyle/>
          <a:p>
            <a:pPr>
              <a:buClrTx/>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Election administrators</a:t>
            </a:r>
          </a:p>
          <a:p>
            <a:pPr>
              <a:buClrTx/>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Voters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buClrTx/>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District nodes</a:t>
            </a:r>
          </a:p>
          <a:p>
            <a:pPr>
              <a:buClrTx/>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Boot nodes</a:t>
            </a:r>
            <a:endParaRPr lang="en-IN" dirty="0"/>
          </a:p>
        </p:txBody>
      </p:sp>
      <p:pic>
        <p:nvPicPr>
          <p:cNvPr id="4" name="Content Placeholder 4">
            <a:extLst>
              <a:ext uri="{FF2B5EF4-FFF2-40B4-BE49-F238E27FC236}">
                <a16:creationId xmlns:a16="http://schemas.microsoft.com/office/drawing/2014/main" id="{C74D5DF5-E7A3-44A2-A8FA-444D97DA7F40}"/>
              </a:ext>
            </a:extLst>
          </p:cNvPr>
          <p:cNvPicPr>
            <a:picLocks noChangeAspect="1"/>
          </p:cNvPicPr>
          <p:nvPr/>
        </p:nvPicPr>
        <p:blipFill rotWithShape="1">
          <a:blip r:embed="rId2"/>
          <a:srcRect t="20329"/>
          <a:stretch/>
        </p:blipFill>
        <p:spPr>
          <a:xfrm>
            <a:off x="4022791" y="2084832"/>
            <a:ext cx="6596043" cy="3333750"/>
          </a:xfrm>
          <a:prstGeom prst="rect">
            <a:avLst/>
          </a:prstGeom>
        </p:spPr>
      </p:pic>
    </p:spTree>
    <p:extLst>
      <p:ext uri="{BB962C8B-B14F-4D97-AF65-F5344CB8AC3E}">
        <p14:creationId xmlns:p14="http://schemas.microsoft.com/office/powerpoint/2010/main" val="8150404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637</TotalTime>
  <Words>926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Britannic Bold</vt:lpstr>
      <vt:lpstr>Calibri</vt:lpstr>
      <vt:lpstr>helvetica neue</vt:lpstr>
      <vt:lpstr>Tw Cen MT</vt:lpstr>
      <vt:lpstr>Tw Cen MT Condensed</vt:lpstr>
      <vt:lpstr>Wingdings</vt:lpstr>
      <vt:lpstr>Wingdings 3</vt:lpstr>
      <vt:lpstr>Integral</vt:lpstr>
      <vt:lpstr>Blockchain for Voting &amp; Elections</vt:lpstr>
      <vt:lpstr>Introduction</vt:lpstr>
      <vt:lpstr>PowerPoint Presentation</vt:lpstr>
      <vt:lpstr>How will Blockchain Enhance Election Outcomes </vt:lpstr>
      <vt:lpstr>High Level Blockchain Design Features </vt:lpstr>
      <vt:lpstr>Tokenization.</vt:lpstr>
      <vt:lpstr>Transactions in the system</vt:lpstr>
      <vt:lpstr>Smart Contract</vt:lpstr>
      <vt:lpstr>Blockchain network design &amp; The roles interacting with the blockchain</vt:lpstr>
      <vt:lpstr>Block Design:</vt:lpstr>
      <vt:lpstr>Steps of the Electoral Process</vt:lpstr>
      <vt:lpstr>Conclusion:</vt:lpstr>
      <vt:lpstr>PowerPoint Presentation</vt:lpstr>
      <vt:lpstr>Blockchain based voting start-ups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Dorwekar</dc:creator>
  <cp:lastModifiedBy>Aditya Dorwekar</cp:lastModifiedBy>
  <cp:revision>31</cp:revision>
  <dcterms:created xsi:type="dcterms:W3CDTF">2021-05-14T16:16:52Z</dcterms:created>
  <dcterms:modified xsi:type="dcterms:W3CDTF">2021-05-21T04:51:59Z</dcterms:modified>
</cp:coreProperties>
</file>