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61" r:id="rId4"/>
    <p:sldId id="263" r:id="rId5"/>
    <p:sldId id="264" r:id="rId6"/>
    <p:sldId id="265" r:id="rId7"/>
    <p:sldId id="267" r:id="rId8"/>
    <p:sldId id="268" r:id="rId9"/>
    <p:sldId id="269" r:id="rId10"/>
    <p:sldId id="270" r:id="rId11"/>
    <p:sldId id="271" r:id="rId12"/>
    <p:sldId id="272" r:id="rId13"/>
    <p:sldId id="273" r:id="rId14"/>
    <p:sldId id="280" r:id="rId15"/>
    <p:sldId id="274" r:id="rId16"/>
    <p:sldId id="275" r:id="rId17"/>
    <p:sldId id="276" r:id="rId18"/>
    <p:sldId id="279"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Roboto Condensed Light" panose="020B0604020202020204" charset="0"/>
      <p:regular r:id="rId33"/>
      <p:bold r:id="rId34"/>
      <p:italic r:id="rId35"/>
      <p:boldItalic r:id="rId36"/>
    </p:embeddedFont>
    <p:embeddedFont>
      <p:font typeface="Rockwell" panose="020606030202050204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5574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irjet.ne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www.indianrail.gov.i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dirty="0">
                <a:effectLst>
                  <a:outerShdw blurRad="38100" dist="38100" dir="2700000" algn="tl">
                    <a:srgbClr val="000000">
                      <a:alpha val="43137"/>
                    </a:srgbClr>
                  </a:outerShdw>
                </a:effectLst>
                <a:latin typeface="Rockwell" panose="02060603020205020403" pitchFamily="18" charset="0"/>
                <a:ea typeface="Calibri" panose="020F0502020204030204" pitchFamily="34" charset="0"/>
                <a:cs typeface="Times New Roman" panose="02020603050405020304" pitchFamily="18" charset="0"/>
              </a:rPr>
              <a:t>Railway Ticket Verification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p:cNvSpPr/>
          <p:nvPr/>
        </p:nvSpPr>
        <p:spPr>
          <a:xfrm rot="10800000" flipH="1" flipV="1">
            <a:off x="683936" y="812781"/>
            <a:ext cx="1728192" cy="369332"/>
          </a:xfrm>
          <a:prstGeom prst="rect">
            <a:avLst/>
          </a:prstGeom>
        </p:spPr>
        <p:txBody>
          <a:bodyPr wrap="square">
            <a:spAutoFit/>
          </a:bodyPr>
          <a:lstStyle/>
          <a:p>
            <a:r>
              <a:rPr lang="en-US" sz="1800" b="1" u="sng" dirty="0">
                <a:effectLst>
                  <a:outerShdw blurRad="38100" dist="38100" dir="2700000" algn="tl">
                    <a:srgbClr val="000000">
                      <a:alpha val="43137"/>
                    </a:srgbClr>
                  </a:outerShdw>
                </a:effectLst>
                <a:latin typeface="Rockwell" panose="02060603020205020403" pitchFamily="18" charset="0"/>
                <a:ea typeface="Calibri" panose="020F0502020204030204" pitchFamily="34" charset="0"/>
                <a:cs typeface="Times New Roman" panose="02020603050405020304" pitchFamily="18" charset="0"/>
              </a:rPr>
              <a:t>Objectives</a:t>
            </a:r>
            <a:r>
              <a:rPr lang="en-US" sz="1800" b="1" dirty="0">
                <a:latin typeface="Rockwell" panose="02060603020205020403" pitchFamily="18" charset="0"/>
                <a:ea typeface="Calibri" panose="020F0502020204030204" pitchFamily="34" charset="0"/>
                <a:cs typeface="Times New Roman" panose="02020603050405020304" pitchFamily="18" charset="0"/>
              </a:rPr>
              <a:t>:</a:t>
            </a:r>
            <a:endParaRPr lang="en-IN" sz="1800" dirty="0"/>
          </a:p>
        </p:txBody>
      </p:sp>
      <p:sp>
        <p:nvSpPr>
          <p:cNvPr id="3" name="Rectangle 2"/>
          <p:cNvSpPr/>
          <p:nvPr/>
        </p:nvSpPr>
        <p:spPr>
          <a:xfrm>
            <a:off x="688852" y="1275606"/>
            <a:ext cx="7704856" cy="1559529"/>
          </a:xfrm>
          <a:prstGeom prst="rect">
            <a:avLst/>
          </a:prstGeom>
        </p:spPr>
        <p:txBody>
          <a:bodyPr wrap="square">
            <a:spAutoFit/>
          </a:bodyPr>
          <a:lstStyle/>
          <a:p>
            <a:pPr marL="0" indent="0" algn="just">
              <a:lnSpc>
                <a:spcPct val="107000"/>
              </a:lnSpc>
              <a:spcAft>
                <a:spcPts val="800"/>
              </a:spcAft>
              <a:buNone/>
            </a:pPr>
            <a:r>
              <a:rPr lang="en-US" sz="1800" b="1" dirty="0">
                <a:latin typeface="Rockwell" panose="02060603020205020403" pitchFamily="18" charset="0"/>
                <a:ea typeface="Calibri" panose="020F0502020204030204" pitchFamily="34" charset="0"/>
                <a:cs typeface="Times New Roman" panose="02020603050405020304" pitchFamily="18" charset="0"/>
              </a:rPr>
              <a:t>The main aim from this research analysis is to automate the former railway ticket checking system which consists of manual checking by personals and which is not efficient, so we are proposing a ticket checking system based on digital image processing and machine learning</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08" name="Google Shape;408;p26"/>
          <p:cNvSpPr txBox="1">
            <a:spLocks noGrp="1"/>
          </p:cNvSpPr>
          <p:nvPr>
            <p:ph type="subTitle" idx="4294967295"/>
          </p:nvPr>
        </p:nvSpPr>
        <p:spPr>
          <a:xfrm>
            <a:off x="107505" y="699542"/>
            <a:ext cx="2016224" cy="432048"/>
          </a:xfrm>
          <a:prstGeom prst="rect">
            <a:avLst/>
          </a:prstGeom>
        </p:spPr>
        <p:txBody>
          <a:bodyPr spcFirstLastPara="1" wrap="square" lIns="91425" tIns="91425" rIns="91425" bIns="91425" anchor="ctr" anchorCtr="0">
            <a:noAutofit/>
          </a:bodyPr>
          <a:lstStyle/>
          <a:p>
            <a:pPr marL="0" lvl="0" indent="0" algn="ctr">
              <a:spcAft>
                <a:spcPts val="1000"/>
              </a:spcAft>
              <a:buNone/>
            </a:pPr>
            <a:r>
              <a:rPr lang="en-US" sz="1800" b="1" u="sng" dirty="0">
                <a:solidFill>
                  <a:srgbClr val="000000"/>
                </a:solidFill>
                <a:effectLst>
                  <a:outerShdw blurRad="38100" dist="38100" dir="2700000" algn="tl">
                    <a:srgbClr val="000000">
                      <a:alpha val="43137"/>
                    </a:srgbClr>
                  </a:outerShdw>
                </a:effectLst>
                <a:latin typeface="Rockwell" pitchFamily="18" charset="0"/>
                <a:ea typeface="Calibri" panose="020F0502020204030204" pitchFamily="34" charset="0"/>
                <a:cs typeface="Times New Roman" panose="02020603050405020304" pitchFamily="18" charset="0"/>
              </a:rPr>
              <a:t>Methodology</a:t>
            </a:r>
            <a:r>
              <a:rPr lang="en-US" sz="1800" b="1" u="sng" dirty="0">
                <a:solidFill>
                  <a:srgbClr val="000000"/>
                </a:solidFill>
                <a:latin typeface="Rockwell" pitchFamily="18" charset="0"/>
                <a:ea typeface="Calibri" panose="020F0502020204030204" pitchFamily="34" charset="0"/>
                <a:cs typeface="Times New Roman" panose="02020603050405020304" pitchFamily="18" charset="0"/>
              </a:rPr>
              <a:t>:</a:t>
            </a:r>
            <a:endParaRPr sz="1800" dirty="0">
              <a:solidFill>
                <a:srgbClr val="3F5378"/>
              </a:solidFill>
              <a:latin typeface="Rockwell" pitchFamily="18" charset="0"/>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539552" y="1275606"/>
            <a:ext cx="7416824" cy="2690160"/>
          </a:xfrm>
          <a:prstGeom prst="rect">
            <a:avLst/>
          </a:prstGeom>
        </p:spPr>
        <p:txBody>
          <a:bodyPr wrap="square">
            <a:spAutoFit/>
          </a:bodyPr>
          <a:lstStyle/>
          <a:p>
            <a:pPr marL="0" indent="0">
              <a:lnSpc>
                <a:spcPct val="107000"/>
              </a:lnSpc>
              <a:spcAft>
                <a:spcPts val="800"/>
              </a:spcAft>
              <a:buNone/>
            </a:pPr>
            <a:r>
              <a:rPr lang="en-US" b="1" dirty="0">
                <a:latin typeface="Rockwell" panose="02060603020205020403" pitchFamily="18" charset="0"/>
                <a:ea typeface="Calibri" panose="020F0502020204030204" pitchFamily="34" charset="0"/>
                <a:cs typeface="Times New Roman" panose="02020603050405020304" pitchFamily="18" charset="0"/>
              </a:rPr>
              <a:t>In this study, a new computer vision-based method is proposed for automated Railway ticket verification. There is image processing based several techniques in the literature.</a:t>
            </a:r>
            <a:endParaRPr lang="en-IN" b="1" dirty="0">
              <a:latin typeface="Rockwell" panose="020606030202050204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b="1" dirty="0">
                <a:latin typeface="Rockwell" panose="02060603020205020403" pitchFamily="18" charset="0"/>
                <a:ea typeface="Calibri" panose="020F0502020204030204" pitchFamily="34" charset="0"/>
                <a:cs typeface="Times New Roman" panose="02020603050405020304" pitchFamily="18" charset="0"/>
              </a:rPr>
              <a:t>The Steps in the image processing system are as follows:</a:t>
            </a:r>
            <a:endParaRPr lang="en-IN" b="1" dirty="0">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Information of tickets is stored by scanning tickets in the machine  using optical sensor.</a:t>
            </a:r>
            <a:endParaRPr lang="en-IN" b="1" dirty="0">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Fetched information were stored in server for further operation. </a:t>
            </a:r>
            <a:endParaRPr lang="en-IN" b="1" dirty="0">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Stored information in the server were compared with the existing booking information</a:t>
            </a:r>
            <a:endParaRPr lang="en-IN" b="1" dirty="0">
              <a:latin typeface="Rockwell" panose="02060603020205020403"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Dataset</a:t>
            </a:r>
            <a:endParaRPr dirty="0"/>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Content Placeholder 8">
            <a:extLst>
              <a:ext uri="{FF2B5EF4-FFF2-40B4-BE49-F238E27FC236}">
                <a16:creationId xmlns:a16="http://schemas.microsoft.com/office/drawing/2014/main" id="{5BAC32B6-494A-4465-943A-D6AFEE468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23" y="1493109"/>
            <a:ext cx="6675761" cy="31433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u="sng" dirty="0">
                <a:effectLst>
                  <a:outerShdw blurRad="38100" dist="38100" dir="2700000" algn="tl">
                    <a:srgbClr val="000000">
                      <a:alpha val="43137"/>
                    </a:srgbClr>
                  </a:outerShdw>
                </a:effectLst>
              </a:rPr>
              <a:t>Block Diagram</a:t>
            </a:r>
            <a:r>
              <a:rPr lang="en-IN" dirty="0">
                <a:effectLst>
                  <a:outerShdw blurRad="38100" dist="38100" dir="2700000" algn="tl">
                    <a:srgbClr val="000000">
                      <a:alpha val="43137"/>
                    </a:srgbClr>
                  </a:outerShdw>
                </a:effectLst>
              </a:rPr>
              <a:t>:</a:t>
            </a:r>
            <a:endParaRPr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8A96838-CE9C-4622-B3F1-9367FEE8B754}"/>
              </a:ext>
            </a:extLst>
          </p:cNvPr>
          <p:cNvPicPr>
            <a:picLocks noChangeAspect="1"/>
          </p:cNvPicPr>
          <p:nvPr/>
        </p:nvPicPr>
        <p:blipFill>
          <a:blip r:embed="rId3"/>
          <a:stretch>
            <a:fillRect/>
          </a:stretch>
        </p:blipFill>
        <p:spPr>
          <a:xfrm>
            <a:off x="2498614" y="1347614"/>
            <a:ext cx="4146771" cy="36724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9A8588-34B4-42C4-BA9D-EB381C6C9F8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3FB8D57-5083-4EE3-98B6-ADD7559CEF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A9472C24-81A7-4B14-82ED-1D1F5EC58134}"/>
              </a:ext>
            </a:extLst>
          </p:cNvPr>
          <p:cNvPicPr>
            <a:picLocks noChangeAspect="1"/>
          </p:cNvPicPr>
          <p:nvPr/>
        </p:nvPicPr>
        <p:blipFill>
          <a:blip r:embed="rId2"/>
          <a:stretch>
            <a:fillRect/>
          </a:stretch>
        </p:blipFill>
        <p:spPr>
          <a:xfrm>
            <a:off x="323528" y="1421706"/>
            <a:ext cx="6664672" cy="3372594"/>
          </a:xfrm>
          <a:prstGeom prst="rect">
            <a:avLst/>
          </a:prstGeom>
        </p:spPr>
      </p:pic>
      <p:sp>
        <p:nvSpPr>
          <p:cNvPr id="7" name="TextBox 6">
            <a:extLst>
              <a:ext uri="{FF2B5EF4-FFF2-40B4-BE49-F238E27FC236}">
                <a16:creationId xmlns:a16="http://schemas.microsoft.com/office/drawing/2014/main" id="{33EC93A9-B1B3-4B87-AAA1-E09993FD6379}"/>
              </a:ext>
            </a:extLst>
          </p:cNvPr>
          <p:cNvSpPr txBox="1"/>
          <p:nvPr/>
        </p:nvSpPr>
        <p:spPr>
          <a:xfrm>
            <a:off x="193036" y="667346"/>
            <a:ext cx="3456384" cy="338554"/>
          </a:xfrm>
          <a:prstGeom prst="rect">
            <a:avLst/>
          </a:prstGeom>
          <a:noFill/>
        </p:spPr>
        <p:txBody>
          <a:bodyPr wrap="square" rtlCol="0">
            <a:spAutoFit/>
          </a:bodyPr>
          <a:lstStyle/>
          <a:p>
            <a:r>
              <a:rPr lang="en-IN" sz="1600" b="1" dirty="0">
                <a:solidFill>
                  <a:schemeClr val="bg1"/>
                </a:solidFill>
                <a:latin typeface="Rockwell" panose="02060603020205020403" pitchFamily="18" charset="0"/>
              </a:rPr>
              <a:t>Replica of our proposed system</a:t>
            </a:r>
          </a:p>
        </p:txBody>
      </p:sp>
    </p:spTree>
    <p:extLst>
      <p:ext uri="{BB962C8B-B14F-4D97-AF65-F5344CB8AC3E}">
        <p14:creationId xmlns:p14="http://schemas.microsoft.com/office/powerpoint/2010/main" val="94592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65" name="Google Shape;465;p29"/>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lvl="0" algn="ctr"/>
            <a:r>
              <a:rPr lang="en-US" u="sng" dirty="0">
                <a:solidFill>
                  <a:srgbClr val="000000"/>
                </a:solidFill>
                <a:latin typeface="Rockwell" panose="02060603020205020403" pitchFamily="18" charset="0"/>
                <a:ea typeface="Calibri" panose="020F0502020204030204" pitchFamily="34" charset="0"/>
                <a:cs typeface="Times New Roman" panose="02020603050405020304" pitchFamily="18" charset="0"/>
              </a:rPr>
              <a:t>System Specification and Requirements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dirty="0">
              <a:solidFill>
                <a:srgbClr val="3F5378"/>
              </a:solidFill>
            </a:endParaRPr>
          </a:p>
        </p:txBody>
      </p:sp>
      <p:sp>
        <p:nvSpPr>
          <p:cNvPr id="2" name="Rectangle 1"/>
          <p:cNvSpPr/>
          <p:nvPr/>
        </p:nvSpPr>
        <p:spPr>
          <a:xfrm>
            <a:off x="251520" y="915566"/>
            <a:ext cx="8424936" cy="3501921"/>
          </a:xfrm>
          <a:prstGeom prst="rect">
            <a:avLst/>
          </a:prstGeom>
        </p:spPr>
        <p:txBody>
          <a:bodyPr wrap="square">
            <a:spAutoFit/>
          </a:bodyPr>
          <a:lstStyle/>
          <a:p>
            <a:pPr>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Barcode Scanner</a:t>
            </a:r>
          </a:p>
          <a:p>
            <a:pPr>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QR Code Scanner </a:t>
            </a:r>
          </a:p>
          <a:p>
            <a:pPr>
              <a:lnSpc>
                <a:spcPct val="107000"/>
              </a:lnSpc>
              <a:spcAft>
                <a:spcPts val="800"/>
              </a:spcAft>
              <a:buFont typeface="Wingdings" panose="05000000000000000000" pitchFamily="2" charset="2"/>
              <a:buChar char="Ø"/>
            </a:pPr>
            <a:r>
              <a:rPr lang="en-US" b="1" dirty="0" err="1">
                <a:latin typeface="Rockwell" panose="02060603020205020403" pitchFamily="18" charset="0"/>
                <a:ea typeface="Calibri" panose="020F0502020204030204" pitchFamily="34" charset="0"/>
                <a:cs typeface="Times New Roman" panose="02020603050405020304" pitchFamily="18" charset="0"/>
              </a:rPr>
              <a:t>Tesseract</a:t>
            </a:r>
            <a:r>
              <a:rPr lang="en-US" b="1" dirty="0">
                <a:latin typeface="Rockwell" panose="02060603020205020403" pitchFamily="18" charset="0"/>
                <a:ea typeface="Calibri" panose="020F0502020204030204" pitchFamily="34" charset="0"/>
                <a:cs typeface="Times New Roman" panose="02020603050405020304" pitchFamily="18" charset="0"/>
              </a:rPr>
              <a:t> OCR /</a:t>
            </a:r>
            <a:r>
              <a:rPr lang="en-US" b="1" dirty="0" err="1">
                <a:latin typeface="Rockwell" panose="02060603020205020403" pitchFamily="18" charset="0"/>
                <a:ea typeface="Calibri" panose="020F0502020204030204" pitchFamily="34" charset="0"/>
                <a:cs typeface="Times New Roman" panose="02020603050405020304" pitchFamily="18" charset="0"/>
              </a:rPr>
              <a:t>easyocr</a:t>
            </a:r>
            <a:r>
              <a:rPr lang="en-US" b="1" dirty="0">
                <a:latin typeface="Rockwell" panose="02060603020205020403" pitchFamily="18" charset="0"/>
                <a:ea typeface="Calibri" panose="020F0502020204030204" pitchFamily="34" charset="0"/>
                <a:cs typeface="Times New Roman" panose="02020603050405020304" pitchFamily="18" charset="0"/>
              </a:rPr>
              <a:t> (Library)</a:t>
            </a:r>
          </a:p>
          <a:p>
            <a:pPr>
              <a:lnSpc>
                <a:spcPct val="107000"/>
              </a:lnSpc>
              <a:spcAft>
                <a:spcPts val="800"/>
              </a:spcAft>
              <a:buFont typeface="Wingdings" panose="05000000000000000000" pitchFamily="2" charset="2"/>
              <a:buChar char="Ø"/>
            </a:pPr>
            <a:r>
              <a:rPr lang="en-US" b="1" dirty="0" err="1">
                <a:latin typeface="Rockwell" panose="02060603020205020403" pitchFamily="18" charset="0"/>
                <a:ea typeface="Calibri" panose="020F0502020204030204" pitchFamily="34" charset="0"/>
                <a:cs typeface="Times New Roman" panose="02020603050405020304" pitchFamily="18" charset="0"/>
              </a:rPr>
              <a:t>Py</a:t>
            </a:r>
            <a:r>
              <a:rPr lang="en-US" b="1" dirty="0">
                <a:latin typeface="Rockwell" panose="02060603020205020403" pitchFamily="18" charset="0"/>
                <a:ea typeface="Calibri" panose="020F0502020204030204" pitchFamily="34" charset="0"/>
                <a:cs typeface="Times New Roman" panose="02020603050405020304" pitchFamily="18" charset="0"/>
              </a:rPr>
              <a:t> </a:t>
            </a:r>
            <a:r>
              <a:rPr lang="en-US" b="1" dirty="0" err="1">
                <a:latin typeface="Rockwell" panose="02060603020205020403" pitchFamily="18" charset="0"/>
                <a:ea typeface="Calibri" panose="020F0502020204030204" pitchFamily="34" charset="0"/>
                <a:cs typeface="Times New Roman" panose="02020603050405020304" pitchFamily="18" charset="0"/>
              </a:rPr>
              <a:t>tesseract</a:t>
            </a:r>
            <a:r>
              <a:rPr lang="en-US" b="1" dirty="0">
                <a:latin typeface="Rockwell" panose="02060603020205020403" pitchFamily="18" charset="0"/>
                <a:ea typeface="Calibri" panose="020F0502020204030204" pitchFamily="34" charset="0"/>
                <a:cs typeface="Times New Roman" panose="02020603050405020304" pitchFamily="18" charset="0"/>
              </a:rPr>
              <a:t> (Library)</a:t>
            </a:r>
          </a:p>
          <a:p>
            <a:pPr>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Supports up to 7500 concurrent users. (Server Specification)</a:t>
            </a:r>
          </a:p>
          <a:p>
            <a:pPr>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1 TB of disk space for cache</a:t>
            </a:r>
          </a:p>
          <a:p>
            <a:pPr>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16 CPU cores (</a:t>
            </a:r>
            <a:r>
              <a:rPr lang="en-US" b="1" dirty="0" err="1">
                <a:latin typeface="Rockwell" panose="02060603020205020403" pitchFamily="18" charset="0"/>
                <a:ea typeface="Calibri" panose="020F0502020204030204" pitchFamily="34" charset="0"/>
                <a:cs typeface="Times New Roman" panose="02020603050405020304" pitchFamily="18" charset="0"/>
              </a:rPr>
              <a:t>intel</a:t>
            </a:r>
            <a:r>
              <a:rPr lang="en-US" b="1" dirty="0">
                <a:latin typeface="Rockwell" panose="02060603020205020403" pitchFamily="18" charset="0"/>
                <a:ea typeface="Calibri" panose="020F0502020204030204" pitchFamily="34" charset="0"/>
                <a:cs typeface="Times New Roman" panose="02020603050405020304" pitchFamily="18" charset="0"/>
              </a:rPr>
              <a:t> </a:t>
            </a:r>
            <a:r>
              <a:rPr lang="en-US" b="1" dirty="0" err="1">
                <a:latin typeface="Rockwell" panose="02060603020205020403" pitchFamily="18" charset="0"/>
                <a:ea typeface="Calibri" panose="020F0502020204030204" pitchFamily="34" charset="0"/>
                <a:cs typeface="Times New Roman" panose="02020603050405020304" pitchFamily="18" charset="0"/>
              </a:rPr>
              <a:t>xeon</a:t>
            </a:r>
            <a:r>
              <a:rPr lang="en-US" b="1" dirty="0">
                <a:latin typeface="Rockwell" panose="02060603020205020403" pitchFamily="18" charset="0"/>
                <a:ea typeface="Calibri" panose="020F0502020204030204" pitchFamily="34" charset="0"/>
                <a:cs typeface="Times New Roman" panose="02020603050405020304" pitchFamily="18" charset="0"/>
              </a:rPr>
              <a:t>/AMD </a:t>
            </a:r>
            <a:r>
              <a:rPr lang="en-US" b="1" dirty="0" err="1">
                <a:latin typeface="Rockwell" panose="02060603020205020403" pitchFamily="18" charset="0"/>
                <a:ea typeface="Calibri" panose="020F0502020204030204" pitchFamily="34" charset="0"/>
                <a:cs typeface="Times New Roman" panose="02020603050405020304" pitchFamily="18" charset="0"/>
              </a:rPr>
              <a:t>optane</a:t>
            </a:r>
            <a:r>
              <a:rPr lang="en-US" b="1" dirty="0">
                <a:latin typeface="Rockwell" panose="02060603020205020403" pitchFamily="18"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US" b="1" dirty="0">
                <a:latin typeface="Rockwell" panose="02060603020205020403" pitchFamily="18" charset="0"/>
                <a:ea typeface="Calibri" panose="020F0502020204030204" pitchFamily="34" charset="0"/>
                <a:cs typeface="Times New Roman" panose="02020603050405020304" pitchFamily="18" charset="0"/>
              </a:rPr>
              <a:t>64 GB RAM (3678mhz of high speed ddr4x memory)</a:t>
            </a:r>
          </a:p>
          <a:p>
            <a:pPr marL="0" indent="0">
              <a:lnSpc>
                <a:spcPct val="107000"/>
              </a:lnSpc>
              <a:spcAft>
                <a:spcPts val="800"/>
              </a:spcAft>
              <a:buNone/>
            </a:pPr>
            <a:r>
              <a:rPr lang="en-US" sz="1100" b="1" u="sng" dirty="0">
                <a:latin typeface="Rockwell" panose="02060603020205020403" pitchFamily="18" charset="0"/>
                <a:ea typeface="Calibri" panose="020F0502020204030204" pitchFamily="34" charset="0"/>
                <a:cs typeface="Times New Roman" panose="02020603050405020304" pitchFamily="18" charset="0"/>
              </a:rPr>
              <a:t>System Algorithm:</a:t>
            </a:r>
            <a:endParaRPr lang="en-IN" sz="1100" b="1" u="sng" dirty="0">
              <a:latin typeface="Rockwell" panose="020606030202050204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b="1" dirty="0">
                <a:latin typeface="Rockwell" panose="02060603020205020403" pitchFamily="18" charset="0"/>
                <a:ea typeface="Calibri" panose="020F0502020204030204" pitchFamily="34" charset="0"/>
                <a:cs typeface="Times New Roman" panose="02020603050405020304" pitchFamily="18" charset="0"/>
              </a:rPr>
              <a:t>Our system algorithm’s working includes storing the information in different server location, retrieving the previous information and compare it with the current stored information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323528" y="699542"/>
            <a:ext cx="1239442" cy="307777"/>
          </a:xfrm>
          <a:prstGeom prst="rect">
            <a:avLst/>
          </a:prstGeom>
        </p:spPr>
        <p:txBody>
          <a:bodyPr wrap="none">
            <a:spAutoFit/>
          </a:bodyPr>
          <a:lstStyle/>
          <a:p>
            <a:r>
              <a:rPr lang="en-IN" b="1" u="sng" dirty="0">
                <a:latin typeface="Rockwell" panose="02060603020205020403" pitchFamily="18" charset="0"/>
              </a:rPr>
              <a:t>References:</a:t>
            </a:r>
            <a:endParaRPr lang="en-IN" dirty="0"/>
          </a:p>
        </p:txBody>
      </p:sp>
      <p:sp>
        <p:nvSpPr>
          <p:cNvPr id="3" name="Rectangle 2"/>
          <p:cNvSpPr/>
          <p:nvPr/>
        </p:nvSpPr>
        <p:spPr>
          <a:xfrm>
            <a:off x="304508" y="1237866"/>
            <a:ext cx="8208912" cy="3403560"/>
          </a:xfrm>
          <a:prstGeom prst="rect">
            <a:avLst/>
          </a:prstGeom>
        </p:spPr>
        <p:txBody>
          <a:bodyPr wrap="square">
            <a:spAutoFit/>
          </a:bodyPr>
          <a:lstStyle/>
          <a:p>
            <a:pPr>
              <a:buFont typeface="Wingdings" panose="05000000000000000000" pitchFamily="2" charset="2"/>
              <a:buChar char="Ø"/>
            </a:pPr>
            <a:r>
              <a:rPr lang="en-IN" dirty="0">
                <a:latin typeface="Rockwell" pitchFamily="18" charset="0"/>
                <a:hlinkClick r:id="rId3"/>
              </a:rPr>
              <a:t>www.Irjet.Net</a:t>
            </a:r>
            <a:endParaRPr lang="en-IN" dirty="0">
              <a:latin typeface="Rockwell" pitchFamily="18" charset="0"/>
            </a:endParaRPr>
          </a:p>
          <a:p>
            <a:pPr>
              <a:buFont typeface="Wingdings" panose="05000000000000000000" pitchFamily="2" charset="2"/>
              <a:buChar char="Ø"/>
            </a:pPr>
            <a:r>
              <a:rPr lang="en-IN" dirty="0">
                <a:latin typeface="Rockwell" pitchFamily="18" charset="0"/>
                <a:hlinkClick r:id="rId4"/>
              </a:rPr>
              <a:t>www.Indianrail.Gov.In</a:t>
            </a:r>
            <a:endParaRPr lang="en-IN" dirty="0">
              <a:latin typeface="Rockwell" pitchFamily="18" charset="0"/>
            </a:endParaRPr>
          </a:p>
          <a:p>
            <a:pPr>
              <a:buFont typeface="Wingdings" panose="05000000000000000000" pitchFamily="2" charset="2"/>
              <a:buChar char="Ø"/>
            </a:pPr>
            <a:r>
              <a:rPr lang="en-IN" dirty="0">
                <a:latin typeface="Rockwell" pitchFamily="18" charset="0"/>
              </a:rPr>
              <a:t>Biometric ticketing system for </a:t>
            </a:r>
            <a:r>
              <a:rPr lang="en-IN" dirty="0" err="1">
                <a:latin typeface="Rockwell" pitchFamily="18" charset="0"/>
              </a:rPr>
              <a:t>railway,somnath</a:t>
            </a:r>
            <a:r>
              <a:rPr lang="en-IN" dirty="0">
                <a:latin typeface="Rockwell" pitchFamily="18" charset="0"/>
              </a:rPr>
              <a:t> </a:t>
            </a:r>
            <a:r>
              <a:rPr lang="en-IN" dirty="0" err="1">
                <a:latin typeface="Rockwell" pitchFamily="18" charset="0"/>
              </a:rPr>
              <a:t>sarkar,indian</a:t>
            </a:r>
            <a:r>
              <a:rPr lang="en-IN" dirty="0">
                <a:latin typeface="Rockwell" pitchFamily="18" charset="0"/>
              </a:rPr>
              <a:t> institute of hardware </a:t>
            </a:r>
            <a:r>
              <a:rPr lang="en-IN" dirty="0" err="1">
                <a:latin typeface="Rockwell" pitchFamily="18" charset="0"/>
              </a:rPr>
              <a:t>technology,kolkata</a:t>
            </a:r>
            <a:r>
              <a:rPr lang="en-IN" dirty="0">
                <a:latin typeface="Rockwell" pitchFamily="18" charset="0"/>
              </a:rPr>
              <a:t> ,west </a:t>
            </a:r>
            <a:r>
              <a:rPr lang="en-IN" dirty="0" err="1">
                <a:latin typeface="Rockwell" pitchFamily="18" charset="0"/>
              </a:rPr>
              <a:t>bengal</a:t>
            </a:r>
            <a:r>
              <a:rPr lang="en-IN" dirty="0">
                <a:latin typeface="Rockwell" pitchFamily="18" charset="0"/>
              </a:rPr>
              <a:t>, </a:t>
            </a:r>
            <a:r>
              <a:rPr lang="en-IN" dirty="0" err="1">
                <a:latin typeface="Rockwell" pitchFamily="18" charset="0"/>
              </a:rPr>
              <a:t>india,dipankar</a:t>
            </a:r>
            <a:r>
              <a:rPr lang="en-IN" dirty="0">
                <a:latin typeface="Rockwell" pitchFamily="18" charset="0"/>
              </a:rPr>
              <a:t> </a:t>
            </a:r>
            <a:r>
              <a:rPr lang="en-IN" dirty="0" err="1">
                <a:latin typeface="Rockwell" pitchFamily="18" charset="0"/>
              </a:rPr>
              <a:t>chatterjee,computer</a:t>
            </a:r>
            <a:r>
              <a:rPr lang="en-IN" dirty="0">
                <a:latin typeface="Rockwell" pitchFamily="18" charset="0"/>
              </a:rPr>
              <a:t> application </a:t>
            </a:r>
            <a:r>
              <a:rPr lang="en-IN" dirty="0" err="1">
                <a:latin typeface="Rockwell" pitchFamily="18" charset="0"/>
              </a:rPr>
              <a:t>department,guru</a:t>
            </a:r>
            <a:r>
              <a:rPr lang="en-IN" dirty="0">
                <a:latin typeface="Rockwell" pitchFamily="18" charset="0"/>
              </a:rPr>
              <a:t> </a:t>
            </a:r>
            <a:r>
              <a:rPr lang="en-IN" dirty="0" err="1">
                <a:latin typeface="Rockwell" pitchFamily="18" charset="0"/>
              </a:rPr>
              <a:t>nanak</a:t>
            </a:r>
            <a:r>
              <a:rPr lang="en-IN" dirty="0">
                <a:latin typeface="Rockwell" pitchFamily="18" charset="0"/>
              </a:rPr>
              <a:t> institute of technology, </a:t>
            </a:r>
            <a:r>
              <a:rPr lang="en-IN" dirty="0" err="1">
                <a:latin typeface="Rockwell" pitchFamily="18" charset="0"/>
              </a:rPr>
              <a:t>sodepur</a:t>
            </a:r>
            <a:r>
              <a:rPr lang="en-IN" dirty="0">
                <a:latin typeface="Rockwell" pitchFamily="18" charset="0"/>
              </a:rPr>
              <a:t>, west </a:t>
            </a:r>
            <a:r>
              <a:rPr lang="en-IN" dirty="0" err="1">
                <a:latin typeface="Rockwell" pitchFamily="18" charset="0"/>
              </a:rPr>
              <a:t>bengal</a:t>
            </a:r>
            <a:r>
              <a:rPr lang="en-IN" dirty="0">
                <a:latin typeface="Rockwell" pitchFamily="18" charset="0"/>
              </a:rPr>
              <a:t>, </a:t>
            </a:r>
            <a:r>
              <a:rPr lang="en-IN" dirty="0" err="1">
                <a:latin typeface="Rockwell" pitchFamily="18" charset="0"/>
              </a:rPr>
              <a:t>india</a:t>
            </a:r>
            <a:r>
              <a:rPr lang="en-IN" dirty="0">
                <a:latin typeface="Rockwell" pitchFamily="18" charset="0"/>
              </a:rPr>
              <a:t>.</a:t>
            </a:r>
          </a:p>
          <a:p>
            <a:pPr>
              <a:buFont typeface="Wingdings" panose="05000000000000000000" pitchFamily="2" charset="2"/>
              <a:buChar char="Ø"/>
            </a:pPr>
            <a:r>
              <a:rPr lang="en-US" dirty="0">
                <a:latin typeface="Rockwell" pitchFamily="18" charset="0"/>
                <a:ea typeface="Calibri" panose="020F0502020204030204" pitchFamily="34" charset="0"/>
                <a:cs typeface="Times New Roman" panose="02020603050405020304" pitchFamily="18" charset="0"/>
              </a:rPr>
              <a:t>E-</a:t>
            </a:r>
            <a:r>
              <a:rPr lang="en-US" dirty="0" err="1">
                <a:latin typeface="Rockwell" pitchFamily="18" charset="0"/>
                <a:ea typeface="Calibri" panose="020F0502020204030204" pitchFamily="34" charset="0"/>
                <a:cs typeface="Times New Roman" panose="02020603050405020304" pitchFamily="18" charset="0"/>
              </a:rPr>
              <a:t>kyc</a:t>
            </a:r>
            <a:r>
              <a:rPr lang="en-US" dirty="0">
                <a:latin typeface="Rockwell" pitchFamily="18" charset="0"/>
                <a:ea typeface="Calibri" panose="020F0502020204030204" pitchFamily="34" charset="0"/>
                <a:cs typeface="Times New Roman" panose="02020603050405020304" pitchFamily="18" charset="0"/>
              </a:rPr>
              <a:t> ticketing system </a:t>
            </a:r>
            <a:r>
              <a:rPr lang="en-US" dirty="0" err="1">
                <a:latin typeface="Rockwell" pitchFamily="18" charset="0"/>
                <a:ea typeface="Calibri" panose="020F0502020204030204" pitchFamily="34" charset="0"/>
                <a:cs typeface="Times New Roman" panose="02020603050405020304" pitchFamily="18" charset="0"/>
              </a:rPr>
              <a:t>yogesh</a:t>
            </a:r>
            <a:r>
              <a:rPr lang="en-US" dirty="0">
                <a:latin typeface="Rockwell" pitchFamily="18" charset="0"/>
                <a:ea typeface="Calibri" panose="020F0502020204030204" pitchFamily="34" charset="0"/>
                <a:cs typeface="Times New Roman" panose="02020603050405020304" pitchFamily="18" charset="0"/>
              </a:rPr>
              <a:t> suman, 1srm university, </a:t>
            </a:r>
            <a:r>
              <a:rPr lang="en-US" dirty="0" err="1">
                <a:latin typeface="Rockwell" pitchFamily="18" charset="0"/>
                <a:ea typeface="Calibri" panose="020F0502020204030204" pitchFamily="34" charset="0"/>
                <a:cs typeface="Times New Roman" panose="02020603050405020304" pitchFamily="18" charset="0"/>
              </a:rPr>
              <a:t>kattankulathur</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kancheepuram</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chennai</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ms.</a:t>
            </a:r>
            <a:r>
              <a:rPr lang="en-US" dirty="0">
                <a:latin typeface="Rockwell" pitchFamily="18" charset="0"/>
                <a:ea typeface="Calibri" panose="020F0502020204030204" pitchFamily="34" charset="0"/>
                <a:cs typeface="Times New Roman" panose="02020603050405020304" pitchFamily="18" charset="0"/>
              </a:rPr>
              <a:t> G. Geetha ,2SRM university, </a:t>
            </a:r>
            <a:r>
              <a:rPr lang="en-US" dirty="0" err="1">
                <a:latin typeface="Rockwell" pitchFamily="18" charset="0"/>
                <a:ea typeface="Calibri" panose="020F0502020204030204" pitchFamily="34" charset="0"/>
                <a:cs typeface="Times New Roman" panose="02020603050405020304" pitchFamily="18" charset="0"/>
              </a:rPr>
              <a:t>kattankulathur</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kancheepuram</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chennai</a:t>
            </a:r>
            <a:r>
              <a:rPr lang="en-US" dirty="0">
                <a:latin typeface="Rockwell" pitchFamily="18"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US" dirty="0">
                <a:latin typeface="Rockwell" pitchFamily="18" charset="0"/>
                <a:ea typeface="Calibri" panose="020F0502020204030204" pitchFamily="34" charset="0"/>
                <a:cs typeface="Times New Roman" panose="02020603050405020304" pitchFamily="18" charset="0"/>
              </a:rPr>
              <a:t>Biometric based smart railway reservation system with </a:t>
            </a:r>
            <a:r>
              <a:rPr lang="en-US" dirty="0" err="1">
                <a:latin typeface="Rockwell" pitchFamily="18" charset="0"/>
                <a:ea typeface="Calibri" panose="020F0502020204030204" pitchFamily="34" charset="0"/>
                <a:cs typeface="Times New Roman" panose="02020603050405020304" pitchFamily="18" charset="0"/>
              </a:rPr>
              <a:t>sms</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facilityp</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Naren</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suchendra</a:t>
            </a:r>
            <a:r>
              <a:rPr lang="en-US" dirty="0">
                <a:latin typeface="Rockwell" pitchFamily="18" charset="0"/>
                <a:ea typeface="Calibri" panose="020F0502020204030204" pitchFamily="34" charset="0"/>
                <a:cs typeface="Times New Roman" panose="02020603050405020304" pitchFamily="18" charset="0"/>
              </a:rPr>
              <a:t> das, G. Bhargavi, G. </a:t>
            </a:r>
            <a:r>
              <a:rPr lang="en-US" dirty="0" err="1">
                <a:latin typeface="Rockwell" pitchFamily="18" charset="0"/>
                <a:ea typeface="Calibri" panose="020F0502020204030204" pitchFamily="34" charset="0"/>
                <a:cs typeface="Times New Roman" panose="02020603050405020304" pitchFamily="18" charset="0"/>
              </a:rPr>
              <a:t>Ravindranath</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kumar</a:t>
            </a:r>
            <a:r>
              <a:rPr lang="en-US" dirty="0">
                <a:latin typeface="Rockwell" pitchFamily="18" charset="0"/>
                <a:ea typeface="Calibri" panose="020F0502020204030204" pitchFamily="34" charset="0"/>
                <a:cs typeface="Times New Roman" panose="02020603050405020304" pitchFamily="18" charset="0"/>
              </a:rPr>
              <a:t>, Biometric based smart railway reservation system with </a:t>
            </a:r>
            <a:r>
              <a:rPr lang="en-US" dirty="0" err="1">
                <a:latin typeface="Rockwell" pitchFamily="18" charset="0"/>
                <a:ea typeface="Calibri" panose="020F0502020204030204" pitchFamily="34" charset="0"/>
                <a:cs typeface="Times New Roman" panose="02020603050405020304" pitchFamily="18" charset="0"/>
              </a:rPr>
              <a:t>sms</a:t>
            </a:r>
            <a:r>
              <a:rPr lang="en-US" dirty="0">
                <a:latin typeface="Rockwell" pitchFamily="18" charset="0"/>
                <a:ea typeface="Calibri" panose="020F0502020204030204" pitchFamily="34" charset="0"/>
                <a:cs typeface="Times New Roman" panose="02020603050405020304" pitchFamily="18" charset="0"/>
              </a:rPr>
              <a:t> facility. Vol. No. 2, issue 10, </a:t>
            </a:r>
            <a:r>
              <a:rPr lang="en-US" dirty="0" err="1">
                <a:latin typeface="Rockwell" pitchFamily="18" charset="0"/>
                <a:ea typeface="Calibri" panose="020F0502020204030204" pitchFamily="34" charset="0"/>
                <a:cs typeface="Times New Roman" panose="02020603050405020304" pitchFamily="18" charset="0"/>
              </a:rPr>
              <a:t>october</a:t>
            </a:r>
            <a:r>
              <a:rPr lang="en-US" dirty="0">
                <a:latin typeface="Rockwell" pitchFamily="18" charset="0"/>
                <a:ea typeface="Calibri" panose="020F0502020204030204" pitchFamily="34" charset="0"/>
                <a:cs typeface="Times New Roman" panose="02020603050405020304" pitchFamily="18" charset="0"/>
              </a:rPr>
              <a:t> 16.</a:t>
            </a:r>
          </a:p>
          <a:p>
            <a:pPr>
              <a:lnSpc>
                <a:spcPct val="107000"/>
              </a:lnSpc>
              <a:spcAft>
                <a:spcPts val="800"/>
              </a:spcAft>
              <a:buFont typeface="Wingdings" panose="05000000000000000000" pitchFamily="2" charset="2"/>
              <a:buChar char="Ø"/>
            </a:pPr>
            <a:r>
              <a:rPr lang="en-US" dirty="0" err="1">
                <a:latin typeface="Rockwell" pitchFamily="18" charset="0"/>
                <a:ea typeface="Calibri" panose="020F0502020204030204" pitchFamily="34" charset="0"/>
                <a:cs typeface="Times New Roman" panose="02020603050405020304" pitchFamily="18" charset="0"/>
              </a:rPr>
              <a:t>Revits</a:t>
            </a:r>
            <a:r>
              <a:rPr lang="en-US" dirty="0">
                <a:latin typeface="Rockwell" pitchFamily="18" charset="0"/>
                <a:ea typeface="Calibri" panose="020F0502020204030204" pitchFamily="34" charset="0"/>
                <a:cs typeface="Times New Roman" panose="02020603050405020304" pitchFamily="18" charset="0"/>
              </a:rPr>
              <a:t>: railway e-verification information and ticketing system. </a:t>
            </a:r>
            <a:r>
              <a:rPr lang="en-US" dirty="0" err="1">
                <a:latin typeface="Rockwell" pitchFamily="18" charset="0"/>
                <a:ea typeface="Calibri" panose="020F0502020204030204" pitchFamily="34" charset="0"/>
                <a:cs typeface="Times New Roman" panose="02020603050405020304" pitchFamily="18" charset="0"/>
              </a:rPr>
              <a:t>Sourodeep</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chatterjee</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soham</a:t>
            </a:r>
            <a:r>
              <a:rPr lang="en-US" dirty="0">
                <a:latin typeface="Rockwell" pitchFamily="18" charset="0"/>
                <a:ea typeface="Calibri" panose="020F0502020204030204" pitchFamily="34" charset="0"/>
                <a:cs typeface="Times New Roman" panose="02020603050405020304" pitchFamily="18" charset="0"/>
              </a:rPr>
              <a:t> das, </a:t>
            </a:r>
            <a:r>
              <a:rPr lang="en-US" dirty="0" err="1">
                <a:latin typeface="Rockwell" pitchFamily="18" charset="0"/>
                <a:ea typeface="Calibri" panose="020F0502020204030204" pitchFamily="34" charset="0"/>
                <a:cs typeface="Times New Roman" panose="02020603050405020304" pitchFamily="18" charset="0"/>
              </a:rPr>
              <a:t>divisha</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bhaskar</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goswami</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pallab</a:t>
            </a:r>
            <a:r>
              <a:rPr lang="en-US" dirty="0">
                <a:latin typeface="Rockwell" pitchFamily="18" charset="0"/>
                <a:ea typeface="Calibri" panose="020F0502020204030204" pitchFamily="34" charset="0"/>
                <a:cs typeface="Times New Roman" panose="02020603050405020304" pitchFamily="18" charset="0"/>
              </a:rPr>
              <a:t> nag and </a:t>
            </a:r>
            <a:r>
              <a:rPr lang="en-US" dirty="0" err="1">
                <a:latin typeface="Rockwell" pitchFamily="18" charset="0"/>
                <a:ea typeface="Calibri" panose="020F0502020204030204" pitchFamily="34" charset="0"/>
                <a:cs typeface="Times New Roman" panose="02020603050405020304" pitchFamily="18" charset="0"/>
              </a:rPr>
              <a:t>chittaranjan</a:t>
            </a:r>
            <a:r>
              <a:rPr lang="en-US" dirty="0">
                <a:latin typeface="Rockwell" pitchFamily="18" charset="0"/>
                <a:ea typeface="Calibri" panose="020F0502020204030204" pitchFamily="34" charset="0"/>
                <a:cs typeface="Times New Roman" panose="02020603050405020304" pitchFamily="18" charset="0"/>
              </a:rPr>
              <a:t> </a:t>
            </a:r>
            <a:r>
              <a:rPr lang="en-US" dirty="0" err="1">
                <a:latin typeface="Rockwell" pitchFamily="18" charset="0"/>
                <a:ea typeface="Calibri" panose="020F0502020204030204" pitchFamily="34" charset="0"/>
                <a:cs typeface="Times New Roman" panose="02020603050405020304" pitchFamily="18" charset="0"/>
              </a:rPr>
              <a:t>pradhan</a:t>
            </a:r>
            <a:r>
              <a:rPr lang="en-US" dirty="0">
                <a:latin typeface="Rockwell" pitchFamily="18" charset="0"/>
                <a:ea typeface="Calibri" panose="020F0502020204030204" pitchFamily="34" charset="0"/>
                <a:cs typeface="Times New Roman" panose="02020603050405020304" pitchFamily="18" charset="0"/>
              </a:rPr>
              <a:t>. July 28 - 30, 2020, </a:t>
            </a:r>
            <a:r>
              <a:rPr lang="en-US" dirty="0" err="1">
                <a:latin typeface="Rockwell" pitchFamily="18" charset="0"/>
                <a:ea typeface="Calibri" panose="020F0502020204030204" pitchFamily="34" charset="0"/>
                <a:cs typeface="Times New Roman" panose="02020603050405020304" pitchFamily="18" charset="0"/>
              </a:rPr>
              <a:t>india</a:t>
            </a:r>
            <a:r>
              <a:rPr lang="en-US" dirty="0">
                <a:latin typeface="Rockwell" pitchFamily="18"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US" dirty="0">
                <a:latin typeface="Rockwell" pitchFamily="18" charset="0"/>
                <a:ea typeface="Calibri" panose="020F0502020204030204" pitchFamily="34" charset="0"/>
                <a:cs typeface="Times New Roman" panose="02020603050405020304" pitchFamily="18" charset="0"/>
              </a:rPr>
              <a:t>Required characteristics of the ticketing systems for reservation-compulsory commuting railways. Ryo </a:t>
            </a:r>
            <a:r>
              <a:rPr lang="en-US" dirty="0" err="1">
                <a:latin typeface="Rockwell" pitchFamily="18" charset="0"/>
                <a:ea typeface="Calibri" panose="020F0502020204030204" pitchFamily="34" charset="0"/>
                <a:cs typeface="Times New Roman" panose="02020603050405020304" pitchFamily="18" charset="0"/>
              </a:rPr>
              <a:t>takagi</a:t>
            </a:r>
            <a:r>
              <a:rPr lang="en-US" dirty="0">
                <a:latin typeface="Rockwell" pitchFamily="18" charset="0"/>
                <a:ea typeface="Calibri" panose="020F0502020204030204" pitchFamily="34" charset="0"/>
                <a:cs typeface="Times New Roman" panose="02020603050405020304" pitchFamily="18" charset="0"/>
              </a:rPr>
              <a:t>.</a:t>
            </a:r>
            <a:endParaRPr lang="en-IN" dirty="0">
              <a:latin typeface="Rockwell"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179512" y="699542"/>
            <a:ext cx="3052439" cy="307777"/>
          </a:xfrm>
          <a:prstGeom prst="rect">
            <a:avLst/>
          </a:prstGeom>
        </p:spPr>
        <p:txBody>
          <a:bodyPr wrap="none">
            <a:spAutoFit/>
          </a:bodyPr>
          <a:lstStyle/>
          <a:p>
            <a:r>
              <a:rPr lang="en-IN" b="1" u="sng" dirty="0">
                <a:latin typeface="Rockwell" panose="02060603020205020403" pitchFamily="18" charset="0"/>
              </a:rPr>
              <a:t>MEMBERS &amp; CONTRIBUTIONS:</a:t>
            </a:r>
            <a:endParaRPr lang="en-IN" dirty="0"/>
          </a:p>
        </p:txBody>
      </p:sp>
      <p:graphicFrame>
        <p:nvGraphicFramePr>
          <p:cNvPr id="7" name="Table 7">
            <a:extLst>
              <a:ext uri="{FF2B5EF4-FFF2-40B4-BE49-F238E27FC236}">
                <a16:creationId xmlns:a16="http://schemas.microsoft.com/office/drawing/2014/main" id="{C368FBD5-A10B-4797-A79F-FCF4F9D603BE}"/>
              </a:ext>
            </a:extLst>
          </p:cNvPr>
          <p:cNvGraphicFramePr>
            <a:graphicFrameLocks/>
          </p:cNvGraphicFramePr>
          <p:nvPr>
            <p:extLst>
              <p:ext uri="{D42A27DB-BD31-4B8C-83A1-F6EECF244321}">
                <p14:modId xmlns:p14="http://schemas.microsoft.com/office/powerpoint/2010/main" val="2988153152"/>
              </p:ext>
            </p:extLst>
          </p:nvPr>
        </p:nvGraphicFramePr>
        <p:xfrm>
          <a:off x="539552" y="1059582"/>
          <a:ext cx="6984774" cy="3627120"/>
        </p:xfrm>
        <a:graphic>
          <a:graphicData uri="http://schemas.openxmlformats.org/drawingml/2006/table">
            <a:tbl>
              <a:tblPr firstRow="1" bandRow="1">
                <a:tableStyleId>{5C22544A-7EE6-4342-B048-85BDC9FD1C3A}</a:tableStyleId>
              </a:tblPr>
              <a:tblGrid>
                <a:gridCol w="1561026">
                  <a:extLst>
                    <a:ext uri="{9D8B030D-6E8A-4147-A177-3AD203B41FA5}">
                      <a16:colId xmlns:a16="http://schemas.microsoft.com/office/drawing/2014/main" val="3623474708"/>
                    </a:ext>
                  </a:extLst>
                </a:gridCol>
                <a:gridCol w="1618921">
                  <a:extLst>
                    <a:ext uri="{9D8B030D-6E8A-4147-A177-3AD203B41FA5}">
                      <a16:colId xmlns:a16="http://schemas.microsoft.com/office/drawing/2014/main" val="1113413686"/>
                    </a:ext>
                  </a:extLst>
                </a:gridCol>
                <a:gridCol w="3804827">
                  <a:extLst>
                    <a:ext uri="{9D8B030D-6E8A-4147-A177-3AD203B41FA5}">
                      <a16:colId xmlns:a16="http://schemas.microsoft.com/office/drawing/2014/main" val="574070796"/>
                    </a:ext>
                  </a:extLst>
                </a:gridCol>
              </a:tblGrid>
              <a:tr h="175272">
                <a:tc>
                  <a:txBody>
                    <a:bodyPr/>
                    <a:lstStyle/>
                    <a:p>
                      <a:pPr algn="ctr"/>
                      <a:endParaRPr lang="en-IN" dirty="0"/>
                    </a:p>
                  </a:txBody>
                  <a:tcPr/>
                </a:tc>
                <a:tc>
                  <a:txBody>
                    <a:bodyPr/>
                    <a:lstStyle/>
                    <a:p>
                      <a:pPr algn="ctr"/>
                      <a:r>
                        <a:rPr lang="en-IN" dirty="0"/>
                        <a:t>NAME</a:t>
                      </a:r>
                    </a:p>
                  </a:txBody>
                  <a:tcPr/>
                </a:tc>
                <a:tc>
                  <a:txBody>
                    <a:bodyPr/>
                    <a:lstStyle/>
                    <a:p>
                      <a:pPr algn="ctr"/>
                      <a:r>
                        <a:rPr lang="en-IN" dirty="0"/>
                        <a:t>CONTRIBUTIONS</a:t>
                      </a:r>
                    </a:p>
                  </a:txBody>
                  <a:tcPr/>
                </a:tc>
                <a:extLst>
                  <a:ext uri="{0D108BD9-81ED-4DB2-BD59-A6C34878D82A}">
                    <a16:rowId xmlns:a16="http://schemas.microsoft.com/office/drawing/2014/main" val="1067810467"/>
                  </a:ext>
                </a:extLst>
              </a:tr>
              <a:tr h="399427">
                <a:tc>
                  <a:txBody>
                    <a:bodyPr/>
                    <a:lstStyle/>
                    <a:p>
                      <a:r>
                        <a:rPr lang="en-IN" dirty="0">
                          <a:latin typeface="Rockwell" panose="02060603020205020403" pitchFamily="18" charset="0"/>
                        </a:rPr>
                        <a:t>1132200544</a:t>
                      </a:r>
                    </a:p>
                  </a:txBody>
                  <a:tcPr/>
                </a:tc>
                <a:tc>
                  <a:txBody>
                    <a:bodyPr/>
                    <a:lstStyle/>
                    <a:p>
                      <a:r>
                        <a:rPr lang="en-IN" dirty="0">
                          <a:latin typeface="Rockwell" panose="02060603020205020403" pitchFamily="18" charset="0"/>
                        </a:rPr>
                        <a:t>RANJAN SUTRADHAR</a:t>
                      </a:r>
                    </a:p>
                  </a:txBody>
                  <a:tcPr/>
                </a:tc>
                <a:tc>
                  <a:txBody>
                    <a:bodyPr/>
                    <a:lstStyle/>
                    <a:p>
                      <a:r>
                        <a:rPr lang="en-IN" dirty="0">
                          <a:latin typeface="Rockwell" panose="02060603020205020403" pitchFamily="18" charset="0"/>
                        </a:rPr>
                        <a:t>Suggested the Topic, Code implementation, literature surveys analysed </a:t>
                      </a:r>
                    </a:p>
                  </a:txBody>
                  <a:tcPr/>
                </a:tc>
                <a:extLst>
                  <a:ext uri="{0D108BD9-81ED-4DB2-BD59-A6C34878D82A}">
                    <a16:rowId xmlns:a16="http://schemas.microsoft.com/office/drawing/2014/main" val="878955293"/>
                  </a:ext>
                </a:extLst>
              </a:tr>
              <a:tr h="563898">
                <a:tc>
                  <a:txBody>
                    <a:bodyPr/>
                    <a:lstStyle/>
                    <a:p>
                      <a:r>
                        <a:rPr lang="en-IN" dirty="0">
                          <a:latin typeface="Rockwell" panose="02060603020205020403" pitchFamily="18" charset="0"/>
                        </a:rPr>
                        <a:t>1132200404</a:t>
                      </a:r>
                    </a:p>
                  </a:txBody>
                  <a:tcPr/>
                </a:tc>
                <a:tc>
                  <a:txBody>
                    <a:bodyPr/>
                    <a:lstStyle/>
                    <a:p>
                      <a:r>
                        <a:rPr lang="en-IN" dirty="0">
                          <a:latin typeface="Rockwell" panose="02060603020205020403" pitchFamily="18" charset="0"/>
                        </a:rPr>
                        <a:t>RUSHIKESH GOSKI</a:t>
                      </a:r>
                    </a:p>
                  </a:txBody>
                  <a:tcPr/>
                </a:tc>
                <a:tc>
                  <a:txBody>
                    <a:bodyPr/>
                    <a:lstStyle/>
                    <a:p>
                      <a:r>
                        <a:rPr lang="en-IN" dirty="0">
                          <a:latin typeface="Rockwell" panose="02060603020205020403" pitchFamily="18" charset="0"/>
                        </a:rPr>
                        <a:t>Collected the required information regarding the topic, Code implementation, 3 literature surveys analysed.</a:t>
                      </a:r>
                    </a:p>
                  </a:txBody>
                  <a:tcPr/>
                </a:tc>
                <a:extLst>
                  <a:ext uri="{0D108BD9-81ED-4DB2-BD59-A6C34878D82A}">
                    <a16:rowId xmlns:a16="http://schemas.microsoft.com/office/drawing/2014/main" val="67790420"/>
                  </a:ext>
                </a:extLst>
              </a:tr>
              <a:tr h="399427">
                <a:tc>
                  <a:txBody>
                    <a:bodyPr/>
                    <a:lstStyle/>
                    <a:p>
                      <a:r>
                        <a:rPr lang="en-IN" dirty="0">
                          <a:latin typeface="Rockwell" panose="02060603020205020403" pitchFamily="18" charset="0"/>
                        </a:rPr>
                        <a:t>1132200230</a:t>
                      </a:r>
                    </a:p>
                  </a:txBody>
                  <a:tcPr/>
                </a:tc>
                <a:tc>
                  <a:txBody>
                    <a:bodyPr/>
                    <a:lstStyle/>
                    <a:p>
                      <a:r>
                        <a:rPr lang="en-IN" dirty="0">
                          <a:latin typeface="Rockwell" panose="02060603020205020403" pitchFamily="18" charset="0"/>
                        </a:rPr>
                        <a:t>ADITYA JOSHI</a:t>
                      </a:r>
                    </a:p>
                  </a:txBody>
                  <a:tcPr/>
                </a:tc>
                <a:tc>
                  <a:txBody>
                    <a:bodyPr/>
                    <a:lstStyle/>
                    <a:p>
                      <a:r>
                        <a:rPr lang="en-IN" dirty="0">
                          <a:latin typeface="Rockwell" panose="02060603020205020403" pitchFamily="18" charset="0"/>
                        </a:rPr>
                        <a:t>Created the dataset,3 literature surveys analysed </a:t>
                      </a:r>
                    </a:p>
                  </a:txBody>
                  <a:tcPr/>
                </a:tc>
                <a:extLst>
                  <a:ext uri="{0D108BD9-81ED-4DB2-BD59-A6C34878D82A}">
                    <a16:rowId xmlns:a16="http://schemas.microsoft.com/office/drawing/2014/main" val="4228751580"/>
                  </a:ext>
                </a:extLst>
              </a:tr>
              <a:tr h="563898">
                <a:tc>
                  <a:txBody>
                    <a:bodyPr/>
                    <a:lstStyle/>
                    <a:p>
                      <a:r>
                        <a:rPr lang="en-IN" dirty="0">
                          <a:latin typeface="Rockwell" panose="02060603020205020403" pitchFamily="18" charset="0"/>
                        </a:rPr>
                        <a:t>1132200500</a:t>
                      </a:r>
                    </a:p>
                  </a:txBody>
                  <a:tcPr/>
                </a:tc>
                <a:tc>
                  <a:txBody>
                    <a:bodyPr/>
                    <a:lstStyle/>
                    <a:p>
                      <a:r>
                        <a:rPr lang="en-IN" dirty="0">
                          <a:latin typeface="Rockwell" panose="02060603020205020403" pitchFamily="18" charset="0"/>
                        </a:rPr>
                        <a:t>PIYUSH DATIR</a:t>
                      </a:r>
                    </a:p>
                  </a:txBody>
                  <a:tcPr/>
                </a:tc>
                <a:tc>
                  <a:txBody>
                    <a:bodyPr/>
                    <a:lstStyle/>
                    <a:p>
                      <a:r>
                        <a:rPr lang="en-IN" dirty="0">
                          <a:latin typeface="Rockwell" panose="02060603020205020403" pitchFamily="18" charset="0"/>
                        </a:rPr>
                        <a:t>Suggested the system algorithm and specifications, Code implementation, 3 literature surveys analysed </a:t>
                      </a:r>
                    </a:p>
                  </a:txBody>
                  <a:tcPr/>
                </a:tc>
                <a:extLst>
                  <a:ext uri="{0D108BD9-81ED-4DB2-BD59-A6C34878D82A}">
                    <a16:rowId xmlns:a16="http://schemas.microsoft.com/office/drawing/2014/main" val="813892183"/>
                  </a:ext>
                </a:extLst>
              </a:tr>
              <a:tr h="399427">
                <a:tc>
                  <a:txBody>
                    <a:bodyPr/>
                    <a:lstStyle/>
                    <a:p>
                      <a:r>
                        <a:rPr lang="en-IN" dirty="0">
                          <a:latin typeface="Rockwell" panose="02060603020205020403" pitchFamily="18" charset="0"/>
                        </a:rPr>
                        <a:t>1132200246</a:t>
                      </a:r>
                    </a:p>
                  </a:txBody>
                  <a:tcPr/>
                </a:tc>
                <a:tc>
                  <a:txBody>
                    <a:bodyPr/>
                    <a:lstStyle/>
                    <a:p>
                      <a:r>
                        <a:rPr lang="en-IN" dirty="0">
                          <a:latin typeface="Rockwell" panose="02060603020205020403" pitchFamily="18" charset="0"/>
                        </a:rPr>
                        <a:t>ADITYA DORWEKAR</a:t>
                      </a:r>
                    </a:p>
                  </a:txBody>
                  <a:tcPr/>
                </a:tc>
                <a:tc>
                  <a:txBody>
                    <a:bodyPr/>
                    <a:lstStyle/>
                    <a:p>
                      <a:r>
                        <a:rPr lang="en-US" baseline="0" dirty="0">
                          <a:latin typeface="Rockwell" panose="02060603020205020403" pitchFamily="18" charset="0"/>
                        </a:rPr>
                        <a:t>Documentation, Presentation, </a:t>
                      </a:r>
                      <a:r>
                        <a:rPr lang="en-IN" dirty="0">
                          <a:latin typeface="Rockwell" panose="02060603020205020403" pitchFamily="18" charset="0"/>
                        </a:rPr>
                        <a:t>3 literature surveys analysed </a:t>
                      </a:r>
                    </a:p>
                  </a:txBody>
                  <a:tcPr/>
                </a:tc>
                <a:extLst>
                  <a:ext uri="{0D108BD9-81ED-4DB2-BD59-A6C34878D82A}">
                    <a16:rowId xmlns:a16="http://schemas.microsoft.com/office/drawing/2014/main" val="3425093077"/>
                  </a:ext>
                </a:extLst>
              </a:tr>
              <a:tr h="234957">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93031576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Abstract</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547690" y="943153"/>
            <a:ext cx="8273557" cy="37444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900" dirty="0"/>
              <a:t>.</a:t>
            </a:r>
            <a:endParaRPr sz="900" dirty="0"/>
          </a:p>
          <a:p>
            <a:pPr marL="0" lvl="0" indent="0" algn="l" rtl="0">
              <a:spcBef>
                <a:spcPts val="600"/>
              </a:spcBef>
              <a:spcAft>
                <a:spcPts val="0"/>
              </a:spcAft>
              <a:buClr>
                <a:schemeClr val="dk1"/>
              </a:buClr>
              <a:buSzPts val="1100"/>
              <a:buFont typeface="Arial"/>
              <a:buNone/>
            </a:pPr>
            <a:endParaRPr sz="900" dirty="0"/>
          </a:p>
          <a:p>
            <a:pPr algn="just">
              <a:buFont typeface="Wingdings" panose="05000000000000000000" pitchFamily="2" charset="2"/>
              <a:buChar char="Ø"/>
            </a:pPr>
            <a:r>
              <a:rPr lang="en-US" sz="1500" b="1" dirty="0">
                <a:latin typeface="Rockwell" panose="02060603020205020403" pitchFamily="18" charset="0"/>
                <a:ea typeface="SimSun" panose="02010600030101010101" pitchFamily="2" charset="-122"/>
              </a:rPr>
              <a:t>Railways is the most convenient, affordable means of transport in India. </a:t>
            </a:r>
          </a:p>
          <a:p>
            <a:pPr algn="just">
              <a:buFont typeface="Wingdings" panose="05000000000000000000" pitchFamily="2" charset="2"/>
              <a:buChar char="Ø"/>
            </a:pPr>
            <a:r>
              <a:rPr lang="en-US" sz="1500" b="1" dirty="0">
                <a:latin typeface="Rockwell" panose="02060603020205020403" pitchFamily="18" charset="0"/>
                <a:ea typeface="SimSun" panose="02010600030101010101" pitchFamily="2" charset="-122"/>
              </a:rPr>
              <a:t>So keeping this in view, in this paper we propose a platform where we are presenting a model which verifies the railway ticket when passengers arrives to their particular destination. Nowadays, ticket verification is done by person to person via train ticket checker (TTC), and it becomes quiet difficult for them to check each and every persons ticket and verify it.</a:t>
            </a:r>
          </a:p>
          <a:p>
            <a:pPr algn="just">
              <a:buFont typeface="Wingdings" panose="05000000000000000000" pitchFamily="2" charset="2"/>
              <a:buChar char="Ø"/>
            </a:pPr>
            <a:r>
              <a:rPr lang="en-US" sz="1500" b="1" dirty="0">
                <a:latin typeface="Rockwell" panose="02060603020205020403" pitchFamily="18" charset="0"/>
                <a:ea typeface="SimSun" panose="02010600030101010101" pitchFamily="2" charset="-122"/>
              </a:rPr>
              <a:t> </a:t>
            </a:r>
            <a:r>
              <a:rPr lang="en-US" sz="1200" b="1" dirty="0">
                <a:latin typeface="Rockwell" panose="02060603020205020403" pitchFamily="18" charset="0"/>
                <a:ea typeface="SimSun" panose="02010600030101010101" pitchFamily="2" charset="-122"/>
              </a:rPr>
              <a:t>The</a:t>
            </a:r>
            <a:r>
              <a:rPr lang="en-US" sz="1500" b="1" dirty="0">
                <a:latin typeface="Rockwell" panose="02060603020205020403" pitchFamily="18" charset="0"/>
                <a:ea typeface="SimSun" panose="02010600030101010101" pitchFamily="2" charset="-122"/>
              </a:rPr>
              <a:t> Indian Railways are upgrading in a large scale and e-ticketing, Rail wire, Wi-Fi services where we can see everything is being processed in a digital form. </a:t>
            </a:r>
          </a:p>
          <a:p>
            <a:pPr algn="just">
              <a:buFont typeface="Wingdings" panose="05000000000000000000" pitchFamily="2" charset="2"/>
              <a:buChar char="Ø"/>
            </a:pPr>
            <a:r>
              <a:rPr lang="en-US" sz="1500" b="1" dirty="0">
                <a:latin typeface="Rockwell" panose="02060603020205020403" pitchFamily="18" charset="0"/>
                <a:ea typeface="SimSun" panose="02010600030101010101" pitchFamily="2" charset="-122"/>
              </a:rPr>
              <a:t>A straightforward theoretical model is projected that once enforced might lead to a better management of the tedious ticketing mechanism. This will improve the productivity of the Railways and will boost the “Digital India” campaign</a:t>
            </a:r>
            <a:r>
              <a:rPr lang="en-US" sz="1500" dirty="0">
                <a:latin typeface="Calibri" panose="020F0502020204030204" pitchFamily="34" charset="0"/>
                <a:ea typeface="SimSun" panose="02010600030101010101" pitchFamily="2" charset="-122"/>
              </a:rPr>
              <a:t>.</a:t>
            </a:r>
            <a:br>
              <a:rPr lang="en-IN" sz="1500" b="1" dirty="0">
                <a:latin typeface="Times New Roman" panose="02020603050405020304" pitchFamily="18" charset="0"/>
                <a:ea typeface="SimSun" panose="02010600030101010101" pitchFamily="2" charset="-122"/>
              </a:rPr>
            </a:br>
            <a:endParaRPr lang="en-IN" sz="1500" dirty="0"/>
          </a:p>
          <a:p>
            <a:pPr marL="0" lvl="0" indent="0" algn="l" rtl="0">
              <a:spcBef>
                <a:spcPts val="600"/>
              </a:spcBef>
              <a:spcAft>
                <a:spcPts val="1000"/>
              </a:spcAft>
              <a:buNone/>
            </a:pPr>
            <a:endParaRPr sz="9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u="sng" dirty="0">
                <a:effectLst>
                  <a:outerShdw blurRad="38100" dist="38100" dir="2700000" algn="tl">
                    <a:srgbClr val="000000">
                      <a:alpha val="43137"/>
                    </a:srgbClr>
                  </a:outerShdw>
                </a:effectLst>
                <a:latin typeface="Rockwell" panose="02060603020205020403" pitchFamily="18" charset="0"/>
                <a:ea typeface="SimSun" panose="02010600030101010101" pitchFamily="2" charset="-122"/>
              </a:rPr>
              <a:t> </a:t>
            </a:r>
            <a:r>
              <a:rPr lang="en-US" u="sng" dirty="0">
                <a:latin typeface="Rockwell" panose="02060603020205020403" pitchFamily="18" charset="0"/>
                <a:ea typeface="SimSun" panose="02010600030101010101" pitchFamily="2" charset="-122"/>
              </a:rPr>
              <a:t>Introduction</a:t>
            </a:r>
            <a:r>
              <a:rPr lang="en-US" u="sng" dirty="0">
                <a:effectLst>
                  <a:outerShdw blurRad="38100" dist="38100" dir="2700000" algn="tl">
                    <a:srgbClr val="000000">
                      <a:alpha val="43137"/>
                    </a:srgbClr>
                  </a:outerShdw>
                </a:effectLst>
                <a:latin typeface="Rockwell" panose="02060603020205020403" pitchFamily="18" charset="0"/>
                <a:ea typeface="SimSun" panose="02010600030101010101" pitchFamily="2" charset="-122"/>
              </a:rPr>
              <a:t>:</a:t>
            </a:r>
            <a:endParaRPr dirty="0"/>
          </a:p>
        </p:txBody>
      </p:sp>
      <p:sp>
        <p:nvSpPr>
          <p:cNvPr id="237" name="Google Shape;237;p16"/>
          <p:cNvSpPr txBox="1">
            <a:spLocks noGrp="1"/>
          </p:cNvSpPr>
          <p:nvPr>
            <p:ph type="body" idx="1"/>
          </p:nvPr>
        </p:nvSpPr>
        <p:spPr>
          <a:xfrm>
            <a:off x="550383" y="1582573"/>
            <a:ext cx="6854070" cy="3168352"/>
          </a:xfrm>
          <a:prstGeom prst="rect">
            <a:avLst/>
          </a:prstGeom>
        </p:spPr>
        <p:txBody>
          <a:bodyPr spcFirstLastPara="1" wrap="square" lIns="91425" tIns="91425" rIns="91425" bIns="91425" anchor="ctr" anchorCtr="0">
            <a:noAutofit/>
          </a:bodyPr>
          <a:lstStyle/>
          <a:p>
            <a:pPr marL="571500" indent="-342900" algn="just">
              <a:spcAft>
                <a:spcPts val="1000"/>
              </a:spcAft>
              <a:buFont typeface="Wingdings" panose="05000000000000000000" pitchFamily="2" charset="2"/>
              <a:buChar char="Ø"/>
            </a:pPr>
            <a:r>
              <a:rPr lang="en-US" sz="1200" b="1" dirty="0">
                <a:latin typeface="Rockwell" panose="02060603020205020403" pitchFamily="18" charset="0"/>
                <a:ea typeface="SimSun" panose="02010600030101010101" pitchFamily="2" charset="-122"/>
              </a:rPr>
              <a:t>The ticket reservation system of Indian Railways has moved from offline to online, making it convenient for people with smartphones and a stable internet to book tickets online.</a:t>
            </a:r>
          </a:p>
          <a:p>
            <a:pPr marL="571500" indent="-342900" algn="just">
              <a:spcAft>
                <a:spcPts val="1000"/>
              </a:spcAft>
              <a:buFont typeface="Wingdings" panose="05000000000000000000" pitchFamily="2" charset="2"/>
              <a:buChar char="Ø"/>
            </a:pPr>
            <a:r>
              <a:rPr lang="en-US" sz="1200" b="1" dirty="0">
                <a:latin typeface="Rockwell" panose="02060603020205020403" pitchFamily="18" charset="0"/>
                <a:ea typeface="SimSun" panose="02010600030101010101" pitchFamily="2" charset="-122"/>
              </a:rPr>
              <a:t>Ticketing system for railways was introduced to display and authorize valid passengers to suit one’s comfort, purpose or wants while travelling. </a:t>
            </a:r>
          </a:p>
          <a:p>
            <a:pPr marL="571500" indent="-342900" algn="just">
              <a:spcAft>
                <a:spcPts val="1000"/>
              </a:spcAft>
              <a:buFont typeface="Wingdings" panose="05000000000000000000" pitchFamily="2" charset="2"/>
              <a:buChar char="Ø"/>
            </a:pPr>
            <a:r>
              <a:rPr lang="en-US" sz="1200" b="1" dirty="0">
                <a:latin typeface="Rockwell" panose="02060603020205020403" pitchFamily="18" charset="0"/>
                <a:ea typeface="SimSun" panose="02010600030101010101" pitchFamily="2" charset="-122"/>
              </a:rPr>
              <a:t>Peoples who were travelling through trains were vastly incremented, resulting in causing problems, like never ending queues, wastage of paper, useless resource and staff utilization. The Indian Railways are upgrading in a large scale and e-ticketing, Rail wire, Wi-Fi services where we can see everything is being processed in a digital form.</a:t>
            </a:r>
          </a:p>
          <a:p>
            <a:pPr marL="76200" lvl="0" indent="0" algn="l" rtl="0">
              <a:spcBef>
                <a:spcPts val="0"/>
              </a:spcBef>
              <a:spcAft>
                <a:spcPts val="0"/>
              </a:spcAft>
              <a:buSzPts val="2400"/>
              <a:buNone/>
            </a:pPr>
            <a:endParaRPr sz="12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446373" y="1563638"/>
            <a:ext cx="8006197" cy="3121994"/>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b="1" dirty="0">
                <a:latin typeface="Rockwell" panose="02060603020205020403" pitchFamily="18" charset="0"/>
              </a:rPr>
              <a:t>The literature survey on the railway Ticket Checking system is done by visiting the websites and related paper published on the railway ticket checking system. </a:t>
            </a:r>
          </a:p>
          <a:p>
            <a:pPr marL="285750" indent="-285750">
              <a:buFont typeface="Wingdings" panose="05000000000000000000" pitchFamily="2" charset="2"/>
              <a:buChar char="Ø"/>
            </a:pPr>
            <a:r>
              <a:rPr lang="en-US" sz="1600" b="1" dirty="0">
                <a:latin typeface="Rockwell" panose="02060603020205020403" pitchFamily="18" charset="0"/>
              </a:rPr>
              <a:t>There is various technique which we come to seen in the literature review for ticket checking in railway. The techniques are:</a:t>
            </a:r>
          </a:p>
          <a:p>
            <a:pPr marL="0" lvl="0" indent="0" algn="l" rtl="0">
              <a:spcBef>
                <a:spcPts val="600"/>
              </a:spcBef>
              <a:spcAft>
                <a:spcPts val="0"/>
              </a:spcAft>
              <a:buNone/>
            </a:pPr>
            <a:endParaRPr sz="1600" b="1"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u="sng" dirty="0">
                <a:latin typeface="Rockwell" panose="02060603020205020403" pitchFamily="18" charset="0"/>
              </a:rPr>
              <a:t>Literature Survey</a:t>
            </a:r>
            <a:r>
              <a:rPr lang="en-US" dirty="0"/>
              <a:t>:</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u="sng" dirty="0">
                <a:latin typeface="Rockwell" panose="02060603020205020403" pitchFamily="18" charset="0"/>
              </a:rPr>
              <a:t>Traditional system:</a:t>
            </a:r>
            <a:endParaRPr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Content Placeholder 8">
            <a:extLst>
              <a:ext uri="{FF2B5EF4-FFF2-40B4-BE49-F238E27FC236}">
                <a16:creationId xmlns:a16="http://schemas.microsoft.com/office/drawing/2014/main" id="{C1AD310B-409E-4364-961E-AC88331D45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1635646"/>
            <a:ext cx="5616624" cy="2948728"/>
          </a:xfrm>
        </p:spPr>
      </p:pic>
      <p:pic>
        <p:nvPicPr>
          <p:cNvPr id="18" name="Content Placeholder 8">
            <a:extLst>
              <a:ext uri="{FF2B5EF4-FFF2-40B4-BE49-F238E27FC236}">
                <a16:creationId xmlns:a16="http://schemas.microsoft.com/office/drawing/2014/main" id="{C1AD310B-409E-4364-961E-AC88331D4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74" y="1373269"/>
            <a:ext cx="6254768" cy="32837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IN" u="sng" dirty="0">
                <a:latin typeface="Rockwell" panose="02060603020205020403" pitchFamily="18" charset="0"/>
              </a:rPr>
              <a:t>SMS Alert system:</a:t>
            </a:r>
            <a:endParaRPr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4" name="Content Placeholder 4">
            <a:extLst>
              <a:ext uri="{FF2B5EF4-FFF2-40B4-BE49-F238E27FC236}">
                <a16:creationId xmlns:a16="http://schemas.microsoft.com/office/drawing/2014/main" id="{02AFD720-EE11-4E6E-8F5C-494EAEDDF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549829"/>
            <a:ext cx="8926465" cy="28941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u="sng" dirty="0">
                <a:latin typeface="Rockwell" panose="02060603020205020403" pitchFamily="18" charset="0"/>
              </a:rPr>
              <a:t>Barcode Ticket Scanning:</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9" name="Google Shape;304;p20"/>
          <p:cNvGrpSpPr/>
          <p:nvPr/>
        </p:nvGrpSpPr>
        <p:grpSpPr>
          <a:xfrm>
            <a:off x="299071" y="635918"/>
            <a:ext cx="335800" cy="279517"/>
            <a:chOff x="1247825" y="322750"/>
            <a:chExt cx="443300" cy="369000"/>
          </a:xfrm>
        </p:grpSpPr>
        <p:sp>
          <p:nvSpPr>
            <p:cNvPr id="20"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Content Placeholder 4">
            <a:extLst>
              <a:ext uri="{FF2B5EF4-FFF2-40B4-BE49-F238E27FC236}">
                <a16:creationId xmlns:a16="http://schemas.microsoft.com/office/drawing/2014/main" id="{EAE4A428-6E27-43B4-A3BA-DECB5483F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491630"/>
            <a:ext cx="5496768" cy="29241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u="sng" dirty="0">
                <a:latin typeface="Rockwell" panose="02060603020205020403" pitchFamily="18" charset="0"/>
              </a:rPr>
              <a:t>QR Code Scanning System:</a:t>
            </a:r>
            <a:endParaRPr dirty="0"/>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 name="Content Placeholder 8">
            <a:extLst>
              <a:ext uri="{FF2B5EF4-FFF2-40B4-BE49-F238E27FC236}">
                <a16:creationId xmlns:a16="http://schemas.microsoft.com/office/drawing/2014/main" id="{64DD0BA5-0CFF-4767-BA8F-252E4F73D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19" y="1491630"/>
            <a:ext cx="6675761" cy="31433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lvl="0" algn="ctr"/>
            <a:r>
              <a:rPr lang="en-US" u="sng" dirty="0">
                <a:solidFill>
                  <a:schemeClr val="tx1"/>
                </a:solidFill>
                <a:effectLst>
                  <a:outerShdw blurRad="38100" dist="38100" dir="2700000" algn="tl">
                    <a:srgbClr val="000000">
                      <a:alpha val="43137"/>
                    </a:srgbClr>
                  </a:outerShdw>
                </a:effectLst>
                <a:latin typeface="Rockwell" panose="02060603020205020403" pitchFamily="18" charset="0"/>
                <a:ea typeface="SimSun" panose="02010600030101010101" pitchFamily="2" charset="-122"/>
              </a:rPr>
              <a:t>Problem Statement</a:t>
            </a:r>
            <a:r>
              <a:rPr lang="en-US" dirty="0">
                <a:solidFill>
                  <a:schemeClr val="tx1"/>
                </a:solidFill>
                <a:latin typeface="Calibri" panose="020F0502020204030204" pitchFamily="34" charset="0"/>
                <a:ea typeface="SimSun" panose="02010600030101010101" pitchFamily="2" charset="-122"/>
              </a:rPr>
              <a:t>:</a:t>
            </a:r>
            <a:endParaRPr dirty="0">
              <a:solidFill>
                <a:schemeClr val="tx1"/>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Rectangle 1"/>
          <p:cNvSpPr/>
          <p:nvPr/>
        </p:nvSpPr>
        <p:spPr>
          <a:xfrm>
            <a:off x="395536" y="828164"/>
            <a:ext cx="8136904" cy="3377591"/>
          </a:xfrm>
          <a:prstGeom prst="rect">
            <a:avLst/>
          </a:prstGeom>
        </p:spPr>
        <p:txBody>
          <a:bodyPr wrap="square">
            <a:spAutoFit/>
          </a:bodyPr>
          <a:lstStyle/>
          <a:p>
            <a:pPr indent="0" algn="just">
              <a:spcAft>
                <a:spcPts val="1000"/>
              </a:spcAft>
              <a:buNone/>
            </a:pPr>
            <a:r>
              <a:rPr lang="en-US" sz="1600" b="1" dirty="0">
                <a:latin typeface="Rockwell" panose="02060603020205020403" pitchFamily="18" charset="0"/>
                <a:ea typeface="SimSun" panose="02010600030101010101" pitchFamily="2" charset="-122"/>
              </a:rPr>
              <a:t>As we all know that Indian railway system has grown in a large extent and people travelling through railways have been increased year by year, so while reaching destination they rush towards the station exit without proper ticket checking, and all the tickets were checked by few personals in the station, hence efficient checking were not conducted due to huge crowds of passengers exits at once, so we are introducing an automated ticket checking system.</a:t>
            </a:r>
          </a:p>
          <a:p>
            <a:pPr marL="0" indent="0">
              <a:lnSpc>
                <a:spcPct val="107000"/>
              </a:lnSpc>
              <a:spcAft>
                <a:spcPts val="800"/>
              </a:spcAft>
              <a:buNone/>
            </a:pPr>
            <a:r>
              <a:rPr lang="en-US" sz="1600" b="1" dirty="0">
                <a:effectLst>
                  <a:outerShdw blurRad="38100" dist="38100" dir="2700000" algn="tl">
                    <a:srgbClr val="000000">
                      <a:alpha val="43137"/>
                    </a:srgbClr>
                  </a:outerShdw>
                </a:effectLst>
                <a:latin typeface="Rockwell" panose="02060603020205020403"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endParaRPr lang="en-US" sz="1600" b="1" dirty="0">
              <a:effectLst>
                <a:outerShdw blurRad="38100" dist="38100" dir="2700000" algn="tl">
                  <a:srgbClr val="000000">
                    <a:alpha val="43137"/>
                  </a:srgbClr>
                </a:outerShdw>
              </a:effectLst>
              <a:latin typeface="Rockwell" panose="02060603020205020403"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b="1" dirty="0">
                <a:effectLst>
                  <a:outerShdw blurRad="38100" dist="38100" dir="2700000" algn="tl">
                    <a:srgbClr val="000000">
                      <a:alpha val="43137"/>
                    </a:srgbClr>
                  </a:outerShdw>
                </a:effectLst>
                <a:latin typeface="Rockwell" panose="02060603020205020403" pitchFamily="18" charset="0"/>
                <a:ea typeface="Calibri" panose="020F0502020204030204" pitchFamily="34" charset="0"/>
                <a:cs typeface="Times New Roman" panose="02020603050405020304" pitchFamily="18" charset="0"/>
              </a:rPr>
              <a:t> </a:t>
            </a:r>
            <a:r>
              <a:rPr lang="en-US" sz="1600" b="1" u="sng" dirty="0">
                <a:effectLst>
                  <a:outerShdw blurRad="38100" dist="38100" dir="2700000" algn="tl">
                    <a:srgbClr val="000000">
                      <a:alpha val="43137"/>
                    </a:srgbClr>
                  </a:outerShdw>
                </a:effectLst>
                <a:latin typeface="Rockwell" panose="02060603020205020403" pitchFamily="18" charset="0"/>
                <a:ea typeface="Calibri" panose="020F0502020204030204" pitchFamily="34" charset="0"/>
                <a:cs typeface="Times New Roman" panose="02020603050405020304" pitchFamily="18" charset="0"/>
              </a:rPr>
              <a:t>Aim</a:t>
            </a:r>
            <a:r>
              <a:rPr lang="en-US" sz="1600" b="1" dirty="0">
                <a:latin typeface="Rockwell" panose="02060603020205020403" pitchFamily="18" charset="0"/>
                <a:ea typeface="Calibri" panose="020F0502020204030204" pitchFamily="34" charset="0"/>
                <a:cs typeface="Times New Roman" panose="02020603050405020304" pitchFamily="18" charset="0"/>
              </a:rPr>
              <a:t>:</a:t>
            </a:r>
            <a:endParaRPr lang="en-IN" sz="1600" b="1" dirty="0">
              <a:latin typeface="Rockwell" panose="02060603020205020403"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b="1" dirty="0">
                <a:latin typeface="Rockwell" panose="02060603020205020403" pitchFamily="18" charset="0"/>
                <a:ea typeface="Calibri" panose="020F0502020204030204" pitchFamily="34" charset="0"/>
                <a:cs typeface="Times New Roman" panose="02020603050405020304" pitchFamily="18" charset="0"/>
              </a:rPr>
              <a:t> To automate the former railway ticket checking system.</a:t>
            </a:r>
            <a:endParaRPr lang="en-IN" sz="1600" b="1" dirty="0">
              <a:latin typeface="Rockwell" panose="02060603020205020403" pitchFamily="18" charset="0"/>
              <a:ea typeface="Calibri" panose="020F0502020204030204" pitchFamily="34" charset="0"/>
              <a:cs typeface="Times New Roman" panose="02020603050405020304" pitchFamily="18" charset="0"/>
            </a:endParaRPr>
          </a:p>
          <a:p>
            <a:pPr indent="0" algn="just">
              <a:spcAft>
                <a:spcPts val="1000"/>
              </a:spcAft>
              <a:buNone/>
            </a:pPr>
            <a:endParaRPr lang="en-IN" b="1" dirty="0">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936</Words>
  <Application>Microsoft Office PowerPoint</Application>
  <PresentationFormat>On-screen Show (16:9)</PresentationFormat>
  <Paragraphs>91</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Roboto Condensed Light</vt:lpstr>
      <vt:lpstr>Arvo</vt:lpstr>
      <vt:lpstr>Rockwell</vt:lpstr>
      <vt:lpstr>Roboto Condensed</vt:lpstr>
      <vt:lpstr>Arial</vt:lpstr>
      <vt:lpstr>Times New Roman</vt:lpstr>
      <vt:lpstr>Calibri</vt:lpstr>
      <vt:lpstr>Wingdings</vt:lpstr>
      <vt:lpstr>Salerio template</vt:lpstr>
      <vt:lpstr>Railway Ticket Verification</vt:lpstr>
      <vt:lpstr>Abstract:</vt:lpstr>
      <vt:lpstr> Introduction:</vt:lpstr>
      <vt:lpstr>Literature Survey:</vt:lpstr>
      <vt:lpstr>Traditional system:</vt:lpstr>
      <vt:lpstr>SMS Alert system:</vt:lpstr>
      <vt:lpstr>Barcode Ticket Scanning:</vt:lpstr>
      <vt:lpstr>QR Code Scanning System:</vt:lpstr>
      <vt:lpstr>Problem Statement:</vt:lpstr>
      <vt:lpstr>PowerPoint Presentation</vt:lpstr>
      <vt:lpstr>PowerPoint Presentation</vt:lpstr>
      <vt:lpstr>Dataset</vt:lpstr>
      <vt:lpstr>Block Diagram:</vt:lpstr>
      <vt:lpstr>PowerPoint Presentation</vt:lpstr>
      <vt:lpstr>System Specification and Requirements: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Ticket Verification</dc:title>
  <dc:creator>admin</dc:creator>
  <cp:lastModifiedBy>Aditya Dorwekar</cp:lastModifiedBy>
  <cp:revision>26</cp:revision>
  <dcterms:modified xsi:type="dcterms:W3CDTF">2021-02-10T09:41:20Z</dcterms:modified>
</cp:coreProperties>
</file>