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302" r:id="rId3"/>
    <p:sldId id="258" r:id="rId4"/>
    <p:sldId id="273" r:id="rId5"/>
    <p:sldId id="278" r:id="rId6"/>
    <p:sldId id="263" r:id="rId7"/>
    <p:sldId id="262" r:id="rId8"/>
    <p:sldId id="264" r:id="rId9"/>
    <p:sldId id="265" r:id="rId10"/>
    <p:sldId id="269" r:id="rId11"/>
    <p:sldId id="282" r:id="rId12"/>
    <p:sldId id="267" r:id="rId13"/>
    <p:sldId id="277" r:id="rId14"/>
    <p:sldId id="270" r:id="rId15"/>
    <p:sldId id="295" r:id="rId16"/>
    <p:sldId id="296" r:id="rId17"/>
    <p:sldId id="297" r:id="rId18"/>
    <p:sldId id="298" r:id="rId19"/>
    <p:sldId id="299" r:id="rId20"/>
    <p:sldId id="281" r:id="rId21"/>
    <p:sldId id="300" r:id="rId22"/>
    <p:sldId id="280" r:id="rId23"/>
  </p:sldIdLst>
  <p:sldSz cx="9144000" cy="5143500" type="screen16x9"/>
  <p:notesSz cx="6858000" cy="9144000"/>
  <p:embeddedFontLst>
    <p:embeddedFont>
      <p:font typeface="Bodoni MT" panose="02070603080606020203" pitchFamily="18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Nunito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884" y="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c5397b1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c5397b1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c5397b13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c5397b13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186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 panose="00000500000000000000"/>
              <a:buNone/>
              <a:defRPr sz="2800">
                <a:solidFill>
                  <a:schemeClr val="lt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 panose="00000500000000000000"/>
              <a:buNone/>
              <a:defRPr sz="2800">
                <a:solidFill>
                  <a:schemeClr val="lt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 panose="00000500000000000000"/>
              <a:buNone/>
              <a:defRPr sz="2800">
                <a:solidFill>
                  <a:schemeClr val="lt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 panose="00000500000000000000"/>
              <a:buNone/>
              <a:defRPr sz="2800">
                <a:solidFill>
                  <a:schemeClr val="lt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 panose="00000500000000000000"/>
              <a:buNone/>
              <a:defRPr sz="2800">
                <a:solidFill>
                  <a:schemeClr val="lt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 panose="00000500000000000000"/>
              <a:buNone/>
              <a:defRPr sz="2800">
                <a:solidFill>
                  <a:schemeClr val="lt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 panose="00000500000000000000"/>
              <a:buNone/>
              <a:defRPr sz="2800">
                <a:solidFill>
                  <a:schemeClr val="lt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 panose="00000500000000000000"/>
              <a:buNone/>
              <a:defRPr sz="2800">
                <a:solidFill>
                  <a:schemeClr val="lt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 panose="00000500000000000000"/>
              <a:buNone/>
              <a:defRPr sz="2800">
                <a:solidFill>
                  <a:schemeClr val="lt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 panose="020F0502020204030204"/>
              <a:buChar char="●"/>
              <a:defRPr sz="13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239486" y="2277883"/>
            <a:ext cx="8699948" cy="1565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i="0" u="none" strike="noStrike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STOCK PREDICTION USING DEEP LEARNING AND SENTIMENTAL ANALYSIS </a:t>
            </a:r>
            <a:endParaRPr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/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Under Guidance of Prof. Prajakta Soman </a:t>
            </a:r>
            <a:endParaRPr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1F0EF-B077-400A-BB83-8DBDCA656A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65DE72-1307-4D9F-B31A-477E6DDBD8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47" r="6453"/>
          <a:stretch/>
        </p:blipFill>
        <p:spPr>
          <a:xfrm>
            <a:off x="2569029" y="461962"/>
            <a:ext cx="4408714" cy="13239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764" y="467799"/>
            <a:ext cx="7505700" cy="954600"/>
          </a:xfrm>
        </p:spPr>
        <p:txBody>
          <a:bodyPr/>
          <a:lstStyle/>
          <a:p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481B08-B2C8-41CC-829D-AF722BE2F6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D8450-065F-424B-A580-EC4B98D0D2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644" y="1422399"/>
            <a:ext cx="7049206" cy="288995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703" y="388400"/>
            <a:ext cx="7505700" cy="95460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b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703" y="1343000"/>
            <a:ext cx="7505700" cy="2448000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with 8GB RAM, INTEL i5 / Ryzen 5 processor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 for training the model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3261C-681C-4704-A48D-B15BE17AEC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t="48000" r="-10000" b="9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866" y="515991"/>
            <a:ext cx="7505700" cy="954600"/>
          </a:xfrm>
        </p:spPr>
        <p:txBody>
          <a:bodyPr/>
          <a:lstStyle/>
          <a:p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4089" y="1470591"/>
            <a:ext cx="7505700" cy="2685034"/>
          </a:xfrm>
        </p:spPr>
        <p:txBody>
          <a:bodyPr/>
          <a:lstStyle/>
          <a:p>
            <a:pPr lvl="0" indent="-330200">
              <a:spcBef>
                <a:spcPts val="1600"/>
              </a:spcBef>
              <a:buSzPts val="1600"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Tiingo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Twitter API</a:t>
            </a:r>
          </a:p>
          <a:p>
            <a:pPr lvl="0" indent="-330200">
              <a:spcBef>
                <a:spcPts val="1600"/>
              </a:spcBef>
              <a:buSzPts val="1600"/>
            </a:pPr>
            <a:r>
              <a:rPr lang="en-IN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Platform used:- </a:t>
            </a:r>
            <a:r>
              <a:rPr lang="en-IN" sz="1800" spc="-3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Jupytor</a:t>
            </a:r>
            <a:r>
              <a:rPr lang="en-IN" sz="1800" spc="-3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  <a:r>
              <a:rPr lang="en-IN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idle.</a:t>
            </a:r>
          </a:p>
          <a:p>
            <a:pPr indent="-330200">
              <a:spcBef>
                <a:spcPts val="1600"/>
              </a:spcBef>
              <a:buSzPts val="1600"/>
            </a:pP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Language :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30200">
              <a:spcBef>
                <a:spcPts val="1600"/>
              </a:spcBef>
              <a:buSzPts val="1600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Requirement-Windows OS, Ubuntu.</a:t>
            </a:r>
          </a:p>
          <a:p>
            <a:pPr indent="-330200">
              <a:spcBef>
                <a:spcPts val="1600"/>
              </a:spcBef>
              <a:buSzPts val="1600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Used :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Pandas,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Matplotlib,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NLTK 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-330200">
              <a:spcBef>
                <a:spcPts val="1600"/>
              </a:spcBef>
              <a:buSzPts val="1600"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151A2-094D-4CC1-A7AB-A6B047C204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49" y="465347"/>
            <a:ext cx="7505700" cy="9546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2394" y="1419947"/>
            <a:ext cx="7505700" cy="3258206"/>
          </a:xfrm>
        </p:spPr>
        <p:txBody>
          <a:bodyPr/>
          <a:lstStyle/>
          <a:p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the initial phase of development where the algorithms are selected and are being developed. </a:t>
            </a:r>
          </a:p>
          <a:p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we proceed further the algorithm will be optimized for more technical parameters and more complex parameters, to get much more real world output values.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We have considered only twitter data for analysing people’s sentiments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which    may be biased because not all the people who trade share their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opinions on Twitter. The study can be extended by incorporating data from various platforms like moneycontrol.com, stock twits, Yahoo Finance, etc.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83A7E8-1921-4D93-8C81-A1059E575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23" y="856110"/>
            <a:ext cx="7505700" cy="954600"/>
          </a:xfrm>
        </p:spPr>
        <p:txBody>
          <a:bodyPr/>
          <a:lstStyle/>
          <a:p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0681" y="1801538"/>
            <a:ext cx="7505700" cy="2448000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proposed system will help beginner traders as a decision support tool and help them take decisions accordingly.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Collective analysis of news regarding market have been made easy using machine learning algorithms</a:t>
            </a:r>
          </a:p>
          <a:p>
            <a:pPr marL="14605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CDA60-4870-4DC6-9EAB-A59E141AF6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486" y="206232"/>
            <a:ext cx="7505700" cy="954600"/>
          </a:xfrm>
        </p:spPr>
        <p:txBody>
          <a:bodyPr/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US" dirty="0"/>
              <a:t>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135814-C571-4BDC-9450-FBA8125F26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15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11791-6D26-403E-A421-BB9CF626E0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6" y="772886"/>
            <a:ext cx="8699948" cy="41643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0ABF23-7BCF-424E-A891-C3DBFE05AA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16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7AC54-B99F-4CB0-B692-38960DCE82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2" y="206232"/>
            <a:ext cx="8737552" cy="47310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0C4BC2-142C-493B-9757-295A1558E8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17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5208A1-D88A-45F8-9044-1FE88E1017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66" y="206233"/>
            <a:ext cx="8749429" cy="47310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12E368-1B9C-402B-A1C4-E9893D30CB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18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D97E57-9F9D-4676-8B0D-67E36EA682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56" y="206232"/>
            <a:ext cx="8725677" cy="47310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53EFEC-EBB0-492F-B160-833F424370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19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277F90-A902-4633-9206-C45A9024A4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04" y="206232"/>
            <a:ext cx="8749429" cy="47310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7AF63FF-F12A-44D6-8DED-A04BAC8F9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4456" y="561470"/>
            <a:ext cx="5361300" cy="683130"/>
          </a:xfrm>
        </p:spPr>
        <p:txBody>
          <a:bodyPr/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99285-BC79-48AF-BF66-C48F2E086E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74B31D-FD96-4D19-9C12-7D95CB6281B4}"/>
              </a:ext>
            </a:extLst>
          </p:cNvPr>
          <p:cNvSpPr txBox="1"/>
          <p:nvPr/>
        </p:nvSpPr>
        <p:spPr>
          <a:xfrm>
            <a:off x="1441342" y="1021518"/>
            <a:ext cx="6261315" cy="310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i="1" dirty="0">
                <a:solidFill>
                  <a:schemeClr val="accent6">
                    <a:lumMod val="75000"/>
                  </a:schemeClr>
                </a:solidFill>
                <a:effectLst/>
                <a:latin typeface="Bodoni MT" panose="02070603080606020203" pitchFamily="18" charset="0"/>
                <a:ea typeface="Calibri" panose="020F0502020204030204" pitchFamily="34" charset="0"/>
                <a:cs typeface="Arial" panose="020B0604020202020204" pitchFamily="34" charset="0"/>
              </a:rPr>
              <a:t>Piyush Ramesh Datir  1132200500</a:t>
            </a:r>
            <a:endParaRPr lang="en-US" sz="18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i="1" dirty="0">
                <a:solidFill>
                  <a:schemeClr val="accent6">
                    <a:lumMod val="75000"/>
                  </a:schemeClr>
                </a:solidFill>
                <a:effectLst/>
                <a:latin typeface="Bodoni MT" panose="02070603080606020203" pitchFamily="18" charset="0"/>
                <a:ea typeface="Calibri" panose="020F0502020204030204" pitchFamily="34" charset="0"/>
                <a:cs typeface="Arial" panose="020B0604020202020204" pitchFamily="34" charset="0"/>
              </a:rPr>
              <a:t>Aditya Gajanan Dorwekar 1132200246</a:t>
            </a:r>
            <a:endParaRPr lang="en-US" sz="18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i="1" dirty="0">
                <a:solidFill>
                  <a:schemeClr val="accent6">
                    <a:lumMod val="75000"/>
                  </a:schemeClr>
                </a:solidFill>
                <a:effectLst/>
                <a:latin typeface="Bodoni MT" panose="02070603080606020203" pitchFamily="18" charset="0"/>
                <a:ea typeface="Calibri" panose="020F0502020204030204" pitchFamily="34" charset="0"/>
                <a:cs typeface="Arial" panose="020B0604020202020204" pitchFamily="34" charset="0"/>
              </a:rPr>
              <a:t>Aditya Digambar Joshi  1132200230</a:t>
            </a:r>
            <a:endParaRPr lang="en-US" sz="18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i="1" dirty="0">
                <a:solidFill>
                  <a:schemeClr val="accent6">
                    <a:lumMod val="75000"/>
                  </a:schemeClr>
                </a:solidFill>
                <a:effectLst/>
                <a:latin typeface="Bodoni MT" panose="02070603080606020203" pitchFamily="18" charset="0"/>
                <a:ea typeface="Calibri" panose="020F0502020204030204" pitchFamily="34" charset="0"/>
                <a:cs typeface="Arial" panose="020B0604020202020204" pitchFamily="34" charset="0"/>
              </a:rPr>
              <a:t>Aniket Ratnakar Pawar 1132200111</a:t>
            </a:r>
            <a:endParaRPr lang="en-US" sz="18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i="1" dirty="0">
                <a:solidFill>
                  <a:schemeClr val="accent6">
                    <a:lumMod val="75000"/>
                  </a:schemeClr>
                </a:solidFill>
                <a:effectLst/>
                <a:latin typeface="Bodoni MT" panose="02070603080606020203" pitchFamily="18" charset="0"/>
                <a:ea typeface="Calibri" panose="020F0502020204030204" pitchFamily="34" charset="0"/>
                <a:cs typeface="Arial" panose="020B0604020202020204" pitchFamily="34" charset="0"/>
              </a:rPr>
              <a:t>Karan Uday Bhelkar 1132200658</a:t>
            </a:r>
            <a:endParaRPr lang="en-US" sz="18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i="1" dirty="0">
                <a:solidFill>
                  <a:schemeClr val="accent6">
                    <a:lumMod val="75000"/>
                  </a:schemeClr>
                </a:solidFill>
                <a:effectLst/>
                <a:latin typeface="Bodoni MT" panose="02070603080606020203" pitchFamily="18" charset="0"/>
                <a:ea typeface="Calibri" panose="020F0502020204030204" pitchFamily="34" charset="0"/>
                <a:cs typeface="Arial" panose="020B0604020202020204" pitchFamily="34" charset="0"/>
              </a:rPr>
              <a:t>Ashutosh Bhagwant Pangaonkar 1132200157</a:t>
            </a:r>
            <a:endParaRPr lang="en-US" sz="18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54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430675"/>
            <a:ext cx="7505700" cy="954600"/>
          </a:xfrm>
        </p:spPr>
        <p:txBody>
          <a:bodyPr/>
          <a:lstStyle/>
          <a:p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052" y="1286933"/>
            <a:ext cx="7994798" cy="3425891"/>
          </a:xfrm>
        </p:spPr>
        <p:txBody>
          <a:bodyPr/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Pahwa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K., &amp; Agarwal, N. (2019). Stock Market Analysis using Supervised Machine Learning. 2019 International Conference on Machine Learning, Big Data, Cloud and Parallel Computing.</a:t>
            </a: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Akba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F.,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Medeni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I. T.,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Guzel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M. S., &amp;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Askerzade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I. (2020). Assessment of Iterative Semi-Supervised Feature Selection Learning for Sentiment Analyses: Digital Currency Markets. 2020 IEEE 14th International Conference on Semantic Computing.</a:t>
            </a:r>
          </a:p>
          <a:p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Sarode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S., Tolani, H. G.,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Kak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P., &amp;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Lifna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C. S. (2019). Stock Price Prediction Using Machine Learning Techniques. 2019 International Conference on Intelligent Sustainable Systems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44A09-93AF-4CAF-91FC-606F2E9959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20</a:t>
            </a:fld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CC2B0-3410-48F7-B30A-06CC8CEDD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489857"/>
            <a:ext cx="7505700" cy="4332514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Ravikumar, S., &amp; Saraf, P. (2020). Prediction of Stock Prices using Machine Learning (Regression, Classification) Algorithms. 2020 International Conference for Emerging Technology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Mankar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T.,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Hotchandani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T.,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Madhwani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M.,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Chidrawar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A., &amp;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Lifna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C. . (2019). Stock Market Prediction based on Social Sentiments using Machine Learning. 2018 International Conference on Smart City and Emerging Technology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Kim, J.,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Seo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J., Lee, M., &amp; Seok, J. (2019). Stock Price Prediction Through  the Sentimental Analysis of News Articles. 2019 Eleventh International Conference on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Ubiquitous and Future Network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Gupta, R., &amp; Chen, M. (2020). Sentiment Analysis for Stock Price Prediction.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2020 IEEE Conference on Multimedia Information Processing and Retrieval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6385A-9D72-47F3-8FB8-F606ADC7B6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981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727200"/>
            <a:ext cx="8748934" cy="1790699"/>
          </a:xfrm>
        </p:spPr>
        <p:txBody>
          <a:bodyPr/>
          <a:lstStyle/>
          <a:p>
            <a:pPr algn="ctr"/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You.</a:t>
            </a:r>
            <a:endParaRPr lang="en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590993-E521-4CC9-9E75-9AFD0F4575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22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>
            <a:spLocks noGrp="1"/>
          </p:cNvSpPr>
          <p:nvPr>
            <p:ph type="title"/>
          </p:nvPr>
        </p:nvSpPr>
        <p:spPr>
          <a:xfrm>
            <a:off x="595335" y="11899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Google Shape;150;p15"/>
          <p:cNvSpPr txBox="1">
            <a:spLocks noGrp="1"/>
          </p:cNvSpPr>
          <p:nvPr>
            <p:ph type="body" idx="1"/>
          </p:nvPr>
        </p:nvSpPr>
        <p:spPr>
          <a:xfrm>
            <a:off x="669925" y="664211"/>
            <a:ext cx="7505700" cy="38794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  <a:p>
            <a:pPr indent="-355600">
              <a:buSzPts val="2000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US" sz="1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endParaRPr sz="1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sp>
        <p:nvSpPr>
          <p:cNvPr id="152" name="Google Shape;152;p1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rPr>
              <a:t>3</a:t>
            </a:fld>
            <a:endParaRPr>
              <a:latin typeface="Nunito" panose="00000500000000000000"/>
              <a:ea typeface="Nunito" panose="00000500000000000000"/>
              <a:cs typeface="Nunito" panose="00000500000000000000"/>
              <a:sym typeface="Nunito" panose="000005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72358" y="578069"/>
            <a:ext cx="7568106" cy="882870"/>
          </a:xfrm>
        </p:spPr>
        <p:txBody>
          <a:bodyPr/>
          <a:lstStyle/>
          <a:p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type="body" idx="1"/>
          </p:nvPr>
        </p:nvSpPr>
        <p:spPr>
          <a:xfrm>
            <a:off x="735723" y="1240220"/>
            <a:ext cx="7389429" cy="3198504"/>
          </a:xfrm>
        </p:spPr>
        <p:txBody>
          <a:bodyPr>
            <a:norm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 panose="020B0604020202020204"/>
              <a:buChar char="●"/>
            </a:pPr>
            <a:r>
              <a:rPr lang="en-US" sz="180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Country was in lockdown for months due to the pandemic.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 panose="020B0604020202020204"/>
              <a:buChar char="●"/>
            </a:pPr>
            <a:r>
              <a:rPr lang="en-US" sz="180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It Created issues like unemployment.</a:t>
            </a:r>
          </a:p>
          <a:p>
            <a:pPr indent="-349250">
              <a:buSzPts val="1900"/>
              <a:buFont typeface="Arial" panose="020B0604020202020204"/>
              <a:buChar char="●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develop a Stock price prediction Model using DL.</a:t>
            </a: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9250">
              <a:buSzPts val="1900"/>
              <a:buFont typeface="Arial" panose="020B0604020202020204"/>
              <a:buChar char="●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reduce human efforts</a:t>
            </a:r>
            <a:endParaRPr lang="en-US" sz="180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 panose="020B0604020202020204"/>
              <a:buChar char="●"/>
            </a:pPr>
            <a:r>
              <a:rPr lang="en-US" sz="180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Hence to Maintain the financial income using stock market.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 panose="020B0604020202020204"/>
              <a:buChar char="●"/>
            </a:pPr>
            <a:r>
              <a:rPr lang="en-US" sz="180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In order to do so, our aim is to help people in stock market related decision.</a:t>
            </a:r>
          </a:p>
          <a:p>
            <a:pPr algn="just">
              <a:buClr>
                <a:schemeClr val="tx1"/>
              </a:buClr>
              <a:buNone/>
            </a:pP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844A16-DA9F-4FF0-A1CA-77A5CD6A76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OBJECTIVES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80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To develop a Stock price prediction Model using ML</a:t>
            </a:r>
          </a:p>
          <a:p>
            <a:r>
              <a:rPr lang="en-GB" sz="180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To reduce human efforts.</a:t>
            </a:r>
          </a:p>
          <a:p>
            <a:r>
              <a:rPr lang="en-IN" sz="180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To ensure that the accuracy will be higher.</a:t>
            </a:r>
          </a:p>
          <a:p>
            <a:r>
              <a:rPr lang="en-IN" sz="180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To ensure that GUI will be User friendly.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BED3F-7AF0-4AA5-95B8-5291A259FB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806" y="498759"/>
            <a:ext cx="7505700" cy="954600"/>
          </a:xfrm>
        </p:spPr>
        <p:txBody>
          <a:bodyPr/>
          <a:lstStyle/>
          <a:p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276021"/>
            <a:ext cx="7505700" cy="2448000"/>
          </a:xfrm>
        </p:spPr>
        <p:txBody>
          <a:bodyPr/>
          <a:lstStyle/>
          <a:p>
            <a:pPr marL="14605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 a method for stock prediction based on a set of technical trading rules, which are optimized by a optimization algorithm. The aim of the research is to check if it is possible to obtain a set of trading rules deriving from technical indicators and Sentiments of people in market, which could be used to take decisions such as Buy, Wait or Sell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45327-C211-49AE-B306-244B8D6407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109" y="572331"/>
            <a:ext cx="7505700" cy="954600"/>
          </a:xfrm>
        </p:spPr>
        <p:txBody>
          <a:bodyPr/>
          <a:lstStyle/>
          <a:p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Plan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6234" y="1303282"/>
            <a:ext cx="7598979" cy="3090041"/>
          </a:xfrm>
        </p:spPr>
        <p:txBody>
          <a:bodyPr/>
          <a:lstStyle/>
          <a:p>
            <a:pPr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develop a system which can predict the stock price. 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the previse data of that stock from the yfinance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for sentimental anlysis , we are fetching it from Twitter API.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prediction we are using LSTM algorithm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CF80C-F6C0-48B4-8010-5CC60FD6C3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282" y="2195764"/>
            <a:ext cx="3697983" cy="751972"/>
          </a:xfrm>
        </p:spPr>
        <p:txBody>
          <a:bodyPr/>
          <a:lstStyle/>
          <a:p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067C52-4E2A-4E17-B400-DD1ABE0FB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28207"/>
            <a:ext cx="3464953" cy="448708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8F4A7-FAD1-4BC4-BE5D-09C91F8936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29998" y="2075083"/>
            <a:ext cx="3499561" cy="830316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72147C-E044-494E-A454-743C451BD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559" y="823428"/>
            <a:ext cx="4858396" cy="36671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A0F1D-4E03-492B-8A27-7CB6386B37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130</TotalTime>
  <Words>769</Words>
  <Application>Microsoft Office PowerPoint</Application>
  <PresentationFormat>On-screen Show (16:9)</PresentationFormat>
  <Paragraphs>96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Times New Roman</vt:lpstr>
      <vt:lpstr>Bodoni MT</vt:lpstr>
      <vt:lpstr>Nunito</vt:lpstr>
      <vt:lpstr>Calibri</vt:lpstr>
      <vt:lpstr>Arial</vt:lpstr>
      <vt:lpstr>Shift</vt:lpstr>
      <vt:lpstr>PowerPoint Presentation</vt:lpstr>
      <vt:lpstr>PowerPoint Presentation</vt:lpstr>
      <vt:lpstr>Index</vt:lpstr>
      <vt:lpstr>Motivation</vt:lpstr>
      <vt:lpstr>OBJECTIVES</vt:lpstr>
      <vt:lpstr>Problem Statement</vt:lpstr>
      <vt:lpstr>Project Plan</vt:lpstr>
      <vt:lpstr>System Architecture</vt:lpstr>
      <vt:lpstr>Data Flow Diagram</vt:lpstr>
      <vt:lpstr>Use case Diagram</vt:lpstr>
      <vt:lpstr>Hardware Requirements </vt:lpstr>
      <vt:lpstr>Technology Stack</vt:lpstr>
      <vt:lpstr>Future scope</vt:lpstr>
      <vt:lpstr>Conclusion</vt:lpstr>
      <vt:lpstr>Results: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Review Sem 1</dc:title>
  <dc:creator>Zeenat Khan</dc:creator>
  <cp:lastModifiedBy>Aditya Dorwekar</cp:lastModifiedBy>
  <cp:revision>75</cp:revision>
  <dcterms:created xsi:type="dcterms:W3CDTF">2021-06-12T05:06:00Z</dcterms:created>
  <dcterms:modified xsi:type="dcterms:W3CDTF">2021-10-21T05:49:43Z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