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353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7" r:id="rId33"/>
    <p:sldId id="338" r:id="rId34"/>
    <p:sldId id="339" r:id="rId35"/>
    <p:sldId id="340" r:id="rId36"/>
    <p:sldId id="341" r:id="rId37"/>
    <p:sldId id="347" r:id="rId38"/>
    <p:sldId id="348" r:id="rId39"/>
    <p:sldId id="349" r:id="rId40"/>
    <p:sldId id="350" r:id="rId41"/>
    <p:sldId id="351" r:id="rId4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>
        <p:scale>
          <a:sx n="45" d="100"/>
          <a:sy n="45" d="100"/>
        </p:scale>
        <p:origin x="2755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3AA0-B5B3-42BF-B8F0-24AC71DF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4328270"/>
            <a:ext cx="5667375" cy="1144672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E4C10-5296-4B3A-B6DB-2675825E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28973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373" indent="0" algn="ctr">
              <a:buNone/>
              <a:defRPr sz="1240"/>
            </a:lvl2pPr>
            <a:lvl3pPr marL="566745" indent="0" algn="ctr">
              <a:buNone/>
              <a:defRPr sz="1116"/>
            </a:lvl3pPr>
            <a:lvl4pPr marL="850118" indent="0" algn="ctr">
              <a:buNone/>
              <a:defRPr sz="992"/>
            </a:lvl4pPr>
            <a:lvl5pPr marL="1133490" indent="0" algn="ctr">
              <a:buNone/>
              <a:defRPr sz="992"/>
            </a:lvl5pPr>
            <a:lvl6pPr marL="1416863" indent="0" algn="ctr">
              <a:buNone/>
              <a:defRPr sz="992"/>
            </a:lvl6pPr>
            <a:lvl7pPr marL="1700235" indent="0" algn="ctr">
              <a:buNone/>
              <a:defRPr sz="992"/>
            </a:lvl7pPr>
            <a:lvl8pPr marL="1983608" indent="0" algn="ctr">
              <a:buNone/>
              <a:defRPr sz="992"/>
            </a:lvl8pPr>
            <a:lvl9pPr marL="2266980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B566-F277-43D7-85E9-B55F7D1D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8142" y="9944862"/>
            <a:ext cx="1739455" cy="276999"/>
          </a:xfrm>
        </p:spPr>
        <p:txBody>
          <a:bodyPr/>
          <a:lstStyle/>
          <a:p>
            <a:fld id="{9E382531-F742-4252-BB66-0AB44B50ACD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1410-0C6D-41E9-9F62-3D9E01F2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1369" y="9944862"/>
            <a:ext cx="2420112" cy="27699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B1D0-EA60-47BA-89FB-EF5A3A0C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0009" y="9582360"/>
            <a:ext cx="241300" cy="200055"/>
          </a:xfrm>
        </p:spPr>
        <p:txBody>
          <a:bodyPr/>
          <a:lstStyle/>
          <a:p>
            <a:fld id="{BF3AD151-0E5A-422D-B7DF-B9D14008E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5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7599" y="4560582"/>
            <a:ext cx="2787650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0009" y="9582360"/>
            <a:ext cx="24130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riddhi Online Portal">
            <a:extLst>
              <a:ext uri="{FF2B5EF4-FFF2-40B4-BE49-F238E27FC236}">
                <a16:creationId xmlns:a16="http://schemas.microsoft.com/office/drawing/2014/main" id="{AD8BFDB1-8D38-4290-BB34-BF2F142C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17500"/>
            <a:ext cx="2362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B424DB-BEFC-4DD5-A0D6-3943406D5926}"/>
              </a:ext>
            </a:extLst>
          </p:cNvPr>
          <p:cNvSpPr/>
          <p:nvPr/>
        </p:nvSpPr>
        <p:spPr>
          <a:xfrm>
            <a:off x="577850" y="2070100"/>
            <a:ext cx="6978650" cy="35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35" dirty="0">
                <a:solidFill>
                  <a:srgbClr val="0070C0"/>
                </a:solidFill>
              </a:rPr>
              <a:t>S.N.Arts, D.J.Malpani Commerce &amp; B.N.Sarda Science College Sangamner.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0860-9C33-4070-9A7E-90BD1DB7CD84}"/>
              </a:ext>
            </a:extLst>
          </p:cNvPr>
          <p:cNvSpPr/>
          <p:nvPr/>
        </p:nvSpPr>
        <p:spPr>
          <a:xfrm>
            <a:off x="1263650" y="45847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A STUDY ON INVESTORS’ PERCEPTION</a:t>
            </a:r>
          </a:p>
          <a:p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TOWARDS INVESTMENT IN STOCK MARKET</a:t>
            </a:r>
            <a:endParaRPr lang="en-IN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A584F-C118-4E0A-9F06-BC5EB98E0257}"/>
              </a:ext>
            </a:extLst>
          </p:cNvPr>
          <p:cNvSpPr/>
          <p:nvPr/>
        </p:nvSpPr>
        <p:spPr>
          <a:xfrm>
            <a:off x="2254250" y="3594100"/>
            <a:ext cx="3262240" cy="397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983" b="1" dirty="0"/>
              <a:t>T.Y.B.Sc Statistics Project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D7046-B8E2-4ED1-B32F-AA6C19A386B5}"/>
              </a:ext>
            </a:extLst>
          </p:cNvPr>
          <p:cNvSpPr/>
          <p:nvPr/>
        </p:nvSpPr>
        <p:spPr>
          <a:xfrm>
            <a:off x="2559050" y="7404100"/>
            <a:ext cx="1905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Presented By: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E1581-B961-4D3A-BD9A-9262999557B0}"/>
              </a:ext>
            </a:extLst>
          </p:cNvPr>
          <p:cNvSpPr/>
          <p:nvPr/>
        </p:nvSpPr>
        <p:spPr>
          <a:xfrm>
            <a:off x="4921250" y="7708900"/>
            <a:ext cx="1859035" cy="397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highlight>
                  <a:srgbClr val="00FF00"/>
                </a:highlight>
              </a:rPr>
              <a:t>Aditya Dumbare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07359-8AB2-4936-B910-74EB26B32CE9}"/>
              </a:ext>
            </a:extLst>
          </p:cNvPr>
          <p:cNvSpPr/>
          <p:nvPr/>
        </p:nvSpPr>
        <p:spPr>
          <a:xfrm>
            <a:off x="2559050" y="8547100"/>
            <a:ext cx="4540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Under the Guidance of</a:t>
            </a:r>
          </a:p>
          <a:p>
            <a:r>
              <a:rPr lang="en-US" sz="2000" b="1" dirty="0"/>
              <a:t> Ms. Pallavi shete mam.</a:t>
            </a:r>
          </a:p>
          <a:p>
            <a:r>
              <a:rPr lang="en-US" sz="2000" b="1" dirty="0"/>
              <a:t> Department of Statistics, Sangmner College, Sangamner. May 2022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9331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8" y="796302"/>
            <a:ext cx="5237482" cy="32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monthly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income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1762772"/>
          <a:ext cx="5274308" cy="176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20000-40000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40000-80000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60168" y="4467872"/>
            <a:ext cx="5237481" cy="32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5" dirty="0">
                <a:latin typeface="Times New Roman"/>
                <a:cs typeface="Times New Roman"/>
              </a:rPr>
              <a:t>monthly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income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7489" y="5596902"/>
            <a:ext cx="3929379" cy="2800985"/>
            <a:chOff x="1507489" y="5596902"/>
            <a:chExt cx="3929379" cy="2800985"/>
          </a:xfrm>
        </p:grpSpPr>
        <p:sp>
          <p:nvSpPr>
            <p:cNvPr id="7" name="object 7"/>
            <p:cNvSpPr/>
            <p:nvPr/>
          </p:nvSpPr>
          <p:spPr>
            <a:xfrm>
              <a:off x="1507489" y="5596902"/>
              <a:ext cx="3929379" cy="2800985"/>
            </a:xfrm>
            <a:custGeom>
              <a:avLst/>
              <a:gdLst/>
              <a:ahLst/>
              <a:cxnLst/>
              <a:rect l="l" t="t" r="r" b="b"/>
              <a:pathLst>
                <a:path w="3929379" h="2800984">
                  <a:moveTo>
                    <a:pt x="1991995" y="2747010"/>
                  </a:moveTo>
                  <a:lnTo>
                    <a:pt x="53975" y="2747010"/>
                  </a:lnTo>
                  <a:lnTo>
                    <a:pt x="53975" y="0"/>
                  </a:lnTo>
                  <a:lnTo>
                    <a:pt x="3929380" y="0"/>
                  </a:lnTo>
                  <a:lnTo>
                    <a:pt x="3929380" y="2747010"/>
                  </a:lnTo>
                  <a:lnTo>
                    <a:pt x="1991995" y="2747010"/>
                  </a:lnTo>
                  <a:close/>
                </a:path>
                <a:path w="3929379" h="2800984">
                  <a:moveTo>
                    <a:pt x="53975" y="2747010"/>
                  </a:moveTo>
                  <a:lnTo>
                    <a:pt x="295909" y="2747010"/>
                  </a:lnTo>
                </a:path>
                <a:path w="3929379" h="2800984">
                  <a:moveTo>
                    <a:pt x="780415" y="2747010"/>
                  </a:moveTo>
                  <a:lnTo>
                    <a:pt x="1264920" y="2747010"/>
                  </a:lnTo>
                </a:path>
                <a:path w="3929379" h="2800984">
                  <a:moveTo>
                    <a:pt x="1749425" y="2747010"/>
                  </a:moveTo>
                  <a:lnTo>
                    <a:pt x="2233930" y="2747010"/>
                  </a:lnTo>
                </a:path>
                <a:path w="3929379" h="2800984">
                  <a:moveTo>
                    <a:pt x="2717800" y="2747010"/>
                  </a:moveTo>
                  <a:lnTo>
                    <a:pt x="3202305" y="2747010"/>
                  </a:lnTo>
                </a:path>
                <a:path w="3929379" h="2800984">
                  <a:moveTo>
                    <a:pt x="3686810" y="2747010"/>
                  </a:moveTo>
                  <a:lnTo>
                    <a:pt x="3929380" y="2747010"/>
                  </a:lnTo>
                </a:path>
                <a:path w="3929379" h="2800984">
                  <a:moveTo>
                    <a:pt x="53975" y="2197100"/>
                  </a:moveTo>
                  <a:lnTo>
                    <a:pt x="295909" y="2197100"/>
                  </a:lnTo>
                </a:path>
                <a:path w="3929379" h="2800984">
                  <a:moveTo>
                    <a:pt x="780415" y="2197100"/>
                  </a:moveTo>
                  <a:lnTo>
                    <a:pt x="1264920" y="2197100"/>
                  </a:lnTo>
                </a:path>
                <a:path w="3929379" h="2800984">
                  <a:moveTo>
                    <a:pt x="1749425" y="2197100"/>
                  </a:moveTo>
                  <a:lnTo>
                    <a:pt x="2233930" y="2197100"/>
                  </a:lnTo>
                </a:path>
                <a:path w="3929379" h="2800984">
                  <a:moveTo>
                    <a:pt x="2717800" y="2197100"/>
                  </a:moveTo>
                  <a:lnTo>
                    <a:pt x="3202305" y="2197100"/>
                  </a:lnTo>
                </a:path>
                <a:path w="3929379" h="2800984">
                  <a:moveTo>
                    <a:pt x="3686810" y="2197100"/>
                  </a:moveTo>
                  <a:lnTo>
                    <a:pt x="3929380" y="2197100"/>
                  </a:lnTo>
                </a:path>
                <a:path w="3929379" h="2800984">
                  <a:moveTo>
                    <a:pt x="53975" y="1647825"/>
                  </a:moveTo>
                  <a:lnTo>
                    <a:pt x="295909" y="1647825"/>
                  </a:lnTo>
                </a:path>
                <a:path w="3929379" h="2800984">
                  <a:moveTo>
                    <a:pt x="780415" y="1647825"/>
                  </a:moveTo>
                  <a:lnTo>
                    <a:pt x="1264920" y="1647825"/>
                  </a:lnTo>
                </a:path>
                <a:path w="3929379" h="2800984">
                  <a:moveTo>
                    <a:pt x="1749425" y="1647825"/>
                  </a:moveTo>
                  <a:lnTo>
                    <a:pt x="3202305" y="1647825"/>
                  </a:lnTo>
                </a:path>
                <a:path w="3929379" h="2800984">
                  <a:moveTo>
                    <a:pt x="3686810" y="1647825"/>
                  </a:moveTo>
                  <a:lnTo>
                    <a:pt x="3929380" y="1647825"/>
                  </a:lnTo>
                </a:path>
                <a:path w="3929379" h="2800984">
                  <a:moveTo>
                    <a:pt x="53975" y="1098550"/>
                  </a:moveTo>
                  <a:lnTo>
                    <a:pt x="295909" y="1098550"/>
                  </a:lnTo>
                </a:path>
                <a:path w="3929379" h="2800984">
                  <a:moveTo>
                    <a:pt x="780415" y="1098550"/>
                  </a:moveTo>
                  <a:lnTo>
                    <a:pt x="3929380" y="1098550"/>
                  </a:lnTo>
                </a:path>
                <a:path w="3929379" h="2800984">
                  <a:moveTo>
                    <a:pt x="53975" y="549275"/>
                  </a:moveTo>
                  <a:lnTo>
                    <a:pt x="295909" y="549275"/>
                  </a:lnTo>
                </a:path>
                <a:path w="3929379" h="2800984">
                  <a:moveTo>
                    <a:pt x="780415" y="549275"/>
                  </a:moveTo>
                  <a:lnTo>
                    <a:pt x="3929380" y="549275"/>
                  </a:lnTo>
                </a:path>
                <a:path w="3929379" h="2800984">
                  <a:moveTo>
                    <a:pt x="3929380" y="0"/>
                  </a:moveTo>
                  <a:lnTo>
                    <a:pt x="53975" y="0"/>
                  </a:lnTo>
                </a:path>
                <a:path w="3929379" h="2800984">
                  <a:moveTo>
                    <a:pt x="53975" y="2800985"/>
                  </a:moveTo>
                  <a:lnTo>
                    <a:pt x="53975" y="2747010"/>
                  </a:lnTo>
                </a:path>
                <a:path w="3929379" h="2800984">
                  <a:moveTo>
                    <a:pt x="53975" y="2800985"/>
                  </a:moveTo>
                  <a:lnTo>
                    <a:pt x="53975" y="2747010"/>
                  </a:lnTo>
                </a:path>
                <a:path w="3929379" h="2800984">
                  <a:moveTo>
                    <a:pt x="1022985" y="2800985"/>
                  </a:moveTo>
                  <a:lnTo>
                    <a:pt x="1022985" y="2747010"/>
                  </a:lnTo>
                </a:path>
                <a:path w="3929379" h="2800984">
                  <a:moveTo>
                    <a:pt x="1022985" y="2800985"/>
                  </a:moveTo>
                  <a:lnTo>
                    <a:pt x="1022985" y="2747010"/>
                  </a:lnTo>
                </a:path>
                <a:path w="3929379" h="2800984">
                  <a:moveTo>
                    <a:pt x="1991995" y="2800985"/>
                  </a:moveTo>
                  <a:lnTo>
                    <a:pt x="1991995" y="2747010"/>
                  </a:lnTo>
                </a:path>
                <a:path w="3929379" h="2800984">
                  <a:moveTo>
                    <a:pt x="1991995" y="2800985"/>
                  </a:moveTo>
                  <a:lnTo>
                    <a:pt x="1991995" y="2747010"/>
                  </a:lnTo>
                </a:path>
                <a:path w="3929379" h="2800984">
                  <a:moveTo>
                    <a:pt x="2960370" y="2800985"/>
                  </a:moveTo>
                  <a:lnTo>
                    <a:pt x="2960370" y="2747010"/>
                  </a:lnTo>
                </a:path>
                <a:path w="3929379" h="2800984">
                  <a:moveTo>
                    <a:pt x="2960370" y="2800985"/>
                  </a:moveTo>
                  <a:lnTo>
                    <a:pt x="2960370" y="2747010"/>
                  </a:lnTo>
                </a:path>
                <a:path w="3929379" h="2800984">
                  <a:moveTo>
                    <a:pt x="3929380" y="2800985"/>
                  </a:moveTo>
                  <a:lnTo>
                    <a:pt x="3929380" y="2747010"/>
                  </a:lnTo>
                </a:path>
                <a:path w="3929379" h="2800984">
                  <a:moveTo>
                    <a:pt x="3929380" y="2800985"/>
                  </a:moveTo>
                  <a:lnTo>
                    <a:pt x="3929380" y="2747010"/>
                  </a:lnTo>
                </a:path>
                <a:path w="3929379" h="2800984">
                  <a:moveTo>
                    <a:pt x="53975" y="2747010"/>
                  </a:moveTo>
                  <a:lnTo>
                    <a:pt x="295909" y="2747010"/>
                  </a:lnTo>
                </a:path>
                <a:path w="3929379" h="2800984">
                  <a:moveTo>
                    <a:pt x="780415" y="2747010"/>
                  </a:moveTo>
                  <a:lnTo>
                    <a:pt x="1264920" y="2747010"/>
                  </a:lnTo>
                </a:path>
                <a:path w="3929379" h="2800984">
                  <a:moveTo>
                    <a:pt x="1749425" y="2747010"/>
                  </a:moveTo>
                  <a:lnTo>
                    <a:pt x="2233930" y="2747010"/>
                  </a:lnTo>
                </a:path>
                <a:path w="3929379" h="2800984">
                  <a:moveTo>
                    <a:pt x="2717800" y="2747010"/>
                  </a:moveTo>
                  <a:lnTo>
                    <a:pt x="3202305" y="2747010"/>
                  </a:lnTo>
                </a:path>
                <a:path w="3929379" h="2800984">
                  <a:moveTo>
                    <a:pt x="3686810" y="2747010"/>
                  </a:moveTo>
                  <a:lnTo>
                    <a:pt x="3929380" y="2747010"/>
                  </a:lnTo>
                </a:path>
                <a:path w="3929379" h="2800984">
                  <a:moveTo>
                    <a:pt x="0" y="2747010"/>
                  </a:moveTo>
                  <a:lnTo>
                    <a:pt x="53975" y="2747010"/>
                  </a:lnTo>
                </a:path>
                <a:path w="3929379" h="2800984">
                  <a:moveTo>
                    <a:pt x="0" y="2747010"/>
                  </a:moveTo>
                  <a:lnTo>
                    <a:pt x="53975" y="2747010"/>
                  </a:lnTo>
                </a:path>
                <a:path w="3929379" h="2800984">
                  <a:moveTo>
                    <a:pt x="0" y="2197100"/>
                  </a:moveTo>
                  <a:lnTo>
                    <a:pt x="53975" y="2197100"/>
                  </a:lnTo>
                </a:path>
                <a:path w="3929379" h="2800984">
                  <a:moveTo>
                    <a:pt x="0" y="2197100"/>
                  </a:moveTo>
                  <a:lnTo>
                    <a:pt x="53975" y="2197100"/>
                  </a:lnTo>
                </a:path>
                <a:path w="3929379" h="2800984">
                  <a:moveTo>
                    <a:pt x="0" y="1647825"/>
                  </a:moveTo>
                  <a:lnTo>
                    <a:pt x="53975" y="1647825"/>
                  </a:lnTo>
                </a:path>
                <a:path w="3929379" h="2800984">
                  <a:moveTo>
                    <a:pt x="0" y="1647825"/>
                  </a:moveTo>
                  <a:lnTo>
                    <a:pt x="53975" y="1647825"/>
                  </a:lnTo>
                </a:path>
                <a:path w="3929379" h="2800984">
                  <a:moveTo>
                    <a:pt x="0" y="1098550"/>
                  </a:moveTo>
                  <a:lnTo>
                    <a:pt x="53975" y="1098550"/>
                  </a:lnTo>
                </a:path>
                <a:path w="3929379" h="2800984">
                  <a:moveTo>
                    <a:pt x="0" y="1098550"/>
                  </a:moveTo>
                  <a:lnTo>
                    <a:pt x="53975" y="1098550"/>
                  </a:lnTo>
                </a:path>
                <a:path w="3929379" h="2800984">
                  <a:moveTo>
                    <a:pt x="0" y="549275"/>
                  </a:moveTo>
                  <a:lnTo>
                    <a:pt x="53975" y="549275"/>
                  </a:lnTo>
                </a:path>
                <a:path w="3929379" h="2800984">
                  <a:moveTo>
                    <a:pt x="0" y="549275"/>
                  </a:moveTo>
                  <a:lnTo>
                    <a:pt x="53975" y="549275"/>
                  </a:lnTo>
                </a:path>
                <a:path w="3929379" h="2800984">
                  <a:moveTo>
                    <a:pt x="0" y="0"/>
                  </a:moveTo>
                  <a:lnTo>
                    <a:pt x="53975" y="0"/>
                  </a:lnTo>
                </a:path>
                <a:path w="3929379" h="2800984">
                  <a:moveTo>
                    <a:pt x="0" y="0"/>
                  </a:moveTo>
                  <a:lnTo>
                    <a:pt x="53975" y="0"/>
                  </a:lnTo>
                </a:path>
                <a:path w="3929379" h="2800984">
                  <a:moveTo>
                    <a:pt x="53975" y="2747010"/>
                  </a:moveTo>
                  <a:lnTo>
                    <a:pt x="53975" y="0"/>
                  </a:lnTo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3400" y="6146177"/>
              <a:ext cx="3390900" cy="2197735"/>
            </a:xfrm>
            <a:custGeom>
              <a:avLst/>
              <a:gdLst/>
              <a:ahLst/>
              <a:cxnLst/>
              <a:rect l="l" t="t" r="r" b="b"/>
              <a:pathLst>
                <a:path w="3390900" h="2197734">
                  <a:moveTo>
                    <a:pt x="484505" y="0"/>
                  </a:moveTo>
                  <a:lnTo>
                    <a:pt x="0" y="0"/>
                  </a:lnTo>
                  <a:lnTo>
                    <a:pt x="0" y="2197735"/>
                  </a:lnTo>
                  <a:lnTo>
                    <a:pt x="484505" y="2197735"/>
                  </a:lnTo>
                  <a:lnTo>
                    <a:pt x="484505" y="0"/>
                  </a:lnTo>
                  <a:close/>
                </a:path>
                <a:path w="3390900" h="2197734">
                  <a:moveTo>
                    <a:pt x="1453515" y="659130"/>
                  </a:moveTo>
                  <a:lnTo>
                    <a:pt x="969010" y="659130"/>
                  </a:lnTo>
                  <a:lnTo>
                    <a:pt x="969010" y="2197735"/>
                  </a:lnTo>
                  <a:lnTo>
                    <a:pt x="1453515" y="2197735"/>
                  </a:lnTo>
                  <a:lnTo>
                    <a:pt x="1453515" y="659130"/>
                  </a:lnTo>
                  <a:close/>
                </a:path>
                <a:path w="3390900" h="2197734">
                  <a:moveTo>
                    <a:pt x="2421890" y="1647825"/>
                  </a:moveTo>
                  <a:lnTo>
                    <a:pt x="1938020" y="1647825"/>
                  </a:lnTo>
                  <a:lnTo>
                    <a:pt x="1938020" y="2197735"/>
                  </a:lnTo>
                  <a:lnTo>
                    <a:pt x="2421890" y="2197735"/>
                  </a:lnTo>
                  <a:lnTo>
                    <a:pt x="2421890" y="1647825"/>
                  </a:lnTo>
                  <a:close/>
                </a:path>
                <a:path w="3390900" h="2197734">
                  <a:moveTo>
                    <a:pt x="3390900" y="988695"/>
                  </a:moveTo>
                  <a:lnTo>
                    <a:pt x="2906395" y="988695"/>
                  </a:lnTo>
                  <a:lnTo>
                    <a:pt x="2906395" y="2197735"/>
                  </a:lnTo>
                  <a:lnTo>
                    <a:pt x="3390900" y="2197735"/>
                  </a:lnTo>
                  <a:lnTo>
                    <a:pt x="3390900" y="988695"/>
                  </a:lnTo>
                  <a:close/>
                </a:path>
              </a:pathLst>
            </a:custGeom>
            <a:solidFill>
              <a:srgbClr val="F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650229" y="70135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3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3650" y="5422900"/>
            <a:ext cx="5749290" cy="3227070"/>
          </a:xfrm>
          <a:prstGeom prst="rect">
            <a:avLst/>
          </a:prstGeom>
          <a:ln w="9525">
            <a:solidFill>
              <a:srgbClr val="004485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70"/>
              </a:spcBef>
            </a:pPr>
            <a:r>
              <a:rPr sz="1000" spc="-10" dirty="0"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13652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13652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 MT"/>
              <a:cs typeface="Arial MT"/>
            </a:endParaRPr>
          </a:p>
          <a:p>
            <a:pPr marL="45643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0" dirty="0">
                <a:latin typeface="Arial MT"/>
                <a:cs typeface="Arial MT"/>
              </a:rPr>
              <a:t> of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respondents</a:t>
            </a:r>
            <a:endParaRPr sz="1000">
              <a:latin typeface="Arial MT"/>
              <a:cs typeface="Arial MT"/>
            </a:endParaRPr>
          </a:p>
          <a:p>
            <a:pPr marL="136525">
              <a:lnSpc>
                <a:spcPct val="100000"/>
              </a:lnSpc>
              <a:spcBef>
                <a:spcPts val="320"/>
              </a:spcBef>
            </a:pPr>
            <a:r>
              <a:rPr sz="1000" spc="-10" dirty="0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20574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20574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spcBef>
                <a:spcPts val="80"/>
              </a:spcBef>
              <a:tabLst>
                <a:tab pos="1450975" algn="l"/>
                <a:tab pos="2419985" algn="l"/>
              </a:tabLst>
            </a:pPr>
            <a:r>
              <a:rPr sz="1000" spc="-5" dirty="0">
                <a:latin typeface="Arial MT"/>
                <a:cs typeface="Arial MT"/>
              </a:rPr>
              <a:t>Less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20000	</a:t>
            </a:r>
            <a:r>
              <a:rPr sz="1000" spc="-15" dirty="0">
                <a:latin typeface="Arial MT"/>
                <a:cs typeface="Arial MT"/>
              </a:rPr>
              <a:t>20000-40000	40000-80000</a:t>
            </a:r>
            <a:r>
              <a:rPr sz="1000" spc="1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Greater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 </a:t>
            </a:r>
            <a:r>
              <a:rPr sz="1000" spc="-20" dirty="0">
                <a:latin typeface="Arial MT"/>
                <a:cs typeface="Arial MT"/>
              </a:rPr>
              <a:t>80000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250" y="927100"/>
            <a:ext cx="5292090" cy="1857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40% of </a:t>
            </a:r>
            <a:r>
              <a:rPr sz="1300" spc="-5" dirty="0">
                <a:latin typeface="Times New Roman"/>
                <a:cs typeface="Times New Roman"/>
              </a:rPr>
              <a:t>the respondents</a:t>
            </a:r>
            <a:r>
              <a:rPr sz="1300" dirty="0">
                <a:latin typeface="Times New Roman"/>
                <a:cs typeface="Times New Roman"/>
              </a:rPr>
              <a:t> have </a:t>
            </a:r>
            <a:r>
              <a:rPr sz="1300" spc="-5" dirty="0">
                <a:latin typeface="Times New Roman"/>
                <a:cs typeface="Times New Roman"/>
              </a:rPr>
              <a:t>income below </a:t>
            </a:r>
            <a:r>
              <a:rPr sz="1300" dirty="0">
                <a:latin typeface="Times New Roman"/>
                <a:cs typeface="Times New Roman"/>
              </a:rPr>
              <a:t>20000, 28% of </a:t>
            </a:r>
            <a:r>
              <a:rPr sz="1300" spc="-5" dirty="0">
                <a:latin typeface="Times New Roman"/>
                <a:cs typeface="Times New Roman"/>
              </a:rPr>
              <a:t>the 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monthly income </a:t>
            </a:r>
            <a:r>
              <a:rPr sz="1300" spc="-10" dirty="0">
                <a:latin typeface="Times New Roman"/>
                <a:cs typeface="Times New Roman"/>
              </a:rPr>
              <a:t>is </a:t>
            </a:r>
            <a:r>
              <a:rPr sz="1300" spc="-5" dirty="0">
                <a:latin typeface="Times New Roman"/>
                <a:cs typeface="Times New Roman"/>
              </a:rPr>
              <a:t>between</a:t>
            </a:r>
            <a:r>
              <a:rPr sz="1300" dirty="0">
                <a:latin typeface="Times New Roman"/>
                <a:cs typeface="Times New Roman"/>
              </a:rPr>
              <a:t> 20000 and 40000. </a:t>
            </a:r>
            <a:r>
              <a:rPr sz="1300" spc="-5" dirty="0">
                <a:latin typeface="Times New Roman"/>
                <a:cs typeface="Times New Roman"/>
              </a:rPr>
              <a:t>Respondents who have monthly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 between </a:t>
            </a:r>
            <a:r>
              <a:rPr sz="1300" dirty="0">
                <a:latin typeface="Times New Roman"/>
                <a:cs typeface="Times New Roman"/>
              </a:rPr>
              <a:t>40000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80000 form 10% and 22% of </a:t>
            </a:r>
            <a:r>
              <a:rPr sz="1300" spc="-5" dirty="0">
                <a:latin typeface="Times New Roman"/>
                <a:cs typeface="Times New Roman"/>
              </a:rPr>
              <a:t>the employees </a:t>
            </a:r>
            <a:r>
              <a:rPr sz="1300" dirty="0">
                <a:latin typeface="Times New Roman"/>
                <a:cs typeface="Times New Roman"/>
              </a:rPr>
              <a:t>have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monthly income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greater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80000.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66295"/>
              </p:ext>
            </p:extLst>
          </p:nvPr>
        </p:nvGraphicFramePr>
        <p:xfrm>
          <a:off x="1111250" y="3975100"/>
          <a:ext cx="5274310" cy="158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387985" marR="152400" indent="-227329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Those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invest in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equity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63500" marR="52705" indent="177800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Those who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do not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invest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equity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9250" y="2451100"/>
            <a:ext cx="7010400" cy="788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their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5" dirty="0">
                <a:latin typeface="Times New Roman"/>
                <a:cs typeface="Times New Roman"/>
              </a:rPr>
              <a:t> 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4160" y="6376682"/>
            <a:ext cx="2758440" cy="2757805"/>
          </a:xfrm>
          <a:custGeom>
            <a:avLst/>
            <a:gdLst/>
            <a:ahLst/>
            <a:cxnLst/>
            <a:rect l="l" t="t" r="r" b="b"/>
            <a:pathLst>
              <a:path w="2758440" h="2757804">
                <a:moveTo>
                  <a:pt x="1379220" y="0"/>
                </a:moveTo>
                <a:lnTo>
                  <a:pt x="1331013" y="844"/>
                </a:lnTo>
                <a:lnTo>
                  <a:pt x="1282936" y="3372"/>
                </a:lnTo>
                <a:lnTo>
                  <a:pt x="1235027" y="7572"/>
                </a:lnTo>
                <a:lnTo>
                  <a:pt x="1187322" y="13435"/>
                </a:lnTo>
                <a:lnTo>
                  <a:pt x="1139858" y="20948"/>
                </a:lnTo>
                <a:lnTo>
                  <a:pt x="1092670" y="30103"/>
                </a:lnTo>
                <a:lnTo>
                  <a:pt x="1045796" y="40889"/>
                </a:lnTo>
                <a:lnTo>
                  <a:pt x="999272" y="53294"/>
                </a:lnTo>
                <a:lnTo>
                  <a:pt x="953135" y="67310"/>
                </a:lnTo>
                <a:lnTo>
                  <a:pt x="907514" y="82943"/>
                </a:lnTo>
                <a:lnTo>
                  <a:pt x="862536" y="100187"/>
                </a:lnTo>
                <a:lnTo>
                  <a:pt x="818232" y="119003"/>
                </a:lnTo>
                <a:lnTo>
                  <a:pt x="774634" y="139356"/>
                </a:lnTo>
                <a:lnTo>
                  <a:pt x="731773" y="161209"/>
                </a:lnTo>
                <a:lnTo>
                  <a:pt x="689680" y="184526"/>
                </a:lnTo>
                <a:lnTo>
                  <a:pt x="648387" y="209269"/>
                </a:lnTo>
                <a:lnTo>
                  <a:pt x="607924" y="235402"/>
                </a:lnTo>
                <a:lnTo>
                  <a:pt x="568325" y="262889"/>
                </a:lnTo>
                <a:lnTo>
                  <a:pt x="529900" y="292095"/>
                </a:lnTo>
                <a:lnTo>
                  <a:pt x="492543" y="322545"/>
                </a:lnTo>
                <a:lnTo>
                  <a:pt x="456282" y="354212"/>
                </a:lnTo>
                <a:lnTo>
                  <a:pt x="421151" y="387071"/>
                </a:lnTo>
                <a:lnTo>
                  <a:pt x="387180" y="421095"/>
                </a:lnTo>
                <a:lnTo>
                  <a:pt x="354400" y="456259"/>
                </a:lnTo>
                <a:lnTo>
                  <a:pt x="322843" y="492536"/>
                </a:lnTo>
                <a:lnTo>
                  <a:pt x="292541" y="529900"/>
                </a:lnTo>
                <a:lnTo>
                  <a:pt x="263525" y="568325"/>
                </a:lnTo>
                <a:lnTo>
                  <a:pt x="235869" y="607756"/>
                </a:lnTo>
                <a:lnTo>
                  <a:pt x="209641" y="648124"/>
                </a:lnTo>
                <a:lnTo>
                  <a:pt x="184855" y="689374"/>
                </a:lnTo>
                <a:lnTo>
                  <a:pt x="161527" y="731456"/>
                </a:lnTo>
                <a:lnTo>
                  <a:pt x="139673" y="774316"/>
                </a:lnTo>
                <a:lnTo>
                  <a:pt x="119309" y="817903"/>
                </a:lnTo>
                <a:lnTo>
                  <a:pt x="100450" y="862164"/>
                </a:lnTo>
                <a:lnTo>
                  <a:pt x="83111" y="907047"/>
                </a:lnTo>
                <a:lnTo>
                  <a:pt x="67309" y="952500"/>
                </a:lnTo>
                <a:lnTo>
                  <a:pt x="53294" y="998638"/>
                </a:lnTo>
                <a:lnTo>
                  <a:pt x="40887" y="1045168"/>
                </a:lnTo>
                <a:lnTo>
                  <a:pt x="30099" y="1092058"/>
                </a:lnTo>
                <a:lnTo>
                  <a:pt x="20940" y="1139278"/>
                </a:lnTo>
                <a:lnTo>
                  <a:pt x="13421" y="1186796"/>
                </a:lnTo>
                <a:lnTo>
                  <a:pt x="7556" y="1234581"/>
                </a:lnTo>
                <a:lnTo>
                  <a:pt x="3357" y="1282600"/>
                </a:lnTo>
                <a:lnTo>
                  <a:pt x="844" y="1330378"/>
                </a:lnTo>
                <a:lnTo>
                  <a:pt x="0" y="1378584"/>
                </a:lnTo>
                <a:lnTo>
                  <a:pt x="844" y="1426980"/>
                </a:lnTo>
                <a:lnTo>
                  <a:pt x="3398" y="1475503"/>
                </a:lnTo>
                <a:lnTo>
                  <a:pt x="7596" y="1523412"/>
                </a:lnTo>
                <a:lnTo>
                  <a:pt x="13452" y="1571117"/>
                </a:lnTo>
                <a:lnTo>
                  <a:pt x="20959" y="1618581"/>
                </a:lnTo>
                <a:lnTo>
                  <a:pt x="30109" y="1665769"/>
                </a:lnTo>
                <a:lnTo>
                  <a:pt x="40890" y="1712643"/>
                </a:lnTo>
                <a:lnTo>
                  <a:pt x="53294" y="1759167"/>
                </a:lnTo>
                <a:lnTo>
                  <a:pt x="67309" y="1805304"/>
                </a:lnTo>
                <a:lnTo>
                  <a:pt x="83111" y="1850757"/>
                </a:lnTo>
                <a:lnTo>
                  <a:pt x="100450" y="1895640"/>
                </a:lnTo>
                <a:lnTo>
                  <a:pt x="119309" y="1939901"/>
                </a:lnTo>
                <a:lnTo>
                  <a:pt x="139673" y="1983488"/>
                </a:lnTo>
                <a:lnTo>
                  <a:pt x="161527" y="2026348"/>
                </a:lnTo>
                <a:lnTo>
                  <a:pt x="184855" y="2068430"/>
                </a:lnTo>
                <a:lnTo>
                  <a:pt x="209641" y="2109680"/>
                </a:lnTo>
                <a:lnTo>
                  <a:pt x="235869" y="2150048"/>
                </a:lnTo>
                <a:lnTo>
                  <a:pt x="263525" y="2189479"/>
                </a:lnTo>
                <a:lnTo>
                  <a:pt x="292541" y="2227904"/>
                </a:lnTo>
                <a:lnTo>
                  <a:pt x="322843" y="2265261"/>
                </a:lnTo>
                <a:lnTo>
                  <a:pt x="354400" y="2301522"/>
                </a:lnTo>
                <a:lnTo>
                  <a:pt x="387180" y="2336653"/>
                </a:lnTo>
                <a:lnTo>
                  <a:pt x="421151" y="2370624"/>
                </a:lnTo>
                <a:lnTo>
                  <a:pt x="456282" y="2403404"/>
                </a:lnTo>
                <a:lnTo>
                  <a:pt x="492543" y="2434961"/>
                </a:lnTo>
                <a:lnTo>
                  <a:pt x="529900" y="2465263"/>
                </a:lnTo>
                <a:lnTo>
                  <a:pt x="568325" y="2494279"/>
                </a:lnTo>
                <a:lnTo>
                  <a:pt x="607924" y="2521956"/>
                </a:lnTo>
                <a:lnTo>
                  <a:pt x="648387" y="2548236"/>
                </a:lnTo>
                <a:lnTo>
                  <a:pt x="689680" y="2573090"/>
                </a:lnTo>
                <a:lnTo>
                  <a:pt x="731773" y="2596486"/>
                </a:lnTo>
                <a:lnTo>
                  <a:pt x="774634" y="2618392"/>
                </a:lnTo>
                <a:lnTo>
                  <a:pt x="818232" y="2638777"/>
                </a:lnTo>
                <a:lnTo>
                  <a:pt x="862536" y="2657610"/>
                </a:lnTo>
                <a:lnTo>
                  <a:pt x="907514" y="2674860"/>
                </a:lnTo>
                <a:lnTo>
                  <a:pt x="953135" y="2690495"/>
                </a:lnTo>
                <a:lnTo>
                  <a:pt x="999272" y="2704510"/>
                </a:lnTo>
                <a:lnTo>
                  <a:pt x="1045796" y="2716915"/>
                </a:lnTo>
                <a:lnTo>
                  <a:pt x="1092670" y="2727701"/>
                </a:lnTo>
                <a:lnTo>
                  <a:pt x="1139858" y="2736856"/>
                </a:lnTo>
                <a:lnTo>
                  <a:pt x="1187322" y="2744369"/>
                </a:lnTo>
                <a:lnTo>
                  <a:pt x="1235027" y="2750232"/>
                </a:lnTo>
                <a:lnTo>
                  <a:pt x="1282936" y="2754432"/>
                </a:lnTo>
                <a:lnTo>
                  <a:pt x="1331013" y="2756960"/>
                </a:lnTo>
                <a:lnTo>
                  <a:pt x="1379220" y="2757804"/>
                </a:lnTo>
                <a:lnTo>
                  <a:pt x="1427426" y="2756960"/>
                </a:lnTo>
                <a:lnTo>
                  <a:pt x="1475503" y="2754432"/>
                </a:lnTo>
                <a:lnTo>
                  <a:pt x="1523412" y="2750232"/>
                </a:lnTo>
                <a:lnTo>
                  <a:pt x="1571117" y="2744369"/>
                </a:lnTo>
                <a:lnTo>
                  <a:pt x="1618581" y="2736856"/>
                </a:lnTo>
                <a:lnTo>
                  <a:pt x="1665769" y="2727701"/>
                </a:lnTo>
                <a:lnTo>
                  <a:pt x="1712643" y="2716915"/>
                </a:lnTo>
                <a:lnTo>
                  <a:pt x="1759167" y="2704510"/>
                </a:lnTo>
                <a:lnTo>
                  <a:pt x="1805304" y="2690495"/>
                </a:lnTo>
                <a:lnTo>
                  <a:pt x="1850946" y="2674860"/>
                </a:lnTo>
                <a:lnTo>
                  <a:pt x="1895976" y="2657610"/>
                </a:lnTo>
                <a:lnTo>
                  <a:pt x="1940348" y="2638777"/>
                </a:lnTo>
                <a:lnTo>
                  <a:pt x="1984014" y="2618392"/>
                </a:lnTo>
                <a:lnTo>
                  <a:pt x="2026927" y="2596486"/>
                </a:lnTo>
                <a:lnTo>
                  <a:pt x="2069041" y="2573090"/>
                </a:lnTo>
                <a:lnTo>
                  <a:pt x="2110308" y="2548236"/>
                </a:lnTo>
                <a:lnTo>
                  <a:pt x="2150682" y="2521956"/>
                </a:lnTo>
                <a:lnTo>
                  <a:pt x="2190115" y="2494279"/>
                </a:lnTo>
                <a:lnTo>
                  <a:pt x="2228539" y="2465263"/>
                </a:lnTo>
                <a:lnTo>
                  <a:pt x="2265896" y="2434961"/>
                </a:lnTo>
                <a:lnTo>
                  <a:pt x="2302157" y="2403404"/>
                </a:lnTo>
                <a:lnTo>
                  <a:pt x="2337288" y="2370624"/>
                </a:lnTo>
                <a:lnTo>
                  <a:pt x="2371259" y="2336653"/>
                </a:lnTo>
                <a:lnTo>
                  <a:pt x="2404039" y="2301522"/>
                </a:lnTo>
                <a:lnTo>
                  <a:pt x="2435596" y="2265261"/>
                </a:lnTo>
                <a:lnTo>
                  <a:pt x="2465898" y="2227904"/>
                </a:lnTo>
                <a:lnTo>
                  <a:pt x="2494915" y="2189479"/>
                </a:lnTo>
                <a:lnTo>
                  <a:pt x="2522591" y="2150048"/>
                </a:lnTo>
                <a:lnTo>
                  <a:pt x="2548871" y="2109680"/>
                </a:lnTo>
                <a:lnTo>
                  <a:pt x="2573725" y="2068430"/>
                </a:lnTo>
                <a:lnTo>
                  <a:pt x="2597121" y="2026348"/>
                </a:lnTo>
                <a:lnTo>
                  <a:pt x="2619027" y="1983488"/>
                </a:lnTo>
                <a:lnTo>
                  <a:pt x="2639412" y="1939901"/>
                </a:lnTo>
                <a:lnTo>
                  <a:pt x="2658245" y="1895640"/>
                </a:lnTo>
                <a:lnTo>
                  <a:pt x="2675495" y="1850757"/>
                </a:lnTo>
                <a:lnTo>
                  <a:pt x="2691129" y="1805304"/>
                </a:lnTo>
                <a:lnTo>
                  <a:pt x="2705145" y="1759166"/>
                </a:lnTo>
                <a:lnTo>
                  <a:pt x="2717552" y="1712636"/>
                </a:lnTo>
                <a:lnTo>
                  <a:pt x="2728340" y="1665746"/>
                </a:lnTo>
                <a:lnTo>
                  <a:pt x="2737499" y="1618526"/>
                </a:lnTo>
                <a:lnTo>
                  <a:pt x="2745018" y="1571008"/>
                </a:lnTo>
                <a:lnTo>
                  <a:pt x="2750883" y="1523223"/>
                </a:lnTo>
                <a:lnTo>
                  <a:pt x="2755082" y="1475204"/>
                </a:lnTo>
                <a:lnTo>
                  <a:pt x="2757595" y="1427426"/>
                </a:lnTo>
                <a:lnTo>
                  <a:pt x="2758440" y="1379220"/>
                </a:lnTo>
                <a:lnTo>
                  <a:pt x="1379220" y="1379220"/>
                </a:lnTo>
                <a:lnTo>
                  <a:pt x="1379220" y="0"/>
                </a:lnTo>
                <a:close/>
              </a:path>
              <a:path w="2758440" h="2757804">
                <a:moveTo>
                  <a:pt x="1379220" y="0"/>
                </a:moveTo>
                <a:lnTo>
                  <a:pt x="1379220" y="1379220"/>
                </a:lnTo>
                <a:lnTo>
                  <a:pt x="2758440" y="1379220"/>
                </a:lnTo>
                <a:lnTo>
                  <a:pt x="2757595" y="1330824"/>
                </a:lnTo>
                <a:lnTo>
                  <a:pt x="2755041" y="1282301"/>
                </a:lnTo>
                <a:lnTo>
                  <a:pt x="2750843" y="1234392"/>
                </a:lnTo>
                <a:lnTo>
                  <a:pt x="2744987" y="1186687"/>
                </a:lnTo>
                <a:lnTo>
                  <a:pt x="2737480" y="1139223"/>
                </a:lnTo>
                <a:lnTo>
                  <a:pt x="2728330" y="1092035"/>
                </a:lnTo>
                <a:lnTo>
                  <a:pt x="2717549" y="1045161"/>
                </a:lnTo>
                <a:lnTo>
                  <a:pt x="2705145" y="998637"/>
                </a:lnTo>
                <a:lnTo>
                  <a:pt x="2691129" y="952500"/>
                </a:lnTo>
                <a:lnTo>
                  <a:pt x="2675495" y="907047"/>
                </a:lnTo>
                <a:lnTo>
                  <a:pt x="2658245" y="862164"/>
                </a:lnTo>
                <a:lnTo>
                  <a:pt x="2639412" y="817903"/>
                </a:lnTo>
                <a:lnTo>
                  <a:pt x="2619027" y="774316"/>
                </a:lnTo>
                <a:lnTo>
                  <a:pt x="2597121" y="731456"/>
                </a:lnTo>
                <a:lnTo>
                  <a:pt x="2573725" y="689374"/>
                </a:lnTo>
                <a:lnTo>
                  <a:pt x="2548871" y="648124"/>
                </a:lnTo>
                <a:lnTo>
                  <a:pt x="2522591" y="607756"/>
                </a:lnTo>
                <a:lnTo>
                  <a:pt x="2494915" y="568325"/>
                </a:lnTo>
                <a:lnTo>
                  <a:pt x="2465898" y="529900"/>
                </a:lnTo>
                <a:lnTo>
                  <a:pt x="2435596" y="492536"/>
                </a:lnTo>
                <a:lnTo>
                  <a:pt x="2404039" y="456259"/>
                </a:lnTo>
                <a:lnTo>
                  <a:pt x="2371259" y="421095"/>
                </a:lnTo>
                <a:lnTo>
                  <a:pt x="2337288" y="387071"/>
                </a:lnTo>
                <a:lnTo>
                  <a:pt x="2302157" y="354212"/>
                </a:lnTo>
                <a:lnTo>
                  <a:pt x="2265896" y="322545"/>
                </a:lnTo>
                <a:lnTo>
                  <a:pt x="2228539" y="292095"/>
                </a:lnTo>
                <a:lnTo>
                  <a:pt x="2190115" y="262889"/>
                </a:lnTo>
                <a:lnTo>
                  <a:pt x="2150682" y="235402"/>
                </a:lnTo>
                <a:lnTo>
                  <a:pt x="2110308" y="209269"/>
                </a:lnTo>
                <a:lnTo>
                  <a:pt x="2069041" y="184526"/>
                </a:lnTo>
                <a:lnTo>
                  <a:pt x="2026927" y="161209"/>
                </a:lnTo>
                <a:lnTo>
                  <a:pt x="1984014" y="139356"/>
                </a:lnTo>
                <a:lnTo>
                  <a:pt x="1940348" y="119003"/>
                </a:lnTo>
                <a:lnTo>
                  <a:pt x="1895976" y="100187"/>
                </a:lnTo>
                <a:lnTo>
                  <a:pt x="1850946" y="82943"/>
                </a:lnTo>
                <a:lnTo>
                  <a:pt x="1805304" y="67310"/>
                </a:lnTo>
                <a:lnTo>
                  <a:pt x="1759167" y="53294"/>
                </a:lnTo>
                <a:lnTo>
                  <a:pt x="1712643" y="40889"/>
                </a:lnTo>
                <a:lnTo>
                  <a:pt x="1665769" y="30103"/>
                </a:lnTo>
                <a:lnTo>
                  <a:pt x="1618581" y="20948"/>
                </a:lnTo>
                <a:lnTo>
                  <a:pt x="1571117" y="13435"/>
                </a:lnTo>
                <a:lnTo>
                  <a:pt x="1523412" y="7572"/>
                </a:lnTo>
                <a:lnTo>
                  <a:pt x="1475503" y="3372"/>
                </a:lnTo>
                <a:lnTo>
                  <a:pt x="1427426" y="844"/>
                </a:lnTo>
                <a:lnTo>
                  <a:pt x="137922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8990" y="747269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8990" y="779908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9850" y="6184900"/>
            <a:ext cx="5133340" cy="288290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486150" marR="129539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Those</a:t>
            </a:r>
            <a:r>
              <a:rPr sz="1000" spc="-10" dirty="0">
                <a:latin typeface="Arial MT"/>
                <a:cs typeface="Arial MT"/>
              </a:rPr>
              <a:t> who </a:t>
            </a:r>
            <a:r>
              <a:rPr sz="1000" spc="5" dirty="0">
                <a:latin typeface="Arial MT"/>
                <a:cs typeface="Arial MT"/>
              </a:rPr>
              <a:t>invest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equity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market</a:t>
            </a:r>
            <a:endParaRPr sz="1000">
              <a:latin typeface="Arial MT"/>
              <a:cs typeface="Arial MT"/>
            </a:endParaRPr>
          </a:p>
          <a:p>
            <a:pPr marL="3486150" marR="114935">
              <a:lnSpc>
                <a:spcPts val="1150"/>
              </a:lnSpc>
              <a:spcBef>
                <a:spcPts val="270"/>
              </a:spcBef>
            </a:pPr>
            <a:r>
              <a:rPr sz="1000" spc="-5" dirty="0">
                <a:latin typeface="Arial MT"/>
                <a:cs typeface="Arial MT"/>
              </a:rPr>
              <a:t>Those</a:t>
            </a:r>
            <a:r>
              <a:rPr sz="1000" spc="-10" dirty="0">
                <a:latin typeface="Arial MT"/>
                <a:cs typeface="Arial MT"/>
              </a:rPr>
              <a:t> who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 </a:t>
            </a:r>
            <a:r>
              <a:rPr sz="1000" spc="-15" dirty="0">
                <a:latin typeface="Arial MT"/>
                <a:cs typeface="Arial MT"/>
              </a:rPr>
              <a:t>not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invest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in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equity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market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0743A-956E-4E5D-9C4B-C65028525EFD}"/>
              </a:ext>
            </a:extLst>
          </p:cNvPr>
          <p:cNvSpPr/>
          <p:nvPr/>
        </p:nvSpPr>
        <p:spPr>
          <a:xfrm>
            <a:off x="577850" y="9385300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Analysis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&amp;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Interpretation: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Times New Roman"/>
                <a:cs typeface="Times New Roman"/>
              </a:rPr>
              <a:t>All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respondents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investors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equity</a:t>
            </a:r>
            <a:r>
              <a:rPr lang="en-US" spc="-5" dirty="0">
                <a:latin typeface="Times New Roman"/>
                <a:cs typeface="Times New Roman"/>
              </a:rPr>
              <a:t> market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850900"/>
            <a:ext cx="6781800" cy="1044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r>
              <a:rPr sz="1400" b="1" dirty="0">
                <a:latin typeface="Times New Roman"/>
                <a:cs typeface="Times New Roman"/>
              </a:rPr>
              <a:t> of </a:t>
            </a:r>
            <a:r>
              <a:rPr sz="1400" b="1" spc="-10" dirty="0">
                <a:latin typeface="Times New Roman"/>
                <a:cs typeface="Times New Roman"/>
              </a:rPr>
              <a:t>respondents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 the basis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various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investment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options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which they think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10" dirty="0">
                <a:latin typeface="Times New Roman"/>
                <a:cs typeface="Times New Roman"/>
              </a:rPr>
              <a:t>provide</a:t>
            </a:r>
            <a:r>
              <a:rPr sz="1400" b="1" spc="-5" dirty="0">
                <a:latin typeface="Times New Roman"/>
                <a:cs typeface="Times New Roman"/>
              </a:rPr>
              <a:t> best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returns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2811792"/>
          <a:ext cx="5274308" cy="2551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Investment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options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2275" marR="413384" indent="46990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Number of </a:t>
                      </a:r>
                      <a:r>
                        <a:rPr sz="1400" b="1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ponde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Equity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Shares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IPO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Mutual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Fund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Bonds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Deposits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Debentures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148839" y="6489077"/>
            <a:ext cx="2594610" cy="2593975"/>
            <a:chOff x="2148839" y="6489077"/>
            <a:chExt cx="2594610" cy="2593975"/>
          </a:xfrm>
        </p:grpSpPr>
        <p:sp>
          <p:nvSpPr>
            <p:cNvPr id="5" name="object 5"/>
            <p:cNvSpPr/>
            <p:nvPr/>
          </p:nvSpPr>
          <p:spPr>
            <a:xfrm>
              <a:off x="2148839" y="6489077"/>
              <a:ext cx="1297305" cy="2433955"/>
            </a:xfrm>
            <a:custGeom>
              <a:avLst/>
              <a:gdLst/>
              <a:ahLst/>
              <a:cxnLst/>
              <a:rect l="l" t="t" r="r" b="b"/>
              <a:pathLst>
                <a:path w="1297304" h="2433954">
                  <a:moveTo>
                    <a:pt x="1297305" y="0"/>
                  </a:moveTo>
                  <a:lnTo>
                    <a:pt x="1246385" y="983"/>
                  </a:lnTo>
                  <a:lnTo>
                    <a:pt x="1195585" y="3938"/>
                  </a:lnTo>
                  <a:lnTo>
                    <a:pt x="1144964" y="8873"/>
                  </a:lnTo>
                  <a:lnTo>
                    <a:pt x="1094581" y="15795"/>
                  </a:lnTo>
                  <a:lnTo>
                    <a:pt x="1044495" y="24711"/>
                  </a:lnTo>
                  <a:lnTo>
                    <a:pt x="994767" y="35629"/>
                  </a:lnTo>
                  <a:lnTo>
                    <a:pt x="945455" y="48556"/>
                  </a:lnTo>
                  <a:lnTo>
                    <a:pt x="896620" y="63500"/>
                  </a:lnTo>
                  <a:lnTo>
                    <a:pt x="848381" y="80163"/>
                  </a:lnTo>
                  <a:lnTo>
                    <a:pt x="800863" y="98702"/>
                  </a:lnTo>
                  <a:lnTo>
                    <a:pt x="754135" y="119087"/>
                  </a:lnTo>
                  <a:lnTo>
                    <a:pt x="708263" y="141287"/>
                  </a:lnTo>
                  <a:lnTo>
                    <a:pt x="663313" y="165273"/>
                  </a:lnTo>
                  <a:lnTo>
                    <a:pt x="619353" y="191015"/>
                  </a:lnTo>
                  <a:lnTo>
                    <a:pt x="576449" y="218484"/>
                  </a:lnTo>
                  <a:lnTo>
                    <a:pt x="534670" y="247650"/>
                  </a:lnTo>
                  <a:lnTo>
                    <a:pt x="494078" y="278422"/>
                  </a:lnTo>
                  <a:lnTo>
                    <a:pt x="454729" y="310713"/>
                  </a:lnTo>
                  <a:lnTo>
                    <a:pt x="416675" y="344492"/>
                  </a:lnTo>
                  <a:lnTo>
                    <a:pt x="379968" y="379729"/>
                  </a:lnTo>
                  <a:lnTo>
                    <a:pt x="344659" y="416396"/>
                  </a:lnTo>
                  <a:lnTo>
                    <a:pt x="310802" y="454461"/>
                  </a:lnTo>
                  <a:lnTo>
                    <a:pt x="278448" y="493896"/>
                  </a:lnTo>
                  <a:lnTo>
                    <a:pt x="247650" y="534670"/>
                  </a:lnTo>
                  <a:lnTo>
                    <a:pt x="218484" y="576422"/>
                  </a:lnTo>
                  <a:lnTo>
                    <a:pt x="191015" y="619253"/>
                  </a:lnTo>
                  <a:lnTo>
                    <a:pt x="165273" y="663112"/>
                  </a:lnTo>
                  <a:lnTo>
                    <a:pt x="141287" y="707945"/>
                  </a:lnTo>
                  <a:lnTo>
                    <a:pt x="119087" y="753701"/>
                  </a:lnTo>
                  <a:lnTo>
                    <a:pt x="98702" y="800328"/>
                  </a:lnTo>
                  <a:lnTo>
                    <a:pt x="80163" y="847773"/>
                  </a:lnTo>
                  <a:lnTo>
                    <a:pt x="63500" y="895985"/>
                  </a:lnTo>
                  <a:lnTo>
                    <a:pt x="48738" y="944820"/>
                  </a:lnTo>
                  <a:lnTo>
                    <a:pt x="35897" y="994132"/>
                  </a:lnTo>
                  <a:lnTo>
                    <a:pt x="24990" y="1043860"/>
                  </a:lnTo>
                  <a:lnTo>
                    <a:pt x="16033" y="1093946"/>
                  </a:lnTo>
                  <a:lnTo>
                    <a:pt x="9041" y="1144329"/>
                  </a:lnTo>
                  <a:lnTo>
                    <a:pt x="4028" y="1194950"/>
                  </a:lnTo>
                  <a:lnTo>
                    <a:pt x="1009" y="1245750"/>
                  </a:lnTo>
                  <a:lnTo>
                    <a:pt x="0" y="1296670"/>
                  </a:lnTo>
                  <a:lnTo>
                    <a:pt x="1009" y="1347798"/>
                  </a:lnTo>
                  <a:lnTo>
                    <a:pt x="4028" y="1398756"/>
                  </a:lnTo>
                  <a:lnTo>
                    <a:pt x="9041" y="1449490"/>
                  </a:lnTo>
                  <a:lnTo>
                    <a:pt x="16033" y="1499949"/>
                  </a:lnTo>
                  <a:lnTo>
                    <a:pt x="24990" y="1550080"/>
                  </a:lnTo>
                  <a:lnTo>
                    <a:pt x="35897" y="1599832"/>
                  </a:lnTo>
                  <a:lnTo>
                    <a:pt x="48738" y="1649153"/>
                  </a:lnTo>
                  <a:lnTo>
                    <a:pt x="63500" y="1697990"/>
                  </a:lnTo>
                  <a:lnTo>
                    <a:pt x="80163" y="1746201"/>
                  </a:lnTo>
                  <a:lnTo>
                    <a:pt x="98702" y="1793646"/>
                  </a:lnTo>
                  <a:lnTo>
                    <a:pt x="119087" y="1840273"/>
                  </a:lnTo>
                  <a:lnTo>
                    <a:pt x="141287" y="1886029"/>
                  </a:lnTo>
                  <a:lnTo>
                    <a:pt x="165273" y="1930862"/>
                  </a:lnTo>
                  <a:lnTo>
                    <a:pt x="191015" y="1974721"/>
                  </a:lnTo>
                  <a:lnTo>
                    <a:pt x="218484" y="2017552"/>
                  </a:lnTo>
                  <a:lnTo>
                    <a:pt x="247650" y="2059305"/>
                  </a:lnTo>
                  <a:lnTo>
                    <a:pt x="278448" y="2100078"/>
                  </a:lnTo>
                  <a:lnTo>
                    <a:pt x="310802" y="2139513"/>
                  </a:lnTo>
                  <a:lnTo>
                    <a:pt x="344659" y="2177578"/>
                  </a:lnTo>
                  <a:lnTo>
                    <a:pt x="379968" y="2214245"/>
                  </a:lnTo>
                  <a:lnTo>
                    <a:pt x="416675" y="2249482"/>
                  </a:lnTo>
                  <a:lnTo>
                    <a:pt x="454729" y="2283261"/>
                  </a:lnTo>
                  <a:lnTo>
                    <a:pt x="494078" y="2315552"/>
                  </a:lnTo>
                  <a:lnTo>
                    <a:pt x="534670" y="2346325"/>
                  </a:lnTo>
                  <a:lnTo>
                    <a:pt x="568255" y="2369661"/>
                  </a:lnTo>
                  <a:lnTo>
                    <a:pt x="602376" y="2392045"/>
                  </a:lnTo>
                  <a:lnTo>
                    <a:pt x="637093" y="2413476"/>
                  </a:lnTo>
                  <a:lnTo>
                    <a:pt x="672465" y="2433955"/>
                  </a:lnTo>
                  <a:lnTo>
                    <a:pt x="984885" y="1864995"/>
                  </a:lnTo>
                  <a:lnTo>
                    <a:pt x="967293" y="1855122"/>
                  </a:lnTo>
                  <a:lnTo>
                    <a:pt x="949880" y="1844595"/>
                  </a:lnTo>
                  <a:lnTo>
                    <a:pt x="916305" y="1821815"/>
                  </a:lnTo>
                  <a:lnTo>
                    <a:pt x="876111" y="1790193"/>
                  </a:lnTo>
                  <a:lnTo>
                    <a:pt x="838596" y="1755536"/>
                  </a:lnTo>
                  <a:lnTo>
                    <a:pt x="804058" y="1718141"/>
                  </a:lnTo>
                  <a:lnTo>
                    <a:pt x="772795" y="1678305"/>
                  </a:lnTo>
                  <a:lnTo>
                    <a:pt x="744378" y="1635829"/>
                  </a:lnTo>
                  <a:lnTo>
                    <a:pt x="719296" y="1591389"/>
                  </a:lnTo>
                  <a:lnTo>
                    <a:pt x="697785" y="1545163"/>
                  </a:lnTo>
                  <a:lnTo>
                    <a:pt x="680085" y="1497330"/>
                  </a:lnTo>
                  <a:lnTo>
                    <a:pt x="666650" y="1448296"/>
                  </a:lnTo>
                  <a:lnTo>
                    <a:pt x="656907" y="1398428"/>
                  </a:lnTo>
                  <a:lnTo>
                    <a:pt x="650974" y="1347847"/>
                  </a:lnTo>
                  <a:lnTo>
                    <a:pt x="648970" y="1296670"/>
                  </a:lnTo>
                  <a:lnTo>
                    <a:pt x="650974" y="1245860"/>
                  </a:lnTo>
                  <a:lnTo>
                    <a:pt x="656907" y="1195466"/>
                  </a:lnTo>
                  <a:lnTo>
                    <a:pt x="666650" y="1145668"/>
                  </a:lnTo>
                  <a:lnTo>
                    <a:pt x="680085" y="1096645"/>
                  </a:lnTo>
                  <a:lnTo>
                    <a:pt x="697785" y="1048811"/>
                  </a:lnTo>
                  <a:lnTo>
                    <a:pt x="719296" y="1002585"/>
                  </a:lnTo>
                  <a:lnTo>
                    <a:pt x="744378" y="958145"/>
                  </a:lnTo>
                  <a:lnTo>
                    <a:pt x="772795" y="915670"/>
                  </a:lnTo>
                  <a:lnTo>
                    <a:pt x="804058" y="875833"/>
                  </a:lnTo>
                  <a:lnTo>
                    <a:pt x="838596" y="838438"/>
                  </a:lnTo>
                  <a:lnTo>
                    <a:pt x="876111" y="803781"/>
                  </a:lnTo>
                  <a:lnTo>
                    <a:pt x="916305" y="772160"/>
                  </a:lnTo>
                  <a:lnTo>
                    <a:pt x="958413" y="743842"/>
                  </a:lnTo>
                  <a:lnTo>
                    <a:pt x="1002665" y="718978"/>
                  </a:lnTo>
                  <a:lnTo>
                    <a:pt x="1048821" y="697686"/>
                  </a:lnTo>
                  <a:lnTo>
                    <a:pt x="1096645" y="680085"/>
                  </a:lnTo>
                  <a:lnTo>
                    <a:pt x="1145768" y="666283"/>
                  </a:lnTo>
                  <a:lnTo>
                    <a:pt x="1195784" y="656351"/>
                  </a:lnTo>
                  <a:lnTo>
                    <a:pt x="1246395" y="650349"/>
                  </a:lnTo>
                  <a:lnTo>
                    <a:pt x="1297305" y="648335"/>
                  </a:lnTo>
                  <a:lnTo>
                    <a:pt x="1297305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1304" y="8310892"/>
              <a:ext cx="1387475" cy="772160"/>
            </a:xfrm>
            <a:custGeom>
              <a:avLst/>
              <a:gdLst/>
              <a:ahLst/>
              <a:cxnLst/>
              <a:rect l="l" t="t" r="r" b="b"/>
              <a:pathLst>
                <a:path w="1387475" h="772159">
                  <a:moveTo>
                    <a:pt x="1005840" y="0"/>
                  </a:moveTo>
                  <a:lnTo>
                    <a:pt x="963463" y="28317"/>
                  </a:lnTo>
                  <a:lnTo>
                    <a:pt x="919241" y="53181"/>
                  </a:lnTo>
                  <a:lnTo>
                    <a:pt x="873234" y="74473"/>
                  </a:lnTo>
                  <a:lnTo>
                    <a:pt x="825499" y="92075"/>
                  </a:lnTo>
                  <a:lnTo>
                    <a:pt x="776376" y="105876"/>
                  </a:lnTo>
                  <a:lnTo>
                    <a:pt x="726360" y="115808"/>
                  </a:lnTo>
                  <a:lnTo>
                    <a:pt x="675749" y="121810"/>
                  </a:lnTo>
                  <a:lnTo>
                    <a:pt x="624840" y="123825"/>
                  </a:lnTo>
                  <a:lnTo>
                    <a:pt x="573930" y="121810"/>
                  </a:lnTo>
                  <a:lnTo>
                    <a:pt x="523319" y="115808"/>
                  </a:lnTo>
                  <a:lnTo>
                    <a:pt x="473303" y="105876"/>
                  </a:lnTo>
                  <a:lnTo>
                    <a:pt x="424180" y="92075"/>
                  </a:lnTo>
                  <a:lnTo>
                    <a:pt x="367109" y="70246"/>
                  </a:lnTo>
                  <a:lnTo>
                    <a:pt x="312419" y="43180"/>
                  </a:lnTo>
                  <a:lnTo>
                    <a:pt x="0" y="612140"/>
                  </a:lnTo>
                  <a:lnTo>
                    <a:pt x="43185" y="634613"/>
                  </a:lnTo>
                  <a:lnTo>
                    <a:pt x="87315" y="655533"/>
                  </a:lnTo>
                  <a:lnTo>
                    <a:pt x="132267" y="674867"/>
                  </a:lnTo>
                  <a:lnTo>
                    <a:pt x="177921" y="692586"/>
                  </a:lnTo>
                  <a:lnTo>
                    <a:pt x="224155" y="708660"/>
                  </a:lnTo>
                  <a:lnTo>
                    <a:pt x="272990" y="723421"/>
                  </a:lnTo>
                  <a:lnTo>
                    <a:pt x="322302" y="736262"/>
                  </a:lnTo>
                  <a:lnTo>
                    <a:pt x="372030" y="747169"/>
                  </a:lnTo>
                  <a:lnTo>
                    <a:pt x="422116" y="756126"/>
                  </a:lnTo>
                  <a:lnTo>
                    <a:pt x="472499" y="763118"/>
                  </a:lnTo>
                  <a:lnTo>
                    <a:pt x="523120" y="768131"/>
                  </a:lnTo>
                  <a:lnTo>
                    <a:pt x="573920" y="771150"/>
                  </a:lnTo>
                  <a:lnTo>
                    <a:pt x="624840" y="772160"/>
                  </a:lnTo>
                  <a:lnTo>
                    <a:pt x="675759" y="771150"/>
                  </a:lnTo>
                  <a:lnTo>
                    <a:pt x="726559" y="768131"/>
                  </a:lnTo>
                  <a:lnTo>
                    <a:pt x="777180" y="763118"/>
                  </a:lnTo>
                  <a:lnTo>
                    <a:pt x="827563" y="756126"/>
                  </a:lnTo>
                  <a:lnTo>
                    <a:pt x="877649" y="747169"/>
                  </a:lnTo>
                  <a:lnTo>
                    <a:pt x="927377" y="736262"/>
                  </a:lnTo>
                  <a:lnTo>
                    <a:pt x="976689" y="723421"/>
                  </a:lnTo>
                  <a:lnTo>
                    <a:pt x="1025524" y="708660"/>
                  </a:lnTo>
                  <a:lnTo>
                    <a:pt x="1073737" y="691996"/>
                  </a:lnTo>
                  <a:lnTo>
                    <a:pt x="1121191" y="673457"/>
                  </a:lnTo>
                  <a:lnTo>
                    <a:pt x="1167841" y="653072"/>
                  </a:lnTo>
                  <a:lnTo>
                    <a:pt x="1213643" y="630872"/>
                  </a:lnTo>
                  <a:lnTo>
                    <a:pt x="1258552" y="606886"/>
                  </a:lnTo>
                  <a:lnTo>
                    <a:pt x="1302523" y="581144"/>
                  </a:lnTo>
                  <a:lnTo>
                    <a:pt x="1345512" y="553675"/>
                  </a:lnTo>
                  <a:lnTo>
                    <a:pt x="1387474" y="524510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7144" y="7233932"/>
              <a:ext cx="916305" cy="1601470"/>
            </a:xfrm>
            <a:custGeom>
              <a:avLst/>
              <a:gdLst/>
              <a:ahLst/>
              <a:cxnLst/>
              <a:rect l="l" t="t" r="r" b="b"/>
              <a:pathLst>
                <a:path w="916304" h="1601470">
                  <a:moveTo>
                    <a:pt x="792479" y="0"/>
                  </a:moveTo>
                  <a:lnTo>
                    <a:pt x="205739" y="276225"/>
                  </a:lnTo>
                  <a:lnTo>
                    <a:pt x="214064" y="294550"/>
                  </a:lnTo>
                  <a:lnTo>
                    <a:pt x="221853" y="313293"/>
                  </a:lnTo>
                  <a:lnTo>
                    <a:pt x="235584" y="351789"/>
                  </a:lnTo>
                  <a:lnTo>
                    <a:pt x="249386" y="400813"/>
                  </a:lnTo>
                  <a:lnTo>
                    <a:pt x="259318" y="450611"/>
                  </a:lnTo>
                  <a:lnTo>
                    <a:pt x="265320" y="501005"/>
                  </a:lnTo>
                  <a:lnTo>
                    <a:pt x="267334" y="551814"/>
                  </a:lnTo>
                  <a:lnTo>
                    <a:pt x="265320" y="602992"/>
                  </a:lnTo>
                  <a:lnTo>
                    <a:pt x="259318" y="653573"/>
                  </a:lnTo>
                  <a:lnTo>
                    <a:pt x="249386" y="703441"/>
                  </a:lnTo>
                  <a:lnTo>
                    <a:pt x="235584" y="752475"/>
                  </a:lnTo>
                  <a:lnTo>
                    <a:pt x="217983" y="800308"/>
                  </a:lnTo>
                  <a:lnTo>
                    <a:pt x="196691" y="846534"/>
                  </a:lnTo>
                  <a:lnTo>
                    <a:pt x="171827" y="890974"/>
                  </a:lnTo>
                  <a:lnTo>
                    <a:pt x="143509" y="933450"/>
                  </a:lnTo>
                  <a:lnTo>
                    <a:pt x="111978" y="973286"/>
                  </a:lnTo>
                  <a:lnTo>
                    <a:pt x="77470" y="1010681"/>
                  </a:lnTo>
                  <a:lnTo>
                    <a:pt x="40104" y="1045338"/>
                  </a:lnTo>
                  <a:lnTo>
                    <a:pt x="0" y="1076959"/>
                  </a:lnTo>
                  <a:lnTo>
                    <a:pt x="381634" y="1601470"/>
                  </a:lnTo>
                  <a:lnTo>
                    <a:pt x="422226" y="1570697"/>
                  </a:lnTo>
                  <a:lnTo>
                    <a:pt x="461575" y="1538406"/>
                  </a:lnTo>
                  <a:lnTo>
                    <a:pt x="499629" y="1504627"/>
                  </a:lnTo>
                  <a:lnTo>
                    <a:pt x="536336" y="1469389"/>
                  </a:lnTo>
                  <a:lnTo>
                    <a:pt x="571645" y="1432723"/>
                  </a:lnTo>
                  <a:lnTo>
                    <a:pt x="605502" y="1394658"/>
                  </a:lnTo>
                  <a:lnTo>
                    <a:pt x="637856" y="1355223"/>
                  </a:lnTo>
                  <a:lnTo>
                    <a:pt x="668654" y="1314450"/>
                  </a:lnTo>
                  <a:lnTo>
                    <a:pt x="697611" y="1272697"/>
                  </a:lnTo>
                  <a:lnTo>
                    <a:pt x="724931" y="1229866"/>
                  </a:lnTo>
                  <a:lnTo>
                    <a:pt x="750584" y="1186007"/>
                  </a:lnTo>
                  <a:lnTo>
                    <a:pt x="774541" y="1141174"/>
                  </a:lnTo>
                  <a:lnTo>
                    <a:pt x="796771" y="1095418"/>
                  </a:lnTo>
                  <a:lnTo>
                    <a:pt x="817244" y="1048791"/>
                  </a:lnTo>
                  <a:lnTo>
                    <a:pt x="835932" y="1001346"/>
                  </a:lnTo>
                  <a:lnTo>
                    <a:pt x="852804" y="953134"/>
                  </a:lnTo>
                  <a:lnTo>
                    <a:pt x="867566" y="904298"/>
                  </a:lnTo>
                  <a:lnTo>
                    <a:pt x="880407" y="854977"/>
                  </a:lnTo>
                  <a:lnTo>
                    <a:pt x="891314" y="805225"/>
                  </a:lnTo>
                  <a:lnTo>
                    <a:pt x="900271" y="755094"/>
                  </a:lnTo>
                  <a:lnTo>
                    <a:pt x="907263" y="704635"/>
                  </a:lnTo>
                  <a:lnTo>
                    <a:pt x="912276" y="653901"/>
                  </a:lnTo>
                  <a:lnTo>
                    <a:pt x="915295" y="602943"/>
                  </a:lnTo>
                  <a:lnTo>
                    <a:pt x="916304" y="551814"/>
                  </a:lnTo>
                  <a:lnTo>
                    <a:pt x="915295" y="500895"/>
                  </a:lnTo>
                  <a:lnTo>
                    <a:pt x="912276" y="450095"/>
                  </a:lnTo>
                  <a:lnTo>
                    <a:pt x="907263" y="399474"/>
                  </a:lnTo>
                  <a:lnTo>
                    <a:pt x="900271" y="349091"/>
                  </a:lnTo>
                  <a:lnTo>
                    <a:pt x="891314" y="299005"/>
                  </a:lnTo>
                  <a:lnTo>
                    <a:pt x="880407" y="249277"/>
                  </a:lnTo>
                  <a:lnTo>
                    <a:pt x="867566" y="199965"/>
                  </a:lnTo>
                  <a:lnTo>
                    <a:pt x="852804" y="151129"/>
                  </a:lnTo>
                  <a:lnTo>
                    <a:pt x="839450" y="112692"/>
                  </a:lnTo>
                  <a:lnTo>
                    <a:pt x="825023" y="74612"/>
                  </a:lnTo>
                  <a:lnTo>
                    <a:pt x="809406" y="37008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7144" y="6736727"/>
              <a:ext cx="792480" cy="773430"/>
            </a:xfrm>
            <a:custGeom>
              <a:avLst/>
              <a:gdLst/>
              <a:ahLst/>
              <a:cxnLst/>
              <a:rect l="l" t="t" r="r" b="b"/>
              <a:pathLst>
                <a:path w="792479" h="773429">
                  <a:moveTo>
                    <a:pt x="381634" y="0"/>
                  </a:moveTo>
                  <a:lnTo>
                    <a:pt x="0" y="524510"/>
                  </a:lnTo>
                  <a:lnTo>
                    <a:pt x="40104" y="556131"/>
                  </a:lnTo>
                  <a:lnTo>
                    <a:pt x="77469" y="590788"/>
                  </a:lnTo>
                  <a:lnTo>
                    <a:pt x="111978" y="628183"/>
                  </a:lnTo>
                  <a:lnTo>
                    <a:pt x="143509" y="668020"/>
                  </a:lnTo>
                  <a:lnTo>
                    <a:pt x="177006" y="719058"/>
                  </a:lnTo>
                  <a:lnTo>
                    <a:pt x="205739" y="773430"/>
                  </a:lnTo>
                  <a:lnTo>
                    <a:pt x="792479" y="497205"/>
                  </a:lnTo>
                  <a:lnTo>
                    <a:pt x="771006" y="453156"/>
                  </a:lnTo>
                  <a:lnTo>
                    <a:pt x="747796" y="410143"/>
                  </a:lnTo>
                  <a:lnTo>
                    <a:pt x="722939" y="368137"/>
                  </a:lnTo>
                  <a:lnTo>
                    <a:pt x="696528" y="327106"/>
                  </a:lnTo>
                  <a:lnTo>
                    <a:pt x="668654" y="287020"/>
                  </a:lnTo>
                  <a:lnTo>
                    <a:pt x="637856" y="246246"/>
                  </a:lnTo>
                  <a:lnTo>
                    <a:pt x="605502" y="206811"/>
                  </a:lnTo>
                  <a:lnTo>
                    <a:pt x="571645" y="168746"/>
                  </a:lnTo>
                  <a:lnTo>
                    <a:pt x="536336" y="132080"/>
                  </a:lnTo>
                  <a:lnTo>
                    <a:pt x="499629" y="96842"/>
                  </a:lnTo>
                  <a:lnTo>
                    <a:pt x="461575" y="63063"/>
                  </a:lnTo>
                  <a:lnTo>
                    <a:pt x="422226" y="30772"/>
                  </a:lnTo>
                  <a:lnTo>
                    <a:pt x="381634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7434" y="6529717"/>
              <a:ext cx="601345" cy="731520"/>
            </a:xfrm>
            <a:custGeom>
              <a:avLst/>
              <a:gdLst/>
              <a:ahLst/>
              <a:cxnLst/>
              <a:rect l="l" t="t" r="r" b="b"/>
              <a:pathLst>
                <a:path w="601345" h="731520">
                  <a:moveTo>
                    <a:pt x="161289" y="0"/>
                  </a:moveTo>
                  <a:lnTo>
                    <a:pt x="0" y="628015"/>
                  </a:lnTo>
                  <a:lnTo>
                    <a:pt x="29467" y="636319"/>
                  </a:lnTo>
                  <a:lnTo>
                    <a:pt x="39369" y="639445"/>
                  </a:lnTo>
                  <a:lnTo>
                    <a:pt x="87104" y="657046"/>
                  </a:lnTo>
                  <a:lnTo>
                    <a:pt x="133111" y="678338"/>
                  </a:lnTo>
                  <a:lnTo>
                    <a:pt x="177333" y="703202"/>
                  </a:lnTo>
                  <a:lnTo>
                    <a:pt x="219710" y="731520"/>
                  </a:lnTo>
                  <a:lnTo>
                    <a:pt x="601344" y="207010"/>
                  </a:lnTo>
                  <a:lnTo>
                    <a:pt x="559382" y="177844"/>
                  </a:lnTo>
                  <a:lnTo>
                    <a:pt x="516393" y="150375"/>
                  </a:lnTo>
                  <a:lnTo>
                    <a:pt x="472422" y="124633"/>
                  </a:lnTo>
                  <a:lnTo>
                    <a:pt x="427513" y="100647"/>
                  </a:lnTo>
                  <a:lnTo>
                    <a:pt x="381711" y="78447"/>
                  </a:lnTo>
                  <a:lnTo>
                    <a:pt x="335061" y="58062"/>
                  </a:lnTo>
                  <a:lnTo>
                    <a:pt x="287607" y="39523"/>
                  </a:lnTo>
                  <a:lnTo>
                    <a:pt x="239394" y="22860"/>
                  </a:lnTo>
                  <a:lnTo>
                    <a:pt x="200580" y="10953"/>
                  </a:lnTo>
                  <a:lnTo>
                    <a:pt x="181084" y="5357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6144" y="6489077"/>
              <a:ext cx="322580" cy="668655"/>
            </a:xfrm>
            <a:custGeom>
              <a:avLst/>
              <a:gdLst/>
              <a:ahLst/>
              <a:cxnLst/>
              <a:rect l="l" t="t" r="r" b="b"/>
              <a:pathLst>
                <a:path w="322579" h="668654">
                  <a:moveTo>
                    <a:pt x="0" y="0"/>
                  </a:moveTo>
                  <a:lnTo>
                    <a:pt x="0" y="648335"/>
                  </a:lnTo>
                  <a:lnTo>
                    <a:pt x="40560" y="649634"/>
                  </a:lnTo>
                  <a:lnTo>
                    <a:pt x="81121" y="653494"/>
                  </a:lnTo>
                  <a:lnTo>
                    <a:pt x="121443" y="659854"/>
                  </a:lnTo>
                  <a:lnTo>
                    <a:pt x="161289" y="668655"/>
                  </a:lnTo>
                  <a:lnTo>
                    <a:pt x="322579" y="40640"/>
                  </a:lnTo>
                  <a:lnTo>
                    <a:pt x="269625" y="28325"/>
                  </a:lnTo>
                  <a:lnTo>
                    <a:pt x="216229" y="18109"/>
                  </a:lnTo>
                  <a:lnTo>
                    <a:pt x="162480" y="10080"/>
                  </a:lnTo>
                  <a:lnTo>
                    <a:pt x="108467" y="4327"/>
                  </a:lnTo>
                  <a:lnTo>
                    <a:pt x="54277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78710" y="7440942"/>
            <a:ext cx="2686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45" dirty="0">
                <a:latin typeface="Arial MT"/>
                <a:cs typeface="Arial MT"/>
              </a:rPr>
              <a:t>42</a:t>
            </a:r>
            <a:r>
              <a:rPr sz="1050" dirty="0">
                <a:latin typeface="Arial MT"/>
                <a:cs typeface="Arial MT"/>
              </a:rPr>
              <a:t>%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2009" y="8653792"/>
            <a:ext cx="2686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45" dirty="0">
                <a:latin typeface="Arial MT"/>
                <a:cs typeface="Arial MT"/>
              </a:rPr>
              <a:t>18</a:t>
            </a:r>
            <a:r>
              <a:rPr sz="1050" dirty="0">
                <a:latin typeface="Arial MT"/>
                <a:cs typeface="Arial MT"/>
              </a:rPr>
              <a:t>%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3390" y="7924812"/>
            <a:ext cx="2686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45" dirty="0">
                <a:latin typeface="Arial MT"/>
                <a:cs typeface="Arial MT"/>
              </a:rPr>
              <a:t>22</a:t>
            </a:r>
            <a:r>
              <a:rPr sz="1050" dirty="0">
                <a:latin typeface="Arial MT"/>
                <a:cs typeface="Arial MT"/>
              </a:rPr>
              <a:t>%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50509" y="729489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0509" y="74758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0509" y="76574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0509" y="7839088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0509" y="80200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509" y="82016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2270" y="7205992"/>
            <a:ext cx="86042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>
              <a:lnSpc>
                <a:spcPct val="119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Equity </a:t>
            </a:r>
            <a:r>
              <a:rPr sz="1000" spc="-10" dirty="0">
                <a:latin typeface="Arial MT"/>
                <a:cs typeface="Arial MT"/>
              </a:rPr>
              <a:t>Shares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IPO</a:t>
            </a:r>
            <a:endParaRPr sz="1000">
              <a:latin typeface="Arial MT"/>
              <a:cs typeface="Arial MT"/>
            </a:endParaRPr>
          </a:p>
          <a:p>
            <a:pPr marR="149860">
              <a:lnSpc>
                <a:spcPct val="119200"/>
              </a:lnSpc>
            </a:pPr>
            <a:r>
              <a:rPr sz="1000" spc="-10" dirty="0">
                <a:latin typeface="Arial MT"/>
                <a:cs typeface="Arial MT"/>
              </a:rPr>
              <a:t>Mutual </a:t>
            </a:r>
            <a:r>
              <a:rPr sz="1000" spc="-15" dirty="0">
                <a:latin typeface="Arial MT"/>
                <a:cs typeface="Arial MT"/>
              </a:rPr>
              <a:t>Fund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Bonds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ts val="1430"/>
              </a:lnSpc>
              <a:spcBef>
                <a:spcPts val="75"/>
              </a:spcBef>
            </a:pPr>
            <a:r>
              <a:rPr sz="1000" dirty="0">
                <a:latin typeface="Arial MT"/>
                <a:cs typeface="Arial MT"/>
              </a:rPr>
              <a:t>Fixed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Deposits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Debentures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5750" y="6408432"/>
            <a:ext cx="4906645" cy="2757805"/>
          </a:xfrm>
          <a:custGeom>
            <a:avLst/>
            <a:gdLst/>
            <a:ahLst/>
            <a:cxnLst/>
            <a:rect l="l" t="t" r="r" b="b"/>
            <a:pathLst>
              <a:path w="4906645" h="2757804">
                <a:moveTo>
                  <a:pt x="0" y="5079"/>
                </a:moveTo>
                <a:lnTo>
                  <a:pt x="4906645" y="5079"/>
                </a:lnTo>
              </a:path>
              <a:path w="4906645" h="2757804">
                <a:moveTo>
                  <a:pt x="4902200" y="0"/>
                </a:moveTo>
                <a:lnTo>
                  <a:pt x="4902200" y="2757804"/>
                </a:lnTo>
              </a:path>
              <a:path w="4906645" h="2757804">
                <a:moveTo>
                  <a:pt x="4906645" y="2753360"/>
                </a:moveTo>
                <a:lnTo>
                  <a:pt x="0" y="2753360"/>
                </a:lnTo>
              </a:path>
              <a:path w="4906645" h="2757804">
                <a:moveTo>
                  <a:pt x="5080" y="2757804"/>
                </a:moveTo>
                <a:lnTo>
                  <a:pt x="5080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050" y="165100"/>
            <a:ext cx="5290185" cy="2132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42% of </a:t>
            </a:r>
            <a:r>
              <a:rPr sz="1300" spc="-5" dirty="0">
                <a:latin typeface="Times New Roman"/>
                <a:cs typeface="Times New Roman"/>
              </a:rPr>
              <a:t>the respondents feel that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shares provides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best </a:t>
            </a:r>
            <a:r>
              <a:rPr sz="1300" spc="-5" dirty="0">
                <a:latin typeface="Times New Roman"/>
                <a:cs typeface="Times New Roman"/>
              </a:rPr>
              <a:t>returns. Some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respondents(22%) feel that Mutual funds are best.18%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feel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 IPO gives better returns. Only small portion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respondents feel that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Bonds, Fixed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deposists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Debentures provide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320675">
              <a:lnSpc>
                <a:spcPct val="1435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3665232"/>
          <a:ext cx="5274308" cy="2053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Liquidity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Safety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Hedge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against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inflation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10435" y="7137413"/>
            <a:ext cx="2087880" cy="2087245"/>
            <a:chOff x="2210435" y="7137413"/>
            <a:chExt cx="2087880" cy="2087245"/>
          </a:xfrm>
        </p:grpSpPr>
        <p:sp>
          <p:nvSpPr>
            <p:cNvPr id="6" name="object 6"/>
            <p:cNvSpPr/>
            <p:nvPr/>
          </p:nvSpPr>
          <p:spPr>
            <a:xfrm>
              <a:off x="2210435" y="7137413"/>
              <a:ext cx="1657350" cy="2087245"/>
            </a:xfrm>
            <a:custGeom>
              <a:avLst/>
              <a:gdLst/>
              <a:ahLst/>
              <a:cxnLst/>
              <a:rect l="l" t="t" r="r" b="b"/>
              <a:pathLst>
                <a:path w="1657350" h="2087245">
                  <a:moveTo>
                    <a:pt x="1043939" y="0"/>
                  </a:moveTo>
                  <a:lnTo>
                    <a:pt x="989130" y="1425"/>
                  </a:lnTo>
                  <a:lnTo>
                    <a:pt x="934602" y="5691"/>
                  </a:lnTo>
                  <a:lnTo>
                    <a:pt x="880427" y="12779"/>
                  </a:lnTo>
                  <a:lnTo>
                    <a:pt x="826675" y="22671"/>
                  </a:lnTo>
                  <a:lnTo>
                    <a:pt x="773418" y="35351"/>
                  </a:lnTo>
                  <a:lnTo>
                    <a:pt x="720725" y="50800"/>
                  </a:lnTo>
                  <a:lnTo>
                    <a:pt x="669416" y="68991"/>
                  </a:lnTo>
                  <a:lnTo>
                    <a:pt x="619077" y="89864"/>
                  </a:lnTo>
                  <a:lnTo>
                    <a:pt x="569833" y="113347"/>
                  </a:lnTo>
                  <a:lnTo>
                    <a:pt x="521805" y="139370"/>
                  </a:lnTo>
                  <a:lnTo>
                    <a:pt x="475118" y="167863"/>
                  </a:lnTo>
                  <a:lnTo>
                    <a:pt x="429894" y="198755"/>
                  </a:lnTo>
                  <a:lnTo>
                    <a:pt x="386626" y="232236"/>
                  </a:lnTo>
                  <a:lnTo>
                    <a:pt x="345157" y="267852"/>
                  </a:lnTo>
                  <a:lnTo>
                    <a:pt x="305593" y="305514"/>
                  </a:lnTo>
                  <a:lnTo>
                    <a:pt x="268040" y="345134"/>
                  </a:lnTo>
                  <a:lnTo>
                    <a:pt x="232604" y="386623"/>
                  </a:lnTo>
                  <a:lnTo>
                    <a:pt x="199389" y="429895"/>
                  </a:lnTo>
                  <a:lnTo>
                    <a:pt x="168230" y="475074"/>
                  </a:lnTo>
                  <a:lnTo>
                    <a:pt x="139558" y="521664"/>
                  </a:lnTo>
                  <a:lnTo>
                    <a:pt x="113426" y="569594"/>
                  </a:lnTo>
                  <a:lnTo>
                    <a:pt x="89887" y="618795"/>
                  </a:lnTo>
                  <a:lnTo>
                    <a:pt x="68994" y="669195"/>
                  </a:lnTo>
                  <a:lnTo>
                    <a:pt x="50800" y="720725"/>
                  </a:lnTo>
                  <a:lnTo>
                    <a:pt x="35351" y="773194"/>
                  </a:lnTo>
                  <a:lnTo>
                    <a:pt x="22671" y="826370"/>
                  </a:lnTo>
                  <a:lnTo>
                    <a:pt x="12779" y="880110"/>
                  </a:lnTo>
                  <a:lnTo>
                    <a:pt x="5691" y="934273"/>
                  </a:lnTo>
                  <a:lnTo>
                    <a:pt x="1425" y="988718"/>
                  </a:lnTo>
                  <a:lnTo>
                    <a:pt x="0" y="1043305"/>
                  </a:lnTo>
                  <a:lnTo>
                    <a:pt x="1425" y="1098111"/>
                  </a:lnTo>
                  <a:lnTo>
                    <a:pt x="5691" y="1152619"/>
                  </a:lnTo>
                  <a:lnTo>
                    <a:pt x="12779" y="1206738"/>
                  </a:lnTo>
                  <a:lnTo>
                    <a:pt x="22671" y="1260380"/>
                  </a:lnTo>
                  <a:lnTo>
                    <a:pt x="35351" y="1313459"/>
                  </a:lnTo>
                  <a:lnTo>
                    <a:pt x="50800" y="1365885"/>
                  </a:lnTo>
                  <a:lnTo>
                    <a:pt x="68994" y="1417458"/>
                  </a:lnTo>
                  <a:lnTo>
                    <a:pt x="89887" y="1467955"/>
                  </a:lnTo>
                  <a:lnTo>
                    <a:pt x="113426" y="1517253"/>
                  </a:lnTo>
                  <a:lnTo>
                    <a:pt x="139558" y="1565227"/>
                  </a:lnTo>
                  <a:lnTo>
                    <a:pt x="168230" y="1611756"/>
                  </a:lnTo>
                  <a:lnTo>
                    <a:pt x="199389" y="1656715"/>
                  </a:lnTo>
                  <a:lnTo>
                    <a:pt x="232604" y="1699986"/>
                  </a:lnTo>
                  <a:lnTo>
                    <a:pt x="268040" y="1741475"/>
                  </a:lnTo>
                  <a:lnTo>
                    <a:pt x="305593" y="1781095"/>
                  </a:lnTo>
                  <a:lnTo>
                    <a:pt x="345157" y="1818757"/>
                  </a:lnTo>
                  <a:lnTo>
                    <a:pt x="386626" y="1854373"/>
                  </a:lnTo>
                  <a:lnTo>
                    <a:pt x="429894" y="1887855"/>
                  </a:lnTo>
                  <a:lnTo>
                    <a:pt x="475118" y="1918746"/>
                  </a:lnTo>
                  <a:lnTo>
                    <a:pt x="521805" y="1947239"/>
                  </a:lnTo>
                  <a:lnTo>
                    <a:pt x="569833" y="1973262"/>
                  </a:lnTo>
                  <a:lnTo>
                    <a:pt x="619077" y="1996745"/>
                  </a:lnTo>
                  <a:lnTo>
                    <a:pt x="669416" y="2017618"/>
                  </a:lnTo>
                  <a:lnTo>
                    <a:pt x="720725" y="2035810"/>
                  </a:lnTo>
                  <a:lnTo>
                    <a:pt x="773415" y="2051526"/>
                  </a:lnTo>
                  <a:lnTo>
                    <a:pt x="826652" y="2064385"/>
                  </a:lnTo>
                  <a:lnTo>
                    <a:pt x="880348" y="2074386"/>
                  </a:lnTo>
                  <a:lnTo>
                    <a:pt x="934414" y="2081530"/>
                  </a:lnTo>
                  <a:lnTo>
                    <a:pt x="988762" y="2085816"/>
                  </a:lnTo>
                  <a:lnTo>
                    <a:pt x="1043304" y="2087245"/>
                  </a:lnTo>
                  <a:lnTo>
                    <a:pt x="1098114" y="2085816"/>
                  </a:lnTo>
                  <a:lnTo>
                    <a:pt x="1152642" y="2081530"/>
                  </a:lnTo>
                  <a:lnTo>
                    <a:pt x="1206817" y="2074386"/>
                  </a:lnTo>
                  <a:lnTo>
                    <a:pt x="1260569" y="2064385"/>
                  </a:lnTo>
                  <a:lnTo>
                    <a:pt x="1313826" y="2051526"/>
                  </a:lnTo>
                  <a:lnTo>
                    <a:pt x="1366519" y="2035810"/>
                  </a:lnTo>
                  <a:lnTo>
                    <a:pt x="1418049" y="2017618"/>
                  </a:lnTo>
                  <a:lnTo>
                    <a:pt x="1468449" y="1996745"/>
                  </a:lnTo>
                  <a:lnTo>
                    <a:pt x="1517650" y="1973262"/>
                  </a:lnTo>
                  <a:lnTo>
                    <a:pt x="1565580" y="1947239"/>
                  </a:lnTo>
                  <a:lnTo>
                    <a:pt x="1612170" y="1918746"/>
                  </a:lnTo>
                  <a:lnTo>
                    <a:pt x="1657350" y="1887855"/>
                  </a:lnTo>
                  <a:lnTo>
                    <a:pt x="1043939" y="1043305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4375" y="8180718"/>
              <a:ext cx="1024890" cy="844550"/>
            </a:xfrm>
            <a:custGeom>
              <a:avLst/>
              <a:gdLst/>
              <a:ahLst/>
              <a:cxnLst/>
              <a:rect l="l" t="t" r="r" b="b"/>
              <a:pathLst>
                <a:path w="1024889" h="844550">
                  <a:moveTo>
                    <a:pt x="0" y="0"/>
                  </a:moveTo>
                  <a:lnTo>
                    <a:pt x="613410" y="844550"/>
                  </a:lnTo>
                  <a:lnTo>
                    <a:pt x="656681" y="811068"/>
                  </a:lnTo>
                  <a:lnTo>
                    <a:pt x="698170" y="775452"/>
                  </a:lnTo>
                  <a:lnTo>
                    <a:pt x="737790" y="737790"/>
                  </a:lnTo>
                  <a:lnTo>
                    <a:pt x="775452" y="698170"/>
                  </a:lnTo>
                  <a:lnTo>
                    <a:pt x="811068" y="656681"/>
                  </a:lnTo>
                  <a:lnTo>
                    <a:pt x="844550" y="613410"/>
                  </a:lnTo>
                  <a:lnTo>
                    <a:pt x="875441" y="568451"/>
                  </a:lnTo>
                  <a:lnTo>
                    <a:pt x="903934" y="521922"/>
                  </a:lnTo>
                  <a:lnTo>
                    <a:pt x="929957" y="473948"/>
                  </a:lnTo>
                  <a:lnTo>
                    <a:pt x="953440" y="424650"/>
                  </a:lnTo>
                  <a:lnTo>
                    <a:pt x="974313" y="374153"/>
                  </a:lnTo>
                  <a:lnTo>
                    <a:pt x="992504" y="322580"/>
                  </a:lnTo>
                  <a:lnTo>
                    <a:pt x="1010602" y="259556"/>
                  </a:lnTo>
                  <a:lnTo>
                    <a:pt x="1024889" y="195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8180718"/>
              <a:ext cx="1041400" cy="195580"/>
            </a:xfrm>
            <a:custGeom>
              <a:avLst/>
              <a:gdLst/>
              <a:ahLst/>
              <a:cxnLst/>
              <a:rect l="l" t="t" r="r" b="b"/>
              <a:pathLst>
                <a:path w="1041400" h="195579">
                  <a:moveTo>
                    <a:pt x="0" y="0"/>
                  </a:moveTo>
                  <a:lnTo>
                    <a:pt x="1024889" y="195580"/>
                  </a:lnTo>
                  <a:lnTo>
                    <a:pt x="1030595" y="163462"/>
                  </a:lnTo>
                  <a:lnTo>
                    <a:pt x="1035288" y="131048"/>
                  </a:lnTo>
                  <a:lnTo>
                    <a:pt x="1038909" y="98514"/>
                  </a:lnTo>
                  <a:lnTo>
                    <a:pt x="1041400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4375" y="7145668"/>
              <a:ext cx="1043940" cy="1101090"/>
            </a:xfrm>
            <a:custGeom>
              <a:avLst/>
              <a:gdLst/>
              <a:ahLst/>
              <a:cxnLst/>
              <a:rect l="l" t="t" r="r" b="b"/>
              <a:pathLst>
                <a:path w="1043939" h="1101090">
                  <a:moveTo>
                    <a:pt x="130810" y="0"/>
                  </a:moveTo>
                  <a:lnTo>
                    <a:pt x="0" y="1035050"/>
                  </a:lnTo>
                  <a:lnTo>
                    <a:pt x="1041400" y="1101090"/>
                  </a:lnTo>
                  <a:lnTo>
                    <a:pt x="1043146" y="1067831"/>
                  </a:lnTo>
                  <a:lnTo>
                    <a:pt x="1043721" y="1051351"/>
                  </a:lnTo>
                  <a:lnTo>
                    <a:pt x="1043939" y="1035050"/>
                  </a:lnTo>
                  <a:lnTo>
                    <a:pt x="1042467" y="980463"/>
                  </a:lnTo>
                  <a:lnTo>
                    <a:pt x="1038083" y="926018"/>
                  </a:lnTo>
                  <a:lnTo>
                    <a:pt x="1030843" y="871855"/>
                  </a:lnTo>
                  <a:lnTo>
                    <a:pt x="1020797" y="818115"/>
                  </a:lnTo>
                  <a:lnTo>
                    <a:pt x="1008000" y="764939"/>
                  </a:lnTo>
                  <a:lnTo>
                    <a:pt x="992504" y="712470"/>
                  </a:lnTo>
                  <a:lnTo>
                    <a:pt x="974313" y="660940"/>
                  </a:lnTo>
                  <a:lnTo>
                    <a:pt x="953440" y="610540"/>
                  </a:lnTo>
                  <a:lnTo>
                    <a:pt x="929957" y="561340"/>
                  </a:lnTo>
                  <a:lnTo>
                    <a:pt x="903934" y="513409"/>
                  </a:lnTo>
                  <a:lnTo>
                    <a:pt x="875441" y="466819"/>
                  </a:lnTo>
                  <a:lnTo>
                    <a:pt x="844550" y="421640"/>
                  </a:lnTo>
                  <a:lnTo>
                    <a:pt x="811068" y="378368"/>
                  </a:lnTo>
                  <a:lnTo>
                    <a:pt x="775452" y="336879"/>
                  </a:lnTo>
                  <a:lnTo>
                    <a:pt x="737790" y="297259"/>
                  </a:lnTo>
                  <a:lnTo>
                    <a:pt x="698170" y="259597"/>
                  </a:lnTo>
                  <a:lnTo>
                    <a:pt x="656681" y="223981"/>
                  </a:lnTo>
                  <a:lnTo>
                    <a:pt x="613410" y="190500"/>
                  </a:lnTo>
                  <a:lnTo>
                    <a:pt x="568230" y="159608"/>
                  </a:lnTo>
                  <a:lnTo>
                    <a:pt x="521640" y="131115"/>
                  </a:lnTo>
                  <a:lnTo>
                    <a:pt x="473710" y="105092"/>
                  </a:lnTo>
                  <a:lnTo>
                    <a:pt x="424509" y="81609"/>
                  </a:lnTo>
                  <a:lnTo>
                    <a:pt x="374109" y="60736"/>
                  </a:lnTo>
                  <a:lnTo>
                    <a:pt x="322579" y="42545"/>
                  </a:lnTo>
                  <a:lnTo>
                    <a:pt x="275203" y="28485"/>
                  </a:lnTo>
                  <a:lnTo>
                    <a:pt x="227409" y="16748"/>
                  </a:lnTo>
                  <a:lnTo>
                    <a:pt x="179258" y="7272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4375" y="7137413"/>
              <a:ext cx="130810" cy="1043305"/>
            </a:xfrm>
            <a:custGeom>
              <a:avLst/>
              <a:gdLst/>
              <a:ahLst/>
              <a:cxnLst/>
              <a:rect l="l" t="t" r="r" b="b"/>
              <a:pathLst>
                <a:path w="130810" h="1043304">
                  <a:moveTo>
                    <a:pt x="0" y="0"/>
                  </a:moveTo>
                  <a:lnTo>
                    <a:pt x="0" y="1043305"/>
                  </a:lnTo>
                  <a:lnTo>
                    <a:pt x="130810" y="8255"/>
                  </a:lnTo>
                  <a:lnTo>
                    <a:pt x="97958" y="4554"/>
                  </a:lnTo>
                  <a:lnTo>
                    <a:pt x="65166" y="1984"/>
                  </a:lnTo>
                  <a:lnTo>
                    <a:pt x="32494" y="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699634" y="76701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7464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9634" y="785115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199"/>
                </a:lnTo>
                <a:lnTo>
                  <a:pt x="37464" y="76199"/>
                </a:lnTo>
                <a:lnTo>
                  <a:pt x="75564" y="76199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9634" y="8032763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7464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9634" y="82143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7464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9634" y="8395348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199"/>
                </a:lnTo>
                <a:lnTo>
                  <a:pt x="37464" y="76199"/>
                </a:lnTo>
                <a:lnTo>
                  <a:pt x="75564" y="76199"/>
                </a:lnTo>
                <a:lnTo>
                  <a:pt x="75564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0379" y="6794513"/>
            <a:ext cx="4478020" cy="255524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44272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Arial MT"/>
                <a:cs typeface="Arial MT"/>
              </a:rPr>
              <a:t>2%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232981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24%</a:t>
            </a:r>
            <a:endParaRPr sz="1200">
              <a:latin typeface="Arial MT"/>
              <a:cs typeface="Arial MT"/>
            </a:endParaRPr>
          </a:p>
          <a:p>
            <a:pPr marL="3041015" marR="961390">
              <a:lnSpc>
                <a:spcPct val="118800"/>
              </a:lnSpc>
              <a:spcBef>
                <a:spcPts val="894"/>
              </a:spcBef>
            </a:pPr>
            <a:r>
              <a:rPr sz="1000" dirty="0">
                <a:latin typeface="Arial MT"/>
                <a:cs typeface="Arial MT"/>
              </a:rPr>
              <a:t>Return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L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qu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d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dirty="0">
                <a:latin typeface="Arial MT"/>
                <a:cs typeface="Arial MT"/>
              </a:rPr>
              <a:t>y  </a:t>
            </a:r>
            <a:r>
              <a:rPr sz="1000" spc="-5" dirty="0">
                <a:latin typeface="Arial MT"/>
                <a:cs typeface="Arial MT"/>
              </a:rPr>
              <a:t>Safety</a:t>
            </a:r>
            <a:endParaRPr sz="1000">
              <a:latin typeface="Arial MT"/>
              <a:cs typeface="Arial MT"/>
            </a:endParaRPr>
          </a:p>
          <a:p>
            <a:pPr marL="3041015">
              <a:lnSpc>
                <a:spcPct val="100000"/>
              </a:lnSpc>
              <a:spcBef>
                <a:spcPts val="229"/>
              </a:spcBef>
            </a:pPr>
            <a:r>
              <a:rPr sz="1000" spc="-5" dirty="0">
                <a:latin typeface="Arial MT"/>
                <a:cs typeface="Arial MT"/>
              </a:rPr>
              <a:t>Capital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Appreciation</a:t>
            </a:r>
            <a:endParaRPr sz="1000">
              <a:latin typeface="Arial MT"/>
              <a:cs typeface="Arial MT"/>
            </a:endParaRPr>
          </a:p>
          <a:p>
            <a:pPr marL="2573020">
              <a:lnSpc>
                <a:spcPts val="1435"/>
              </a:lnSpc>
              <a:spcBef>
                <a:spcPts val="30"/>
              </a:spcBef>
              <a:tabLst>
                <a:tab pos="3041015" algn="l"/>
              </a:tabLst>
            </a:pPr>
            <a:r>
              <a:rPr sz="1800" spc="-7" baseline="6944" dirty="0">
                <a:latin typeface="Arial MT"/>
                <a:cs typeface="Arial MT"/>
              </a:rPr>
              <a:t>2%	</a:t>
            </a:r>
            <a:r>
              <a:rPr sz="1000" spc="-15" dirty="0">
                <a:latin typeface="Arial MT"/>
                <a:cs typeface="Arial MT"/>
              </a:rPr>
              <a:t>Hedge </a:t>
            </a:r>
            <a:r>
              <a:rPr sz="1000" spc="-5" dirty="0">
                <a:latin typeface="Arial MT"/>
                <a:cs typeface="Arial MT"/>
              </a:rPr>
              <a:t>against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inflation</a:t>
            </a:r>
            <a:endParaRPr sz="1000">
              <a:latin typeface="Arial MT"/>
              <a:cs typeface="Arial MT"/>
            </a:endParaRPr>
          </a:p>
          <a:p>
            <a:pPr marL="133985">
              <a:lnSpc>
                <a:spcPts val="1435"/>
              </a:lnSpc>
            </a:pPr>
            <a:r>
              <a:rPr sz="1200" spc="-10" dirty="0">
                <a:latin typeface="Arial MT"/>
                <a:cs typeface="Arial MT"/>
              </a:rPr>
              <a:t>60%</a:t>
            </a:r>
            <a:endParaRPr sz="1200">
              <a:latin typeface="Arial MT"/>
              <a:cs typeface="Arial MT"/>
            </a:endParaRPr>
          </a:p>
          <a:p>
            <a:pPr marL="2409825">
              <a:lnSpc>
                <a:spcPct val="100000"/>
              </a:lnSpc>
              <a:spcBef>
                <a:spcPts val="520"/>
              </a:spcBef>
            </a:pPr>
            <a:r>
              <a:rPr sz="1200" spc="-10" dirty="0">
                <a:latin typeface="Arial MT"/>
                <a:cs typeface="Arial MT"/>
              </a:rPr>
              <a:t>12%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C0FD0-33D2-4877-9668-025778BD46F8}"/>
              </a:ext>
            </a:extLst>
          </p:cNvPr>
          <p:cNvSpPr/>
          <p:nvPr/>
        </p:nvSpPr>
        <p:spPr>
          <a:xfrm>
            <a:off x="1339850" y="23749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/>
                <a:cs typeface="Times New Roman"/>
              </a:rPr>
              <a:t>Classification</a:t>
            </a:r>
            <a:r>
              <a:rPr lang="en-US" b="1" dirty="0">
                <a:latin typeface="Times New Roman"/>
                <a:cs typeface="Times New Roman"/>
              </a:rPr>
              <a:t> of </a:t>
            </a:r>
            <a:r>
              <a:rPr lang="en-US" b="1" spc="-10" dirty="0">
                <a:latin typeface="Times New Roman"/>
                <a:cs typeface="Times New Roman"/>
              </a:rPr>
              <a:t>respondents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the basis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of</a:t>
            </a:r>
            <a:r>
              <a:rPr lang="en-US" b="1" dirty="0">
                <a:latin typeface="Times New Roman"/>
                <a:cs typeface="Times New Roman"/>
              </a:rPr>
              <a:t> factors</a:t>
            </a:r>
            <a:r>
              <a:rPr lang="en-US" b="1" spc="-5" dirty="0">
                <a:latin typeface="Times New Roman"/>
                <a:cs typeface="Times New Roman"/>
              </a:rPr>
              <a:t> that </a:t>
            </a:r>
            <a:r>
              <a:rPr lang="en-US" b="1" spc="-33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motivates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them</a:t>
            </a:r>
            <a:r>
              <a:rPr lang="en-US" b="1" dirty="0">
                <a:latin typeface="Times New Roman"/>
                <a:cs typeface="Times New Roman"/>
              </a:rPr>
              <a:t> to </a:t>
            </a:r>
            <a:r>
              <a:rPr lang="en-US" b="1" spc="-5" dirty="0">
                <a:latin typeface="Times New Roman"/>
                <a:cs typeface="Times New Roman"/>
              </a:rPr>
              <a:t>invest</a:t>
            </a:r>
            <a:r>
              <a:rPr lang="en-US" b="1" dirty="0">
                <a:latin typeface="Times New Roman"/>
                <a:cs typeface="Times New Roman"/>
              </a:rPr>
              <a:t> in</a:t>
            </a:r>
            <a:r>
              <a:rPr lang="en-US" b="1" spc="-5" dirty="0">
                <a:latin typeface="Times New Roman"/>
                <a:cs typeface="Times New Roman"/>
              </a:rPr>
              <a:t> equity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market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650" y="546100"/>
            <a:ext cx="529272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More than half (60%)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respondents says that it is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return that motivates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them to invest 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market. </a:t>
            </a:r>
            <a:r>
              <a:rPr sz="1300" dirty="0">
                <a:latin typeface="Times New Roman"/>
                <a:cs typeface="Times New Roman"/>
              </a:rPr>
              <a:t>24%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say </a:t>
            </a:r>
            <a:r>
              <a:rPr sz="1300" spc="-5" dirty="0">
                <a:latin typeface="Times New Roman"/>
                <a:cs typeface="Times New Roman"/>
              </a:rPr>
              <a:t>that </a:t>
            </a:r>
            <a:r>
              <a:rPr sz="1300" dirty="0">
                <a:latin typeface="Times New Roman"/>
                <a:cs typeface="Times New Roman"/>
              </a:rPr>
              <a:t>Capital </a:t>
            </a:r>
            <a:r>
              <a:rPr sz="1300" spc="-5" dirty="0">
                <a:latin typeface="Times New Roman"/>
                <a:cs typeface="Times New Roman"/>
              </a:rPr>
              <a:t>appreciation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is</a:t>
            </a:r>
            <a:r>
              <a:rPr sz="1300" spc="-5" dirty="0">
                <a:latin typeface="Times New Roman"/>
                <a:cs typeface="Times New Roman"/>
              </a:rPr>
              <a:t> 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motivating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</a:t>
            </a:r>
            <a:r>
              <a:rPr sz="1300" dirty="0">
                <a:latin typeface="Times New Roman"/>
                <a:cs typeface="Times New Roman"/>
              </a:rPr>
              <a:t> behind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Only</a:t>
            </a:r>
            <a:r>
              <a:rPr sz="1300" dirty="0">
                <a:latin typeface="Times New Roman"/>
                <a:cs typeface="Times New Roman"/>
              </a:rPr>
              <a:t> 12%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liquidity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motivating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factor.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050" y="3060700"/>
            <a:ext cx="556260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percentage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income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they would invest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 </a:t>
            </a:r>
            <a:r>
              <a:rPr lang="en-IN"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8425" y="4735842"/>
          <a:ext cx="5274308" cy="2346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451" y="317500"/>
            <a:ext cx="487680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percentage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income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they would invest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 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5607062"/>
            <a:ext cx="529336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When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comes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percentage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would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44%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would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spend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between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10%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 income 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market. </a:t>
            </a:r>
            <a:r>
              <a:rPr sz="1300" dirty="0">
                <a:latin typeface="Times New Roman"/>
                <a:cs typeface="Times New Roman"/>
              </a:rPr>
              <a:t>28% of </a:t>
            </a:r>
            <a:r>
              <a:rPr sz="1300" spc="-5" dirty="0">
                <a:latin typeface="Times New Roman"/>
                <a:cs typeface="Times New Roman"/>
              </a:rPr>
              <a:t>the respondents are ready to spend more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 </a:t>
            </a:r>
            <a:r>
              <a:rPr sz="1300" dirty="0">
                <a:latin typeface="Times New Roman"/>
                <a:cs typeface="Times New Roman"/>
              </a:rPr>
              <a:t>20% of </a:t>
            </a:r>
            <a:r>
              <a:rPr sz="1300" spc="-5" dirty="0">
                <a:latin typeface="Times New Roman"/>
                <a:cs typeface="Times New Roman"/>
              </a:rPr>
              <a:t>their income in equity markets. </a:t>
            </a:r>
            <a:r>
              <a:rPr sz="1300" dirty="0">
                <a:latin typeface="Times New Roman"/>
                <a:cs typeface="Times New Roman"/>
              </a:rPr>
              <a:t>28% of </a:t>
            </a:r>
            <a:r>
              <a:rPr sz="1300" spc="-5" dirty="0">
                <a:latin typeface="Times New Roman"/>
                <a:cs typeface="Times New Roman"/>
              </a:rPr>
              <a:t>the respondents </a:t>
            </a:r>
            <a:r>
              <a:rPr sz="1300" dirty="0">
                <a:latin typeface="Times New Roman"/>
                <a:cs typeface="Times New Roman"/>
              </a:rPr>
              <a:t>spend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between </a:t>
            </a:r>
            <a:r>
              <a:rPr sz="1300" dirty="0">
                <a:latin typeface="Times New Roman"/>
                <a:cs typeface="Times New Roman"/>
              </a:rPr>
              <a:t>5-10% of </a:t>
            </a:r>
            <a:r>
              <a:rPr sz="1300" spc="-5" dirty="0">
                <a:latin typeface="Times New Roman"/>
                <a:cs typeface="Times New Roman"/>
              </a:rPr>
              <a:t>their income 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markets </a:t>
            </a:r>
            <a:r>
              <a:rPr sz="1300" dirty="0">
                <a:latin typeface="Times New Roman"/>
                <a:cs typeface="Times New Roman"/>
              </a:rPr>
              <a:t>and 10% </a:t>
            </a:r>
            <a:r>
              <a:rPr sz="1300" spc="-5" dirty="0">
                <a:latin typeface="Times New Roman"/>
                <a:cs typeface="Times New Roman"/>
              </a:rPr>
              <a:t>respondents are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ready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only </a:t>
            </a:r>
            <a:r>
              <a:rPr sz="1300" spc="-5" dirty="0">
                <a:latin typeface="Times New Roman"/>
                <a:cs typeface="Times New Roman"/>
              </a:rPr>
              <a:t>less </a:t>
            </a:r>
            <a:r>
              <a:rPr sz="1300" dirty="0">
                <a:latin typeface="Times New Roman"/>
                <a:cs typeface="Times New Roman"/>
              </a:rPr>
              <a:t>5% of </a:t>
            </a:r>
            <a:r>
              <a:rPr sz="1300" spc="-5" dirty="0">
                <a:latin typeface="Times New Roman"/>
                <a:cs typeface="Times New Roman"/>
              </a:rPr>
              <a:t>the income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5475" y="1847862"/>
            <a:ext cx="3054350" cy="3054350"/>
            <a:chOff x="1895475" y="1847862"/>
            <a:chExt cx="3054350" cy="3054350"/>
          </a:xfrm>
        </p:grpSpPr>
        <p:sp>
          <p:nvSpPr>
            <p:cNvPr id="5" name="object 5"/>
            <p:cNvSpPr/>
            <p:nvPr/>
          </p:nvSpPr>
          <p:spPr>
            <a:xfrm>
              <a:off x="2524759" y="1847862"/>
              <a:ext cx="897890" cy="908685"/>
            </a:xfrm>
            <a:custGeom>
              <a:avLst/>
              <a:gdLst/>
              <a:ahLst/>
              <a:cxnLst/>
              <a:rect l="l" t="t" r="r" b="b"/>
              <a:pathLst>
                <a:path w="897889" h="908685">
                  <a:moveTo>
                    <a:pt x="897889" y="0"/>
                  </a:moveTo>
                  <a:lnTo>
                    <a:pt x="844393" y="917"/>
                  </a:lnTo>
                  <a:lnTo>
                    <a:pt x="791037" y="3668"/>
                  </a:lnTo>
                  <a:lnTo>
                    <a:pt x="737870" y="8254"/>
                  </a:lnTo>
                  <a:lnTo>
                    <a:pt x="684937" y="14675"/>
                  </a:lnTo>
                  <a:lnTo>
                    <a:pt x="632287" y="22930"/>
                  </a:lnTo>
                  <a:lnTo>
                    <a:pt x="579966" y="33020"/>
                  </a:lnTo>
                  <a:lnTo>
                    <a:pt x="528022" y="44943"/>
                  </a:lnTo>
                  <a:lnTo>
                    <a:pt x="476500" y="58702"/>
                  </a:lnTo>
                  <a:lnTo>
                    <a:pt x="425450" y="74295"/>
                  </a:lnTo>
                  <a:lnTo>
                    <a:pt x="374986" y="91672"/>
                  </a:lnTo>
                  <a:lnTo>
                    <a:pt x="325222" y="110774"/>
                  </a:lnTo>
                  <a:lnTo>
                    <a:pt x="276201" y="131586"/>
                  </a:lnTo>
                  <a:lnTo>
                    <a:pt x="227964" y="154090"/>
                  </a:lnTo>
                  <a:lnTo>
                    <a:pt x="180552" y="178272"/>
                  </a:lnTo>
                  <a:lnTo>
                    <a:pt x="134008" y="204117"/>
                  </a:lnTo>
                  <a:lnTo>
                    <a:pt x="88373" y="231607"/>
                  </a:lnTo>
                  <a:lnTo>
                    <a:pt x="43690" y="260728"/>
                  </a:lnTo>
                  <a:lnTo>
                    <a:pt x="0" y="291465"/>
                  </a:lnTo>
                  <a:lnTo>
                    <a:pt x="448944" y="908684"/>
                  </a:lnTo>
                  <a:lnTo>
                    <a:pt x="488624" y="882035"/>
                  </a:lnTo>
                  <a:lnTo>
                    <a:pt x="529859" y="857793"/>
                  </a:lnTo>
                  <a:lnTo>
                    <a:pt x="572526" y="836081"/>
                  </a:lnTo>
                  <a:lnTo>
                    <a:pt x="616503" y="817021"/>
                  </a:lnTo>
                  <a:lnTo>
                    <a:pt x="661669" y="800734"/>
                  </a:lnTo>
                  <a:lnTo>
                    <a:pt x="707755" y="787328"/>
                  </a:lnTo>
                  <a:lnTo>
                    <a:pt x="754512" y="776848"/>
                  </a:lnTo>
                  <a:lnTo>
                    <a:pt x="801847" y="769325"/>
                  </a:lnTo>
                  <a:lnTo>
                    <a:pt x="849670" y="764788"/>
                  </a:lnTo>
                  <a:lnTo>
                    <a:pt x="897889" y="763270"/>
                  </a:lnTo>
                  <a:lnTo>
                    <a:pt x="897889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5475" y="2139327"/>
              <a:ext cx="1078230" cy="1521460"/>
            </a:xfrm>
            <a:custGeom>
              <a:avLst/>
              <a:gdLst/>
              <a:ahLst/>
              <a:cxnLst/>
              <a:rect l="l" t="t" r="r" b="b"/>
              <a:pathLst>
                <a:path w="1078230" h="1521460">
                  <a:moveTo>
                    <a:pt x="629285" y="0"/>
                  </a:moveTo>
                  <a:lnTo>
                    <a:pt x="586509" y="32051"/>
                  </a:lnTo>
                  <a:lnTo>
                    <a:pt x="544982" y="65534"/>
                  </a:lnTo>
                  <a:lnTo>
                    <a:pt x="504730" y="100424"/>
                  </a:lnTo>
                  <a:lnTo>
                    <a:pt x="465780" y="136693"/>
                  </a:lnTo>
                  <a:lnTo>
                    <a:pt x="428158" y="174315"/>
                  </a:lnTo>
                  <a:lnTo>
                    <a:pt x="391889" y="213265"/>
                  </a:lnTo>
                  <a:lnTo>
                    <a:pt x="356999" y="253517"/>
                  </a:lnTo>
                  <a:lnTo>
                    <a:pt x="323516" y="295044"/>
                  </a:lnTo>
                  <a:lnTo>
                    <a:pt x="291464" y="337819"/>
                  </a:lnTo>
                  <a:lnTo>
                    <a:pt x="260728" y="381510"/>
                  </a:lnTo>
                  <a:lnTo>
                    <a:pt x="231607" y="426193"/>
                  </a:lnTo>
                  <a:lnTo>
                    <a:pt x="204117" y="471828"/>
                  </a:lnTo>
                  <a:lnTo>
                    <a:pt x="178272" y="518372"/>
                  </a:lnTo>
                  <a:lnTo>
                    <a:pt x="154090" y="565784"/>
                  </a:lnTo>
                  <a:lnTo>
                    <a:pt x="131586" y="614021"/>
                  </a:lnTo>
                  <a:lnTo>
                    <a:pt x="110774" y="663042"/>
                  </a:lnTo>
                  <a:lnTo>
                    <a:pt x="91672" y="712806"/>
                  </a:lnTo>
                  <a:lnTo>
                    <a:pt x="74294" y="763269"/>
                  </a:lnTo>
                  <a:lnTo>
                    <a:pt x="58702" y="814319"/>
                  </a:lnTo>
                  <a:lnTo>
                    <a:pt x="44943" y="865835"/>
                  </a:lnTo>
                  <a:lnTo>
                    <a:pt x="33019" y="917763"/>
                  </a:lnTo>
                  <a:lnTo>
                    <a:pt x="22930" y="970051"/>
                  </a:lnTo>
                  <a:lnTo>
                    <a:pt x="14675" y="1022648"/>
                  </a:lnTo>
                  <a:lnTo>
                    <a:pt x="8254" y="1075501"/>
                  </a:lnTo>
                  <a:lnTo>
                    <a:pt x="3668" y="1128558"/>
                  </a:lnTo>
                  <a:lnTo>
                    <a:pt x="917" y="1181767"/>
                  </a:lnTo>
                  <a:lnTo>
                    <a:pt x="0" y="1235075"/>
                  </a:lnTo>
                  <a:lnTo>
                    <a:pt x="740" y="1283276"/>
                  </a:lnTo>
                  <a:lnTo>
                    <a:pt x="2963" y="1331336"/>
                  </a:lnTo>
                  <a:lnTo>
                    <a:pt x="6667" y="1379220"/>
                  </a:lnTo>
                  <a:lnTo>
                    <a:pt x="11853" y="1426892"/>
                  </a:lnTo>
                  <a:lnTo>
                    <a:pt x="18520" y="1474317"/>
                  </a:lnTo>
                  <a:lnTo>
                    <a:pt x="26669" y="1521459"/>
                  </a:lnTo>
                  <a:lnTo>
                    <a:pt x="776605" y="1378584"/>
                  </a:lnTo>
                  <a:lnTo>
                    <a:pt x="770770" y="1343124"/>
                  </a:lnTo>
                  <a:lnTo>
                    <a:pt x="766603" y="1307306"/>
                  </a:lnTo>
                  <a:lnTo>
                    <a:pt x="764103" y="1271250"/>
                  </a:lnTo>
                  <a:lnTo>
                    <a:pt x="763269" y="1235075"/>
                  </a:lnTo>
                  <a:lnTo>
                    <a:pt x="764788" y="1187165"/>
                  </a:lnTo>
                  <a:lnTo>
                    <a:pt x="769325" y="1139530"/>
                  </a:lnTo>
                  <a:lnTo>
                    <a:pt x="776848" y="1092291"/>
                  </a:lnTo>
                  <a:lnTo>
                    <a:pt x="787328" y="1045570"/>
                  </a:lnTo>
                  <a:lnTo>
                    <a:pt x="800735" y="999489"/>
                  </a:lnTo>
                  <a:lnTo>
                    <a:pt x="817021" y="954323"/>
                  </a:lnTo>
                  <a:lnTo>
                    <a:pt x="836081" y="910346"/>
                  </a:lnTo>
                  <a:lnTo>
                    <a:pt x="857793" y="867679"/>
                  </a:lnTo>
                  <a:lnTo>
                    <a:pt x="882035" y="826444"/>
                  </a:lnTo>
                  <a:lnTo>
                    <a:pt x="908685" y="786764"/>
                  </a:lnTo>
                  <a:lnTo>
                    <a:pt x="938387" y="748832"/>
                  </a:lnTo>
                  <a:lnTo>
                    <a:pt x="970285" y="712820"/>
                  </a:lnTo>
                  <a:lnTo>
                    <a:pt x="1004285" y="678820"/>
                  </a:lnTo>
                  <a:lnTo>
                    <a:pt x="1040297" y="646922"/>
                  </a:lnTo>
                  <a:lnTo>
                    <a:pt x="1078230" y="617219"/>
                  </a:lnTo>
                  <a:lnTo>
                    <a:pt x="629285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2144" y="3517912"/>
              <a:ext cx="1500505" cy="1384300"/>
            </a:xfrm>
            <a:custGeom>
              <a:avLst/>
              <a:gdLst/>
              <a:ahLst/>
              <a:cxnLst/>
              <a:rect l="l" t="t" r="r" b="b"/>
              <a:pathLst>
                <a:path w="1500504" h="1384300">
                  <a:moveTo>
                    <a:pt x="749935" y="0"/>
                  </a:moveTo>
                  <a:lnTo>
                    <a:pt x="0" y="142875"/>
                  </a:lnTo>
                  <a:lnTo>
                    <a:pt x="9763" y="189884"/>
                  </a:lnTo>
                  <a:lnTo>
                    <a:pt x="20955" y="236537"/>
                  </a:lnTo>
                  <a:lnTo>
                    <a:pt x="33575" y="282713"/>
                  </a:lnTo>
                  <a:lnTo>
                    <a:pt x="47625" y="328295"/>
                  </a:lnTo>
                  <a:lnTo>
                    <a:pt x="65002" y="378947"/>
                  </a:lnTo>
                  <a:lnTo>
                    <a:pt x="84104" y="428858"/>
                  </a:lnTo>
                  <a:lnTo>
                    <a:pt x="104916" y="477990"/>
                  </a:lnTo>
                  <a:lnTo>
                    <a:pt x="127420" y="526306"/>
                  </a:lnTo>
                  <a:lnTo>
                    <a:pt x="151602" y="573771"/>
                  </a:lnTo>
                  <a:lnTo>
                    <a:pt x="177447" y="620347"/>
                  </a:lnTo>
                  <a:lnTo>
                    <a:pt x="204937" y="665999"/>
                  </a:lnTo>
                  <a:lnTo>
                    <a:pt x="234058" y="710688"/>
                  </a:lnTo>
                  <a:lnTo>
                    <a:pt x="264794" y="754380"/>
                  </a:lnTo>
                  <a:lnTo>
                    <a:pt x="296846" y="796988"/>
                  </a:lnTo>
                  <a:lnTo>
                    <a:pt x="330329" y="838426"/>
                  </a:lnTo>
                  <a:lnTo>
                    <a:pt x="365219" y="878651"/>
                  </a:lnTo>
                  <a:lnTo>
                    <a:pt x="401488" y="917622"/>
                  </a:lnTo>
                  <a:lnTo>
                    <a:pt x="439110" y="955297"/>
                  </a:lnTo>
                  <a:lnTo>
                    <a:pt x="478060" y="991634"/>
                  </a:lnTo>
                  <a:lnTo>
                    <a:pt x="518312" y="1026592"/>
                  </a:lnTo>
                  <a:lnTo>
                    <a:pt x="559839" y="1060127"/>
                  </a:lnTo>
                  <a:lnTo>
                    <a:pt x="602615" y="1092200"/>
                  </a:lnTo>
                  <a:lnTo>
                    <a:pt x="646305" y="1122936"/>
                  </a:lnTo>
                  <a:lnTo>
                    <a:pt x="690988" y="1152057"/>
                  </a:lnTo>
                  <a:lnTo>
                    <a:pt x="736623" y="1179547"/>
                  </a:lnTo>
                  <a:lnTo>
                    <a:pt x="783167" y="1205392"/>
                  </a:lnTo>
                  <a:lnTo>
                    <a:pt x="830579" y="1229574"/>
                  </a:lnTo>
                  <a:lnTo>
                    <a:pt x="878816" y="1252078"/>
                  </a:lnTo>
                  <a:lnTo>
                    <a:pt x="927837" y="1272890"/>
                  </a:lnTo>
                  <a:lnTo>
                    <a:pt x="977601" y="1291992"/>
                  </a:lnTo>
                  <a:lnTo>
                    <a:pt x="1028065" y="1309370"/>
                  </a:lnTo>
                  <a:lnTo>
                    <a:pt x="1079115" y="1324817"/>
                  </a:lnTo>
                  <a:lnTo>
                    <a:pt x="1130637" y="1338545"/>
                  </a:lnTo>
                  <a:lnTo>
                    <a:pt x="1182581" y="1350527"/>
                  </a:lnTo>
                  <a:lnTo>
                    <a:pt x="1234902" y="1360737"/>
                  </a:lnTo>
                  <a:lnTo>
                    <a:pt x="1287552" y="1369150"/>
                  </a:lnTo>
                  <a:lnTo>
                    <a:pt x="1340484" y="1375739"/>
                  </a:lnTo>
                  <a:lnTo>
                    <a:pt x="1393652" y="1380477"/>
                  </a:lnTo>
                  <a:lnTo>
                    <a:pt x="1447008" y="1383340"/>
                  </a:lnTo>
                  <a:lnTo>
                    <a:pt x="1500505" y="1384300"/>
                  </a:lnTo>
                  <a:lnTo>
                    <a:pt x="1500505" y="620395"/>
                  </a:lnTo>
                  <a:lnTo>
                    <a:pt x="1452285" y="618876"/>
                  </a:lnTo>
                  <a:lnTo>
                    <a:pt x="1404462" y="614339"/>
                  </a:lnTo>
                  <a:lnTo>
                    <a:pt x="1357127" y="606816"/>
                  </a:lnTo>
                  <a:lnTo>
                    <a:pt x="1310370" y="596336"/>
                  </a:lnTo>
                  <a:lnTo>
                    <a:pt x="1264285" y="582929"/>
                  </a:lnTo>
                  <a:lnTo>
                    <a:pt x="1219118" y="566643"/>
                  </a:lnTo>
                  <a:lnTo>
                    <a:pt x="1175141" y="547583"/>
                  </a:lnTo>
                  <a:lnTo>
                    <a:pt x="1132474" y="525871"/>
                  </a:lnTo>
                  <a:lnTo>
                    <a:pt x="1091239" y="501629"/>
                  </a:lnTo>
                  <a:lnTo>
                    <a:pt x="1051560" y="474979"/>
                  </a:lnTo>
                  <a:lnTo>
                    <a:pt x="1013627" y="445277"/>
                  </a:lnTo>
                  <a:lnTo>
                    <a:pt x="977615" y="413379"/>
                  </a:lnTo>
                  <a:lnTo>
                    <a:pt x="943615" y="379379"/>
                  </a:lnTo>
                  <a:lnTo>
                    <a:pt x="911717" y="343367"/>
                  </a:lnTo>
                  <a:lnTo>
                    <a:pt x="882015" y="305434"/>
                  </a:lnTo>
                  <a:lnTo>
                    <a:pt x="855365" y="265755"/>
                  </a:lnTo>
                  <a:lnTo>
                    <a:pt x="831123" y="224520"/>
                  </a:lnTo>
                  <a:lnTo>
                    <a:pt x="809411" y="181853"/>
                  </a:lnTo>
                  <a:lnTo>
                    <a:pt x="790351" y="137876"/>
                  </a:lnTo>
                  <a:lnTo>
                    <a:pt x="774065" y="92709"/>
                  </a:lnTo>
                  <a:lnTo>
                    <a:pt x="760333" y="46593"/>
                  </a:lnTo>
                  <a:lnTo>
                    <a:pt x="754687" y="23326"/>
                  </a:lnTo>
                  <a:lnTo>
                    <a:pt x="749935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2650" y="3517912"/>
              <a:ext cx="1499870" cy="1384300"/>
            </a:xfrm>
            <a:custGeom>
              <a:avLst/>
              <a:gdLst/>
              <a:ahLst/>
              <a:cxnLst/>
              <a:rect l="l" t="t" r="r" b="b"/>
              <a:pathLst>
                <a:path w="1499870" h="1384300">
                  <a:moveTo>
                    <a:pt x="749935" y="0"/>
                  </a:moveTo>
                  <a:lnTo>
                    <a:pt x="739536" y="46593"/>
                  </a:lnTo>
                  <a:lnTo>
                    <a:pt x="725804" y="92709"/>
                  </a:lnTo>
                  <a:lnTo>
                    <a:pt x="709518" y="137876"/>
                  </a:lnTo>
                  <a:lnTo>
                    <a:pt x="690458" y="181853"/>
                  </a:lnTo>
                  <a:lnTo>
                    <a:pt x="668746" y="224520"/>
                  </a:lnTo>
                  <a:lnTo>
                    <a:pt x="644504" y="265755"/>
                  </a:lnTo>
                  <a:lnTo>
                    <a:pt x="617854" y="305434"/>
                  </a:lnTo>
                  <a:lnTo>
                    <a:pt x="588152" y="343367"/>
                  </a:lnTo>
                  <a:lnTo>
                    <a:pt x="556254" y="379379"/>
                  </a:lnTo>
                  <a:lnTo>
                    <a:pt x="522254" y="413379"/>
                  </a:lnTo>
                  <a:lnTo>
                    <a:pt x="486242" y="445277"/>
                  </a:lnTo>
                  <a:lnTo>
                    <a:pt x="448310" y="474979"/>
                  </a:lnTo>
                  <a:lnTo>
                    <a:pt x="408630" y="501629"/>
                  </a:lnTo>
                  <a:lnTo>
                    <a:pt x="367395" y="525871"/>
                  </a:lnTo>
                  <a:lnTo>
                    <a:pt x="324728" y="547583"/>
                  </a:lnTo>
                  <a:lnTo>
                    <a:pt x="280751" y="566643"/>
                  </a:lnTo>
                  <a:lnTo>
                    <a:pt x="235585" y="582929"/>
                  </a:lnTo>
                  <a:lnTo>
                    <a:pt x="189504" y="596336"/>
                  </a:lnTo>
                  <a:lnTo>
                    <a:pt x="142783" y="606816"/>
                  </a:lnTo>
                  <a:lnTo>
                    <a:pt x="95544" y="614339"/>
                  </a:lnTo>
                  <a:lnTo>
                    <a:pt x="47909" y="618876"/>
                  </a:lnTo>
                  <a:lnTo>
                    <a:pt x="0" y="620395"/>
                  </a:lnTo>
                  <a:lnTo>
                    <a:pt x="0" y="1384300"/>
                  </a:lnTo>
                  <a:lnTo>
                    <a:pt x="53307" y="1383340"/>
                  </a:lnTo>
                  <a:lnTo>
                    <a:pt x="106516" y="1380477"/>
                  </a:lnTo>
                  <a:lnTo>
                    <a:pt x="159573" y="1375739"/>
                  </a:lnTo>
                  <a:lnTo>
                    <a:pt x="212426" y="1369150"/>
                  </a:lnTo>
                  <a:lnTo>
                    <a:pt x="265023" y="1360737"/>
                  </a:lnTo>
                  <a:lnTo>
                    <a:pt x="317311" y="1350527"/>
                  </a:lnTo>
                  <a:lnTo>
                    <a:pt x="369239" y="1338545"/>
                  </a:lnTo>
                  <a:lnTo>
                    <a:pt x="420755" y="1324817"/>
                  </a:lnTo>
                  <a:lnTo>
                    <a:pt x="471804" y="1309370"/>
                  </a:lnTo>
                  <a:lnTo>
                    <a:pt x="522268" y="1291992"/>
                  </a:lnTo>
                  <a:lnTo>
                    <a:pt x="572032" y="1272890"/>
                  </a:lnTo>
                  <a:lnTo>
                    <a:pt x="621053" y="1252078"/>
                  </a:lnTo>
                  <a:lnTo>
                    <a:pt x="669290" y="1229574"/>
                  </a:lnTo>
                  <a:lnTo>
                    <a:pt x="716702" y="1205392"/>
                  </a:lnTo>
                  <a:lnTo>
                    <a:pt x="763246" y="1179547"/>
                  </a:lnTo>
                  <a:lnTo>
                    <a:pt x="808881" y="1152057"/>
                  </a:lnTo>
                  <a:lnTo>
                    <a:pt x="853564" y="1122936"/>
                  </a:lnTo>
                  <a:lnTo>
                    <a:pt x="897254" y="1092200"/>
                  </a:lnTo>
                  <a:lnTo>
                    <a:pt x="940030" y="1060127"/>
                  </a:lnTo>
                  <a:lnTo>
                    <a:pt x="981557" y="1026592"/>
                  </a:lnTo>
                  <a:lnTo>
                    <a:pt x="1021809" y="991634"/>
                  </a:lnTo>
                  <a:lnTo>
                    <a:pt x="1060759" y="955297"/>
                  </a:lnTo>
                  <a:lnTo>
                    <a:pt x="1098381" y="917622"/>
                  </a:lnTo>
                  <a:lnTo>
                    <a:pt x="1134650" y="878651"/>
                  </a:lnTo>
                  <a:lnTo>
                    <a:pt x="1169540" y="838426"/>
                  </a:lnTo>
                  <a:lnTo>
                    <a:pt x="1203023" y="796988"/>
                  </a:lnTo>
                  <a:lnTo>
                    <a:pt x="1235075" y="754380"/>
                  </a:lnTo>
                  <a:lnTo>
                    <a:pt x="1265811" y="710688"/>
                  </a:lnTo>
                  <a:lnTo>
                    <a:pt x="1294932" y="665999"/>
                  </a:lnTo>
                  <a:lnTo>
                    <a:pt x="1322422" y="620347"/>
                  </a:lnTo>
                  <a:lnTo>
                    <a:pt x="1348267" y="573771"/>
                  </a:lnTo>
                  <a:lnTo>
                    <a:pt x="1372449" y="526306"/>
                  </a:lnTo>
                  <a:lnTo>
                    <a:pt x="1394953" y="477990"/>
                  </a:lnTo>
                  <a:lnTo>
                    <a:pt x="1415765" y="428858"/>
                  </a:lnTo>
                  <a:lnTo>
                    <a:pt x="1434867" y="378947"/>
                  </a:lnTo>
                  <a:lnTo>
                    <a:pt x="1452245" y="328295"/>
                  </a:lnTo>
                  <a:lnTo>
                    <a:pt x="1466294" y="282713"/>
                  </a:lnTo>
                  <a:lnTo>
                    <a:pt x="1478914" y="236537"/>
                  </a:lnTo>
                  <a:lnTo>
                    <a:pt x="1490106" y="189884"/>
                  </a:lnTo>
                  <a:lnTo>
                    <a:pt x="1499870" y="142875"/>
                  </a:lnTo>
                  <a:lnTo>
                    <a:pt x="749935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0660" y="2400947"/>
              <a:ext cx="939165" cy="1259840"/>
            </a:xfrm>
            <a:custGeom>
              <a:avLst/>
              <a:gdLst/>
              <a:ahLst/>
              <a:cxnLst/>
              <a:rect l="l" t="t" r="r" b="b"/>
              <a:pathLst>
                <a:path w="939164" h="1259839">
                  <a:moveTo>
                    <a:pt x="588644" y="0"/>
                  </a:moveTo>
                  <a:lnTo>
                    <a:pt x="0" y="487045"/>
                  </a:lnTo>
                  <a:lnTo>
                    <a:pt x="14922" y="505618"/>
                  </a:lnTo>
                  <a:lnTo>
                    <a:pt x="29844" y="525145"/>
                  </a:lnTo>
                  <a:lnTo>
                    <a:pt x="56494" y="564824"/>
                  </a:lnTo>
                  <a:lnTo>
                    <a:pt x="80736" y="606059"/>
                  </a:lnTo>
                  <a:lnTo>
                    <a:pt x="102448" y="648726"/>
                  </a:lnTo>
                  <a:lnTo>
                    <a:pt x="121508" y="692703"/>
                  </a:lnTo>
                  <a:lnTo>
                    <a:pt x="137794" y="737870"/>
                  </a:lnTo>
                  <a:lnTo>
                    <a:pt x="151201" y="783950"/>
                  </a:lnTo>
                  <a:lnTo>
                    <a:pt x="161681" y="830671"/>
                  </a:lnTo>
                  <a:lnTo>
                    <a:pt x="169204" y="877910"/>
                  </a:lnTo>
                  <a:lnTo>
                    <a:pt x="173741" y="925545"/>
                  </a:lnTo>
                  <a:lnTo>
                    <a:pt x="175260" y="973455"/>
                  </a:lnTo>
                  <a:lnTo>
                    <a:pt x="174426" y="1009630"/>
                  </a:lnTo>
                  <a:lnTo>
                    <a:pt x="171926" y="1045686"/>
                  </a:lnTo>
                  <a:lnTo>
                    <a:pt x="167759" y="1081504"/>
                  </a:lnTo>
                  <a:lnTo>
                    <a:pt x="161925" y="1116965"/>
                  </a:lnTo>
                  <a:lnTo>
                    <a:pt x="911860" y="1259840"/>
                  </a:lnTo>
                  <a:lnTo>
                    <a:pt x="920056" y="1212697"/>
                  </a:lnTo>
                  <a:lnTo>
                    <a:pt x="926841" y="1165272"/>
                  </a:lnTo>
                  <a:lnTo>
                    <a:pt x="932180" y="1117600"/>
                  </a:lnTo>
                  <a:lnTo>
                    <a:pt x="936037" y="1069716"/>
                  </a:lnTo>
                  <a:lnTo>
                    <a:pt x="938377" y="1021656"/>
                  </a:lnTo>
                  <a:lnTo>
                    <a:pt x="939164" y="973455"/>
                  </a:lnTo>
                  <a:lnTo>
                    <a:pt x="938226" y="920147"/>
                  </a:lnTo>
                  <a:lnTo>
                    <a:pt x="935415" y="866938"/>
                  </a:lnTo>
                  <a:lnTo>
                    <a:pt x="930745" y="813881"/>
                  </a:lnTo>
                  <a:lnTo>
                    <a:pt x="924224" y="761028"/>
                  </a:lnTo>
                  <a:lnTo>
                    <a:pt x="915864" y="708431"/>
                  </a:lnTo>
                  <a:lnTo>
                    <a:pt x="905674" y="656143"/>
                  </a:lnTo>
                  <a:lnTo>
                    <a:pt x="893666" y="604215"/>
                  </a:lnTo>
                  <a:lnTo>
                    <a:pt x="879849" y="552699"/>
                  </a:lnTo>
                  <a:lnTo>
                    <a:pt x="864235" y="501650"/>
                  </a:lnTo>
                  <a:lnTo>
                    <a:pt x="846857" y="451186"/>
                  </a:lnTo>
                  <a:lnTo>
                    <a:pt x="827755" y="401422"/>
                  </a:lnTo>
                  <a:lnTo>
                    <a:pt x="806943" y="352401"/>
                  </a:lnTo>
                  <a:lnTo>
                    <a:pt x="784439" y="304164"/>
                  </a:lnTo>
                  <a:lnTo>
                    <a:pt x="760257" y="256752"/>
                  </a:lnTo>
                  <a:lnTo>
                    <a:pt x="734412" y="210208"/>
                  </a:lnTo>
                  <a:lnTo>
                    <a:pt x="706922" y="164573"/>
                  </a:lnTo>
                  <a:lnTo>
                    <a:pt x="677801" y="119890"/>
                  </a:lnTo>
                  <a:lnTo>
                    <a:pt x="647064" y="76200"/>
                  </a:lnTo>
                  <a:lnTo>
                    <a:pt x="618569" y="37861"/>
                  </a:lnTo>
                  <a:lnTo>
                    <a:pt x="588644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2650" y="1847862"/>
              <a:ext cx="1176655" cy="1040130"/>
            </a:xfrm>
            <a:custGeom>
              <a:avLst/>
              <a:gdLst/>
              <a:ahLst/>
              <a:cxnLst/>
              <a:rect l="l" t="t" r="r" b="b"/>
              <a:pathLst>
                <a:path w="1176654" h="1040130">
                  <a:moveTo>
                    <a:pt x="0" y="0"/>
                  </a:moveTo>
                  <a:lnTo>
                    <a:pt x="0" y="763270"/>
                  </a:lnTo>
                  <a:lnTo>
                    <a:pt x="47909" y="764788"/>
                  </a:lnTo>
                  <a:lnTo>
                    <a:pt x="95544" y="769325"/>
                  </a:lnTo>
                  <a:lnTo>
                    <a:pt x="142783" y="776848"/>
                  </a:lnTo>
                  <a:lnTo>
                    <a:pt x="189504" y="787328"/>
                  </a:lnTo>
                  <a:lnTo>
                    <a:pt x="235585" y="800734"/>
                  </a:lnTo>
                  <a:lnTo>
                    <a:pt x="280751" y="817021"/>
                  </a:lnTo>
                  <a:lnTo>
                    <a:pt x="324728" y="836081"/>
                  </a:lnTo>
                  <a:lnTo>
                    <a:pt x="367395" y="857793"/>
                  </a:lnTo>
                  <a:lnTo>
                    <a:pt x="408630" y="882035"/>
                  </a:lnTo>
                  <a:lnTo>
                    <a:pt x="448310" y="908684"/>
                  </a:lnTo>
                  <a:lnTo>
                    <a:pt x="486390" y="938331"/>
                  </a:lnTo>
                  <a:lnTo>
                    <a:pt x="522446" y="970121"/>
                  </a:lnTo>
                  <a:lnTo>
                    <a:pt x="556359" y="1004054"/>
                  </a:lnTo>
                  <a:lnTo>
                    <a:pt x="588010" y="1040129"/>
                  </a:lnTo>
                  <a:lnTo>
                    <a:pt x="1176654" y="553084"/>
                  </a:lnTo>
                  <a:lnTo>
                    <a:pt x="1145376" y="516658"/>
                  </a:lnTo>
                  <a:lnTo>
                    <a:pt x="1112996" y="481220"/>
                  </a:lnTo>
                  <a:lnTo>
                    <a:pt x="1079544" y="446810"/>
                  </a:lnTo>
                  <a:lnTo>
                    <a:pt x="1045051" y="413464"/>
                  </a:lnTo>
                  <a:lnTo>
                    <a:pt x="1009545" y="381219"/>
                  </a:lnTo>
                  <a:lnTo>
                    <a:pt x="973058" y="350113"/>
                  </a:lnTo>
                  <a:lnTo>
                    <a:pt x="935617" y="320182"/>
                  </a:lnTo>
                  <a:lnTo>
                    <a:pt x="897254" y="291465"/>
                  </a:lnTo>
                  <a:lnTo>
                    <a:pt x="853564" y="260728"/>
                  </a:lnTo>
                  <a:lnTo>
                    <a:pt x="808881" y="231607"/>
                  </a:lnTo>
                  <a:lnTo>
                    <a:pt x="763246" y="204117"/>
                  </a:lnTo>
                  <a:lnTo>
                    <a:pt x="716702" y="178272"/>
                  </a:lnTo>
                  <a:lnTo>
                    <a:pt x="669290" y="154090"/>
                  </a:lnTo>
                  <a:lnTo>
                    <a:pt x="621053" y="131586"/>
                  </a:lnTo>
                  <a:lnTo>
                    <a:pt x="572032" y="110774"/>
                  </a:lnTo>
                  <a:lnTo>
                    <a:pt x="522268" y="91672"/>
                  </a:lnTo>
                  <a:lnTo>
                    <a:pt x="471804" y="74295"/>
                  </a:lnTo>
                  <a:lnTo>
                    <a:pt x="420755" y="58702"/>
                  </a:lnTo>
                  <a:lnTo>
                    <a:pt x="369239" y="44943"/>
                  </a:lnTo>
                  <a:lnTo>
                    <a:pt x="317311" y="33020"/>
                  </a:lnTo>
                  <a:lnTo>
                    <a:pt x="265023" y="22930"/>
                  </a:lnTo>
                  <a:lnTo>
                    <a:pt x="212426" y="14675"/>
                  </a:lnTo>
                  <a:lnTo>
                    <a:pt x="159573" y="8254"/>
                  </a:lnTo>
                  <a:lnTo>
                    <a:pt x="106516" y="3668"/>
                  </a:lnTo>
                  <a:lnTo>
                    <a:pt x="53307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00679" y="2165363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10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479" y="283338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18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4760" y="413640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22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5259" y="413640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22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4990" y="297054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14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2690" y="221870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14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5470" y="288354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5470" y="306452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5470" y="324613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5470" y="34277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5470" y="360871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5470" y="379032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77229" y="2796552"/>
            <a:ext cx="90995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0">
              <a:lnSpc>
                <a:spcPct val="1183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Less than </a:t>
            </a:r>
            <a:r>
              <a:rPr sz="1000" dirty="0">
                <a:latin typeface="Arial MT"/>
                <a:cs typeface="Arial MT"/>
              </a:rPr>
              <a:t>5 %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 </a:t>
            </a:r>
            <a:r>
              <a:rPr sz="1000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10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15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20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25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95069" y="1756422"/>
            <a:ext cx="5628005" cy="3236595"/>
          </a:xfrm>
          <a:custGeom>
            <a:avLst/>
            <a:gdLst/>
            <a:ahLst/>
            <a:cxnLst/>
            <a:rect l="l" t="t" r="r" b="b"/>
            <a:pathLst>
              <a:path w="5628005" h="3236595">
                <a:moveTo>
                  <a:pt x="0" y="5080"/>
                </a:moveTo>
                <a:lnTo>
                  <a:pt x="5628005" y="5080"/>
                </a:lnTo>
              </a:path>
              <a:path w="5628005" h="3236595">
                <a:moveTo>
                  <a:pt x="5623559" y="0"/>
                </a:moveTo>
                <a:lnTo>
                  <a:pt x="5623559" y="3236595"/>
                </a:lnTo>
              </a:path>
              <a:path w="5628005" h="3236595">
                <a:moveTo>
                  <a:pt x="5628005" y="3232150"/>
                </a:moveTo>
                <a:lnTo>
                  <a:pt x="0" y="3232150"/>
                </a:lnTo>
              </a:path>
              <a:path w="5628005" h="3236595">
                <a:moveTo>
                  <a:pt x="5080" y="3236595"/>
                </a:moveTo>
                <a:lnTo>
                  <a:pt x="5080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" y="469900"/>
            <a:ext cx="7435850" cy="32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strategy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trading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5" dirty="0">
                <a:latin typeface="Times New Roman"/>
                <a:cs typeface="Times New Roman"/>
              </a:rPr>
              <a:t> equity</a:t>
            </a:r>
            <a:r>
              <a:rPr sz="1600" b="1" dirty="0">
                <a:latin typeface="Times New Roman"/>
                <a:cs typeface="Times New Roman"/>
              </a:rPr>
              <a:t> market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1762772"/>
          <a:ext cx="5274308" cy="2053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Trading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strategy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Intraday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Delivery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Speculation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Arbitragers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Hedging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28214" y="5268607"/>
            <a:ext cx="2475865" cy="2475230"/>
            <a:chOff x="2228214" y="5268607"/>
            <a:chExt cx="2475865" cy="2475230"/>
          </a:xfrm>
        </p:grpSpPr>
        <p:sp>
          <p:nvSpPr>
            <p:cNvPr id="6" name="object 6"/>
            <p:cNvSpPr/>
            <p:nvPr/>
          </p:nvSpPr>
          <p:spPr>
            <a:xfrm>
              <a:off x="2249804" y="5268607"/>
              <a:ext cx="1216025" cy="1237615"/>
            </a:xfrm>
            <a:custGeom>
              <a:avLst/>
              <a:gdLst/>
              <a:ahLst/>
              <a:cxnLst/>
              <a:rect l="l" t="t" r="r" b="b"/>
              <a:pathLst>
                <a:path w="1216025" h="1237615">
                  <a:moveTo>
                    <a:pt x="1216024" y="0"/>
                  </a:moveTo>
                  <a:lnTo>
                    <a:pt x="1167459" y="952"/>
                  </a:lnTo>
                  <a:lnTo>
                    <a:pt x="1118969" y="3810"/>
                  </a:lnTo>
                  <a:lnTo>
                    <a:pt x="1070627" y="8572"/>
                  </a:lnTo>
                  <a:lnTo>
                    <a:pt x="1022508" y="15239"/>
                  </a:lnTo>
                  <a:lnTo>
                    <a:pt x="974687" y="23812"/>
                  </a:lnTo>
                  <a:lnTo>
                    <a:pt x="927238" y="34289"/>
                  </a:lnTo>
                  <a:lnTo>
                    <a:pt x="880236" y="46672"/>
                  </a:lnTo>
                  <a:lnTo>
                    <a:pt x="833755" y="60960"/>
                  </a:lnTo>
                  <a:lnTo>
                    <a:pt x="787684" y="76668"/>
                  </a:lnTo>
                  <a:lnTo>
                    <a:pt x="742364" y="94237"/>
                  </a:lnTo>
                  <a:lnTo>
                    <a:pt x="697833" y="113622"/>
                  </a:lnTo>
                  <a:lnTo>
                    <a:pt x="654129" y="134778"/>
                  </a:lnTo>
                  <a:lnTo>
                    <a:pt x="611287" y="157661"/>
                  </a:lnTo>
                  <a:lnTo>
                    <a:pt x="569346" y="182225"/>
                  </a:lnTo>
                  <a:lnTo>
                    <a:pt x="528343" y="208426"/>
                  </a:lnTo>
                  <a:lnTo>
                    <a:pt x="488314" y="236219"/>
                  </a:lnTo>
                  <a:lnTo>
                    <a:pt x="449598" y="265560"/>
                  </a:lnTo>
                  <a:lnTo>
                    <a:pt x="412065" y="296396"/>
                  </a:lnTo>
                  <a:lnTo>
                    <a:pt x="375767" y="328675"/>
                  </a:lnTo>
                  <a:lnTo>
                    <a:pt x="340756" y="362346"/>
                  </a:lnTo>
                  <a:lnTo>
                    <a:pt x="307085" y="397357"/>
                  </a:lnTo>
                  <a:lnTo>
                    <a:pt x="274806" y="433655"/>
                  </a:lnTo>
                  <a:lnTo>
                    <a:pt x="243970" y="471188"/>
                  </a:lnTo>
                  <a:lnTo>
                    <a:pt x="214630" y="509904"/>
                  </a:lnTo>
                  <a:lnTo>
                    <a:pt x="186835" y="549959"/>
                  </a:lnTo>
                  <a:lnTo>
                    <a:pt x="160625" y="591026"/>
                  </a:lnTo>
                  <a:lnTo>
                    <a:pt x="136037" y="633045"/>
                  </a:lnTo>
                  <a:lnTo>
                    <a:pt x="113109" y="675957"/>
                  </a:lnTo>
                  <a:lnTo>
                    <a:pt x="91877" y="719703"/>
                  </a:lnTo>
                  <a:lnTo>
                    <a:pt x="72380" y="764222"/>
                  </a:lnTo>
                  <a:lnTo>
                    <a:pt x="54653" y="809456"/>
                  </a:lnTo>
                  <a:lnTo>
                    <a:pt x="38734" y="855344"/>
                  </a:lnTo>
                  <a:lnTo>
                    <a:pt x="27324" y="892611"/>
                  </a:lnTo>
                  <a:lnTo>
                    <a:pt x="16986" y="930116"/>
                  </a:lnTo>
                  <a:lnTo>
                    <a:pt x="7838" y="967859"/>
                  </a:lnTo>
                  <a:lnTo>
                    <a:pt x="0" y="1005839"/>
                  </a:lnTo>
                  <a:lnTo>
                    <a:pt x="1216024" y="1237614"/>
                  </a:lnTo>
                  <a:lnTo>
                    <a:pt x="1216024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8214" y="6274447"/>
              <a:ext cx="2473325" cy="1469390"/>
            </a:xfrm>
            <a:custGeom>
              <a:avLst/>
              <a:gdLst/>
              <a:ahLst/>
              <a:cxnLst/>
              <a:rect l="l" t="t" r="r" b="b"/>
              <a:pathLst>
                <a:path w="2473325" h="1469390">
                  <a:moveTo>
                    <a:pt x="21590" y="0"/>
                  </a:moveTo>
                  <a:lnTo>
                    <a:pt x="13736" y="46111"/>
                  </a:lnTo>
                  <a:lnTo>
                    <a:pt x="7680" y="92283"/>
                  </a:lnTo>
                  <a:lnTo>
                    <a:pt x="3393" y="138577"/>
                  </a:lnTo>
                  <a:lnTo>
                    <a:pt x="843" y="185054"/>
                  </a:lnTo>
                  <a:lnTo>
                    <a:pt x="0" y="231775"/>
                  </a:lnTo>
                  <a:lnTo>
                    <a:pt x="951" y="280340"/>
                  </a:lnTo>
                  <a:lnTo>
                    <a:pt x="3800" y="328830"/>
                  </a:lnTo>
                  <a:lnTo>
                    <a:pt x="8539" y="377172"/>
                  </a:lnTo>
                  <a:lnTo>
                    <a:pt x="15160" y="425291"/>
                  </a:lnTo>
                  <a:lnTo>
                    <a:pt x="23657" y="473112"/>
                  </a:lnTo>
                  <a:lnTo>
                    <a:pt x="34022" y="520561"/>
                  </a:lnTo>
                  <a:lnTo>
                    <a:pt x="46247" y="567563"/>
                  </a:lnTo>
                  <a:lnTo>
                    <a:pt x="60325" y="614045"/>
                  </a:lnTo>
                  <a:lnTo>
                    <a:pt x="76243" y="660115"/>
                  </a:lnTo>
                  <a:lnTo>
                    <a:pt x="93970" y="705435"/>
                  </a:lnTo>
                  <a:lnTo>
                    <a:pt x="113467" y="749966"/>
                  </a:lnTo>
                  <a:lnTo>
                    <a:pt x="134699" y="793670"/>
                  </a:lnTo>
                  <a:lnTo>
                    <a:pt x="157627" y="836512"/>
                  </a:lnTo>
                  <a:lnTo>
                    <a:pt x="182215" y="878453"/>
                  </a:lnTo>
                  <a:lnTo>
                    <a:pt x="208425" y="919456"/>
                  </a:lnTo>
                  <a:lnTo>
                    <a:pt x="236220" y="959485"/>
                  </a:lnTo>
                  <a:lnTo>
                    <a:pt x="265560" y="998201"/>
                  </a:lnTo>
                  <a:lnTo>
                    <a:pt x="296396" y="1035734"/>
                  </a:lnTo>
                  <a:lnTo>
                    <a:pt x="328675" y="1072032"/>
                  </a:lnTo>
                  <a:lnTo>
                    <a:pt x="362346" y="1107043"/>
                  </a:lnTo>
                  <a:lnTo>
                    <a:pt x="397357" y="1140714"/>
                  </a:lnTo>
                  <a:lnTo>
                    <a:pt x="433655" y="1172993"/>
                  </a:lnTo>
                  <a:lnTo>
                    <a:pt x="471188" y="1203829"/>
                  </a:lnTo>
                  <a:lnTo>
                    <a:pt x="509905" y="1233170"/>
                  </a:lnTo>
                  <a:lnTo>
                    <a:pt x="549933" y="1260964"/>
                  </a:lnTo>
                  <a:lnTo>
                    <a:pt x="590936" y="1287174"/>
                  </a:lnTo>
                  <a:lnTo>
                    <a:pt x="632877" y="1311762"/>
                  </a:lnTo>
                  <a:lnTo>
                    <a:pt x="675719" y="1334690"/>
                  </a:lnTo>
                  <a:lnTo>
                    <a:pt x="719423" y="1355922"/>
                  </a:lnTo>
                  <a:lnTo>
                    <a:pt x="763954" y="1375419"/>
                  </a:lnTo>
                  <a:lnTo>
                    <a:pt x="809274" y="1393146"/>
                  </a:lnTo>
                  <a:lnTo>
                    <a:pt x="855345" y="1409064"/>
                  </a:lnTo>
                  <a:lnTo>
                    <a:pt x="901826" y="1423142"/>
                  </a:lnTo>
                  <a:lnTo>
                    <a:pt x="948828" y="1435367"/>
                  </a:lnTo>
                  <a:lnTo>
                    <a:pt x="996277" y="1445732"/>
                  </a:lnTo>
                  <a:lnTo>
                    <a:pt x="1044098" y="1454229"/>
                  </a:lnTo>
                  <a:lnTo>
                    <a:pt x="1092217" y="1460850"/>
                  </a:lnTo>
                  <a:lnTo>
                    <a:pt x="1140559" y="1465589"/>
                  </a:lnTo>
                  <a:lnTo>
                    <a:pt x="1189049" y="1468438"/>
                  </a:lnTo>
                  <a:lnTo>
                    <a:pt x="1237614" y="1469389"/>
                  </a:lnTo>
                  <a:lnTo>
                    <a:pt x="1286180" y="1468438"/>
                  </a:lnTo>
                  <a:lnTo>
                    <a:pt x="1334670" y="1465589"/>
                  </a:lnTo>
                  <a:lnTo>
                    <a:pt x="1383012" y="1460850"/>
                  </a:lnTo>
                  <a:lnTo>
                    <a:pt x="1431131" y="1454229"/>
                  </a:lnTo>
                  <a:lnTo>
                    <a:pt x="1478952" y="1445732"/>
                  </a:lnTo>
                  <a:lnTo>
                    <a:pt x="1526401" y="1435367"/>
                  </a:lnTo>
                  <a:lnTo>
                    <a:pt x="1573403" y="1423142"/>
                  </a:lnTo>
                  <a:lnTo>
                    <a:pt x="1619885" y="1409064"/>
                  </a:lnTo>
                  <a:lnTo>
                    <a:pt x="1665955" y="1393146"/>
                  </a:lnTo>
                  <a:lnTo>
                    <a:pt x="1711275" y="1375419"/>
                  </a:lnTo>
                  <a:lnTo>
                    <a:pt x="1755806" y="1355922"/>
                  </a:lnTo>
                  <a:lnTo>
                    <a:pt x="1799510" y="1334690"/>
                  </a:lnTo>
                  <a:lnTo>
                    <a:pt x="1842352" y="1311762"/>
                  </a:lnTo>
                  <a:lnTo>
                    <a:pt x="1884293" y="1287174"/>
                  </a:lnTo>
                  <a:lnTo>
                    <a:pt x="1925296" y="1260964"/>
                  </a:lnTo>
                  <a:lnTo>
                    <a:pt x="1965325" y="1233170"/>
                  </a:lnTo>
                  <a:lnTo>
                    <a:pt x="2004041" y="1203829"/>
                  </a:lnTo>
                  <a:lnTo>
                    <a:pt x="2041574" y="1172993"/>
                  </a:lnTo>
                  <a:lnTo>
                    <a:pt x="2077872" y="1140714"/>
                  </a:lnTo>
                  <a:lnTo>
                    <a:pt x="2112883" y="1107043"/>
                  </a:lnTo>
                  <a:lnTo>
                    <a:pt x="2146554" y="1072032"/>
                  </a:lnTo>
                  <a:lnTo>
                    <a:pt x="2178833" y="1035734"/>
                  </a:lnTo>
                  <a:lnTo>
                    <a:pt x="2209669" y="998201"/>
                  </a:lnTo>
                  <a:lnTo>
                    <a:pt x="2239010" y="959485"/>
                  </a:lnTo>
                  <a:lnTo>
                    <a:pt x="2266804" y="919456"/>
                  </a:lnTo>
                  <a:lnTo>
                    <a:pt x="2293014" y="878453"/>
                  </a:lnTo>
                  <a:lnTo>
                    <a:pt x="2317602" y="836512"/>
                  </a:lnTo>
                  <a:lnTo>
                    <a:pt x="2340530" y="793670"/>
                  </a:lnTo>
                  <a:lnTo>
                    <a:pt x="2361762" y="749966"/>
                  </a:lnTo>
                  <a:lnTo>
                    <a:pt x="2381259" y="705435"/>
                  </a:lnTo>
                  <a:lnTo>
                    <a:pt x="2398986" y="660115"/>
                  </a:lnTo>
                  <a:lnTo>
                    <a:pt x="2414905" y="614045"/>
                  </a:lnTo>
                  <a:lnTo>
                    <a:pt x="2429771" y="564479"/>
                  </a:lnTo>
                  <a:lnTo>
                    <a:pt x="2442609" y="514279"/>
                  </a:lnTo>
                  <a:lnTo>
                    <a:pt x="2453401" y="463550"/>
                  </a:lnTo>
                  <a:lnTo>
                    <a:pt x="2462130" y="412397"/>
                  </a:lnTo>
                  <a:lnTo>
                    <a:pt x="2468777" y="360926"/>
                  </a:lnTo>
                  <a:lnTo>
                    <a:pt x="2473325" y="309245"/>
                  </a:lnTo>
                  <a:lnTo>
                    <a:pt x="1237614" y="231775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5829" y="5421642"/>
              <a:ext cx="1238250" cy="1162050"/>
            </a:xfrm>
            <a:custGeom>
              <a:avLst/>
              <a:gdLst/>
              <a:ahLst/>
              <a:cxnLst/>
              <a:rect l="l" t="t" r="r" b="b"/>
              <a:pathLst>
                <a:path w="1238250" h="1162050">
                  <a:moveTo>
                    <a:pt x="596265" y="0"/>
                  </a:moveTo>
                  <a:lnTo>
                    <a:pt x="0" y="1084579"/>
                  </a:lnTo>
                  <a:lnTo>
                    <a:pt x="1235710" y="1162050"/>
                  </a:lnTo>
                  <a:lnTo>
                    <a:pt x="1237456" y="1123553"/>
                  </a:lnTo>
                  <a:lnTo>
                    <a:pt x="1238031" y="1104096"/>
                  </a:lnTo>
                  <a:lnTo>
                    <a:pt x="1238250" y="1084579"/>
                  </a:lnTo>
                  <a:lnTo>
                    <a:pt x="1237271" y="1036014"/>
                  </a:lnTo>
                  <a:lnTo>
                    <a:pt x="1234350" y="987524"/>
                  </a:lnTo>
                  <a:lnTo>
                    <a:pt x="1229510" y="939182"/>
                  </a:lnTo>
                  <a:lnTo>
                    <a:pt x="1222771" y="891063"/>
                  </a:lnTo>
                  <a:lnTo>
                    <a:pt x="1214158" y="843242"/>
                  </a:lnTo>
                  <a:lnTo>
                    <a:pt x="1203692" y="795793"/>
                  </a:lnTo>
                  <a:lnTo>
                    <a:pt x="1191395" y="748791"/>
                  </a:lnTo>
                  <a:lnTo>
                    <a:pt x="1177290" y="702309"/>
                  </a:lnTo>
                  <a:lnTo>
                    <a:pt x="1161371" y="656421"/>
                  </a:lnTo>
                  <a:lnTo>
                    <a:pt x="1143644" y="611187"/>
                  </a:lnTo>
                  <a:lnTo>
                    <a:pt x="1124147" y="566668"/>
                  </a:lnTo>
                  <a:lnTo>
                    <a:pt x="1102915" y="522922"/>
                  </a:lnTo>
                  <a:lnTo>
                    <a:pt x="1079987" y="480010"/>
                  </a:lnTo>
                  <a:lnTo>
                    <a:pt x="1055399" y="437991"/>
                  </a:lnTo>
                  <a:lnTo>
                    <a:pt x="1029189" y="396924"/>
                  </a:lnTo>
                  <a:lnTo>
                    <a:pt x="1001395" y="356869"/>
                  </a:lnTo>
                  <a:lnTo>
                    <a:pt x="972054" y="318153"/>
                  </a:lnTo>
                  <a:lnTo>
                    <a:pt x="941218" y="280620"/>
                  </a:lnTo>
                  <a:lnTo>
                    <a:pt x="908939" y="244322"/>
                  </a:lnTo>
                  <a:lnTo>
                    <a:pt x="875268" y="209311"/>
                  </a:lnTo>
                  <a:lnTo>
                    <a:pt x="840257" y="175640"/>
                  </a:lnTo>
                  <a:lnTo>
                    <a:pt x="803959" y="143361"/>
                  </a:lnTo>
                  <a:lnTo>
                    <a:pt x="766426" y="112525"/>
                  </a:lnTo>
                  <a:lnTo>
                    <a:pt x="727710" y="83184"/>
                  </a:lnTo>
                  <a:lnTo>
                    <a:pt x="695652" y="60811"/>
                  </a:lnTo>
                  <a:lnTo>
                    <a:pt x="663178" y="39449"/>
                  </a:lnTo>
                  <a:lnTo>
                    <a:pt x="630108" y="19159"/>
                  </a:lnTo>
                  <a:lnTo>
                    <a:pt x="596265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5829" y="5355602"/>
              <a:ext cx="596265" cy="1150620"/>
            </a:xfrm>
            <a:custGeom>
              <a:avLst/>
              <a:gdLst/>
              <a:ahLst/>
              <a:cxnLst/>
              <a:rect l="l" t="t" r="r" b="b"/>
              <a:pathLst>
                <a:path w="596264" h="1150620">
                  <a:moveTo>
                    <a:pt x="455295" y="0"/>
                  </a:moveTo>
                  <a:lnTo>
                    <a:pt x="0" y="1150620"/>
                  </a:lnTo>
                  <a:lnTo>
                    <a:pt x="596265" y="66040"/>
                  </a:lnTo>
                  <a:lnTo>
                    <a:pt x="561736" y="47952"/>
                  </a:lnTo>
                  <a:lnTo>
                    <a:pt x="526732" y="30876"/>
                  </a:lnTo>
                  <a:lnTo>
                    <a:pt x="491251" y="14872"/>
                  </a:lnTo>
                  <a:lnTo>
                    <a:pt x="455295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5829" y="5268607"/>
              <a:ext cx="455295" cy="1237615"/>
            </a:xfrm>
            <a:custGeom>
              <a:avLst/>
              <a:gdLst/>
              <a:ahLst/>
              <a:cxnLst/>
              <a:rect l="l" t="t" r="r" b="b"/>
              <a:pathLst>
                <a:path w="455295" h="1237615">
                  <a:moveTo>
                    <a:pt x="0" y="0"/>
                  </a:moveTo>
                  <a:lnTo>
                    <a:pt x="0" y="1237614"/>
                  </a:lnTo>
                  <a:lnTo>
                    <a:pt x="455295" y="86994"/>
                  </a:lnTo>
                  <a:lnTo>
                    <a:pt x="419258" y="73263"/>
                  </a:lnTo>
                  <a:lnTo>
                    <a:pt x="382270" y="60960"/>
                  </a:lnTo>
                  <a:lnTo>
                    <a:pt x="335788" y="46672"/>
                  </a:lnTo>
                  <a:lnTo>
                    <a:pt x="288786" y="34289"/>
                  </a:lnTo>
                  <a:lnTo>
                    <a:pt x="241337" y="23812"/>
                  </a:lnTo>
                  <a:lnTo>
                    <a:pt x="193516" y="15239"/>
                  </a:lnTo>
                  <a:lnTo>
                    <a:pt x="145397" y="8572"/>
                  </a:lnTo>
                  <a:lnTo>
                    <a:pt x="97055" y="3810"/>
                  </a:lnTo>
                  <a:lnTo>
                    <a:pt x="48565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876290" y="610934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7464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6290" y="6290323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7464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6290" y="647193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7464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6290" y="6653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7464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6290" y="683451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7464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7139" y="4953012"/>
            <a:ext cx="5544820" cy="311404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650"/>
              </a:spcBef>
            </a:pPr>
            <a:r>
              <a:rPr sz="1300" spc="-5" dirty="0">
                <a:latin typeface="Arial MT"/>
                <a:cs typeface="Arial MT"/>
              </a:rPr>
              <a:t>6%</a:t>
            </a:r>
            <a:r>
              <a:rPr sz="1300" spc="130" dirty="0">
                <a:latin typeface="Arial MT"/>
                <a:cs typeface="Arial MT"/>
              </a:rPr>
              <a:t> </a:t>
            </a:r>
            <a:r>
              <a:rPr sz="1950" spc="-7" baseline="-34188" dirty="0">
                <a:latin typeface="Arial MT"/>
                <a:cs typeface="Arial MT"/>
              </a:rPr>
              <a:t>2%</a:t>
            </a:r>
            <a:endParaRPr sz="1950" baseline="-34188">
              <a:latin typeface="Arial MT"/>
              <a:cs typeface="Arial MT"/>
            </a:endParaRPr>
          </a:p>
          <a:p>
            <a:pPr marL="1059815">
              <a:lnSpc>
                <a:spcPct val="100000"/>
              </a:lnSpc>
              <a:spcBef>
                <a:spcPts val="590"/>
              </a:spcBef>
            </a:pPr>
            <a:r>
              <a:rPr sz="1300" spc="-5" dirty="0">
                <a:latin typeface="Arial MT"/>
                <a:cs typeface="Arial MT"/>
              </a:rPr>
              <a:t>22%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485265" algn="ctr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18%</a:t>
            </a:r>
            <a:endParaRPr sz="1300">
              <a:latin typeface="Arial MT"/>
              <a:cs typeface="Arial MT"/>
            </a:endParaRPr>
          </a:p>
          <a:p>
            <a:pPr marL="4740910" marR="131445">
              <a:lnSpc>
                <a:spcPct val="119200"/>
              </a:lnSpc>
              <a:spcBef>
                <a:spcPts val="1200"/>
              </a:spcBef>
            </a:pPr>
            <a:r>
              <a:rPr sz="1000" spc="-5" dirty="0">
                <a:latin typeface="Arial MT"/>
                <a:cs typeface="Arial MT"/>
              </a:rPr>
              <a:t>Intraday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Delivery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pe</a:t>
            </a:r>
            <a:r>
              <a:rPr sz="1000" spc="35" dirty="0">
                <a:latin typeface="Arial MT"/>
                <a:cs typeface="Arial MT"/>
              </a:rPr>
              <a:t>c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15" dirty="0">
                <a:latin typeface="Arial MT"/>
                <a:cs typeface="Arial MT"/>
              </a:rPr>
              <a:t>l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t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dirty="0">
                <a:latin typeface="Arial MT"/>
                <a:cs typeface="Arial MT"/>
              </a:rPr>
              <a:t>n  Arbitragers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Hedging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72212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52%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426223"/>
            <a:ext cx="529399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Half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long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term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who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takes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delivery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shares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.22%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trading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18%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are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interested in speculation. </a:t>
            </a:r>
            <a:r>
              <a:rPr sz="1300" dirty="0">
                <a:latin typeface="Times New Roman"/>
                <a:cs typeface="Times New Roman"/>
              </a:rPr>
              <a:t>6% of </a:t>
            </a:r>
            <a:r>
              <a:rPr sz="1300" spc="-5" dirty="0">
                <a:latin typeface="Times New Roman"/>
                <a:cs typeface="Times New Roman"/>
              </a:rPr>
              <a:t>the respondents are investing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purpose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investing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only 2%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 arbitrageurs.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3770641"/>
            <a:ext cx="485140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time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horizon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investing in 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8581"/>
              </p:ext>
            </p:extLst>
          </p:nvPr>
        </p:nvGraphicFramePr>
        <p:xfrm>
          <a:off x="1339850" y="5651500"/>
          <a:ext cx="5274308" cy="230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horizon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450" y="850900"/>
            <a:ext cx="434340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time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horizon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investing in 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6677673"/>
            <a:ext cx="529399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10" dirty="0">
                <a:latin typeface="Times New Roman"/>
                <a:cs typeface="Times New Roman"/>
              </a:rPr>
              <a:t>One </a:t>
            </a:r>
            <a:r>
              <a:rPr sz="1300" spc="-5" dirty="0">
                <a:latin typeface="Times New Roman"/>
                <a:cs typeface="Times New Roman"/>
              </a:rPr>
              <a:t>third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(36%) invest in </a:t>
            </a:r>
            <a:r>
              <a:rPr sz="1300" dirty="0">
                <a:latin typeface="Times New Roman"/>
                <a:cs typeface="Times New Roman"/>
              </a:rPr>
              <a:t>equity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 for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period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1-3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months.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Another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major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portion</a:t>
            </a:r>
            <a:r>
              <a:rPr sz="1300" dirty="0">
                <a:latin typeface="Times New Roman"/>
                <a:cs typeface="Times New Roman"/>
              </a:rPr>
              <a:t> (28%)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long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term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wishes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</a:t>
            </a:r>
            <a:r>
              <a:rPr sz="1300" dirty="0">
                <a:latin typeface="Times New Roman"/>
                <a:cs typeface="Times New Roman"/>
              </a:rPr>
              <a:t> 12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months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short term investors. </a:t>
            </a:r>
            <a:r>
              <a:rPr sz="1300" dirty="0">
                <a:latin typeface="Times New Roman"/>
                <a:cs typeface="Times New Roman"/>
              </a:rPr>
              <a:t>8% of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wishes to invest for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period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3-6 months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12%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investors Invest for</a:t>
            </a:r>
            <a:r>
              <a:rPr sz="1300" dirty="0">
                <a:latin typeface="Times New Roman"/>
                <a:cs typeface="Times New Roman"/>
              </a:rPr>
              <a:t> a</a:t>
            </a:r>
            <a:r>
              <a:rPr sz="1300" spc="-5" dirty="0">
                <a:latin typeface="Times New Roman"/>
                <a:cs typeface="Times New Roman"/>
              </a:rPr>
              <a:t> period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6-12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months.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88870" y="2917837"/>
            <a:ext cx="2832100" cy="2874010"/>
            <a:chOff x="2388870" y="2917837"/>
            <a:chExt cx="2832100" cy="2874010"/>
          </a:xfrm>
        </p:grpSpPr>
        <p:sp>
          <p:nvSpPr>
            <p:cNvPr id="5" name="object 5"/>
            <p:cNvSpPr/>
            <p:nvPr/>
          </p:nvSpPr>
          <p:spPr>
            <a:xfrm>
              <a:off x="2388870" y="2917837"/>
              <a:ext cx="2832100" cy="2874010"/>
            </a:xfrm>
            <a:custGeom>
              <a:avLst/>
              <a:gdLst/>
              <a:ahLst/>
              <a:cxnLst/>
              <a:rect l="l" t="t" r="r" b="b"/>
              <a:pathLst>
                <a:path w="2832100" h="2874010">
                  <a:moveTo>
                    <a:pt x="1442720" y="2820035"/>
                  </a:moveTo>
                  <a:lnTo>
                    <a:pt x="53340" y="2820035"/>
                  </a:lnTo>
                  <a:lnTo>
                    <a:pt x="53340" y="634"/>
                  </a:lnTo>
                  <a:lnTo>
                    <a:pt x="2832100" y="634"/>
                  </a:lnTo>
                  <a:lnTo>
                    <a:pt x="2832100" y="2820035"/>
                  </a:lnTo>
                  <a:lnTo>
                    <a:pt x="1442720" y="2820035"/>
                  </a:lnTo>
                  <a:close/>
                </a:path>
                <a:path w="2832100" h="2874010">
                  <a:moveTo>
                    <a:pt x="53340" y="2678430"/>
                  </a:moveTo>
                  <a:lnTo>
                    <a:pt x="53340" y="2820035"/>
                  </a:lnTo>
                </a:path>
                <a:path w="2832100" h="2874010">
                  <a:moveTo>
                    <a:pt x="53340" y="2114550"/>
                  </a:moveTo>
                  <a:lnTo>
                    <a:pt x="53340" y="2396490"/>
                  </a:lnTo>
                </a:path>
                <a:path w="2832100" h="2874010">
                  <a:moveTo>
                    <a:pt x="53340" y="1550670"/>
                  </a:moveTo>
                  <a:lnTo>
                    <a:pt x="53340" y="1832610"/>
                  </a:lnTo>
                </a:path>
                <a:path w="2832100" h="2874010">
                  <a:moveTo>
                    <a:pt x="53340" y="986790"/>
                  </a:moveTo>
                  <a:lnTo>
                    <a:pt x="53340" y="1268729"/>
                  </a:lnTo>
                </a:path>
                <a:path w="2832100" h="2874010">
                  <a:moveTo>
                    <a:pt x="53340" y="422909"/>
                  </a:moveTo>
                  <a:lnTo>
                    <a:pt x="53340" y="704850"/>
                  </a:lnTo>
                </a:path>
                <a:path w="2832100" h="2874010">
                  <a:moveTo>
                    <a:pt x="53340" y="0"/>
                  </a:moveTo>
                  <a:lnTo>
                    <a:pt x="53340" y="140970"/>
                  </a:lnTo>
                </a:path>
                <a:path w="2832100" h="2874010">
                  <a:moveTo>
                    <a:pt x="331469" y="2678430"/>
                  </a:moveTo>
                  <a:lnTo>
                    <a:pt x="331469" y="2820035"/>
                  </a:lnTo>
                </a:path>
                <a:path w="2832100" h="2874010">
                  <a:moveTo>
                    <a:pt x="331469" y="2114550"/>
                  </a:moveTo>
                  <a:lnTo>
                    <a:pt x="331469" y="2396490"/>
                  </a:lnTo>
                </a:path>
                <a:path w="2832100" h="2874010">
                  <a:moveTo>
                    <a:pt x="331469" y="1550670"/>
                  </a:moveTo>
                  <a:lnTo>
                    <a:pt x="331469" y="1832610"/>
                  </a:lnTo>
                </a:path>
                <a:path w="2832100" h="2874010">
                  <a:moveTo>
                    <a:pt x="331469" y="986790"/>
                  </a:moveTo>
                  <a:lnTo>
                    <a:pt x="331469" y="1268729"/>
                  </a:lnTo>
                </a:path>
                <a:path w="2832100" h="2874010">
                  <a:moveTo>
                    <a:pt x="331469" y="422909"/>
                  </a:moveTo>
                  <a:lnTo>
                    <a:pt x="331469" y="704850"/>
                  </a:lnTo>
                </a:path>
                <a:path w="2832100" h="2874010">
                  <a:moveTo>
                    <a:pt x="331469" y="0"/>
                  </a:moveTo>
                  <a:lnTo>
                    <a:pt x="331469" y="140970"/>
                  </a:lnTo>
                </a:path>
                <a:path w="2832100" h="2874010">
                  <a:moveTo>
                    <a:pt x="608965" y="2678430"/>
                  </a:moveTo>
                  <a:lnTo>
                    <a:pt x="608965" y="2820035"/>
                  </a:lnTo>
                </a:path>
                <a:path w="2832100" h="2874010">
                  <a:moveTo>
                    <a:pt x="608965" y="2114550"/>
                  </a:moveTo>
                  <a:lnTo>
                    <a:pt x="608965" y="2396490"/>
                  </a:lnTo>
                </a:path>
                <a:path w="2832100" h="2874010">
                  <a:moveTo>
                    <a:pt x="608965" y="1550670"/>
                  </a:moveTo>
                  <a:lnTo>
                    <a:pt x="608965" y="1832610"/>
                  </a:lnTo>
                </a:path>
                <a:path w="2832100" h="2874010">
                  <a:moveTo>
                    <a:pt x="608965" y="986790"/>
                  </a:moveTo>
                  <a:lnTo>
                    <a:pt x="608965" y="1268729"/>
                  </a:lnTo>
                </a:path>
                <a:path w="2832100" h="2874010">
                  <a:moveTo>
                    <a:pt x="608965" y="422909"/>
                  </a:moveTo>
                  <a:lnTo>
                    <a:pt x="608965" y="704850"/>
                  </a:lnTo>
                </a:path>
                <a:path w="2832100" h="2874010">
                  <a:moveTo>
                    <a:pt x="608965" y="0"/>
                  </a:moveTo>
                  <a:lnTo>
                    <a:pt x="608965" y="140970"/>
                  </a:lnTo>
                </a:path>
                <a:path w="2832100" h="2874010">
                  <a:moveTo>
                    <a:pt x="887094" y="2678430"/>
                  </a:moveTo>
                  <a:lnTo>
                    <a:pt x="887094" y="2820035"/>
                  </a:lnTo>
                </a:path>
                <a:path w="2832100" h="2874010">
                  <a:moveTo>
                    <a:pt x="887094" y="2114550"/>
                  </a:moveTo>
                  <a:lnTo>
                    <a:pt x="887094" y="2396490"/>
                  </a:lnTo>
                </a:path>
                <a:path w="2832100" h="2874010">
                  <a:moveTo>
                    <a:pt x="887094" y="986790"/>
                  </a:moveTo>
                  <a:lnTo>
                    <a:pt x="887094" y="1832610"/>
                  </a:lnTo>
                </a:path>
                <a:path w="2832100" h="2874010">
                  <a:moveTo>
                    <a:pt x="887094" y="422909"/>
                  </a:moveTo>
                  <a:lnTo>
                    <a:pt x="887094" y="704850"/>
                  </a:lnTo>
                </a:path>
                <a:path w="2832100" h="2874010">
                  <a:moveTo>
                    <a:pt x="887094" y="0"/>
                  </a:moveTo>
                  <a:lnTo>
                    <a:pt x="887094" y="140970"/>
                  </a:lnTo>
                </a:path>
                <a:path w="2832100" h="2874010">
                  <a:moveTo>
                    <a:pt x="1164590" y="2678430"/>
                  </a:moveTo>
                  <a:lnTo>
                    <a:pt x="1164590" y="2820035"/>
                  </a:lnTo>
                </a:path>
                <a:path w="2832100" h="2874010">
                  <a:moveTo>
                    <a:pt x="1164590" y="2114550"/>
                  </a:moveTo>
                  <a:lnTo>
                    <a:pt x="1164590" y="2396490"/>
                  </a:lnTo>
                </a:path>
                <a:path w="2832100" h="2874010">
                  <a:moveTo>
                    <a:pt x="1164590" y="422909"/>
                  </a:moveTo>
                  <a:lnTo>
                    <a:pt x="1164590" y="1832610"/>
                  </a:lnTo>
                </a:path>
                <a:path w="2832100" h="2874010">
                  <a:moveTo>
                    <a:pt x="1164590" y="0"/>
                  </a:moveTo>
                  <a:lnTo>
                    <a:pt x="1164590" y="140970"/>
                  </a:lnTo>
                </a:path>
                <a:path w="2832100" h="2874010">
                  <a:moveTo>
                    <a:pt x="1442720" y="2114550"/>
                  </a:moveTo>
                  <a:lnTo>
                    <a:pt x="1442720" y="2820035"/>
                  </a:lnTo>
                </a:path>
                <a:path w="2832100" h="2874010">
                  <a:moveTo>
                    <a:pt x="1442720" y="422909"/>
                  </a:moveTo>
                  <a:lnTo>
                    <a:pt x="1442720" y="1832610"/>
                  </a:lnTo>
                </a:path>
                <a:path w="2832100" h="2874010">
                  <a:moveTo>
                    <a:pt x="1442720" y="0"/>
                  </a:moveTo>
                  <a:lnTo>
                    <a:pt x="1442720" y="140970"/>
                  </a:lnTo>
                </a:path>
                <a:path w="2832100" h="2874010">
                  <a:moveTo>
                    <a:pt x="1720215" y="2114550"/>
                  </a:moveTo>
                  <a:lnTo>
                    <a:pt x="1720215" y="2820035"/>
                  </a:lnTo>
                </a:path>
                <a:path w="2832100" h="2874010">
                  <a:moveTo>
                    <a:pt x="1720215" y="422909"/>
                  </a:moveTo>
                  <a:lnTo>
                    <a:pt x="1720215" y="1832610"/>
                  </a:lnTo>
                </a:path>
                <a:path w="2832100" h="2874010">
                  <a:moveTo>
                    <a:pt x="1720215" y="0"/>
                  </a:moveTo>
                  <a:lnTo>
                    <a:pt x="1720215" y="140970"/>
                  </a:lnTo>
                </a:path>
                <a:path w="2832100" h="2874010">
                  <a:moveTo>
                    <a:pt x="1998345" y="2114550"/>
                  </a:moveTo>
                  <a:lnTo>
                    <a:pt x="1998345" y="2820035"/>
                  </a:lnTo>
                </a:path>
                <a:path w="2832100" h="2874010">
                  <a:moveTo>
                    <a:pt x="1998345" y="422909"/>
                  </a:moveTo>
                  <a:lnTo>
                    <a:pt x="1998345" y="1832610"/>
                  </a:lnTo>
                </a:path>
                <a:path w="2832100" h="2874010">
                  <a:moveTo>
                    <a:pt x="1998345" y="0"/>
                  </a:moveTo>
                  <a:lnTo>
                    <a:pt x="1998345" y="140970"/>
                  </a:lnTo>
                </a:path>
                <a:path w="2832100" h="2874010">
                  <a:moveTo>
                    <a:pt x="2275840" y="2114550"/>
                  </a:moveTo>
                  <a:lnTo>
                    <a:pt x="2275840" y="2820035"/>
                  </a:lnTo>
                </a:path>
                <a:path w="2832100" h="2874010">
                  <a:moveTo>
                    <a:pt x="2275840" y="0"/>
                  </a:moveTo>
                  <a:lnTo>
                    <a:pt x="2275840" y="1832610"/>
                  </a:lnTo>
                </a:path>
                <a:path w="2832100" h="2874010">
                  <a:moveTo>
                    <a:pt x="2553970" y="2114550"/>
                  </a:moveTo>
                  <a:lnTo>
                    <a:pt x="2553970" y="2820035"/>
                  </a:lnTo>
                </a:path>
                <a:path w="2832100" h="2874010">
                  <a:moveTo>
                    <a:pt x="2553970" y="0"/>
                  </a:moveTo>
                  <a:lnTo>
                    <a:pt x="2553970" y="1832610"/>
                  </a:lnTo>
                </a:path>
                <a:path w="2832100" h="2874010">
                  <a:moveTo>
                    <a:pt x="2832100" y="0"/>
                  </a:moveTo>
                  <a:lnTo>
                    <a:pt x="2832100" y="2820035"/>
                  </a:lnTo>
                </a:path>
                <a:path w="2832100" h="2874010">
                  <a:moveTo>
                    <a:pt x="0" y="2820035"/>
                  </a:moveTo>
                  <a:lnTo>
                    <a:pt x="53340" y="2820035"/>
                  </a:lnTo>
                </a:path>
                <a:path w="2832100" h="2874010">
                  <a:moveTo>
                    <a:pt x="0" y="2820035"/>
                  </a:moveTo>
                  <a:lnTo>
                    <a:pt x="53340" y="2820035"/>
                  </a:lnTo>
                </a:path>
                <a:path w="2832100" h="2874010">
                  <a:moveTo>
                    <a:pt x="0" y="2256155"/>
                  </a:moveTo>
                  <a:lnTo>
                    <a:pt x="53340" y="2256155"/>
                  </a:lnTo>
                </a:path>
                <a:path w="2832100" h="2874010">
                  <a:moveTo>
                    <a:pt x="0" y="2256155"/>
                  </a:moveTo>
                  <a:lnTo>
                    <a:pt x="53340" y="2256155"/>
                  </a:lnTo>
                </a:path>
                <a:path w="2832100" h="2874010">
                  <a:moveTo>
                    <a:pt x="0" y="1691639"/>
                  </a:moveTo>
                  <a:lnTo>
                    <a:pt x="53340" y="1691639"/>
                  </a:lnTo>
                </a:path>
                <a:path w="2832100" h="2874010">
                  <a:moveTo>
                    <a:pt x="0" y="1691639"/>
                  </a:moveTo>
                  <a:lnTo>
                    <a:pt x="53340" y="1691639"/>
                  </a:lnTo>
                </a:path>
                <a:path w="2832100" h="2874010">
                  <a:moveTo>
                    <a:pt x="0" y="1127759"/>
                  </a:moveTo>
                  <a:lnTo>
                    <a:pt x="53340" y="1127759"/>
                  </a:lnTo>
                </a:path>
                <a:path w="2832100" h="2874010">
                  <a:moveTo>
                    <a:pt x="0" y="1127759"/>
                  </a:moveTo>
                  <a:lnTo>
                    <a:pt x="53340" y="1127759"/>
                  </a:lnTo>
                </a:path>
                <a:path w="2832100" h="2874010">
                  <a:moveTo>
                    <a:pt x="0" y="563879"/>
                  </a:moveTo>
                  <a:lnTo>
                    <a:pt x="53340" y="563879"/>
                  </a:lnTo>
                </a:path>
                <a:path w="2832100" h="2874010">
                  <a:moveTo>
                    <a:pt x="0" y="563879"/>
                  </a:moveTo>
                  <a:lnTo>
                    <a:pt x="53340" y="563879"/>
                  </a:lnTo>
                </a:path>
                <a:path w="2832100" h="2874010">
                  <a:moveTo>
                    <a:pt x="0" y="0"/>
                  </a:moveTo>
                  <a:lnTo>
                    <a:pt x="53340" y="0"/>
                  </a:lnTo>
                </a:path>
                <a:path w="2832100" h="2874010">
                  <a:moveTo>
                    <a:pt x="0" y="0"/>
                  </a:moveTo>
                  <a:lnTo>
                    <a:pt x="53340" y="0"/>
                  </a:lnTo>
                </a:path>
                <a:path w="2832100" h="2874010">
                  <a:moveTo>
                    <a:pt x="53340" y="2678430"/>
                  </a:moveTo>
                  <a:lnTo>
                    <a:pt x="53340" y="2820035"/>
                  </a:lnTo>
                </a:path>
                <a:path w="2832100" h="2874010">
                  <a:moveTo>
                    <a:pt x="53340" y="2114550"/>
                  </a:moveTo>
                  <a:lnTo>
                    <a:pt x="53340" y="2396490"/>
                  </a:lnTo>
                </a:path>
                <a:path w="2832100" h="2874010">
                  <a:moveTo>
                    <a:pt x="53340" y="1550670"/>
                  </a:moveTo>
                  <a:lnTo>
                    <a:pt x="53340" y="1832610"/>
                  </a:lnTo>
                </a:path>
                <a:path w="2832100" h="2874010">
                  <a:moveTo>
                    <a:pt x="53340" y="986790"/>
                  </a:moveTo>
                  <a:lnTo>
                    <a:pt x="53340" y="1268729"/>
                  </a:lnTo>
                </a:path>
                <a:path w="2832100" h="2874010">
                  <a:moveTo>
                    <a:pt x="53340" y="422909"/>
                  </a:moveTo>
                  <a:lnTo>
                    <a:pt x="53340" y="704850"/>
                  </a:lnTo>
                </a:path>
                <a:path w="2832100" h="2874010">
                  <a:moveTo>
                    <a:pt x="53340" y="0"/>
                  </a:moveTo>
                  <a:lnTo>
                    <a:pt x="53340" y="140970"/>
                  </a:lnTo>
                </a:path>
                <a:path w="2832100" h="2874010">
                  <a:moveTo>
                    <a:pt x="53340" y="2874010"/>
                  </a:moveTo>
                  <a:lnTo>
                    <a:pt x="53340" y="2820035"/>
                  </a:lnTo>
                </a:path>
                <a:path w="2832100" h="2874010">
                  <a:moveTo>
                    <a:pt x="53340" y="2874010"/>
                  </a:moveTo>
                  <a:lnTo>
                    <a:pt x="53340" y="2820035"/>
                  </a:lnTo>
                </a:path>
                <a:path w="2832100" h="2874010">
                  <a:moveTo>
                    <a:pt x="331469" y="2874010"/>
                  </a:moveTo>
                  <a:lnTo>
                    <a:pt x="331469" y="2820035"/>
                  </a:lnTo>
                </a:path>
                <a:path w="2832100" h="2874010">
                  <a:moveTo>
                    <a:pt x="331469" y="2874010"/>
                  </a:moveTo>
                  <a:lnTo>
                    <a:pt x="331469" y="2820035"/>
                  </a:lnTo>
                </a:path>
                <a:path w="2832100" h="2874010">
                  <a:moveTo>
                    <a:pt x="608965" y="2874010"/>
                  </a:moveTo>
                  <a:lnTo>
                    <a:pt x="608965" y="2820035"/>
                  </a:lnTo>
                </a:path>
                <a:path w="2832100" h="2874010">
                  <a:moveTo>
                    <a:pt x="608965" y="2874010"/>
                  </a:moveTo>
                  <a:lnTo>
                    <a:pt x="608965" y="2820035"/>
                  </a:lnTo>
                </a:path>
                <a:path w="2832100" h="2874010">
                  <a:moveTo>
                    <a:pt x="887094" y="2874010"/>
                  </a:moveTo>
                  <a:lnTo>
                    <a:pt x="887094" y="2820035"/>
                  </a:lnTo>
                </a:path>
                <a:path w="2832100" h="2874010">
                  <a:moveTo>
                    <a:pt x="887094" y="2874010"/>
                  </a:moveTo>
                  <a:lnTo>
                    <a:pt x="887094" y="2820035"/>
                  </a:lnTo>
                </a:path>
                <a:path w="2832100" h="2874010">
                  <a:moveTo>
                    <a:pt x="1164590" y="2874010"/>
                  </a:moveTo>
                  <a:lnTo>
                    <a:pt x="1164590" y="2820035"/>
                  </a:lnTo>
                </a:path>
                <a:path w="2832100" h="2874010">
                  <a:moveTo>
                    <a:pt x="1164590" y="2874010"/>
                  </a:moveTo>
                  <a:lnTo>
                    <a:pt x="1164590" y="2820035"/>
                  </a:lnTo>
                </a:path>
                <a:path w="2832100" h="2874010">
                  <a:moveTo>
                    <a:pt x="1442720" y="2874010"/>
                  </a:moveTo>
                  <a:lnTo>
                    <a:pt x="1442720" y="2820035"/>
                  </a:lnTo>
                </a:path>
                <a:path w="2832100" h="2874010">
                  <a:moveTo>
                    <a:pt x="1442720" y="2874010"/>
                  </a:moveTo>
                  <a:lnTo>
                    <a:pt x="1442720" y="2820035"/>
                  </a:lnTo>
                </a:path>
                <a:path w="2832100" h="2874010">
                  <a:moveTo>
                    <a:pt x="1720215" y="2874010"/>
                  </a:moveTo>
                  <a:lnTo>
                    <a:pt x="1720215" y="2820035"/>
                  </a:lnTo>
                </a:path>
                <a:path w="2832100" h="2874010">
                  <a:moveTo>
                    <a:pt x="1720215" y="2874010"/>
                  </a:moveTo>
                  <a:lnTo>
                    <a:pt x="1720215" y="2820035"/>
                  </a:lnTo>
                </a:path>
                <a:path w="2832100" h="2874010">
                  <a:moveTo>
                    <a:pt x="1998345" y="2874010"/>
                  </a:moveTo>
                  <a:lnTo>
                    <a:pt x="1998345" y="2820035"/>
                  </a:lnTo>
                </a:path>
                <a:path w="2832100" h="2874010">
                  <a:moveTo>
                    <a:pt x="1998345" y="2874010"/>
                  </a:moveTo>
                  <a:lnTo>
                    <a:pt x="1998345" y="2820035"/>
                  </a:lnTo>
                </a:path>
                <a:path w="2832100" h="2874010">
                  <a:moveTo>
                    <a:pt x="2275840" y="2874010"/>
                  </a:moveTo>
                  <a:lnTo>
                    <a:pt x="2275840" y="2820035"/>
                  </a:lnTo>
                </a:path>
                <a:path w="2832100" h="2874010">
                  <a:moveTo>
                    <a:pt x="2275840" y="2874010"/>
                  </a:moveTo>
                  <a:lnTo>
                    <a:pt x="2275840" y="2820035"/>
                  </a:lnTo>
                </a:path>
                <a:path w="2832100" h="2874010">
                  <a:moveTo>
                    <a:pt x="2553970" y="2874010"/>
                  </a:moveTo>
                  <a:lnTo>
                    <a:pt x="2553970" y="2820035"/>
                  </a:lnTo>
                </a:path>
                <a:path w="2832100" h="2874010">
                  <a:moveTo>
                    <a:pt x="2553970" y="2874010"/>
                  </a:moveTo>
                  <a:lnTo>
                    <a:pt x="2553970" y="2820035"/>
                  </a:lnTo>
                </a:path>
                <a:path w="2832100" h="2874010">
                  <a:moveTo>
                    <a:pt x="2832100" y="2874010"/>
                  </a:moveTo>
                  <a:lnTo>
                    <a:pt x="2832100" y="2820035"/>
                  </a:lnTo>
                </a:path>
                <a:path w="2832100" h="2874010">
                  <a:moveTo>
                    <a:pt x="2832100" y="2874010"/>
                  </a:moveTo>
                  <a:lnTo>
                    <a:pt x="2832100" y="2820035"/>
                  </a:lnTo>
                </a:path>
                <a:path w="2832100" h="2874010">
                  <a:moveTo>
                    <a:pt x="53340" y="2820035"/>
                  </a:moveTo>
                  <a:lnTo>
                    <a:pt x="2832100" y="2820035"/>
                  </a:lnTo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2210" y="3058807"/>
              <a:ext cx="2500630" cy="2537460"/>
            </a:xfrm>
            <a:custGeom>
              <a:avLst/>
              <a:gdLst/>
              <a:ahLst/>
              <a:cxnLst/>
              <a:rect l="l" t="t" r="r" b="b"/>
              <a:pathLst>
                <a:path w="2500629" h="2537460">
                  <a:moveTo>
                    <a:pt x="555625" y="1127760"/>
                  </a:moveTo>
                  <a:lnTo>
                    <a:pt x="0" y="1127760"/>
                  </a:lnTo>
                  <a:lnTo>
                    <a:pt x="0" y="1409700"/>
                  </a:lnTo>
                  <a:lnTo>
                    <a:pt x="555625" y="1409700"/>
                  </a:lnTo>
                  <a:lnTo>
                    <a:pt x="555625" y="1127760"/>
                  </a:lnTo>
                  <a:close/>
                </a:path>
                <a:path w="2500629" h="2537460">
                  <a:moveTo>
                    <a:pt x="833755" y="563880"/>
                  </a:moveTo>
                  <a:lnTo>
                    <a:pt x="0" y="563880"/>
                  </a:lnTo>
                  <a:lnTo>
                    <a:pt x="0" y="845820"/>
                  </a:lnTo>
                  <a:lnTo>
                    <a:pt x="833755" y="845820"/>
                  </a:lnTo>
                  <a:lnTo>
                    <a:pt x="833755" y="563880"/>
                  </a:lnTo>
                  <a:close/>
                </a:path>
                <a:path w="2500629" h="2537460">
                  <a:moveTo>
                    <a:pt x="1111250" y="2255520"/>
                  </a:moveTo>
                  <a:lnTo>
                    <a:pt x="0" y="2255520"/>
                  </a:lnTo>
                  <a:lnTo>
                    <a:pt x="0" y="2537460"/>
                  </a:lnTo>
                  <a:lnTo>
                    <a:pt x="1111250" y="2537460"/>
                  </a:lnTo>
                  <a:lnTo>
                    <a:pt x="1111250" y="2255520"/>
                  </a:lnTo>
                  <a:close/>
                </a:path>
                <a:path w="2500629" h="2537460">
                  <a:moveTo>
                    <a:pt x="1945005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1945005" y="281940"/>
                  </a:lnTo>
                  <a:lnTo>
                    <a:pt x="1945005" y="0"/>
                  </a:lnTo>
                  <a:close/>
                </a:path>
                <a:path w="2500629" h="2537460">
                  <a:moveTo>
                    <a:pt x="2500630" y="1691640"/>
                  </a:moveTo>
                  <a:lnTo>
                    <a:pt x="0" y="1691640"/>
                  </a:lnTo>
                  <a:lnTo>
                    <a:pt x="0" y="1973580"/>
                  </a:lnTo>
                  <a:lnTo>
                    <a:pt x="2500630" y="1973580"/>
                  </a:lnTo>
                  <a:lnTo>
                    <a:pt x="2500630" y="169164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594984" y="4407548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4110" y="2832112"/>
            <a:ext cx="5749290" cy="322707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4526915" algn="r">
              <a:lnSpc>
                <a:spcPct val="100000"/>
              </a:lnSpc>
              <a:spcBef>
                <a:spcPts val="965"/>
              </a:spcBef>
            </a:pP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than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12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months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4528185" algn="r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12 </a:t>
            </a:r>
            <a:r>
              <a:rPr sz="1000" spc="-10" dirty="0">
                <a:latin typeface="Arial MT"/>
                <a:cs typeface="Arial MT"/>
              </a:rPr>
              <a:t>months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485140">
              <a:lnSpc>
                <a:spcPts val="1065"/>
              </a:lnSpc>
              <a:spcBef>
                <a:spcPts val="710"/>
              </a:spcBef>
            </a:pPr>
            <a:r>
              <a:rPr sz="1000" spc="-5" dirty="0">
                <a:latin typeface="Arial MT"/>
                <a:cs typeface="Arial MT"/>
              </a:rPr>
              <a:t>3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months</a:t>
            </a:r>
            <a:endParaRPr sz="1000">
              <a:latin typeface="Arial MT"/>
              <a:cs typeface="Arial MT"/>
            </a:endParaRPr>
          </a:p>
          <a:p>
            <a:pPr marL="4572635">
              <a:lnSpc>
                <a:spcPts val="1065"/>
              </a:lnSpc>
            </a:pPr>
            <a:r>
              <a:rPr sz="1000" spc="-10" dirty="0">
                <a:latin typeface="Arial MT"/>
                <a:cs typeface="Arial MT"/>
              </a:rPr>
              <a:t>No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respondents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R="4527550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months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4519930" algn="r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Arial MT"/>
                <a:cs typeface="Arial MT"/>
              </a:rPr>
              <a:t>Less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month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1273810">
              <a:lnSpc>
                <a:spcPct val="100000"/>
              </a:lnSpc>
              <a:tabLst>
                <a:tab pos="1551305" algn="l"/>
                <a:tab pos="1829435" algn="l"/>
                <a:tab pos="2107565" algn="l"/>
                <a:tab pos="2384425" algn="l"/>
                <a:tab pos="2629535" algn="l"/>
                <a:tab pos="2906395" algn="l"/>
                <a:tab pos="3184525" algn="l"/>
                <a:tab pos="3462654" algn="l"/>
                <a:tab pos="3740785" algn="l"/>
                <a:tab pos="4018915" algn="l"/>
              </a:tabLst>
            </a:pPr>
            <a:r>
              <a:rPr sz="1000" spc="-5" dirty="0">
                <a:latin typeface="Arial MT"/>
                <a:cs typeface="Arial MT"/>
              </a:rPr>
              <a:t>0	2	4	6	8	</a:t>
            </a:r>
            <a:r>
              <a:rPr sz="1000" spc="-10" dirty="0">
                <a:latin typeface="Arial MT"/>
                <a:cs typeface="Arial MT"/>
              </a:rPr>
              <a:t>10	</a:t>
            </a:r>
            <a:r>
              <a:rPr sz="1000" spc="-15" dirty="0">
                <a:latin typeface="Arial MT"/>
                <a:cs typeface="Arial MT"/>
              </a:rPr>
              <a:t>12	14	16	18	20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850" y="317500"/>
            <a:ext cx="500507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on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rate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b="1" spc="-5" dirty="0">
                <a:latin typeface="Times New Roman"/>
                <a:cs typeface="Times New Roman"/>
              </a:rPr>
              <a:t>expected by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from</a:t>
            </a:r>
            <a:r>
              <a:rPr sz="1600" b="1" spc="-5" dirty="0">
                <a:latin typeface="Times New Roman"/>
                <a:cs typeface="Times New Roman"/>
              </a:rPr>
              <a:t> 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r>
              <a:rPr sz="1600" b="1" dirty="0">
                <a:latin typeface="Times New Roman"/>
                <a:cs typeface="Times New Roman"/>
              </a:rPr>
              <a:t> in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 year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1762772"/>
          <a:ext cx="5274308" cy="234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15%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25%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30%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30%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above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28825" y="5568962"/>
            <a:ext cx="3054985" cy="3054350"/>
            <a:chOff x="2028825" y="5568962"/>
            <a:chExt cx="3054985" cy="3054350"/>
          </a:xfrm>
        </p:grpSpPr>
        <p:sp>
          <p:nvSpPr>
            <p:cNvPr id="6" name="object 6"/>
            <p:cNvSpPr/>
            <p:nvPr/>
          </p:nvSpPr>
          <p:spPr>
            <a:xfrm>
              <a:off x="3176269" y="5568962"/>
              <a:ext cx="379730" cy="787400"/>
            </a:xfrm>
            <a:custGeom>
              <a:avLst/>
              <a:gdLst/>
              <a:ahLst/>
              <a:cxnLst/>
              <a:rect l="l" t="t" r="r" b="b"/>
              <a:pathLst>
                <a:path w="379729" h="787400">
                  <a:moveTo>
                    <a:pt x="379730" y="0"/>
                  </a:moveTo>
                  <a:lnTo>
                    <a:pt x="331847" y="744"/>
                  </a:lnTo>
                  <a:lnTo>
                    <a:pt x="283964" y="2976"/>
                  </a:lnTo>
                  <a:lnTo>
                    <a:pt x="236140" y="6697"/>
                  </a:lnTo>
                  <a:lnTo>
                    <a:pt x="188436" y="11906"/>
                  </a:lnTo>
                  <a:lnTo>
                    <a:pt x="140910" y="18603"/>
                  </a:lnTo>
                  <a:lnTo>
                    <a:pt x="93622" y="26789"/>
                  </a:lnTo>
                  <a:lnTo>
                    <a:pt x="46632" y="36462"/>
                  </a:lnTo>
                  <a:lnTo>
                    <a:pt x="0" y="47625"/>
                  </a:lnTo>
                  <a:lnTo>
                    <a:pt x="189865" y="787400"/>
                  </a:lnTo>
                  <a:lnTo>
                    <a:pt x="236855" y="776932"/>
                  </a:lnTo>
                  <a:lnTo>
                    <a:pt x="284321" y="769381"/>
                  </a:lnTo>
                  <a:lnTo>
                    <a:pt x="332025" y="764807"/>
                  </a:lnTo>
                  <a:lnTo>
                    <a:pt x="379730" y="763270"/>
                  </a:lnTo>
                  <a:lnTo>
                    <a:pt x="379730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2000" y="5616587"/>
              <a:ext cx="1334135" cy="1431290"/>
            </a:xfrm>
            <a:custGeom>
              <a:avLst/>
              <a:gdLst/>
              <a:ahLst/>
              <a:cxnLst/>
              <a:rect l="l" t="t" r="r" b="b"/>
              <a:pathLst>
                <a:path w="1334135" h="1431290">
                  <a:moveTo>
                    <a:pt x="1144270" y="0"/>
                  </a:moveTo>
                  <a:lnTo>
                    <a:pt x="1098232" y="12858"/>
                  </a:lnTo>
                  <a:lnTo>
                    <a:pt x="1052195" y="26670"/>
                  </a:lnTo>
                  <a:lnTo>
                    <a:pt x="1001731" y="44047"/>
                  </a:lnTo>
                  <a:lnTo>
                    <a:pt x="951967" y="63149"/>
                  </a:lnTo>
                  <a:lnTo>
                    <a:pt x="902946" y="83961"/>
                  </a:lnTo>
                  <a:lnTo>
                    <a:pt x="854709" y="106465"/>
                  </a:lnTo>
                  <a:lnTo>
                    <a:pt x="807297" y="130647"/>
                  </a:lnTo>
                  <a:lnTo>
                    <a:pt x="760753" y="156492"/>
                  </a:lnTo>
                  <a:lnTo>
                    <a:pt x="715118" y="183982"/>
                  </a:lnTo>
                  <a:lnTo>
                    <a:pt x="670435" y="213103"/>
                  </a:lnTo>
                  <a:lnTo>
                    <a:pt x="626744" y="243839"/>
                  </a:lnTo>
                  <a:lnTo>
                    <a:pt x="583969" y="275891"/>
                  </a:lnTo>
                  <a:lnTo>
                    <a:pt x="542442" y="309374"/>
                  </a:lnTo>
                  <a:lnTo>
                    <a:pt x="502190" y="344264"/>
                  </a:lnTo>
                  <a:lnTo>
                    <a:pt x="463240" y="380533"/>
                  </a:lnTo>
                  <a:lnTo>
                    <a:pt x="425618" y="418155"/>
                  </a:lnTo>
                  <a:lnTo>
                    <a:pt x="389349" y="457105"/>
                  </a:lnTo>
                  <a:lnTo>
                    <a:pt x="354459" y="497357"/>
                  </a:lnTo>
                  <a:lnTo>
                    <a:pt x="320976" y="538884"/>
                  </a:lnTo>
                  <a:lnTo>
                    <a:pt x="288925" y="581660"/>
                  </a:lnTo>
                  <a:lnTo>
                    <a:pt x="258188" y="625350"/>
                  </a:lnTo>
                  <a:lnTo>
                    <a:pt x="229067" y="670033"/>
                  </a:lnTo>
                  <a:lnTo>
                    <a:pt x="201577" y="715668"/>
                  </a:lnTo>
                  <a:lnTo>
                    <a:pt x="175732" y="762212"/>
                  </a:lnTo>
                  <a:lnTo>
                    <a:pt x="151550" y="809624"/>
                  </a:lnTo>
                  <a:lnTo>
                    <a:pt x="129046" y="857861"/>
                  </a:lnTo>
                  <a:lnTo>
                    <a:pt x="108234" y="906882"/>
                  </a:lnTo>
                  <a:lnTo>
                    <a:pt x="89132" y="956646"/>
                  </a:lnTo>
                  <a:lnTo>
                    <a:pt x="71755" y="1007110"/>
                  </a:lnTo>
                  <a:lnTo>
                    <a:pt x="57498" y="1053033"/>
                  </a:lnTo>
                  <a:lnTo>
                    <a:pt x="44737" y="1099343"/>
                  </a:lnTo>
                  <a:lnTo>
                    <a:pt x="33480" y="1146011"/>
                  </a:lnTo>
                  <a:lnTo>
                    <a:pt x="23733" y="1193006"/>
                  </a:lnTo>
                  <a:lnTo>
                    <a:pt x="15504" y="1240298"/>
                  </a:lnTo>
                  <a:lnTo>
                    <a:pt x="8800" y="1287859"/>
                  </a:lnTo>
                  <a:lnTo>
                    <a:pt x="3630" y="1335658"/>
                  </a:lnTo>
                  <a:lnTo>
                    <a:pt x="0" y="1383664"/>
                  </a:lnTo>
                  <a:lnTo>
                    <a:pt x="762000" y="1431289"/>
                  </a:lnTo>
                  <a:lnTo>
                    <a:pt x="766673" y="1383436"/>
                  </a:lnTo>
                  <a:lnTo>
                    <a:pt x="774144" y="1336119"/>
                  </a:lnTo>
                  <a:lnTo>
                    <a:pt x="784592" y="1289397"/>
                  </a:lnTo>
                  <a:lnTo>
                    <a:pt x="798194" y="1243330"/>
                  </a:lnTo>
                  <a:lnTo>
                    <a:pt x="814481" y="1198163"/>
                  </a:lnTo>
                  <a:lnTo>
                    <a:pt x="833541" y="1154186"/>
                  </a:lnTo>
                  <a:lnTo>
                    <a:pt x="855253" y="1111519"/>
                  </a:lnTo>
                  <a:lnTo>
                    <a:pt x="879495" y="1070284"/>
                  </a:lnTo>
                  <a:lnTo>
                    <a:pt x="906144" y="1030605"/>
                  </a:lnTo>
                  <a:lnTo>
                    <a:pt x="935847" y="992672"/>
                  </a:lnTo>
                  <a:lnTo>
                    <a:pt x="967745" y="956660"/>
                  </a:lnTo>
                  <a:lnTo>
                    <a:pt x="1001745" y="922660"/>
                  </a:lnTo>
                  <a:lnTo>
                    <a:pt x="1037757" y="890762"/>
                  </a:lnTo>
                  <a:lnTo>
                    <a:pt x="1075689" y="861060"/>
                  </a:lnTo>
                  <a:lnTo>
                    <a:pt x="1115369" y="834410"/>
                  </a:lnTo>
                  <a:lnTo>
                    <a:pt x="1156604" y="810168"/>
                  </a:lnTo>
                  <a:lnTo>
                    <a:pt x="1199271" y="788456"/>
                  </a:lnTo>
                  <a:lnTo>
                    <a:pt x="1243248" y="769396"/>
                  </a:lnTo>
                  <a:lnTo>
                    <a:pt x="1288414" y="753110"/>
                  </a:lnTo>
                  <a:lnTo>
                    <a:pt x="1334135" y="739775"/>
                  </a:lnTo>
                  <a:lnTo>
                    <a:pt x="1144270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8825" y="7000252"/>
              <a:ext cx="2980055" cy="1623060"/>
            </a:xfrm>
            <a:custGeom>
              <a:avLst/>
              <a:gdLst/>
              <a:ahLst/>
              <a:cxnLst/>
              <a:rect l="l" t="t" r="r" b="b"/>
              <a:pathLst>
                <a:path w="2980054" h="1623059">
                  <a:moveTo>
                    <a:pt x="3175" y="0"/>
                  </a:moveTo>
                  <a:lnTo>
                    <a:pt x="1875" y="23812"/>
                  </a:lnTo>
                  <a:lnTo>
                    <a:pt x="873" y="47625"/>
                  </a:lnTo>
                  <a:lnTo>
                    <a:pt x="228" y="71437"/>
                  </a:lnTo>
                  <a:lnTo>
                    <a:pt x="0" y="95250"/>
                  </a:lnTo>
                  <a:lnTo>
                    <a:pt x="938" y="148745"/>
                  </a:lnTo>
                  <a:lnTo>
                    <a:pt x="3749" y="202095"/>
                  </a:lnTo>
                  <a:lnTo>
                    <a:pt x="8419" y="255246"/>
                  </a:lnTo>
                  <a:lnTo>
                    <a:pt x="14940" y="308146"/>
                  </a:lnTo>
                  <a:lnTo>
                    <a:pt x="23300" y="360743"/>
                  </a:lnTo>
                  <a:lnTo>
                    <a:pt x="33490" y="412985"/>
                  </a:lnTo>
                  <a:lnTo>
                    <a:pt x="45498" y="464819"/>
                  </a:lnTo>
                  <a:lnTo>
                    <a:pt x="59315" y="516193"/>
                  </a:lnTo>
                  <a:lnTo>
                    <a:pt x="74930" y="567055"/>
                  </a:lnTo>
                  <a:lnTo>
                    <a:pt x="92307" y="617707"/>
                  </a:lnTo>
                  <a:lnTo>
                    <a:pt x="111409" y="667618"/>
                  </a:lnTo>
                  <a:lnTo>
                    <a:pt x="132221" y="716750"/>
                  </a:lnTo>
                  <a:lnTo>
                    <a:pt x="154725" y="765066"/>
                  </a:lnTo>
                  <a:lnTo>
                    <a:pt x="178907" y="812531"/>
                  </a:lnTo>
                  <a:lnTo>
                    <a:pt x="204752" y="859107"/>
                  </a:lnTo>
                  <a:lnTo>
                    <a:pt x="232242" y="904759"/>
                  </a:lnTo>
                  <a:lnTo>
                    <a:pt x="261363" y="949448"/>
                  </a:lnTo>
                  <a:lnTo>
                    <a:pt x="292100" y="993140"/>
                  </a:lnTo>
                  <a:lnTo>
                    <a:pt x="324151" y="1035748"/>
                  </a:lnTo>
                  <a:lnTo>
                    <a:pt x="357634" y="1077186"/>
                  </a:lnTo>
                  <a:lnTo>
                    <a:pt x="392524" y="1117411"/>
                  </a:lnTo>
                  <a:lnTo>
                    <a:pt x="428793" y="1156382"/>
                  </a:lnTo>
                  <a:lnTo>
                    <a:pt x="466415" y="1194057"/>
                  </a:lnTo>
                  <a:lnTo>
                    <a:pt x="505365" y="1230394"/>
                  </a:lnTo>
                  <a:lnTo>
                    <a:pt x="545617" y="1265352"/>
                  </a:lnTo>
                  <a:lnTo>
                    <a:pt x="587144" y="1298887"/>
                  </a:lnTo>
                  <a:lnTo>
                    <a:pt x="629919" y="1330960"/>
                  </a:lnTo>
                  <a:lnTo>
                    <a:pt x="673610" y="1361696"/>
                  </a:lnTo>
                  <a:lnTo>
                    <a:pt x="718293" y="1390817"/>
                  </a:lnTo>
                  <a:lnTo>
                    <a:pt x="763928" y="1418307"/>
                  </a:lnTo>
                  <a:lnTo>
                    <a:pt x="810472" y="1444152"/>
                  </a:lnTo>
                  <a:lnTo>
                    <a:pt x="857884" y="1468334"/>
                  </a:lnTo>
                  <a:lnTo>
                    <a:pt x="906121" y="1490838"/>
                  </a:lnTo>
                  <a:lnTo>
                    <a:pt x="955142" y="1511650"/>
                  </a:lnTo>
                  <a:lnTo>
                    <a:pt x="1004906" y="1530752"/>
                  </a:lnTo>
                  <a:lnTo>
                    <a:pt x="1055370" y="1548130"/>
                  </a:lnTo>
                  <a:lnTo>
                    <a:pt x="1106419" y="1563577"/>
                  </a:lnTo>
                  <a:lnTo>
                    <a:pt x="1157935" y="1577305"/>
                  </a:lnTo>
                  <a:lnTo>
                    <a:pt x="1209863" y="1589287"/>
                  </a:lnTo>
                  <a:lnTo>
                    <a:pt x="1262151" y="1599497"/>
                  </a:lnTo>
                  <a:lnTo>
                    <a:pt x="1314748" y="1607910"/>
                  </a:lnTo>
                  <a:lnTo>
                    <a:pt x="1367601" y="1614499"/>
                  </a:lnTo>
                  <a:lnTo>
                    <a:pt x="1420658" y="1619237"/>
                  </a:lnTo>
                  <a:lnTo>
                    <a:pt x="1473867" y="1622100"/>
                  </a:lnTo>
                  <a:lnTo>
                    <a:pt x="1527175" y="1623060"/>
                  </a:lnTo>
                  <a:lnTo>
                    <a:pt x="1580671" y="1622100"/>
                  </a:lnTo>
                  <a:lnTo>
                    <a:pt x="1634027" y="1619237"/>
                  </a:lnTo>
                  <a:lnTo>
                    <a:pt x="1687194" y="1614499"/>
                  </a:lnTo>
                  <a:lnTo>
                    <a:pt x="1740127" y="1607910"/>
                  </a:lnTo>
                  <a:lnTo>
                    <a:pt x="1792777" y="1599497"/>
                  </a:lnTo>
                  <a:lnTo>
                    <a:pt x="1845098" y="1589287"/>
                  </a:lnTo>
                  <a:lnTo>
                    <a:pt x="1897042" y="1577305"/>
                  </a:lnTo>
                  <a:lnTo>
                    <a:pt x="1948564" y="1563577"/>
                  </a:lnTo>
                  <a:lnTo>
                    <a:pt x="1999614" y="1548130"/>
                  </a:lnTo>
                  <a:lnTo>
                    <a:pt x="2050078" y="1530752"/>
                  </a:lnTo>
                  <a:lnTo>
                    <a:pt x="2099842" y="1511650"/>
                  </a:lnTo>
                  <a:lnTo>
                    <a:pt x="2148863" y="1490838"/>
                  </a:lnTo>
                  <a:lnTo>
                    <a:pt x="2197100" y="1468334"/>
                  </a:lnTo>
                  <a:lnTo>
                    <a:pt x="2244512" y="1444152"/>
                  </a:lnTo>
                  <a:lnTo>
                    <a:pt x="2291056" y="1418307"/>
                  </a:lnTo>
                  <a:lnTo>
                    <a:pt x="2336691" y="1390817"/>
                  </a:lnTo>
                  <a:lnTo>
                    <a:pt x="2381374" y="1361696"/>
                  </a:lnTo>
                  <a:lnTo>
                    <a:pt x="2425065" y="1330960"/>
                  </a:lnTo>
                  <a:lnTo>
                    <a:pt x="2467840" y="1298887"/>
                  </a:lnTo>
                  <a:lnTo>
                    <a:pt x="2509367" y="1265352"/>
                  </a:lnTo>
                  <a:lnTo>
                    <a:pt x="2549619" y="1230394"/>
                  </a:lnTo>
                  <a:lnTo>
                    <a:pt x="2588569" y="1194057"/>
                  </a:lnTo>
                  <a:lnTo>
                    <a:pt x="2626191" y="1156382"/>
                  </a:lnTo>
                  <a:lnTo>
                    <a:pt x="2662460" y="1117411"/>
                  </a:lnTo>
                  <a:lnTo>
                    <a:pt x="2697350" y="1077186"/>
                  </a:lnTo>
                  <a:lnTo>
                    <a:pt x="2730833" y="1035748"/>
                  </a:lnTo>
                  <a:lnTo>
                    <a:pt x="2762885" y="993140"/>
                  </a:lnTo>
                  <a:lnTo>
                    <a:pt x="2793621" y="949448"/>
                  </a:lnTo>
                  <a:lnTo>
                    <a:pt x="2822742" y="904759"/>
                  </a:lnTo>
                  <a:lnTo>
                    <a:pt x="2850232" y="859107"/>
                  </a:lnTo>
                  <a:lnTo>
                    <a:pt x="2876077" y="812531"/>
                  </a:lnTo>
                  <a:lnTo>
                    <a:pt x="2900259" y="765066"/>
                  </a:lnTo>
                  <a:lnTo>
                    <a:pt x="2922763" y="716750"/>
                  </a:lnTo>
                  <a:lnTo>
                    <a:pt x="2943575" y="667618"/>
                  </a:lnTo>
                  <a:lnTo>
                    <a:pt x="2962677" y="617707"/>
                  </a:lnTo>
                  <a:lnTo>
                    <a:pt x="2980054" y="567055"/>
                  </a:lnTo>
                  <a:lnTo>
                    <a:pt x="2253615" y="331470"/>
                  </a:lnTo>
                  <a:lnTo>
                    <a:pt x="2237328" y="376636"/>
                  </a:lnTo>
                  <a:lnTo>
                    <a:pt x="2218268" y="420613"/>
                  </a:lnTo>
                  <a:lnTo>
                    <a:pt x="2196556" y="463280"/>
                  </a:lnTo>
                  <a:lnTo>
                    <a:pt x="2172314" y="504515"/>
                  </a:lnTo>
                  <a:lnTo>
                    <a:pt x="2145665" y="544195"/>
                  </a:lnTo>
                  <a:lnTo>
                    <a:pt x="2115962" y="582127"/>
                  </a:lnTo>
                  <a:lnTo>
                    <a:pt x="2084064" y="618139"/>
                  </a:lnTo>
                  <a:lnTo>
                    <a:pt x="2050064" y="652139"/>
                  </a:lnTo>
                  <a:lnTo>
                    <a:pt x="2014052" y="684037"/>
                  </a:lnTo>
                  <a:lnTo>
                    <a:pt x="1976120" y="713740"/>
                  </a:lnTo>
                  <a:lnTo>
                    <a:pt x="1936440" y="740389"/>
                  </a:lnTo>
                  <a:lnTo>
                    <a:pt x="1895205" y="764631"/>
                  </a:lnTo>
                  <a:lnTo>
                    <a:pt x="1852538" y="786343"/>
                  </a:lnTo>
                  <a:lnTo>
                    <a:pt x="1808561" y="805403"/>
                  </a:lnTo>
                  <a:lnTo>
                    <a:pt x="1763395" y="821690"/>
                  </a:lnTo>
                  <a:lnTo>
                    <a:pt x="1717309" y="835096"/>
                  </a:lnTo>
                  <a:lnTo>
                    <a:pt x="1670552" y="845576"/>
                  </a:lnTo>
                  <a:lnTo>
                    <a:pt x="1623217" y="853099"/>
                  </a:lnTo>
                  <a:lnTo>
                    <a:pt x="1575394" y="857636"/>
                  </a:lnTo>
                  <a:lnTo>
                    <a:pt x="1527175" y="859155"/>
                  </a:lnTo>
                  <a:lnTo>
                    <a:pt x="1479265" y="857636"/>
                  </a:lnTo>
                  <a:lnTo>
                    <a:pt x="1431630" y="853099"/>
                  </a:lnTo>
                  <a:lnTo>
                    <a:pt x="1384391" y="845576"/>
                  </a:lnTo>
                  <a:lnTo>
                    <a:pt x="1337670" y="835096"/>
                  </a:lnTo>
                  <a:lnTo>
                    <a:pt x="1291589" y="821690"/>
                  </a:lnTo>
                  <a:lnTo>
                    <a:pt x="1246423" y="805403"/>
                  </a:lnTo>
                  <a:lnTo>
                    <a:pt x="1202446" y="786343"/>
                  </a:lnTo>
                  <a:lnTo>
                    <a:pt x="1159779" y="764631"/>
                  </a:lnTo>
                  <a:lnTo>
                    <a:pt x="1118544" y="740389"/>
                  </a:lnTo>
                  <a:lnTo>
                    <a:pt x="1078864" y="713740"/>
                  </a:lnTo>
                  <a:lnTo>
                    <a:pt x="1040932" y="684037"/>
                  </a:lnTo>
                  <a:lnTo>
                    <a:pt x="1004920" y="652139"/>
                  </a:lnTo>
                  <a:lnTo>
                    <a:pt x="970920" y="618139"/>
                  </a:lnTo>
                  <a:lnTo>
                    <a:pt x="939022" y="582127"/>
                  </a:lnTo>
                  <a:lnTo>
                    <a:pt x="909319" y="544195"/>
                  </a:lnTo>
                  <a:lnTo>
                    <a:pt x="882670" y="504515"/>
                  </a:lnTo>
                  <a:lnTo>
                    <a:pt x="858428" y="463280"/>
                  </a:lnTo>
                  <a:lnTo>
                    <a:pt x="836716" y="420613"/>
                  </a:lnTo>
                  <a:lnTo>
                    <a:pt x="817656" y="376636"/>
                  </a:lnTo>
                  <a:lnTo>
                    <a:pt x="801369" y="331470"/>
                  </a:lnTo>
                  <a:lnTo>
                    <a:pt x="787963" y="285384"/>
                  </a:lnTo>
                  <a:lnTo>
                    <a:pt x="777483" y="238627"/>
                  </a:lnTo>
                  <a:lnTo>
                    <a:pt x="769960" y="191292"/>
                  </a:lnTo>
                  <a:lnTo>
                    <a:pt x="765423" y="143469"/>
                  </a:lnTo>
                  <a:lnTo>
                    <a:pt x="763905" y="95250"/>
                  </a:lnTo>
                  <a:lnTo>
                    <a:pt x="764301" y="71437"/>
                  </a:lnTo>
                  <a:lnTo>
                    <a:pt x="765175" y="4762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1160" y="6277622"/>
              <a:ext cx="882650" cy="1289685"/>
            </a:xfrm>
            <a:custGeom>
              <a:avLst/>
              <a:gdLst/>
              <a:ahLst/>
              <a:cxnLst/>
              <a:rect l="l" t="t" r="r" b="b"/>
              <a:pathLst>
                <a:path w="882650" h="1289684">
                  <a:moveTo>
                    <a:pt x="644525" y="0"/>
                  </a:moveTo>
                  <a:lnTo>
                    <a:pt x="0" y="408939"/>
                  </a:lnTo>
                  <a:lnTo>
                    <a:pt x="24397" y="450224"/>
                  </a:lnTo>
                  <a:lnTo>
                    <a:pt x="46116" y="492998"/>
                  </a:lnTo>
                  <a:lnTo>
                    <a:pt x="65097" y="537081"/>
                  </a:lnTo>
                  <a:lnTo>
                    <a:pt x="81279" y="582295"/>
                  </a:lnTo>
                  <a:lnTo>
                    <a:pt x="94686" y="628375"/>
                  </a:lnTo>
                  <a:lnTo>
                    <a:pt x="105166" y="675096"/>
                  </a:lnTo>
                  <a:lnTo>
                    <a:pt x="112689" y="722335"/>
                  </a:lnTo>
                  <a:lnTo>
                    <a:pt x="117226" y="769970"/>
                  </a:lnTo>
                  <a:lnTo>
                    <a:pt x="118744" y="817879"/>
                  </a:lnTo>
                  <a:lnTo>
                    <a:pt x="117226" y="866099"/>
                  </a:lnTo>
                  <a:lnTo>
                    <a:pt x="112689" y="913922"/>
                  </a:lnTo>
                  <a:lnTo>
                    <a:pt x="105166" y="961257"/>
                  </a:lnTo>
                  <a:lnTo>
                    <a:pt x="94686" y="1008014"/>
                  </a:lnTo>
                  <a:lnTo>
                    <a:pt x="81279" y="1054100"/>
                  </a:lnTo>
                  <a:lnTo>
                    <a:pt x="807719" y="1289685"/>
                  </a:lnTo>
                  <a:lnTo>
                    <a:pt x="823334" y="1238823"/>
                  </a:lnTo>
                  <a:lnTo>
                    <a:pt x="837151" y="1187449"/>
                  </a:lnTo>
                  <a:lnTo>
                    <a:pt x="849159" y="1135615"/>
                  </a:lnTo>
                  <a:lnTo>
                    <a:pt x="859349" y="1083373"/>
                  </a:lnTo>
                  <a:lnTo>
                    <a:pt x="867709" y="1030776"/>
                  </a:lnTo>
                  <a:lnTo>
                    <a:pt x="874230" y="977876"/>
                  </a:lnTo>
                  <a:lnTo>
                    <a:pt x="878900" y="924725"/>
                  </a:lnTo>
                  <a:lnTo>
                    <a:pt x="881711" y="871375"/>
                  </a:lnTo>
                  <a:lnTo>
                    <a:pt x="882650" y="817879"/>
                  </a:lnTo>
                  <a:lnTo>
                    <a:pt x="881711" y="764572"/>
                  </a:lnTo>
                  <a:lnTo>
                    <a:pt x="878900" y="711363"/>
                  </a:lnTo>
                  <a:lnTo>
                    <a:pt x="874230" y="658306"/>
                  </a:lnTo>
                  <a:lnTo>
                    <a:pt x="867709" y="605453"/>
                  </a:lnTo>
                  <a:lnTo>
                    <a:pt x="859349" y="552856"/>
                  </a:lnTo>
                  <a:lnTo>
                    <a:pt x="849159" y="500568"/>
                  </a:lnTo>
                  <a:lnTo>
                    <a:pt x="837151" y="448640"/>
                  </a:lnTo>
                  <a:lnTo>
                    <a:pt x="823334" y="397124"/>
                  </a:lnTo>
                  <a:lnTo>
                    <a:pt x="807719" y="346075"/>
                  </a:lnTo>
                  <a:lnTo>
                    <a:pt x="792243" y="300627"/>
                  </a:lnTo>
                  <a:lnTo>
                    <a:pt x="775344" y="255746"/>
                  </a:lnTo>
                  <a:lnTo>
                    <a:pt x="757032" y="211459"/>
                  </a:lnTo>
                  <a:lnTo>
                    <a:pt x="737314" y="167798"/>
                  </a:lnTo>
                  <a:lnTo>
                    <a:pt x="716196" y="124792"/>
                  </a:lnTo>
                  <a:lnTo>
                    <a:pt x="693687" y="82470"/>
                  </a:lnTo>
                  <a:lnTo>
                    <a:pt x="669794" y="40863"/>
                  </a:lnTo>
                  <a:lnTo>
                    <a:pt x="644525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4945" y="5860427"/>
              <a:ext cx="840740" cy="826135"/>
            </a:xfrm>
            <a:custGeom>
              <a:avLst/>
              <a:gdLst/>
              <a:ahLst/>
              <a:cxnLst/>
              <a:rect l="l" t="t" r="r" b="b"/>
              <a:pathLst>
                <a:path w="840739" h="826134">
                  <a:moveTo>
                    <a:pt x="448944" y="0"/>
                  </a:moveTo>
                  <a:lnTo>
                    <a:pt x="0" y="617220"/>
                  </a:lnTo>
                  <a:lnTo>
                    <a:pt x="37932" y="646922"/>
                  </a:lnTo>
                  <a:lnTo>
                    <a:pt x="73944" y="678820"/>
                  </a:lnTo>
                  <a:lnTo>
                    <a:pt x="107944" y="712820"/>
                  </a:lnTo>
                  <a:lnTo>
                    <a:pt x="139842" y="748832"/>
                  </a:lnTo>
                  <a:lnTo>
                    <a:pt x="169544" y="786765"/>
                  </a:lnTo>
                  <a:lnTo>
                    <a:pt x="196214" y="826135"/>
                  </a:lnTo>
                  <a:lnTo>
                    <a:pt x="840739" y="417195"/>
                  </a:lnTo>
                  <a:lnTo>
                    <a:pt x="814466" y="377031"/>
                  </a:lnTo>
                  <a:lnTo>
                    <a:pt x="786764" y="337820"/>
                  </a:lnTo>
                  <a:lnTo>
                    <a:pt x="754713" y="295044"/>
                  </a:lnTo>
                  <a:lnTo>
                    <a:pt x="721230" y="253517"/>
                  </a:lnTo>
                  <a:lnTo>
                    <a:pt x="686340" y="213265"/>
                  </a:lnTo>
                  <a:lnTo>
                    <a:pt x="650071" y="174315"/>
                  </a:lnTo>
                  <a:lnTo>
                    <a:pt x="612449" y="136693"/>
                  </a:lnTo>
                  <a:lnTo>
                    <a:pt x="573499" y="100424"/>
                  </a:lnTo>
                  <a:lnTo>
                    <a:pt x="533247" y="65534"/>
                  </a:lnTo>
                  <a:lnTo>
                    <a:pt x="491720" y="32051"/>
                  </a:lnTo>
                  <a:lnTo>
                    <a:pt x="448944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6000" y="5568962"/>
              <a:ext cx="897890" cy="908685"/>
            </a:xfrm>
            <a:custGeom>
              <a:avLst/>
              <a:gdLst/>
              <a:ahLst/>
              <a:cxnLst/>
              <a:rect l="l" t="t" r="r" b="b"/>
              <a:pathLst>
                <a:path w="897889" h="908685">
                  <a:moveTo>
                    <a:pt x="0" y="0"/>
                  </a:moveTo>
                  <a:lnTo>
                    <a:pt x="0" y="763270"/>
                  </a:lnTo>
                  <a:lnTo>
                    <a:pt x="48219" y="764788"/>
                  </a:lnTo>
                  <a:lnTo>
                    <a:pt x="96042" y="769325"/>
                  </a:lnTo>
                  <a:lnTo>
                    <a:pt x="143377" y="776848"/>
                  </a:lnTo>
                  <a:lnTo>
                    <a:pt x="190134" y="787328"/>
                  </a:lnTo>
                  <a:lnTo>
                    <a:pt x="236220" y="800735"/>
                  </a:lnTo>
                  <a:lnTo>
                    <a:pt x="281386" y="817021"/>
                  </a:lnTo>
                  <a:lnTo>
                    <a:pt x="325363" y="836081"/>
                  </a:lnTo>
                  <a:lnTo>
                    <a:pt x="368030" y="857793"/>
                  </a:lnTo>
                  <a:lnTo>
                    <a:pt x="409265" y="882035"/>
                  </a:lnTo>
                  <a:lnTo>
                    <a:pt x="448945" y="908685"/>
                  </a:lnTo>
                  <a:lnTo>
                    <a:pt x="897889" y="291464"/>
                  </a:lnTo>
                  <a:lnTo>
                    <a:pt x="854199" y="260728"/>
                  </a:lnTo>
                  <a:lnTo>
                    <a:pt x="809516" y="231607"/>
                  </a:lnTo>
                  <a:lnTo>
                    <a:pt x="763881" y="204117"/>
                  </a:lnTo>
                  <a:lnTo>
                    <a:pt x="717337" y="178272"/>
                  </a:lnTo>
                  <a:lnTo>
                    <a:pt x="669925" y="154090"/>
                  </a:lnTo>
                  <a:lnTo>
                    <a:pt x="621688" y="131586"/>
                  </a:lnTo>
                  <a:lnTo>
                    <a:pt x="572667" y="110774"/>
                  </a:lnTo>
                  <a:lnTo>
                    <a:pt x="522903" y="91672"/>
                  </a:lnTo>
                  <a:lnTo>
                    <a:pt x="472439" y="74295"/>
                  </a:lnTo>
                  <a:lnTo>
                    <a:pt x="421389" y="58702"/>
                  </a:lnTo>
                  <a:lnTo>
                    <a:pt x="369867" y="44943"/>
                  </a:lnTo>
                  <a:lnTo>
                    <a:pt x="317923" y="33020"/>
                  </a:lnTo>
                  <a:lnTo>
                    <a:pt x="265602" y="22930"/>
                  </a:lnTo>
                  <a:lnTo>
                    <a:pt x="212952" y="14675"/>
                  </a:lnTo>
                  <a:lnTo>
                    <a:pt x="160019" y="8255"/>
                  </a:lnTo>
                  <a:lnTo>
                    <a:pt x="106852" y="3668"/>
                  </a:lnTo>
                  <a:lnTo>
                    <a:pt x="53496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3270" y="5848362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2220" y="6254762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20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0239" y="8108962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46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0250" y="6840232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14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1170" y="6200152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6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7929" y="5895352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10</a:t>
            </a:r>
            <a:r>
              <a:rPr sz="1200" dirty="0"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98209" y="660464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8209" y="6785623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5564" y="76199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8209" y="696723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8209" y="71488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8209" y="732981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98209" y="751142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5564" y="76199"/>
                </a:lnTo>
                <a:lnTo>
                  <a:pt x="75564" y="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9970" y="6517652"/>
            <a:ext cx="647065" cy="11125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000" spc="-10" dirty="0">
                <a:latin typeface="Arial MT"/>
                <a:cs typeface="Arial MT"/>
              </a:rPr>
              <a:t>5%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-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10%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sz="1000" spc="-15" dirty="0">
                <a:latin typeface="Arial MT"/>
                <a:cs typeface="Arial MT"/>
              </a:rPr>
              <a:t>10% </a:t>
            </a:r>
            <a:r>
              <a:rPr sz="1000" dirty="0">
                <a:latin typeface="Arial MT"/>
                <a:cs typeface="Arial MT"/>
              </a:rPr>
              <a:t>- </a:t>
            </a:r>
            <a:r>
              <a:rPr sz="1000" spc="-15" dirty="0">
                <a:latin typeface="Arial MT"/>
                <a:cs typeface="Arial MT"/>
              </a:rPr>
              <a:t>15%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5" dirty="0">
                <a:latin typeface="Arial MT"/>
                <a:cs typeface="Arial MT"/>
              </a:rPr>
              <a:t>15% </a:t>
            </a:r>
            <a:r>
              <a:rPr sz="1000" dirty="0">
                <a:latin typeface="Arial MT"/>
                <a:cs typeface="Arial MT"/>
              </a:rPr>
              <a:t>- </a:t>
            </a:r>
            <a:r>
              <a:rPr sz="1000" spc="-15" dirty="0">
                <a:latin typeface="Arial MT"/>
                <a:cs typeface="Arial MT"/>
              </a:rPr>
              <a:t>20%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5" dirty="0">
                <a:latin typeface="Arial MT"/>
                <a:cs typeface="Arial MT"/>
              </a:rPr>
              <a:t>20% </a:t>
            </a:r>
            <a:r>
              <a:rPr sz="1000" dirty="0">
                <a:latin typeface="Arial MT"/>
                <a:cs typeface="Arial MT"/>
              </a:rPr>
              <a:t>- </a:t>
            </a:r>
            <a:r>
              <a:rPr sz="1000" spc="-15" dirty="0">
                <a:latin typeface="Arial MT"/>
                <a:cs typeface="Arial MT"/>
              </a:rPr>
              <a:t>25%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5" dirty="0">
                <a:latin typeface="Arial MT"/>
                <a:cs typeface="Arial MT"/>
              </a:rPr>
              <a:t>25% </a:t>
            </a:r>
            <a:r>
              <a:rPr sz="1000" dirty="0">
                <a:latin typeface="Arial MT"/>
                <a:cs typeface="Arial MT"/>
              </a:rPr>
              <a:t>- </a:t>
            </a:r>
            <a:r>
              <a:rPr sz="1000" spc="-15" dirty="0">
                <a:latin typeface="Arial MT"/>
                <a:cs typeface="Arial MT"/>
              </a:rPr>
              <a:t>30%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20" dirty="0">
                <a:latin typeface="Arial MT"/>
                <a:cs typeface="Arial MT"/>
              </a:rPr>
              <a:t>30</a:t>
            </a:r>
            <a:r>
              <a:rPr sz="1000" dirty="0">
                <a:latin typeface="Arial MT"/>
                <a:cs typeface="Arial MT"/>
              </a:rPr>
              <a:t>%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abo</a:t>
            </a:r>
            <a:r>
              <a:rPr sz="1000" spc="35" dirty="0">
                <a:latin typeface="Arial MT"/>
                <a:cs typeface="Arial MT"/>
              </a:rPr>
              <a:t>v</a:t>
            </a:r>
            <a:r>
              <a:rPr sz="100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9030" y="5477523"/>
            <a:ext cx="5758815" cy="3236595"/>
          </a:xfrm>
          <a:custGeom>
            <a:avLst/>
            <a:gdLst/>
            <a:ahLst/>
            <a:cxnLst/>
            <a:rect l="l" t="t" r="r" b="b"/>
            <a:pathLst>
              <a:path w="5758815" h="3236595">
                <a:moveTo>
                  <a:pt x="0" y="5079"/>
                </a:moveTo>
                <a:lnTo>
                  <a:pt x="5758815" y="5079"/>
                </a:lnTo>
              </a:path>
              <a:path w="5758815" h="3236595">
                <a:moveTo>
                  <a:pt x="5754370" y="0"/>
                </a:moveTo>
                <a:lnTo>
                  <a:pt x="5754370" y="3236595"/>
                </a:lnTo>
              </a:path>
              <a:path w="5758815" h="3236595">
                <a:moveTo>
                  <a:pt x="5758815" y="3232150"/>
                </a:moveTo>
                <a:lnTo>
                  <a:pt x="0" y="3232150"/>
                </a:lnTo>
              </a:path>
              <a:path w="5758815" h="3236595">
                <a:moveTo>
                  <a:pt x="5079" y="3236595"/>
                </a:moveTo>
                <a:lnTo>
                  <a:pt x="5079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20"/>
              </a:lnSpc>
            </a:pP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41300" y="241300"/>
            <a:ext cx="7118350" cy="1066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Times New Roman"/>
                <a:cs typeface="Times New Roman"/>
              </a:rPr>
              <a:t>INTRODUCTION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60"/>
              </a:spcBef>
              <a:tabLst>
                <a:tab pos="277495" algn="l"/>
                <a:tab pos="570230" algn="l"/>
                <a:tab pos="751840" algn="l"/>
                <a:tab pos="948690" algn="l"/>
                <a:tab pos="1207135" algn="l"/>
                <a:tab pos="1374140" algn="l"/>
                <a:tab pos="1750060" algn="l"/>
                <a:tab pos="1868805" algn="l"/>
                <a:tab pos="2155825" algn="l"/>
                <a:tab pos="2421890" algn="l"/>
                <a:tab pos="2601595" algn="l"/>
                <a:tab pos="2694305" algn="l"/>
                <a:tab pos="2875915" algn="l"/>
                <a:tab pos="3185160" algn="l"/>
                <a:tab pos="3214370" algn="l"/>
                <a:tab pos="3324860" algn="l"/>
                <a:tab pos="3642995" algn="l"/>
                <a:tab pos="3759200" algn="l"/>
                <a:tab pos="4355465" algn="l"/>
                <a:tab pos="4527550" algn="l"/>
                <a:tab pos="4628515" algn="l"/>
                <a:tab pos="4718685" algn="l"/>
                <a:tab pos="4801235" algn="l"/>
                <a:tab pos="4973320" algn="l"/>
                <a:tab pos="5142230" algn="l"/>
              </a:tabLst>
            </a:pPr>
            <a:r>
              <a:rPr spc="-5" dirty="0">
                <a:latin typeface="Times New Roman"/>
                <a:cs typeface="Times New Roman"/>
              </a:rPr>
              <a:t>During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last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decade,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Indian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economy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has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grown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breakneck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pace,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corporate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sector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playing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role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this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development.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During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this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time,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experienced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substantial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infusion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foreign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investment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well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establishment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multinationals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global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corporate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arena.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During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current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decade,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capital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market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expansion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have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played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significant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role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boosting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corporate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sector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growth.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With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expansion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capital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market,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certain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corporations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now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market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capitalizations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place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them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among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top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companies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world.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minimal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engagement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retail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investors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corporate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economy,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other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hand,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remains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source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concern.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overall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number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retail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investors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been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estimated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	</a:t>
            </a:r>
            <a:r>
              <a:rPr dirty="0">
                <a:latin typeface="Times New Roman"/>
                <a:cs typeface="Times New Roman"/>
              </a:rPr>
              <a:t>be	</a:t>
            </a:r>
            <a:r>
              <a:rPr spc="-10" dirty="0">
                <a:latin typeface="Times New Roman"/>
                <a:cs typeface="Times New Roman"/>
              </a:rPr>
              <a:t>less	</a:t>
            </a:r>
            <a:r>
              <a:rPr spc="-5" dirty="0">
                <a:latin typeface="Times New Roman"/>
                <a:cs typeface="Times New Roman"/>
              </a:rPr>
              <a:t>than	</a:t>
            </a:r>
            <a:r>
              <a:rPr dirty="0">
                <a:latin typeface="Times New Roman"/>
                <a:cs typeface="Times New Roman"/>
              </a:rPr>
              <a:t>one	</a:t>
            </a:r>
            <a:r>
              <a:rPr spc="-5" dirty="0">
                <a:latin typeface="Times New Roman"/>
                <a:cs typeface="Times New Roman"/>
              </a:rPr>
              <a:t>percentage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5" dirty="0" err="1">
                <a:latin typeface="Times New Roman"/>
                <a:cs typeface="Times New Roman"/>
              </a:rPr>
              <a:t>th</a:t>
            </a:r>
            <a:r>
              <a:rPr lang="en-IN" spc="-5" dirty="0">
                <a:latin typeface="Times New Roman"/>
                <a:cs typeface="Times New Roman"/>
              </a:rPr>
              <a:t>e </a:t>
            </a:r>
            <a:r>
              <a:rPr spc="-5" dirty="0">
                <a:latin typeface="Times New Roman"/>
                <a:cs typeface="Times New Roman"/>
              </a:rPr>
              <a:t>total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population.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household</a:t>
            </a:r>
            <a:r>
              <a:rPr lang="en-IN" spc="-5" dirty="0">
                <a:latin typeface="Times New Roman"/>
                <a:cs typeface="Times New Roman"/>
              </a:rPr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rapidly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shifting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their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investments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risk-free,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low-yielding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fix</a:t>
            </a:r>
            <a:r>
              <a:rPr dirty="0">
                <a:latin typeface="Times New Roman"/>
                <a:cs typeface="Times New Roman"/>
              </a:rPr>
              <a:t>ed</a:t>
            </a:r>
            <a:r>
              <a:rPr spc="-5" dirty="0">
                <a:latin typeface="Times New Roman"/>
                <a:cs typeface="Times New Roman"/>
              </a:rPr>
              <a:t>-r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tur</a:t>
            </a:r>
            <a:r>
              <a:rPr dirty="0">
                <a:latin typeface="Times New Roman"/>
                <a:cs typeface="Times New Roman"/>
              </a:rPr>
              <a:t>n	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tr</a:t>
            </a:r>
            <a:r>
              <a:rPr dirty="0">
                <a:latin typeface="Times New Roman"/>
                <a:cs typeface="Times New Roman"/>
              </a:rPr>
              <a:t>uments	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	non</a:t>
            </a:r>
            <a:r>
              <a:rPr spc="-5" dirty="0">
                <a:latin typeface="Times New Roman"/>
                <a:cs typeface="Times New Roman"/>
              </a:rPr>
              <a:t>-fin</a:t>
            </a:r>
            <a:r>
              <a:rPr dirty="0">
                <a:latin typeface="Times New Roman"/>
                <a:cs typeface="Times New Roman"/>
              </a:rPr>
              <a:t>anc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al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t</a:t>
            </a:r>
            <a:r>
              <a:rPr spc="-10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.		</a:t>
            </a:r>
            <a:r>
              <a:rPr spc="-5" dirty="0">
                <a:latin typeface="Times New Roman"/>
                <a:cs typeface="Times New Roman"/>
              </a:rPr>
              <a:t>Hou</a:t>
            </a:r>
            <a:r>
              <a:rPr dirty="0">
                <a:latin typeface="Times New Roman"/>
                <a:cs typeface="Times New Roman"/>
              </a:rPr>
              <a:t>sehol</a:t>
            </a:r>
            <a:r>
              <a:rPr spc="-1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s'	</a:t>
            </a:r>
            <a:r>
              <a:rPr spc="-1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ack	of  </a:t>
            </a:r>
            <a:r>
              <a:rPr spc="-5" dirty="0">
                <a:latin typeface="Times New Roman"/>
                <a:cs typeface="Times New Roman"/>
              </a:rPr>
              <a:t>understanding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financial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concepts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products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has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direct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impact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their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financial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markets.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Individuals'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capacity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fulfil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their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financial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goals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efficient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distribution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household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savings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influenced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financial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literacy.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Investors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frequently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rely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guesswork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seek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advice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from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friends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family,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which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generally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poor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approximations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when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compared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results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scientific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investigation.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more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likely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poor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decisions,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contribute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insufficiently,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start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saving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late,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avoid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contemporary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finance,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fall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victim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fraud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mis-selling.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outcomes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terrible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if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receive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faulty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guidance,</a:t>
            </a:r>
            <a:r>
              <a:rPr dirty="0">
                <a:latin typeface="Times New Roman"/>
                <a:cs typeface="Times New Roman"/>
              </a:rPr>
              <a:t> 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lose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Most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tor</a:t>
            </a:r>
            <a:r>
              <a:rPr dirty="0">
                <a:latin typeface="Times New Roman"/>
                <a:cs typeface="Times New Roman"/>
              </a:rPr>
              <a:t>s	ha</a:t>
            </a:r>
            <a:r>
              <a:rPr spc="-15" dirty="0">
                <a:latin typeface="Times New Roman"/>
                <a:cs typeface="Times New Roman"/>
              </a:rPr>
              <a:t>v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Times New Roman"/>
                <a:cs typeface="Times New Roman"/>
              </a:rPr>
              <a:t>a</a:t>
            </a:r>
            <a:r>
              <a:rPr spc="-5" dirty="0" err="1">
                <a:latin typeface="Times New Roman"/>
                <a:cs typeface="Times New Roman"/>
              </a:rPr>
              <a:t>llow</a:t>
            </a:r>
            <a:r>
              <a:rPr dirty="0" err="1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d </a:t>
            </a:r>
            <a:r>
              <a:rPr dirty="0">
                <a:latin typeface="Times New Roman"/>
                <a:cs typeface="Times New Roman"/>
              </a:rPr>
              <a:t>othe</a:t>
            </a:r>
            <a:r>
              <a:rPr spc="-1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s	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</a:t>
            </a:r>
            <a:r>
              <a:rPr spc="-5" dirty="0">
                <a:latin typeface="Times New Roman"/>
                <a:cs typeface="Times New Roman"/>
              </a:rPr>
              <a:t>tr</a:t>
            </a:r>
            <a:r>
              <a:rPr dirty="0">
                <a:latin typeface="Times New Roman"/>
                <a:cs typeface="Times New Roman"/>
              </a:rPr>
              <a:t>oy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lt</a:t>
            </a:r>
            <a:r>
              <a:rPr dirty="0">
                <a:latin typeface="Times New Roman"/>
                <a:cs typeface="Times New Roman"/>
              </a:rPr>
              <a:t>h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</a:t>
            </a:r>
            <a:r>
              <a:rPr spc="-15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pas</a:t>
            </a:r>
            <a:r>
              <a:rPr spc="-1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90282"/>
            <a:ext cx="5169535" cy="1569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4% of </a:t>
            </a:r>
            <a:r>
              <a:rPr sz="1300" spc="-5" dirty="0">
                <a:latin typeface="Times New Roman"/>
                <a:cs typeface="Times New Roman"/>
              </a:rPr>
              <a:t>respondents expect </a:t>
            </a:r>
            <a:r>
              <a:rPr sz="1300" dirty="0">
                <a:latin typeface="Times New Roman"/>
                <a:cs typeface="Times New Roman"/>
              </a:rPr>
              <a:t>about 5-10% </a:t>
            </a:r>
            <a:r>
              <a:rPr sz="1300" spc="-5" dirty="0">
                <a:latin typeface="Times New Roman"/>
                <a:cs typeface="Times New Roman"/>
              </a:rPr>
              <a:t>return from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market. </a:t>
            </a:r>
            <a:r>
              <a:rPr sz="1300" dirty="0">
                <a:latin typeface="Times New Roman"/>
                <a:cs typeface="Times New Roman"/>
              </a:rPr>
              <a:t>66% of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expect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10%</a:t>
            </a:r>
            <a:r>
              <a:rPr sz="1300" spc="-5" dirty="0">
                <a:latin typeface="Times New Roman"/>
                <a:cs typeface="Times New Roman"/>
              </a:rPr>
              <a:t> 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 </a:t>
            </a:r>
            <a:r>
              <a:rPr sz="1300" spc="-5" dirty="0">
                <a:latin typeface="Times New Roman"/>
                <a:cs typeface="Times New Roman"/>
              </a:rPr>
              <a:t>return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from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-5" dirty="0">
                <a:latin typeface="Times New Roman"/>
                <a:cs typeface="Times New Roman"/>
              </a:rPr>
              <a:t> 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expect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 - 30% </a:t>
            </a:r>
            <a:r>
              <a:rPr sz="1300" spc="-5" dirty="0">
                <a:latin typeface="Times New Roman"/>
                <a:cs typeface="Times New Roman"/>
              </a:rPr>
              <a:t>return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 10%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expect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</a:t>
            </a:r>
            <a:r>
              <a:rPr sz="1300" dirty="0">
                <a:latin typeface="Times New Roman"/>
                <a:cs typeface="Times New Roman"/>
              </a:rPr>
              <a:t> 30% </a:t>
            </a:r>
            <a:r>
              <a:rPr sz="1300" spc="-5" dirty="0">
                <a:latin typeface="Times New Roman"/>
                <a:cs typeface="Times New Roman"/>
              </a:rPr>
              <a:t>return.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83590"/>
              </p:ext>
            </p:extLst>
          </p:nvPr>
        </p:nvGraphicFramePr>
        <p:xfrm>
          <a:off x="1416050" y="4356100"/>
          <a:ext cx="5274308" cy="1596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Satisfaction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Fully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Satisfied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Satisfied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Neutral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Unsatisfied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401570" y="6958977"/>
            <a:ext cx="2016125" cy="2016760"/>
            <a:chOff x="2401570" y="6958977"/>
            <a:chExt cx="2016125" cy="2016760"/>
          </a:xfrm>
        </p:grpSpPr>
        <p:sp>
          <p:nvSpPr>
            <p:cNvPr id="6" name="object 6"/>
            <p:cNvSpPr/>
            <p:nvPr/>
          </p:nvSpPr>
          <p:spPr>
            <a:xfrm>
              <a:off x="2403475" y="6958977"/>
              <a:ext cx="1006475" cy="1008380"/>
            </a:xfrm>
            <a:custGeom>
              <a:avLst/>
              <a:gdLst/>
              <a:ahLst/>
              <a:cxnLst/>
              <a:rect l="l" t="t" r="r" b="b"/>
              <a:pathLst>
                <a:path w="1006475" h="1008379">
                  <a:moveTo>
                    <a:pt x="1006475" y="0"/>
                  </a:moveTo>
                  <a:lnTo>
                    <a:pt x="953525" y="1375"/>
                  </a:lnTo>
                  <a:lnTo>
                    <a:pt x="900806" y="5503"/>
                  </a:lnTo>
                  <a:lnTo>
                    <a:pt x="848439" y="12382"/>
                  </a:lnTo>
                  <a:lnTo>
                    <a:pt x="796548" y="22013"/>
                  </a:lnTo>
                  <a:lnTo>
                    <a:pt x="745257" y="34395"/>
                  </a:lnTo>
                  <a:lnTo>
                    <a:pt x="694689" y="49530"/>
                  </a:lnTo>
                  <a:lnTo>
                    <a:pt x="644748" y="67036"/>
                  </a:lnTo>
                  <a:lnTo>
                    <a:pt x="595935" y="87136"/>
                  </a:lnTo>
                  <a:lnTo>
                    <a:pt x="548322" y="109775"/>
                  </a:lnTo>
                  <a:lnTo>
                    <a:pt x="501979" y="134902"/>
                  </a:lnTo>
                  <a:lnTo>
                    <a:pt x="456976" y="162462"/>
                  </a:lnTo>
                  <a:lnTo>
                    <a:pt x="413385" y="192405"/>
                  </a:lnTo>
                  <a:lnTo>
                    <a:pt x="371430" y="224569"/>
                  </a:lnTo>
                  <a:lnTo>
                    <a:pt x="331328" y="258797"/>
                  </a:lnTo>
                  <a:lnTo>
                    <a:pt x="293131" y="295036"/>
                  </a:lnTo>
                  <a:lnTo>
                    <a:pt x="256892" y="333233"/>
                  </a:lnTo>
                  <a:lnTo>
                    <a:pt x="222664" y="373335"/>
                  </a:lnTo>
                  <a:lnTo>
                    <a:pt x="190500" y="415290"/>
                  </a:lnTo>
                  <a:lnTo>
                    <a:pt x="160557" y="458881"/>
                  </a:lnTo>
                  <a:lnTo>
                    <a:pt x="132997" y="503884"/>
                  </a:lnTo>
                  <a:lnTo>
                    <a:pt x="107870" y="550227"/>
                  </a:lnTo>
                  <a:lnTo>
                    <a:pt x="85231" y="597840"/>
                  </a:lnTo>
                  <a:lnTo>
                    <a:pt x="65131" y="646653"/>
                  </a:lnTo>
                  <a:lnTo>
                    <a:pt x="47625" y="696595"/>
                  </a:lnTo>
                  <a:lnTo>
                    <a:pt x="33223" y="745032"/>
                  </a:lnTo>
                  <a:lnTo>
                    <a:pt x="21259" y="794232"/>
                  </a:lnTo>
                  <a:lnTo>
                    <a:pt x="11734" y="844042"/>
                  </a:lnTo>
                  <a:lnTo>
                    <a:pt x="4648" y="894308"/>
                  </a:lnTo>
                  <a:lnTo>
                    <a:pt x="0" y="944880"/>
                  </a:lnTo>
                  <a:lnTo>
                    <a:pt x="1006475" y="1008380"/>
                  </a:lnTo>
                  <a:lnTo>
                    <a:pt x="1006475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1570" y="7903857"/>
              <a:ext cx="1966595" cy="1071880"/>
            </a:xfrm>
            <a:custGeom>
              <a:avLst/>
              <a:gdLst/>
              <a:ahLst/>
              <a:cxnLst/>
              <a:rect l="l" t="t" r="r" b="b"/>
              <a:pathLst>
                <a:path w="1966595" h="1071879">
                  <a:moveTo>
                    <a:pt x="1905" y="0"/>
                  </a:moveTo>
                  <a:lnTo>
                    <a:pt x="476" y="31432"/>
                  </a:lnTo>
                  <a:lnTo>
                    <a:pt x="0" y="62864"/>
                  </a:lnTo>
                  <a:lnTo>
                    <a:pt x="1375" y="115814"/>
                  </a:lnTo>
                  <a:lnTo>
                    <a:pt x="5503" y="168533"/>
                  </a:lnTo>
                  <a:lnTo>
                    <a:pt x="12382" y="220900"/>
                  </a:lnTo>
                  <a:lnTo>
                    <a:pt x="22013" y="272791"/>
                  </a:lnTo>
                  <a:lnTo>
                    <a:pt x="34395" y="324082"/>
                  </a:lnTo>
                  <a:lnTo>
                    <a:pt x="49530" y="374650"/>
                  </a:lnTo>
                  <a:lnTo>
                    <a:pt x="67036" y="424591"/>
                  </a:lnTo>
                  <a:lnTo>
                    <a:pt x="87136" y="473404"/>
                  </a:lnTo>
                  <a:lnTo>
                    <a:pt x="109775" y="521017"/>
                  </a:lnTo>
                  <a:lnTo>
                    <a:pt x="134902" y="567360"/>
                  </a:lnTo>
                  <a:lnTo>
                    <a:pt x="162462" y="612363"/>
                  </a:lnTo>
                  <a:lnTo>
                    <a:pt x="192405" y="655954"/>
                  </a:lnTo>
                  <a:lnTo>
                    <a:pt x="224569" y="697909"/>
                  </a:lnTo>
                  <a:lnTo>
                    <a:pt x="258797" y="738011"/>
                  </a:lnTo>
                  <a:lnTo>
                    <a:pt x="295036" y="776208"/>
                  </a:lnTo>
                  <a:lnTo>
                    <a:pt x="333233" y="812447"/>
                  </a:lnTo>
                  <a:lnTo>
                    <a:pt x="373335" y="846675"/>
                  </a:lnTo>
                  <a:lnTo>
                    <a:pt x="415290" y="878839"/>
                  </a:lnTo>
                  <a:lnTo>
                    <a:pt x="458881" y="908782"/>
                  </a:lnTo>
                  <a:lnTo>
                    <a:pt x="503884" y="936342"/>
                  </a:lnTo>
                  <a:lnTo>
                    <a:pt x="550227" y="961469"/>
                  </a:lnTo>
                  <a:lnTo>
                    <a:pt x="597840" y="984108"/>
                  </a:lnTo>
                  <a:lnTo>
                    <a:pt x="646653" y="1004208"/>
                  </a:lnTo>
                  <a:lnTo>
                    <a:pt x="696594" y="1021714"/>
                  </a:lnTo>
                  <a:lnTo>
                    <a:pt x="747159" y="1036896"/>
                  </a:lnTo>
                  <a:lnTo>
                    <a:pt x="798430" y="1049396"/>
                  </a:lnTo>
                  <a:lnTo>
                    <a:pt x="850265" y="1059179"/>
                  </a:lnTo>
                  <a:lnTo>
                    <a:pt x="902523" y="1066212"/>
                  </a:lnTo>
                  <a:lnTo>
                    <a:pt x="955063" y="1070457"/>
                  </a:lnTo>
                  <a:lnTo>
                    <a:pt x="1007744" y="1071879"/>
                  </a:lnTo>
                  <a:lnTo>
                    <a:pt x="1060694" y="1070457"/>
                  </a:lnTo>
                  <a:lnTo>
                    <a:pt x="1113413" y="1066212"/>
                  </a:lnTo>
                  <a:lnTo>
                    <a:pt x="1165780" y="1059180"/>
                  </a:lnTo>
                  <a:lnTo>
                    <a:pt x="1217671" y="1049396"/>
                  </a:lnTo>
                  <a:lnTo>
                    <a:pt x="1268962" y="1036896"/>
                  </a:lnTo>
                  <a:lnTo>
                    <a:pt x="1319530" y="1021714"/>
                  </a:lnTo>
                  <a:lnTo>
                    <a:pt x="1369471" y="1004208"/>
                  </a:lnTo>
                  <a:lnTo>
                    <a:pt x="1418284" y="984108"/>
                  </a:lnTo>
                  <a:lnTo>
                    <a:pt x="1465897" y="961469"/>
                  </a:lnTo>
                  <a:lnTo>
                    <a:pt x="1512240" y="936342"/>
                  </a:lnTo>
                  <a:lnTo>
                    <a:pt x="1557243" y="908782"/>
                  </a:lnTo>
                  <a:lnTo>
                    <a:pt x="1600834" y="878839"/>
                  </a:lnTo>
                  <a:lnTo>
                    <a:pt x="1642568" y="846675"/>
                  </a:lnTo>
                  <a:lnTo>
                    <a:pt x="1682608" y="812447"/>
                  </a:lnTo>
                  <a:lnTo>
                    <a:pt x="1720850" y="776208"/>
                  </a:lnTo>
                  <a:lnTo>
                    <a:pt x="1757186" y="738011"/>
                  </a:lnTo>
                  <a:lnTo>
                    <a:pt x="1791511" y="697909"/>
                  </a:lnTo>
                  <a:lnTo>
                    <a:pt x="1823720" y="655954"/>
                  </a:lnTo>
                  <a:lnTo>
                    <a:pt x="1853441" y="612363"/>
                  </a:lnTo>
                  <a:lnTo>
                    <a:pt x="1880940" y="567360"/>
                  </a:lnTo>
                  <a:lnTo>
                    <a:pt x="1906111" y="521017"/>
                  </a:lnTo>
                  <a:lnTo>
                    <a:pt x="1928847" y="473404"/>
                  </a:lnTo>
                  <a:lnTo>
                    <a:pt x="1949044" y="424591"/>
                  </a:lnTo>
                  <a:lnTo>
                    <a:pt x="1966595" y="374650"/>
                  </a:lnTo>
                  <a:lnTo>
                    <a:pt x="1008380" y="6350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9950" y="6990092"/>
              <a:ext cx="1007744" cy="1288415"/>
            </a:xfrm>
            <a:custGeom>
              <a:avLst/>
              <a:gdLst/>
              <a:ahLst/>
              <a:cxnLst/>
              <a:rect l="l" t="t" r="r" b="b"/>
              <a:pathLst>
                <a:path w="1007745" h="1288415">
                  <a:moveTo>
                    <a:pt x="250189" y="0"/>
                  </a:moveTo>
                  <a:lnTo>
                    <a:pt x="0" y="977265"/>
                  </a:lnTo>
                  <a:lnTo>
                    <a:pt x="958214" y="1288415"/>
                  </a:lnTo>
                  <a:lnTo>
                    <a:pt x="973128" y="1237850"/>
                  </a:lnTo>
                  <a:lnTo>
                    <a:pt x="985449" y="1186579"/>
                  </a:lnTo>
                  <a:lnTo>
                    <a:pt x="995124" y="1134745"/>
                  </a:lnTo>
                  <a:lnTo>
                    <a:pt x="1002100" y="1082486"/>
                  </a:lnTo>
                  <a:lnTo>
                    <a:pt x="1006325" y="1029946"/>
                  </a:lnTo>
                  <a:lnTo>
                    <a:pt x="1007745" y="977265"/>
                  </a:lnTo>
                  <a:lnTo>
                    <a:pt x="1006325" y="924315"/>
                  </a:lnTo>
                  <a:lnTo>
                    <a:pt x="1002100" y="871596"/>
                  </a:lnTo>
                  <a:lnTo>
                    <a:pt x="995124" y="819229"/>
                  </a:lnTo>
                  <a:lnTo>
                    <a:pt x="985449" y="767338"/>
                  </a:lnTo>
                  <a:lnTo>
                    <a:pt x="973128" y="716047"/>
                  </a:lnTo>
                  <a:lnTo>
                    <a:pt x="958214" y="665480"/>
                  </a:lnTo>
                  <a:lnTo>
                    <a:pt x="940664" y="615538"/>
                  </a:lnTo>
                  <a:lnTo>
                    <a:pt x="920467" y="566725"/>
                  </a:lnTo>
                  <a:lnTo>
                    <a:pt x="897731" y="519112"/>
                  </a:lnTo>
                  <a:lnTo>
                    <a:pt x="872560" y="472769"/>
                  </a:lnTo>
                  <a:lnTo>
                    <a:pt x="845061" y="427766"/>
                  </a:lnTo>
                  <a:lnTo>
                    <a:pt x="815339" y="384175"/>
                  </a:lnTo>
                  <a:lnTo>
                    <a:pt x="783131" y="342220"/>
                  </a:lnTo>
                  <a:lnTo>
                    <a:pt x="748806" y="302118"/>
                  </a:lnTo>
                  <a:lnTo>
                    <a:pt x="712470" y="263921"/>
                  </a:lnTo>
                  <a:lnTo>
                    <a:pt x="674228" y="227682"/>
                  </a:lnTo>
                  <a:lnTo>
                    <a:pt x="634188" y="193454"/>
                  </a:lnTo>
                  <a:lnTo>
                    <a:pt x="592454" y="161290"/>
                  </a:lnTo>
                  <a:lnTo>
                    <a:pt x="548863" y="131347"/>
                  </a:lnTo>
                  <a:lnTo>
                    <a:pt x="503860" y="103787"/>
                  </a:lnTo>
                  <a:lnTo>
                    <a:pt x="457517" y="78660"/>
                  </a:lnTo>
                  <a:lnTo>
                    <a:pt x="409904" y="56021"/>
                  </a:lnTo>
                  <a:lnTo>
                    <a:pt x="361091" y="35921"/>
                  </a:lnTo>
                  <a:lnTo>
                    <a:pt x="311150" y="18415"/>
                  </a:lnTo>
                  <a:lnTo>
                    <a:pt x="265430" y="4306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950" y="6958977"/>
              <a:ext cx="250190" cy="1008380"/>
            </a:xfrm>
            <a:custGeom>
              <a:avLst/>
              <a:gdLst/>
              <a:ahLst/>
              <a:cxnLst/>
              <a:rect l="l" t="t" r="r" b="b"/>
              <a:pathLst>
                <a:path w="250189" h="1008379">
                  <a:moveTo>
                    <a:pt x="0" y="0"/>
                  </a:moveTo>
                  <a:lnTo>
                    <a:pt x="0" y="1008380"/>
                  </a:lnTo>
                  <a:lnTo>
                    <a:pt x="250189" y="31115"/>
                  </a:lnTo>
                  <a:lnTo>
                    <a:pt x="200761" y="20076"/>
                  </a:lnTo>
                  <a:lnTo>
                    <a:pt x="150875" y="11384"/>
                  </a:lnTo>
                  <a:lnTo>
                    <a:pt x="100685" y="5100"/>
                  </a:lnTo>
                  <a:lnTo>
                    <a:pt x="50342" y="1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299709" y="76536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9709" y="783527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709" y="801625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9709" y="81978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7350" y="6645923"/>
            <a:ext cx="4704080" cy="263779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R="685800" algn="ctr">
              <a:lnSpc>
                <a:spcPct val="100000"/>
              </a:lnSpc>
              <a:spcBef>
                <a:spcPts val="509"/>
              </a:spcBef>
            </a:pPr>
            <a:r>
              <a:rPr sz="1300" spc="-5" dirty="0">
                <a:latin typeface="Arial MT"/>
                <a:cs typeface="Arial MT"/>
              </a:rPr>
              <a:t>4%</a:t>
            </a:r>
            <a:endParaRPr sz="1300">
              <a:latin typeface="Arial MT"/>
              <a:cs typeface="Arial MT"/>
            </a:endParaRPr>
          </a:p>
          <a:p>
            <a:pPr marR="2984500" algn="ctr">
              <a:lnSpc>
                <a:spcPct val="100000"/>
              </a:lnSpc>
              <a:spcBef>
                <a:spcPts val="640"/>
              </a:spcBef>
            </a:pPr>
            <a:r>
              <a:rPr sz="1300" spc="-5" dirty="0">
                <a:latin typeface="Arial MT"/>
                <a:cs typeface="Arial MT"/>
              </a:rPr>
              <a:t>24%</a:t>
            </a:r>
            <a:endParaRPr sz="1300">
              <a:latin typeface="Arial MT"/>
              <a:cs typeface="Arial MT"/>
            </a:endParaRPr>
          </a:p>
          <a:p>
            <a:pPr marL="992505" algn="ctr">
              <a:lnSpc>
                <a:spcPct val="100000"/>
              </a:lnSpc>
              <a:spcBef>
                <a:spcPts val="509"/>
              </a:spcBef>
            </a:pPr>
            <a:r>
              <a:rPr sz="1300" spc="-5" dirty="0">
                <a:latin typeface="Arial MT"/>
                <a:cs typeface="Arial MT"/>
              </a:rPr>
              <a:t>26%</a:t>
            </a:r>
            <a:endParaRPr sz="1300">
              <a:latin typeface="Arial MT"/>
              <a:cs typeface="Arial MT"/>
            </a:endParaRPr>
          </a:p>
          <a:p>
            <a:pPr marL="3754120" marR="134620">
              <a:lnSpc>
                <a:spcPct val="118900"/>
              </a:lnSpc>
              <a:spcBef>
                <a:spcPts val="1000"/>
              </a:spcBef>
            </a:pPr>
            <a:r>
              <a:rPr sz="1000" spc="-5" dirty="0">
                <a:latin typeface="Arial MT"/>
                <a:cs typeface="Arial MT"/>
              </a:rPr>
              <a:t>Fully </a:t>
            </a:r>
            <a:r>
              <a:rPr sz="1000" spc="5" dirty="0">
                <a:latin typeface="Arial MT"/>
                <a:cs typeface="Arial MT"/>
              </a:rPr>
              <a:t>Satisfied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Satisfied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Neutral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Unsatisfied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192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46%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C18F7B-31A1-47F0-B703-6D47CDF58086}"/>
              </a:ext>
            </a:extLst>
          </p:cNvPr>
          <p:cNvSpPr/>
          <p:nvPr/>
        </p:nvSpPr>
        <p:spPr>
          <a:xfrm>
            <a:off x="349250" y="2832100"/>
            <a:ext cx="7391400" cy="844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53035">
              <a:lnSpc>
                <a:spcPct val="143700"/>
              </a:lnSpc>
            </a:pPr>
            <a:r>
              <a:rPr lang="en-US" b="1" spc="-5" dirty="0">
                <a:latin typeface="Times New Roman"/>
                <a:cs typeface="Times New Roman"/>
              </a:rPr>
              <a:t>Classification</a:t>
            </a:r>
            <a:r>
              <a:rPr lang="en-US" b="1" dirty="0">
                <a:latin typeface="Times New Roman"/>
                <a:cs typeface="Times New Roman"/>
              </a:rPr>
              <a:t> of </a:t>
            </a:r>
            <a:r>
              <a:rPr lang="en-US" b="1" spc="-10" dirty="0">
                <a:latin typeface="Times New Roman"/>
                <a:cs typeface="Times New Roman"/>
              </a:rPr>
              <a:t>respondents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on the basis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of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their 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satisfaction with the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current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performance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the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Equity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Market</a:t>
            </a:r>
            <a:r>
              <a:rPr lang="en-US" b="1" dirty="0">
                <a:latin typeface="Times New Roman"/>
                <a:cs typeface="Times New Roman"/>
              </a:rPr>
              <a:t> in </a:t>
            </a:r>
            <a:r>
              <a:rPr lang="en-US" b="1" spc="-33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terms of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expected </a:t>
            </a:r>
            <a:r>
              <a:rPr lang="en-US" b="1" spc="-10" dirty="0">
                <a:latin typeface="Times New Roman"/>
                <a:cs typeface="Times New Roman"/>
              </a:rPr>
              <a:t>return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426223"/>
            <a:ext cx="514159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70%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satisfied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current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performance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terms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return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whereas</a:t>
            </a:r>
            <a:r>
              <a:rPr sz="1300" dirty="0">
                <a:latin typeface="Times New Roman"/>
                <a:cs typeface="Times New Roman"/>
              </a:rPr>
              <a:t> 26%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neutral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Opinion.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Only </a:t>
            </a:r>
            <a:r>
              <a:rPr sz="1300" dirty="0">
                <a:latin typeface="Times New Roman"/>
                <a:cs typeface="Times New Roman"/>
              </a:rPr>
              <a:t>4%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unsatisfied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performance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 market.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250" y="3594100"/>
            <a:ext cx="4856481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influencers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who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influenced them</a:t>
            </a:r>
            <a:r>
              <a:rPr sz="1600" b="1" dirty="0">
                <a:latin typeface="Times New Roman"/>
                <a:cs typeface="Times New Roman"/>
              </a:rPr>
              <a:t> to </a:t>
            </a:r>
            <a:r>
              <a:rPr sz="1600" b="1" spc="-5" dirty="0">
                <a:latin typeface="Times New Roman"/>
                <a:cs typeface="Times New Roman"/>
              </a:rPr>
              <a:t>enter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5" dirty="0">
                <a:latin typeface="Times New Roman"/>
                <a:cs typeface="Times New Roman"/>
              </a:rPr>
              <a:t> to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8425" y="4712982"/>
          <a:ext cx="5274308" cy="2346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Influencers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Friends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Relative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Advisers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Media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Magazines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796302"/>
            <a:ext cx="5161281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on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5" dirty="0">
                <a:latin typeface="Times New Roman"/>
                <a:cs typeface="Times New Roman"/>
              </a:rPr>
              <a:t>influencers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who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influenced them</a:t>
            </a:r>
            <a:r>
              <a:rPr sz="1600" b="1" dirty="0">
                <a:latin typeface="Times New Roman"/>
                <a:cs typeface="Times New Roman"/>
              </a:rPr>
              <a:t> to </a:t>
            </a:r>
            <a:r>
              <a:rPr sz="1600" b="1" spc="-5" dirty="0">
                <a:latin typeface="Times New Roman"/>
                <a:cs typeface="Times New Roman"/>
              </a:rPr>
              <a:t>enter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5" dirty="0">
                <a:latin typeface="Times New Roman"/>
                <a:cs typeface="Times New Roman"/>
              </a:rPr>
              <a:t> to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equity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market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6013462"/>
            <a:ext cx="474662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46%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</a:t>
            </a:r>
            <a:r>
              <a:rPr sz="1300" dirty="0">
                <a:latin typeface="Times New Roman"/>
                <a:cs typeface="Times New Roman"/>
              </a:rPr>
              <a:t> by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friends,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6%</a:t>
            </a:r>
            <a:r>
              <a:rPr sz="1300" spc="-5" dirty="0">
                <a:latin typeface="Times New Roman"/>
                <a:cs typeface="Times New Roman"/>
              </a:rPr>
              <a:t> were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</a:t>
            </a:r>
            <a:r>
              <a:rPr sz="1300" dirty="0">
                <a:latin typeface="Times New Roman"/>
                <a:cs typeface="Times New Roman"/>
              </a:rPr>
              <a:t> by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relatives,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advisers, media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research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report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14%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enter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. 6%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were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 </a:t>
            </a:r>
            <a:r>
              <a:rPr sz="1300" dirty="0">
                <a:latin typeface="Times New Roman"/>
                <a:cs typeface="Times New Roman"/>
              </a:rPr>
              <a:t>by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magazines.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2779" y="1845322"/>
            <a:ext cx="2931795" cy="2929890"/>
            <a:chOff x="1922779" y="1845322"/>
            <a:chExt cx="2931795" cy="2929890"/>
          </a:xfrm>
        </p:grpSpPr>
        <p:sp>
          <p:nvSpPr>
            <p:cNvPr id="5" name="object 5"/>
            <p:cNvSpPr/>
            <p:nvPr/>
          </p:nvSpPr>
          <p:spPr>
            <a:xfrm>
              <a:off x="1922779" y="1845322"/>
              <a:ext cx="1465580" cy="2883535"/>
            </a:xfrm>
            <a:custGeom>
              <a:avLst/>
              <a:gdLst/>
              <a:ahLst/>
              <a:cxnLst/>
              <a:rect l="l" t="t" r="r" b="b"/>
              <a:pathLst>
                <a:path w="1465579" h="2883535">
                  <a:moveTo>
                    <a:pt x="1465580" y="0"/>
                  </a:moveTo>
                  <a:lnTo>
                    <a:pt x="1414388" y="892"/>
                  </a:lnTo>
                  <a:lnTo>
                    <a:pt x="1363297" y="3567"/>
                  </a:lnTo>
                  <a:lnTo>
                    <a:pt x="1312356" y="8019"/>
                  </a:lnTo>
                  <a:lnTo>
                    <a:pt x="1261620" y="14243"/>
                  </a:lnTo>
                  <a:lnTo>
                    <a:pt x="1211140" y="22233"/>
                  </a:lnTo>
                  <a:lnTo>
                    <a:pt x="1160968" y="31985"/>
                  </a:lnTo>
                  <a:lnTo>
                    <a:pt x="1111156" y="43492"/>
                  </a:lnTo>
                  <a:lnTo>
                    <a:pt x="1061758" y="56751"/>
                  </a:lnTo>
                  <a:lnTo>
                    <a:pt x="1012825" y="71755"/>
                  </a:lnTo>
                  <a:lnTo>
                    <a:pt x="964433" y="88283"/>
                  </a:lnTo>
                  <a:lnTo>
                    <a:pt x="916663" y="106520"/>
                  </a:lnTo>
                  <a:lnTo>
                    <a:pt x="869573" y="126435"/>
                  </a:lnTo>
                  <a:lnTo>
                    <a:pt x="823220" y="147996"/>
                  </a:lnTo>
                  <a:lnTo>
                    <a:pt x="777661" y="171173"/>
                  </a:lnTo>
                  <a:lnTo>
                    <a:pt x="732954" y="195932"/>
                  </a:lnTo>
                  <a:lnTo>
                    <a:pt x="689157" y="222244"/>
                  </a:lnTo>
                  <a:lnTo>
                    <a:pt x="646326" y="250077"/>
                  </a:lnTo>
                  <a:lnTo>
                    <a:pt x="604519" y="279400"/>
                  </a:lnTo>
                  <a:lnTo>
                    <a:pt x="563581" y="310157"/>
                  </a:lnTo>
                  <a:lnTo>
                    <a:pt x="523766" y="342300"/>
                  </a:lnTo>
                  <a:lnTo>
                    <a:pt x="485116" y="375802"/>
                  </a:lnTo>
                  <a:lnTo>
                    <a:pt x="447674" y="410636"/>
                  </a:lnTo>
                  <a:lnTo>
                    <a:pt x="411480" y="446777"/>
                  </a:lnTo>
                  <a:lnTo>
                    <a:pt x="376578" y="484199"/>
                  </a:lnTo>
                  <a:lnTo>
                    <a:pt x="343008" y="522875"/>
                  </a:lnTo>
                  <a:lnTo>
                    <a:pt x="310813" y="562778"/>
                  </a:lnTo>
                  <a:lnTo>
                    <a:pt x="280034" y="603885"/>
                  </a:lnTo>
                  <a:lnTo>
                    <a:pt x="250711" y="645691"/>
                  </a:lnTo>
                  <a:lnTo>
                    <a:pt x="222872" y="688522"/>
                  </a:lnTo>
                  <a:lnTo>
                    <a:pt x="196544" y="732319"/>
                  </a:lnTo>
                  <a:lnTo>
                    <a:pt x="171752" y="777026"/>
                  </a:lnTo>
                  <a:lnTo>
                    <a:pt x="148522" y="822585"/>
                  </a:lnTo>
                  <a:lnTo>
                    <a:pt x="126882" y="868938"/>
                  </a:lnTo>
                  <a:lnTo>
                    <a:pt x="106856" y="916028"/>
                  </a:lnTo>
                  <a:lnTo>
                    <a:pt x="88472" y="963798"/>
                  </a:lnTo>
                  <a:lnTo>
                    <a:pt x="71755" y="1012190"/>
                  </a:lnTo>
                  <a:lnTo>
                    <a:pt x="56751" y="1061101"/>
                  </a:lnTo>
                  <a:lnTo>
                    <a:pt x="43492" y="1110441"/>
                  </a:lnTo>
                  <a:lnTo>
                    <a:pt x="31985" y="1160168"/>
                  </a:lnTo>
                  <a:lnTo>
                    <a:pt x="22233" y="1210240"/>
                  </a:lnTo>
                  <a:lnTo>
                    <a:pt x="14243" y="1260615"/>
                  </a:lnTo>
                  <a:lnTo>
                    <a:pt x="8019" y="1311251"/>
                  </a:lnTo>
                  <a:lnTo>
                    <a:pt x="3567" y="1362107"/>
                  </a:lnTo>
                  <a:lnTo>
                    <a:pt x="892" y="1413140"/>
                  </a:lnTo>
                  <a:lnTo>
                    <a:pt x="0" y="1464310"/>
                  </a:lnTo>
                  <a:lnTo>
                    <a:pt x="892" y="1515501"/>
                  </a:lnTo>
                  <a:lnTo>
                    <a:pt x="3567" y="1566592"/>
                  </a:lnTo>
                  <a:lnTo>
                    <a:pt x="8019" y="1617533"/>
                  </a:lnTo>
                  <a:lnTo>
                    <a:pt x="14243" y="1668269"/>
                  </a:lnTo>
                  <a:lnTo>
                    <a:pt x="22233" y="1718749"/>
                  </a:lnTo>
                  <a:lnTo>
                    <a:pt x="31985" y="1768921"/>
                  </a:lnTo>
                  <a:lnTo>
                    <a:pt x="43492" y="1818733"/>
                  </a:lnTo>
                  <a:lnTo>
                    <a:pt x="56751" y="1868131"/>
                  </a:lnTo>
                  <a:lnTo>
                    <a:pt x="71755" y="1917065"/>
                  </a:lnTo>
                  <a:lnTo>
                    <a:pt x="88472" y="1965456"/>
                  </a:lnTo>
                  <a:lnTo>
                    <a:pt x="106856" y="2013226"/>
                  </a:lnTo>
                  <a:lnTo>
                    <a:pt x="126882" y="2060316"/>
                  </a:lnTo>
                  <a:lnTo>
                    <a:pt x="148522" y="2106669"/>
                  </a:lnTo>
                  <a:lnTo>
                    <a:pt x="171752" y="2152228"/>
                  </a:lnTo>
                  <a:lnTo>
                    <a:pt x="196544" y="2196935"/>
                  </a:lnTo>
                  <a:lnTo>
                    <a:pt x="222872" y="2240732"/>
                  </a:lnTo>
                  <a:lnTo>
                    <a:pt x="250711" y="2283563"/>
                  </a:lnTo>
                  <a:lnTo>
                    <a:pt x="280034" y="2325370"/>
                  </a:lnTo>
                  <a:lnTo>
                    <a:pt x="310813" y="2366308"/>
                  </a:lnTo>
                  <a:lnTo>
                    <a:pt x="343008" y="2406123"/>
                  </a:lnTo>
                  <a:lnTo>
                    <a:pt x="376578" y="2444773"/>
                  </a:lnTo>
                  <a:lnTo>
                    <a:pt x="411480" y="2482215"/>
                  </a:lnTo>
                  <a:lnTo>
                    <a:pt x="447674" y="2518409"/>
                  </a:lnTo>
                  <a:lnTo>
                    <a:pt x="485116" y="2553311"/>
                  </a:lnTo>
                  <a:lnTo>
                    <a:pt x="523766" y="2586881"/>
                  </a:lnTo>
                  <a:lnTo>
                    <a:pt x="563581" y="2619076"/>
                  </a:lnTo>
                  <a:lnTo>
                    <a:pt x="604519" y="2649855"/>
                  </a:lnTo>
                  <a:lnTo>
                    <a:pt x="646326" y="2679177"/>
                  </a:lnTo>
                  <a:lnTo>
                    <a:pt x="689157" y="2707010"/>
                  </a:lnTo>
                  <a:lnTo>
                    <a:pt x="732954" y="2733322"/>
                  </a:lnTo>
                  <a:lnTo>
                    <a:pt x="777661" y="2758081"/>
                  </a:lnTo>
                  <a:lnTo>
                    <a:pt x="823220" y="2781258"/>
                  </a:lnTo>
                  <a:lnTo>
                    <a:pt x="869573" y="2802819"/>
                  </a:lnTo>
                  <a:lnTo>
                    <a:pt x="916663" y="2822734"/>
                  </a:lnTo>
                  <a:lnTo>
                    <a:pt x="964433" y="2840971"/>
                  </a:lnTo>
                  <a:lnTo>
                    <a:pt x="1012825" y="2857500"/>
                  </a:lnTo>
                  <a:lnTo>
                    <a:pt x="1056957" y="2871470"/>
                  </a:lnTo>
                  <a:lnTo>
                    <a:pt x="1101089" y="2883535"/>
                  </a:lnTo>
                  <a:lnTo>
                    <a:pt x="1283334" y="2174240"/>
                  </a:lnTo>
                  <a:lnTo>
                    <a:pt x="1261189" y="2168048"/>
                  </a:lnTo>
                  <a:lnTo>
                    <a:pt x="1250205" y="2164595"/>
                  </a:lnTo>
                  <a:lnTo>
                    <a:pt x="1196187" y="2145446"/>
                  </a:lnTo>
                  <a:lnTo>
                    <a:pt x="1153921" y="2127305"/>
                  </a:lnTo>
                  <a:lnTo>
                    <a:pt x="1112875" y="2106543"/>
                  </a:lnTo>
                  <a:lnTo>
                    <a:pt x="1073200" y="2083221"/>
                  </a:lnTo>
                  <a:lnTo>
                    <a:pt x="1035050" y="2057400"/>
                  </a:lnTo>
                  <a:lnTo>
                    <a:pt x="998641" y="2028916"/>
                  </a:lnTo>
                  <a:lnTo>
                    <a:pt x="964153" y="1998390"/>
                  </a:lnTo>
                  <a:lnTo>
                    <a:pt x="931677" y="1965914"/>
                  </a:lnTo>
                  <a:lnTo>
                    <a:pt x="901303" y="1931578"/>
                  </a:lnTo>
                  <a:lnTo>
                    <a:pt x="873125" y="1895475"/>
                  </a:lnTo>
                  <a:lnTo>
                    <a:pt x="846993" y="1857324"/>
                  </a:lnTo>
                  <a:lnTo>
                    <a:pt x="823483" y="1817649"/>
                  </a:lnTo>
                  <a:lnTo>
                    <a:pt x="802624" y="1776602"/>
                  </a:lnTo>
                  <a:lnTo>
                    <a:pt x="784448" y="1734337"/>
                  </a:lnTo>
                  <a:lnTo>
                    <a:pt x="768984" y="1691005"/>
                  </a:lnTo>
                  <a:lnTo>
                    <a:pt x="755954" y="1646824"/>
                  </a:lnTo>
                  <a:lnTo>
                    <a:pt x="745820" y="1601972"/>
                  </a:lnTo>
                  <a:lnTo>
                    <a:pt x="738581" y="1556542"/>
                  </a:lnTo>
                  <a:lnTo>
                    <a:pt x="734237" y="1510624"/>
                  </a:lnTo>
                  <a:lnTo>
                    <a:pt x="732789" y="1464310"/>
                  </a:lnTo>
                  <a:lnTo>
                    <a:pt x="734237" y="1418305"/>
                  </a:lnTo>
                  <a:lnTo>
                    <a:pt x="738581" y="1372575"/>
                  </a:lnTo>
                  <a:lnTo>
                    <a:pt x="745820" y="1327241"/>
                  </a:lnTo>
                  <a:lnTo>
                    <a:pt x="755954" y="1282425"/>
                  </a:lnTo>
                  <a:lnTo>
                    <a:pt x="768984" y="1238250"/>
                  </a:lnTo>
                  <a:lnTo>
                    <a:pt x="784448" y="1194917"/>
                  </a:lnTo>
                  <a:lnTo>
                    <a:pt x="802624" y="1152652"/>
                  </a:lnTo>
                  <a:lnTo>
                    <a:pt x="823483" y="1111605"/>
                  </a:lnTo>
                  <a:lnTo>
                    <a:pt x="846993" y="1071930"/>
                  </a:lnTo>
                  <a:lnTo>
                    <a:pt x="873125" y="1033780"/>
                  </a:lnTo>
                  <a:lnTo>
                    <a:pt x="901303" y="997676"/>
                  </a:lnTo>
                  <a:lnTo>
                    <a:pt x="931677" y="963340"/>
                  </a:lnTo>
                  <a:lnTo>
                    <a:pt x="964153" y="930864"/>
                  </a:lnTo>
                  <a:lnTo>
                    <a:pt x="998641" y="900338"/>
                  </a:lnTo>
                  <a:lnTo>
                    <a:pt x="1035050" y="871855"/>
                  </a:lnTo>
                  <a:lnTo>
                    <a:pt x="1073200" y="846028"/>
                  </a:lnTo>
                  <a:lnTo>
                    <a:pt x="1112875" y="822670"/>
                  </a:lnTo>
                  <a:lnTo>
                    <a:pt x="1153921" y="801811"/>
                  </a:lnTo>
                  <a:lnTo>
                    <a:pt x="1196187" y="783483"/>
                  </a:lnTo>
                  <a:lnTo>
                    <a:pt x="1239520" y="767715"/>
                  </a:lnTo>
                  <a:lnTo>
                    <a:pt x="1283695" y="754994"/>
                  </a:lnTo>
                  <a:lnTo>
                    <a:pt x="1328511" y="745048"/>
                  </a:lnTo>
                  <a:lnTo>
                    <a:pt x="1373845" y="737905"/>
                  </a:lnTo>
                  <a:lnTo>
                    <a:pt x="1419575" y="733597"/>
                  </a:lnTo>
                  <a:lnTo>
                    <a:pt x="1465580" y="732155"/>
                  </a:lnTo>
                  <a:lnTo>
                    <a:pt x="1465580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869" y="4019562"/>
              <a:ext cx="548005" cy="755650"/>
            </a:xfrm>
            <a:custGeom>
              <a:avLst/>
              <a:gdLst/>
              <a:ahLst/>
              <a:cxnLst/>
              <a:rect l="l" t="t" r="r" b="b"/>
              <a:pathLst>
                <a:path w="548004" h="755650">
                  <a:moveTo>
                    <a:pt x="182244" y="0"/>
                  </a:moveTo>
                  <a:lnTo>
                    <a:pt x="0" y="709295"/>
                  </a:lnTo>
                  <a:lnTo>
                    <a:pt x="51314" y="721459"/>
                  </a:lnTo>
                  <a:lnTo>
                    <a:pt x="102918" y="731814"/>
                  </a:lnTo>
                  <a:lnTo>
                    <a:pt x="154788" y="740335"/>
                  </a:lnTo>
                  <a:lnTo>
                    <a:pt x="206902" y="747002"/>
                  </a:lnTo>
                  <a:lnTo>
                    <a:pt x="259239" y="751791"/>
                  </a:lnTo>
                  <a:lnTo>
                    <a:pt x="311775" y="754681"/>
                  </a:lnTo>
                  <a:lnTo>
                    <a:pt x="364490" y="755650"/>
                  </a:lnTo>
                  <a:lnTo>
                    <a:pt x="410666" y="754836"/>
                  </a:lnTo>
                  <a:lnTo>
                    <a:pt x="456723" y="752475"/>
                  </a:lnTo>
                  <a:lnTo>
                    <a:pt x="502542" y="748684"/>
                  </a:lnTo>
                  <a:lnTo>
                    <a:pt x="548005" y="743585"/>
                  </a:lnTo>
                  <a:lnTo>
                    <a:pt x="456565" y="17145"/>
                  </a:lnTo>
                  <a:lnTo>
                    <a:pt x="433605" y="19645"/>
                  </a:lnTo>
                  <a:lnTo>
                    <a:pt x="410527" y="21431"/>
                  </a:lnTo>
                  <a:lnTo>
                    <a:pt x="387449" y="22502"/>
                  </a:lnTo>
                  <a:lnTo>
                    <a:pt x="364490" y="22859"/>
                  </a:lnTo>
                  <a:lnTo>
                    <a:pt x="318422" y="21431"/>
                  </a:lnTo>
                  <a:lnTo>
                    <a:pt x="272653" y="17145"/>
                  </a:lnTo>
                  <a:lnTo>
                    <a:pt x="227240" y="10001"/>
                  </a:lnTo>
                  <a:lnTo>
                    <a:pt x="182244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0434" y="3702697"/>
              <a:ext cx="1145540" cy="1060450"/>
            </a:xfrm>
            <a:custGeom>
              <a:avLst/>
              <a:gdLst/>
              <a:ahLst/>
              <a:cxnLst/>
              <a:rect l="l" t="t" r="r" b="b"/>
              <a:pathLst>
                <a:path w="1145539" h="1060450">
                  <a:moveTo>
                    <a:pt x="527050" y="0"/>
                  </a:moveTo>
                  <a:lnTo>
                    <a:pt x="501014" y="38100"/>
                  </a:lnTo>
                  <a:lnTo>
                    <a:pt x="472531" y="74203"/>
                  </a:lnTo>
                  <a:lnTo>
                    <a:pt x="442005" y="108539"/>
                  </a:lnTo>
                  <a:lnTo>
                    <a:pt x="409529" y="141015"/>
                  </a:lnTo>
                  <a:lnTo>
                    <a:pt x="375193" y="171541"/>
                  </a:lnTo>
                  <a:lnTo>
                    <a:pt x="339089" y="200025"/>
                  </a:lnTo>
                  <a:lnTo>
                    <a:pt x="300939" y="225846"/>
                  </a:lnTo>
                  <a:lnTo>
                    <a:pt x="261264" y="249168"/>
                  </a:lnTo>
                  <a:lnTo>
                    <a:pt x="220217" y="269930"/>
                  </a:lnTo>
                  <a:lnTo>
                    <a:pt x="177952" y="288071"/>
                  </a:lnTo>
                  <a:lnTo>
                    <a:pt x="134619" y="303530"/>
                  </a:lnTo>
                  <a:lnTo>
                    <a:pt x="68024" y="322103"/>
                  </a:lnTo>
                  <a:lnTo>
                    <a:pt x="0" y="334010"/>
                  </a:lnTo>
                  <a:lnTo>
                    <a:pt x="91439" y="1060450"/>
                  </a:lnTo>
                  <a:lnTo>
                    <a:pt x="146202" y="1052530"/>
                  </a:lnTo>
                  <a:lnTo>
                    <a:pt x="200660" y="1042507"/>
                  </a:lnTo>
                  <a:lnTo>
                    <a:pt x="254660" y="1030411"/>
                  </a:lnTo>
                  <a:lnTo>
                    <a:pt x="308051" y="1016274"/>
                  </a:lnTo>
                  <a:lnTo>
                    <a:pt x="360679" y="1000125"/>
                  </a:lnTo>
                  <a:lnTo>
                    <a:pt x="409239" y="983596"/>
                  </a:lnTo>
                  <a:lnTo>
                    <a:pt x="457104" y="965359"/>
                  </a:lnTo>
                  <a:lnTo>
                    <a:pt x="504237" y="945444"/>
                  </a:lnTo>
                  <a:lnTo>
                    <a:pt x="550601" y="923883"/>
                  </a:lnTo>
                  <a:lnTo>
                    <a:pt x="596161" y="900706"/>
                  </a:lnTo>
                  <a:lnTo>
                    <a:pt x="640879" y="875947"/>
                  </a:lnTo>
                  <a:lnTo>
                    <a:pt x="684719" y="849635"/>
                  </a:lnTo>
                  <a:lnTo>
                    <a:pt x="727645" y="821802"/>
                  </a:lnTo>
                  <a:lnTo>
                    <a:pt x="769619" y="792480"/>
                  </a:lnTo>
                  <a:lnTo>
                    <a:pt x="810537" y="761701"/>
                  </a:lnTo>
                  <a:lnTo>
                    <a:pt x="850300" y="729506"/>
                  </a:lnTo>
                  <a:lnTo>
                    <a:pt x="888882" y="695936"/>
                  </a:lnTo>
                  <a:lnTo>
                    <a:pt x="926256" y="661034"/>
                  </a:lnTo>
                  <a:lnTo>
                    <a:pt x="962397" y="624840"/>
                  </a:lnTo>
                  <a:lnTo>
                    <a:pt x="997279" y="587398"/>
                  </a:lnTo>
                  <a:lnTo>
                    <a:pt x="1030875" y="548748"/>
                  </a:lnTo>
                  <a:lnTo>
                    <a:pt x="1063158" y="508933"/>
                  </a:lnTo>
                  <a:lnTo>
                    <a:pt x="1094104" y="467995"/>
                  </a:lnTo>
                  <a:lnTo>
                    <a:pt x="1120298" y="430688"/>
                  </a:lnTo>
                  <a:lnTo>
                    <a:pt x="1145539" y="392430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07484" y="2857512"/>
              <a:ext cx="847090" cy="1237615"/>
            </a:xfrm>
            <a:custGeom>
              <a:avLst/>
              <a:gdLst/>
              <a:ahLst/>
              <a:cxnLst/>
              <a:rect l="l" t="t" r="r" b="b"/>
              <a:pathLst>
                <a:path w="847089" h="1237614">
                  <a:moveTo>
                    <a:pt x="774700" y="0"/>
                  </a:moveTo>
                  <a:lnTo>
                    <a:pt x="78104" y="226059"/>
                  </a:lnTo>
                  <a:lnTo>
                    <a:pt x="90825" y="270235"/>
                  </a:lnTo>
                  <a:lnTo>
                    <a:pt x="100771" y="315051"/>
                  </a:lnTo>
                  <a:lnTo>
                    <a:pt x="107914" y="360385"/>
                  </a:lnTo>
                  <a:lnTo>
                    <a:pt x="112222" y="406115"/>
                  </a:lnTo>
                  <a:lnTo>
                    <a:pt x="113664" y="452120"/>
                  </a:lnTo>
                  <a:lnTo>
                    <a:pt x="112222" y="498434"/>
                  </a:lnTo>
                  <a:lnTo>
                    <a:pt x="107914" y="544352"/>
                  </a:lnTo>
                  <a:lnTo>
                    <a:pt x="100771" y="589782"/>
                  </a:lnTo>
                  <a:lnTo>
                    <a:pt x="90825" y="634634"/>
                  </a:lnTo>
                  <a:lnTo>
                    <a:pt x="78104" y="678815"/>
                  </a:lnTo>
                  <a:lnTo>
                    <a:pt x="62418" y="722133"/>
                  </a:lnTo>
                  <a:lnTo>
                    <a:pt x="44053" y="764381"/>
                  </a:lnTo>
                  <a:lnTo>
                    <a:pt x="23187" y="805437"/>
                  </a:lnTo>
                  <a:lnTo>
                    <a:pt x="0" y="845184"/>
                  </a:lnTo>
                  <a:lnTo>
                    <a:pt x="618489" y="1237615"/>
                  </a:lnTo>
                  <a:lnTo>
                    <a:pt x="645970" y="1192524"/>
                  </a:lnTo>
                  <a:lnTo>
                    <a:pt x="671785" y="1146545"/>
                  </a:lnTo>
                  <a:lnTo>
                    <a:pt x="695900" y="1099721"/>
                  </a:lnTo>
                  <a:lnTo>
                    <a:pt x="718283" y="1052098"/>
                  </a:lnTo>
                  <a:lnTo>
                    <a:pt x="738899" y="1003720"/>
                  </a:lnTo>
                  <a:lnTo>
                    <a:pt x="757716" y="954630"/>
                  </a:lnTo>
                  <a:lnTo>
                    <a:pt x="774700" y="904875"/>
                  </a:lnTo>
                  <a:lnTo>
                    <a:pt x="789725" y="855941"/>
                  </a:lnTo>
                  <a:lnTo>
                    <a:pt x="803042" y="806543"/>
                  </a:lnTo>
                  <a:lnTo>
                    <a:pt x="814634" y="756731"/>
                  </a:lnTo>
                  <a:lnTo>
                    <a:pt x="824486" y="706559"/>
                  </a:lnTo>
                  <a:lnTo>
                    <a:pt x="832581" y="656079"/>
                  </a:lnTo>
                  <a:lnTo>
                    <a:pt x="838905" y="605343"/>
                  </a:lnTo>
                  <a:lnTo>
                    <a:pt x="843442" y="554402"/>
                  </a:lnTo>
                  <a:lnTo>
                    <a:pt x="846175" y="503311"/>
                  </a:lnTo>
                  <a:lnTo>
                    <a:pt x="847089" y="452120"/>
                  </a:lnTo>
                  <a:lnTo>
                    <a:pt x="846175" y="400950"/>
                  </a:lnTo>
                  <a:lnTo>
                    <a:pt x="843442" y="349917"/>
                  </a:lnTo>
                  <a:lnTo>
                    <a:pt x="838905" y="299061"/>
                  </a:lnTo>
                  <a:lnTo>
                    <a:pt x="832581" y="248425"/>
                  </a:lnTo>
                  <a:lnTo>
                    <a:pt x="824486" y="198050"/>
                  </a:lnTo>
                  <a:lnTo>
                    <a:pt x="814634" y="147978"/>
                  </a:lnTo>
                  <a:lnTo>
                    <a:pt x="803042" y="98251"/>
                  </a:lnTo>
                  <a:lnTo>
                    <a:pt x="789725" y="48911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8234" y="1947557"/>
              <a:ext cx="1123950" cy="1136015"/>
            </a:xfrm>
            <a:custGeom>
              <a:avLst/>
              <a:gdLst/>
              <a:ahLst/>
              <a:cxnLst/>
              <a:rect l="l" t="t" r="r" b="b"/>
              <a:pathLst>
                <a:path w="1123950" h="1136014">
                  <a:moveTo>
                    <a:pt x="269875" y="0"/>
                  </a:moveTo>
                  <a:lnTo>
                    <a:pt x="0" y="681354"/>
                  </a:lnTo>
                  <a:lnTo>
                    <a:pt x="42257" y="699789"/>
                  </a:lnTo>
                  <a:lnTo>
                    <a:pt x="83264" y="720725"/>
                  </a:lnTo>
                  <a:lnTo>
                    <a:pt x="122961" y="744041"/>
                  </a:lnTo>
                  <a:lnTo>
                    <a:pt x="161289" y="769620"/>
                  </a:lnTo>
                  <a:lnTo>
                    <a:pt x="197393" y="798103"/>
                  </a:lnTo>
                  <a:lnTo>
                    <a:pt x="231729" y="828629"/>
                  </a:lnTo>
                  <a:lnTo>
                    <a:pt x="264205" y="861105"/>
                  </a:lnTo>
                  <a:lnTo>
                    <a:pt x="294731" y="895441"/>
                  </a:lnTo>
                  <a:lnTo>
                    <a:pt x="323214" y="931545"/>
                  </a:lnTo>
                  <a:lnTo>
                    <a:pt x="349041" y="969695"/>
                  </a:lnTo>
                  <a:lnTo>
                    <a:pt x="372399" y="1009370"/>
                  </a:lnTo>
                  <a:lnTo>
                    <a:pt x="393258" y="1050417"/>
                  </a:lnTo>
                  <a:lnTo>
                    <a:pt x="411586" y="1092682"/>
                  </a:lnTo>
                  <a:lnTo>
                    <a:pt x="427354" y="1136014"/>
                  </a:lnTo>
                  <a:lnTo>
                    <a:pt x="1123950" y="909954"/>
                  </a:lnTo>
                  <a:lnTo>
                    <a:pt x="1107254" y="861563"/>
                  </a:lnTo>
                  <a:lnTo>
                    <a:pt x="1088928" y="813793"/>
                  </a:lnTo>
                  <a:lnTo>
                    <a:pt x="1068987" y="766703"/>
                  </a:lnTo>
                  <a:lnTo>
                    <a:pt x="1047446" y="720350"/>
                  </a:lnTo>
                  <a:lnTo>
                    <a:pt x="1024322" y="674791"/>
                  </a:lnTo>
                  <a:lnTo>
                    <a:pt x="999631" y="630084"/>
                  </a:lnTo>
                  <a:lnTo>
                    <a:pt x="973387" y="586287"/>
                  </a:lnTo>
                  <a:lnTo>
                    <a:pt x="945606" y="543456"/>
                  </a:lnTo>
                  <a:lnTo>
                    <a:pt x="916304" y="501650"/>
                  </a:lnTo>
                  <a:lnTo>
                    <a:pt x="885358" y="460543"/>
                  </a:lnTo>
                  <a:lnTo>
                    <a:pt x="853075" y="420640"/>
                  </a:lnTo>
                  <a:lnTo>
                    <a:pt x="819479" y="381964"/>
                  </a:lnTo>
                  <a:lnTo>
                    <a:pt x="784597" y="344542"/>
                  </a:lnTo>
                  <a:lnTo>
                    <a:pt x="748456" y="308401"/>
                  </a:lnTo>
                  <a:lnTo>
                    <a:pt x="711082" y="273567"/>
                  </a:lnTo>
                  <a:lnTo>
                    <a:pt x="672500" y="240065"/>
                  </a:lnTo>
                  <a:lnTo>
                    <a:pt x="632737" y="207922"/>
                  </a:lnTo>
                  <a:lnTo>
                    <a:pt x="591819" y="177164"/>
                  </a:lnTo>
                  <a:lnTo>
                    <a:pt x="548593" y="146957"/>
                  </a:lnTo>
                  <a:lnTo>
                    <a:pt x="504389" y="118382"/>
                  </a:lnTo>
                  <a:lnTo>
                    <a:pt x="459241" y="91440"/>
                  </a:lnTo>
                  <a:lnTo>
                    <a:pt x="413183" y="66130"/>
                  </a:lnTo>
                  <a:lnTo>
                    <a:pt x="366246" y="42454"/>
                  </a:lnTo>
                  <a:lnTo>
                    <a:pt x="318466" y="20410"/>
                  </a:lnTo>
                  <a:lnTo>
                    <a:pt x="269875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8359" y="1845322"/>
              <a:ext cx="539750" cy="783590"/>
            </a:xfrm>
            <a:custGeom>
              <a:avLst/>
              <a:gdLst/>
              <a:ahLst/>
              <a:cxnLst/>
              <a:rect l="l" t="t" r="r" b="b"/>
              <a:pathLst>
                <a:path w="539750" h="783589">
                  <a:moveTo>
                    <a:pt x="0" y="0"/>
                  </a:moveTo>
                  <a:lnTo>
                    <a:pt x="0" y="732155"/>
                  </a:lnTo>
                  <a:lnTo>
                    <a:pt x="46314" y="733597"/>
                  </a:lnTo>
                  <a:lnTo>
                    <a:pt x="92232" y="737905"/>
                  </a:lnTo>
                  <a:lnTo>
                    <a:pt x="137662" y="745048"/>
                  </a:lnTo>
                  <a:lnTo>
                    <a:pt x="182514" y="754994"/>
                  </a:lnTo>
                  <a:lnTo>
                    <a:pt x="226694" y="767715"/>
                  </a:lnTo>
                  <a:lnTo>
                    <a:pt x="269875" y="783590"/>
                  </a:lnTo>
                  <a:lnTo>
                    <a:pt x="539750" y="102235"/>
                  </a:lnTo>
                  <a:lnTo>
                    <a:pt x="496490" y="86280"/>
                  </a:lnTo>
                  <a:lnTo>
                    <a:pt x="452754" y="71755"/>
                  </a:lnTo>
                  <a:lnTo>
                    <a:pt x="403821" y="56751"/>
                  </a:lnTo>
                  <a:lnTo>
                    <a:pt x="354423" y="43492"/>
                  </a:lnTo>
                  <a:lnTo>
                    <a:pt x="304611" y="31985"/>
                  </a:lnTo>
                  <a:lnTo>
                    <a:pt x="254439" y="22233"/>
                  </a:lnTo>
                  <a:lnTo>
                    <a:pt x="203959" y="14243"/>
                  </a:lnTo>
                  <a:lnTo>
                    <a:pt x="153223" y="8019"/>
                  </a:lnTo>
                  <a:lnTo>
                    <a:pt x="102282" y="3567"/>
                  </a:lnTo>
                  <a:lnTo>
                    <a:pt x="51191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23439" y="3042932"/>
            <a:ext cx="368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4050" y="4108462"/>
            <a:ext cx="97726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695">
              <a:lnSpc>
                <a:spcPts val="1505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14%</a:t>
            </a:r>
            <a:endParaRPr sz="1400">
              <a:latin typeface="Arial MT"/>
              <a:cs typeface="Arial MT"/>
            </a:endParaRPr>
          </a:p>
          <a:p>
            <a:pPr>
              <a:lnSpc>
                <a:spcPts val="1505"/>
              </a:lnSpc>
            </a:pPr>
            <a:r>
              <a:rPr sz="1400" spc="-5" dirty="0">
                <a:latin typeface="Arial MT"/>
                <a:cs typeface="Arial MT"/>
              </a:rPr>
              <a:t>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4029" y="3318523"/>
            <a:ext cx="368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370" y="1987563"/>
            <a:ext cx="915035" cy="6807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Arial MT"/>
                <a:cs typeface="Arial MT"/>
              </a:rPr>
              <a:t>6%</a:t>
            </a:r>
            <a:endParaRPr sz="1400">
              <a:latin typeface="Arial MT"/>
              <a:cs typeface="Arial MT"/>
            </a:endParaRPr>
          </a:p>
          <a:p>
            <a:pPr marL="546100">
              <a:lnSpc>
                <a:spcPct val="100000"/>
              </a:lnSpc>
              <a:spcBef>
                <a:spcPts val="900"/>
              </a:spcBef>
            </a:pPr>
            <a:r>
              <a:rPr sz="1400" spc="-5" dirty="0">
                <a:latin typeface="Arial MT"/>
                <a:cs typeface="Arial MT"/>
              </a:rPr>
              <a:t>14%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18150" y="28187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8150" y="300038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8150" y="31813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8150" y="3362973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8150" y="35439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8150" y="372555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9909" y="2731782"/>
            <a:ext cx="977265" cy="1112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71805">
              <a:lnSpc>
                <a:spcPct val="118900"/>
              </a:lnSpc>
              <a:spcBef>
                <a:spcPts val="90"/>
              </a:spcBef>
            </a:pPr>
            <a:r>
              <a:rPr sz="1000" spc="-5" dirty="0">
                <a:latin typeface="Arial MT"/>
                <a:cs typeface="Arial MT"/>
              </a:rPr>
              <a:t>Friends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Relative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d</a:t>
            </a:r>
            <a:r>
              <a:rPr sz="1000" spc="35" dirty="0">
                <a:latin typeface="Arial MT"/>
                <a:cs typeface="Arial MT"/>
              </a:rPr>
              <a:t>v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3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25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s  </a:t>
            </a:r>
            <a:r>
              <a:rPr sz="1000" spc="-5" dirty="0">
                <a:latin typeface="Arial MT"/>
                <a:cs typeface="Arial MT"/>
              </a:rPr>
              <a:t>Media</a:t>
            </a:r>
            <a:endParaRPr sz="1000">
              <a:latin typeface="Arial MT"/>
              <a:cs typeface="Arial MT"/>
            </a:endParaRPr>
          </a:p>
          <a:p>
            <a:pPr marR="5080">
              <a:lnSpc>
                <a:spcPct val="119200"/>
              </a:lnSpc>
            </a:pPr>
            <a:r>
              <a:rPr sz="1000" dirty="0">
                <a:latin typeface="Arial MT"/>
                <a:cs typeface="Arial MT"/>
              </a:rPr>
              <a:t>Research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Report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Magazines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5080" y="1756422"/>
            <a:ext cx="5467985" cy="3108325"/>
          </a:xfrm>
          <a:custGeom>
            <a:avLst/>
            <a:gdLst/>
            <a:ahLst/>
            <a:cxnLst/>
            <a:rect l="l" t="t" r="r" b="b"/>
            <a:pathLst>
              <a:path w="5467984" h="3108325">
                <a:moveTo>
                  <a:pt x="0" y="5080"/>
                </a:moveTo>
                <a:lnTo>
                  <a:pt x="5467985" y="5080"/>
                </a:lnTo>
              </a:path>
              <a:path w="5467984" h="3108325">
                <a:moveTo>
                  <a:pt x="5463540" y="0"/>
                </a:moveTo>
                <a:lnTo>
                  <a:pt x="5463540" y="3108325"/>
                </a:lnTo>
              </a:path>
              <a:path w="5467984" h="3108325">
                <a:moveTo>
                  <a:pt x="5467985" y="3103880"/>
                </a:moveTo>
                <a:lnTo>
                  <a:pt x="0" y="3103880"/>
                </a:lnTo>
              </a:path>
              <a:path w="5467984" h="3108325">
                <a:moveTo>
                  <a:pt x="5079" y="3108325"/>
                </a:moveTo>
                <a:lnTo>
                  <a:pt x="5079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8" y="796302"/>
            <a:ext cx="5389881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factors</a:t>
            </a:r>
            <a:r>
              <a:rPr sz="1600" b="1" spc="-5" dirty="0">
                <a:latin typeface="Times New Roman"/>
                <a:cs typeface="Times New Roman"/>
              </a:rPr>
              <a:t> that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they consider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most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important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while selecting the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sectors </a:t>
            </a:r>
            <a:r>
              <a:rPr sz="1600" b="1" dirty="0">
                <a:latin typeface="Times New Roman"/>
                <a:cs typeface="Times New Roman"/>
              </a:rPr>
              <a:t>to </a:t>
            </a:r>
            <a:r>
              <a:rPr sz="1600" b="1" spc="-5" dirty="0">
                <a:latin typeface="Times New Roman"/>
                <a:cs typeface="Times New Roman"/>
              </a:rPr>
              <a:t>invest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57205"/>
              </p:ext>
            </p:extLst>
          </p:nvPr>
        </p:nvGraphicFramePr>
        <p:xfrm>
          <a:off x="1416050" y="2374900"/>
          <a:ext cx="5274308" cy="2053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Trend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Profitability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Government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Policy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31339" y="5096523"/>
            <a:ext cx="2946400" cy="2945765"/>
            <a:chOff x="1831339" y="5096523"/>
            <a:chExt cx="2946400" cy="2945765"/>
          </a:xfrm>
        </p:grpSpPr>
        <p:sp>
          <p:nvSpPr>
            <p:cNvPr id="5" name="object 5"/>
            <p:cNvSpPr/>
            <p:nvPr/>
          </p:nvSpPr>
          <p:spPr>
            <a:xfrm>
              <a:off x="1831339" y="5096523"/>
              <a:ext cx="1473200" cy="1927860"/>
            </a:xfrm>
            <a:custGeom>
              <a:avLst/>
              <a:gdLst/>
              <a:ahLst/>
              <a:cxnLst/>
              <a:rect l="l" t="t" r="r" b="b"/>
              <a:pathLst>
                <a:path w="1473200" h="1927859">
                  <a:moveTo>
                    <a:pt x="1473200" y="0"/>
                  </a:moveTo>
                  <a:lnTo>
                    <a:pt x="1421796" y="893"/>
                  </a:lnTo>
                  <a:lnTo>
                    <a:pt x="1370486" y="3574"/>
                  </a:lnTo>
                  <a:lnTo>
                    <a:pt x="1319318" y="8043"/>
                  </a:lnTo>
                  <a:lnTo>
                    <a:pt x="1268338" y="14299"/>
                  </a:lnTo>
                  <a:lnTo>
                    <a:pt x="1217592" y="22342"/>
                  </a:lnTo>
                  <a:lnTo>
                    <a:pt x="1167129" y="32173"/>
                  </a:lnTo>
                  <a:lnTo>
                    <a:pt x="1116996" y="43791"/>
                  </a:lnTo>
                  <a:lnTo>
                    <a:pt x="1067239" y="57197"/>
                  </a:lnTo>
                  <a:lnTo>
                    <a:pt x="1017905" y="72389"/>
                  </a:lnTo>
                  <a:lnTo>
                    <a:pt x="969300" y="89108"/>
                  </a:lnTo>
                  <a:lnTo>
                    <a:pt x="921313" y="107498"/>
                  </a:lnTo>
                  <a:lnTo>
                    <a:pt x="873995" y="127540"/>
                  </a:lnTo>
                  <a:lnTo>
                    <a:pt x="827398" y="149213"/>
                  </a:lnTo>
                  <a:lnTo>
                    <a:pt x="781574" y="172496"/>
                  </a:lnTo>
                  <a:lnTo>
                    <a:pt x="736576" y="197367"/>
                  </a:lnTo>
                  <a:lnTo>
                    <a:pt x="692456" y="223806"/>
                  </a:lnTo>
                  <a:lnTo>
                    <a:pt x="649267" y="251792"/>
                  </a:lnTo>
                  <a:lnTo>
                    <a:pt x="607060" y="281304"/>
                  </a:lnTo>
                  <a:lnTo>
                    <a:pt x="565931" y="312273"/>
                  </a:lnTo>
                  <a:lnTo>
                    <a:pt x="525962" y="344622"/>
                  </a:lnTo>
                  <a:lnTo>
                    <a:pt x="487186" y="378318"/>
                  </a:lnTo>
                  <a:lnTo>
                    <a:pt x="449632" y="413332"/>
                  </a:lnTo>
                  <a:lnTo>
                    <a:pt x="413332" y="449632"/>
                  </a:lnTo>
                  <a:lnTo>
                    <a:pt x="378318" y="487186"/>
                  </a:lnTo>
                  <a:lnTo>
                    <a:pt x="344622" y="525962"/>
                  </a:lnTo>
                  <a:lnTo>
                    <a:pt x="312273" y="565931"/>
                  </a:lnTo>
                  <a:lnTo>
                    <a:pt x="281305" y="607060"/>
                  </a:lnTo>
                  <a:lnTo>
                    <a:pt x="251792" y="649246"/>
                  </a:lnTo>
                  <a:lnTo>
                    <a:pt x="223806" y="692383"/>
                  </a:lnTo>
                  <a:lnTo>
                    <a:pt x="197367" y="736435"/>
                  </a:lnTo>
                  <a:lnTo>
                    <a:pt x="172496" y="781365"/>
                  </a:lnTo>
                  <a:lnTo>
                    <a:pt x="149213" y="827136"/>
                  </a:lnTo>
                  <a:lnTo>
                    <a:pt x="127540" y="873712"/>
                  </a:lnTo>
                  <a:lnTo>
                    <a:pt x="107498" y="921057"/>
                  </a:lnTo>
                  <a:lnTo>
                    <a:pt x="89108" y="969133"/>
                  </a:lnTo>
                  <a:lnTo>
                    <a:pt x="72390" y="1017904"/>
                  </a:lnTo>
                  <a:lnTo>
                    <a:pt x="57197" y="1067049"/>
                  </a:lnTo>
                  <a:lnTo>
                    <a:pt x="43791" y="1116660"/>
                  </a:lnTo>
                  <a:lnTo>
                    <a:pt x="32173" y="1166683"/>
                  </a:lnTo>
                  <a:lnTo>
                    <a:pt x="22342" y="1217066"/>
                  </a:lnTo>
                  <a:lnTo>
                    <a:pt x="14299" y="1267758"/>
                  </a:lnTo>
                  <a:lnTo>
                    <a:pt x="8043" y="1318706"/>
                  </a:lnTo>
                  <a:lnTo>
                    <a:pt x="3574" y="1369858"/>
                  </a:lnTo>
                  <a:lnTo>
                    <a:pt x="893" y="1421162"/>
                  </a:lnTo>
                  <a:lnTo>
                    <a:pt x="0" y="1472564"/>
                  </a:lnTo>
                  <a:lnTo>
                    <a:pt x="893" y="1524156"/>
                  </a:lnTo>
                  <a:lnTo>
                    <a:pt x="3574" y="1575607"/>
                  </a:lnTo>
                  <a:lnTo>
                    <a:pt x="8043" y="1626870"/>
                  </a:lnTo>
                  <a:lnTo>
                    <a:pt x="14299" y="1677897"/>
                  </a:lnTo>
                  <a:lnTo>
                    <a:pt x="22342" y="1728642"/>
                  </a:lnTo>
                  <a:lnTo>
                    <a:pt x="32173" y="1779058"/>
                  </a:lnTo>
                  <a:lnTo>
                    <a:pt x="43791" y="1829097"/>
                  </a:lnTo>
                  <a:lnTo>
                    <a:pt x="57197" y="1878714"/>
                  </a:lnTo>
                  <a:lnTo>
                    <a:pt x="72390" y="1927860"/>
                  </a:lnTo>
                  <a:lnTo>
                    <a:pt x="772795" y="1700529"/>
                  </a:lnTo>
                  <a:lnTo>
                    <a:pt x="759764" y="1655973"/>
                  </a:lnTo>
                  <a:lnTo>
                    <a:pt x="749630" y="1610776"/>
                  </a:lnTo>
                  <a:lnTo>
                    <a:pt x="742391" y="1565061"/>
                  </a:lnTo>
                  <a:lnTo>
                    <a:pt x="738047" y="1518950"/>
                  </a:lnTo>
                  <a:lnTo>
                    <a:pt x="736600" y="1472564"/>
                  </a:lnTo>
                  <a:lnTo>
                    <a:pt x="738047" y="1426489"/>
                  </a:lnTo>
                  <a:lnTo>
                    <a:pt x="742391" y="1380566"/>
                  </a:lnTo>
                  <a:lnTo>
                    <a:pt x="749630" y="1334947"/>
                  </a:lnTo>
                  <a:lnTo>
                    <a:pt x="759764" y="1289786"/>
                  </a:lnTo>
                  <a:lnTo>
                    <a:pt x="772795" y="1245235"/>
                  </a:lnTo>
                  <a:lnTo>
                    <a:pt x="788324" y="1201592"/>
                  </a:lnTo>
                  <a:lnTo>
                    <a:pt x="806658" y="1159139"/>
                  </a:lnTo>
                  <a:lnTo>
                    <a:pt x="827704" y="1117996"/>
                  </a:lnTo>
                  <a:lnTo>
                    <a:pt x="851372" y="1078285"/>
                  </a:lnTo>
                  <a:lnTo>
                    <a:pt x="877570" y="1040129"/>
                  </a:lnTo>
                  <a:lnTo>
                    <a:pt x="905814" y="1003650"/>
                  </a:lnTo>
                  <a:lnTo>
                    <a:pt x="936345" y="968969"/>
                  </a:lnTo>
                  <a:lnTo>
                    <a:pt x="969010" y="936208"/>
                  </a:lnTo>
                  <a:lnTo>
                    <a:pt x="1003655" y="905489"/>
                  </a:lnTo>
                  <a:lnTo>
                    <a:pt x="1040130" y="876935"/>
                  </a:lnTo>
                  <a:lnTo>
                    <a:pt x="1078534" y="851047"/>
                  </a:lnTo>
                  <a:lnTo>
                    <a:pt x="1118311" y="827567"/>
                  </a:lnTo>
                  <a:lnTo>
                    <a:pt x="1159459" y="806617"/>
                  </a:lnTo>
                  <a:lnTo>
                    <a:pt x="1201978" y="788319"/>
                  </a:lnTo>
                  <a:lnTo>
                    <a:pt x="1245870" y="772795"/>
                  </a:lnTo>
                  <a:lnTo>
                    <a:pt x="1290116" y="759764"/>
                  </a:lnTo>
                  <a:lnTo>
                    <a:pt x="1335125" y="749630"/>
                  </a:lnTo>
                  <a:lnTo>
                    <a:pt x="1380744" y="742391"/>
                  </a:lnTo>
                  <a:lnTo>
                    <a:pt x="1426819" y="738047"/>
                  </a:lnTo>
                  <a:lnTo>
                    <a:pt x="1473200" y="736600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729" y="6797052"/>
              <a:ext cx="2801620" cy="1245235"/>
            </a:xfrm>
            <a:custGeom>
              <a:avLst/>
              <a:gdLst/>
              <a:ahLst/>
              <a:cxnLst/>
              <a:rect l="l" t="t" r="r" b="b"/>
              <a:pathLst>
                <a:path w="2801620" h="1245234">
                  <a:moveTo>
                    <a:pt x="700405" y="0"/>
                  </a:moveTo>
                  <a:lnTo>
                    <a:pt x="0" y="227330"/>
                  </a:lnTo>
                  <a:lnTo>
                    <a:pt x="16765" y="276225"/>
                  </a:lnTo>
                  <a:lnTo>
                    <a:pt x="35108" y="324177"/>
                  </a:lnTo>
                  <a:lnTo>
                    <a:pt x="55150" y="371522"/>
                  </a:lnTo>
                  <a:lnTo>
                    <a:pt x="76823" y="418098"/>
                  </a:lnTo>
                  <a:lnTo>
                    <a:pt x="100106" y="463869"/>
                  </a:lnTo>
                  <a:lnTo>
                    <a:pt x="124977" y="508799"/>
                  </a:lnTo>
                  <a:lnTo>
                    <a:pt x="151416" y="552851"/>
                  </a:lnTo>
                  <a:lnTo>
                    <a:pt x="179402" y="595988"/>
                  </a:lnTo>
                  <a:lnTo>
                    <a:pt x="208914" y="638175"/>
                  </a:lnTo>
                  <a:lnTo>
                    <a:pt x="239883" y="679303"/>
                  </a:lnTo>
                  <a:lnTo>
                    <a:pt x="272232" y="719272"/>
                  </a:lnTo>
                  <a:lnTo>
                    <a:pt x="305928" y="758048"/>
                  </a:lnTo>
                  <a:lnTo>
                    <a:pt x="340942" y="795602"/>
                  </a:lnTo>
                  <a:lnTo>
                    <a:pt x="377242" y="831902"/>
                  </a:lnTo>
                  <a:lnTo>
                    <a:pt x="414796" y="866916"/>
                  </a:lnTo>
                  <a:lnTo>
                    <a:pt x="453572" y="900612"/>
                  </a:lnTo>
                  <a:lnTo>
                    <a:pt x="493541" y="932961"/>
                  </a:lnTo>
                  <a:lnTo>
                    <a:pt x="534669" y="963930"/>
                  </a:lnTo>
                  <a:lnTo>
                    <a:pt x="576877" y="993442"/>
                  </a:lnTo>
                  <a:lnTo>
                    <a:pt x="620066" y="1021428"/>
                  </a:lnTo>
                  <a:lnTo>
                    <a:pt x="664186" y="1047867"/>
                  </a:lnTo>
                  <a:lnTo>
                    <a:pt x="709184" y="1072738"/>
                  </a:lnTo>
                  <a:lnTo>
                    <a:pt x="755008" y="1096021"/>
                  </a:lnTo>
                  <a:lnTo>
                    <a:pt x="801605" y="1117694"/>
                  </a:lnTo>
                  <a:lnTo>
                    <a:pt x="848923" y="1137736"/>
                  </a:lnTo>
                  <a:lnTo>
                    <a:pt x="896910" y="1156126"/>
                  </a:lnTo>
                  <a:lnTo>
                    <a:pt x="945514" y="1172845"/>
                  </a:lnTo>
                  <a:lnTo>
                    <a:pt x="994849" y="1188037"/>
                  </a:lnTo>
                  <a:lnTo>
                    <a:pt x="1044606" y="1201443"/>
                  </a:lnTo>
                  <a:lnTo>
                    <a:pt x="1094740" y="1213061"/>
                  </a:lnTo>
                  <a:lnTo>
                    <a:pt x="1145202" y="1222892"/>
                  </a:lnTo>
                  <a:lnTo>
                    <a:pt x="1195948" y="1230935"/>
                  </a:lnTo>
                  <a:lnTo>
                    <a:pt x="1246928" y="1237191"/>
                  </a:lnTo>
                  <a:lnTo>
                    <a:pt x="1298096" y="1241660"/>
                  </a:lnTo>
                  <a:lnTo>
                    <a:pt x="1349406" y="1244341"/>
                  </a:lnTo>
                  <a:lnTo>
                    <a:pt x="1400809" y="1245235"/>
                  </a:lnTo>
                  <a:lnTo>
                    <a:pt x="1452213" y="1244341"/>
                  </a:lnTo>
                  <a:lnTo>
                    <a:pt x="1503523" y="1241660"/>
                  </a:lnTo>
                  <a:lnTo>
                    <a:pt x="1554691" y="1237191"/>
                  </a:lnTo>
                  <a:lnTo>
                    <a:pt x="1605671" y="1230935"/>
                  </a:lnTo>
                  <a:lnTo>
                    <a:pt x="1656417" y="1222892"/>
                  </a:lnTo>
                  <a:lnTo>
                    <a:pt x="1706880" y="1213061"/>
                  </a:lnTo>
                  <a:lnTo>
                    <a:pt x="1757013" y="1201443"/>
                  </a:lnTo>
                  <a:lnTo>
                    <a:pt x="1806770" y="1188037"/>
                  </a:lnTo>
                  <a:lnTo>
                    <a:pt x="1856105" y="1172845"/>
                  </a:lnTo>
                  <a:lnTo>
                    <a:pt x="1904688" y="1156126"/>
                  </a:lnTo>
                  <a:lnTo>
                    <a:pt x="1952623" y="1137736"/>
                  </a:lnTo>
                  <a:lnTo>
                    <a:pt x="1999873" y="1117694"/>
                  </a:lnTo>
                  <a:lnTo>
                    <a:pt x="2046402" y="1096021"/>
                  </a:lnTo>
                  <a:lnTo>
                    <a:pt x="2092174" y="1072738"/>
                  </a:lnTo>
                  <a:lnTo>
                    <a:pt x="2137151" y="1047867"/>
                  </a:lnTo>
                  <a:lnTo>
                    <a:pt x="2181297" y="1021428"/>
                  </a:lnTo>
                  <a:lnTo>
                    <a:pt x="2224575" y="993442"/>
                  </a:lnTo>
                  <a:lnTo>
                    <a:pt x="2266949" y="963930"/>
                  </a:lnTo>
                  <a:lnTo>
                    <a:pt x="2307890" y="932961"/>
                  </a:lnTo>
                  <a:lnTo>
                    <a:pt x="2347717" y="900612"/>
                  </a:lnTo>
                  <a:lnTo>
                    <a:pt x="2386400" y="866916"/>
                  </a:lnTo>
                  <a:lnTo>
                    <a:pt x="2423907" y="831902"/>
                  </a:lnTo>
                  <a:lnTo>
                    <a:pt x="2460206" y="795602"/>
                  </a:lnTo>
                  <a:lnTo>
                    <a:pt x="2495267" y="758048"/>
                  </a:lnTo>
                  <a:lnTo>
                    <a:pt x="2529058" y="719272"/>
                  </a:lnTo>
                  <a:lnTo>
                    <a:pt x="2561548" y="679303"/>
                  </a:lnTo>
                  <a:lnTo>
                    <a:pt x="2592705" y="638175"/>
                  </a:lnTo>
                  <a:lnTo>
                    <a:pt x="2622050" y="595988"/>
                  </a:lnTo>
                  <a:lnTo>
                    <a:pt x="2649947" y="552851"/>
                  </a:lnTo>
                  <a:lnTo>
                    <a:pt x="2676451" y="508635"/>
                  </a:lnTo>
                  <a:lnTo>
                    <a:pt x="1400809" y="508635"/>
                  </a:lnTo>
                  <a:lnTo>
                    <a:pt x="1354429" y="507187"/>
                  </a:lnTo>
                  <a:lnTo>
                    <a:pt x="1308354" y="502843"/>
                  </a:lnTo>
                  <a:lnTo>
                    <a:pt x="1262735" y="495604"/>
                  </a:lnTo>
                  <a:lnTo>
                    <a:pt x="1217726" y="485470"/>
                  </a:lnTo>
                  <a:lnTo>
                    <a:pt x="1173480" y="472440"/>
                  </a:lnTo>
                  <a:lnTo>
                    <a:pt x="1129588" y="456910"/>
                  </a:lnTo>
                  <a:lnTo>
                    <a:pt x="1087069" y="438576"/>
                  </a:lnTo>
                  <a:lnTo>
                    <a:pt x="1045921" y="417530"/>
                  </a:lnTo>
                  <a:lnTo>
                    <a:pt x="1006144" y="393862"/>
                  </a:lnTo>
                  <a:lnTo>
                    <a:pt x="967739" y="367665"/>
                  </a:lnTo>
                  <a:lnTo>
                    <a:pt x="931265" y="339420"/>
                  </a:lnTo>
                  <a:lnTo>
                    <a:pt x="896619" y="308889"/>
                  </a:lnTo>
                  <a:lnTo>
                    <a:pt x="863846" y="276101"/>
                  </a:lnTo>
                  <a:lnTo>
                    <a:pt x="833424" y="241579"/>
                  </a:lnTo>
                  <a:lnTo>
                    <a:pt x="805180" y="205105"/>
                  </a:lnTo>
                  <a:lnTo>
                    <a:pt x="778982" y="166949"/>
                  </a:lnTo>
                  <a:lnTo>
                    <a:pt x="755314" y="127238"/>
                  </a:lnTo>
                  <a:lnTo>
                    <a:pt x="734268" y="86095"/>
                  </a:lnTo>
                  <a:lnTo>
                    <a:pt x="715934" y="43642"/>
                  </a:lnTo>
                  <a:lnTo>
                    <a:pt x="700405" y="0"/>
                  </a:lnTo>
                  <a:close/>
                </a:path>
                <a:path w="2801620" h="1245234">
                  <a:moveTo>
                    <a:pt x="2101215" y="0"/>
                  </a:moveTo>
                  <a:lnTo>
                    <a:pt x="2085441" y="43642"/>
                  </a:lnTo>
                  <a:lnTo>
                    <a:pt x="2067077" y="86095"/>
                  </a:lnTo>
                  <a:lnTo>
                    <a:pt x="2046122" y="127238"/>
                  </a:lnTo>
                  <a:lnTo>
                    <a:pt x="2022576" y="166949"/>
                  </a:lnTo>
                  <a:lnTo>
                    <a:pt x="1996440" y="205105"/>
                  </a:lnTo>
                  <a:lnTo>
                    <a:pt x="1968195" y="241579"/>
                  </a:lnTo>
                  <a:lnTo>
                    <a:pt x="1937664" y="276225"/>
                  </a:lnTo>
                  <a:lnTo>
                    <a:pt x="1905000" y="308889"/>
                  </a:lnTo>
                  <a:lnTo>
                    <a:pt x="1870354" y="339420"/>
                  </a:lnTo>
                  <a:lnTo>
                    <a:pt x="1833880" y="367665"/>
                  </a:lnTo>
                  <a:lnTo>
                    <a:pt x="1795414" y="393862"/>
                  </a:lnTo>
                  <a:lnTo>
                    <a:pt x="1755515" y="417530"/>
                  </a:lnTo>
                  <a:lnTo>
                    <a:pt x="1714276" y="438576"/>
                  </a:lnTo>
                  <a:lnTo>
                    <a:pt x="1671787" y="456910"/>
                  </a:lnTo>
                  <a:lnTo>
                    <a:pt x="1628140" y="472440"/>
                  </a:lnTo>
                  <a:lnTo>
                    <a:pt x="1583649" y="485470"/>
                  </a:lnTo>
                  <a:lnTo>
                    <a:pt x="1538610" y="495604"/>
                  </a:lnTo>
                  <a:lnTo>
                    <a:pt x="1493083" y="502843"/>
                  </a:lnTo>
                  <a:lnTo>
                    <a:pt x="1447129" y="507187"/>
                  </a:lnTo>
                  <a:lnTo>
                    <a:pt x="1400809" y="508635"/>
                  </a:lnTo>
                  <a:lnTo>
                    <a:pt x="2676451" y="508635"/>
                  </a:lnTo>
                  <a:lnTo>
                    <a:pt x="2701252" y="463869"/>
                  </a:lnTo>
                  <a:lnTo>
                    <a:pt x="2724587" y="418098"/>
                  </a:lnTo>
                  <a:lnTo>
                    <a:pt x="2746327" y="371522"/>
                  </a:lnTo>
                  <a:lnTo>
                    <a:pt x="2766438" y="324177"/>
                  </a:lnTo>
                  <a:lnTo>
                    <a:pt x="2784880" y="276101"/>
                  </a:lnTo>
                  <a:lnTo>
                    <a:pt x="2801620" y="227330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2229" y="5630558"/>
              <a:ext cx="905510" cy="1393825"/>
            </a:xfrm>
            <a:custGeom>
              <a:avLst/>
              <a:gdLst/>
              <a:ahLst/>
              <a:cxnLst/>
              <a:rect l="l" t="t" r="r" b="b"/>
              <a:pathLst>
                <a:path w="905510" h="1393825">
                  <a:moveTo>
                    <a:pt x="567055" y="0"/>
                  </a:moveTo>
                  <a:lnTo>
                    <a:pt x="0" y="469264"/>
                  </a:lnTo>
                  <a:lnTo>
                    <a:pt x="14208" y="487441"/>
                  </a:lnTo>
                  <a:lnTo>
                    <a:pt x="27940" y="506094"/>
                  </a:lnTo>
                  <a:lnTo>
                    <a:pt x="54076" y="544250"/>
                  </a:lnTo>
                  <a:lnTo>
                    <a:pt x="77622" y="583961"/>
                  </a:lnTo>
                  <a:lnTo>
                    <a:pt x="98577" y="625104"/>
                  </a:lnTo>
                  <a:lnTo>
                    <a:pt x="116941" y="667557"/>
                  </a:lnTo>
                  <a:lnTo>
                    <a:pt x="132715" y="711200"/>
                  </a:lnTo>
                  <a:lnTo>
                    <a:pt x="145501" y="755751"/>
                  </a:lnTo>
                  <a:lnTo>
                    <a:pt x="155605" y="800912"/>
                  </a:lnTo>
                  <a:lnTo>
                    <a:pt x="162935" y="846531"/>
                  </a:lnTo>
                  <a:lnTo>
                    <a:pt x="167401" y="892454"/>
                  </a:lnTo>
                  <a:lnTo>
                    <a:pt x="168910" y="938529"/>
                  </a:lnTo>
                  <a:lnTo>
                    <a:pt x="167401" y="984915"/>
                  </a:lnTo>
                  <a:lnTo>
                    <a:pt x="162935" y="1031026"/>
                  </a:lnTo>
                  <a:lnTo>
                    <a:pt x="155605" y="1076741"/>
                  </a:lnTo>
                  <a:lnTo>
                    <a:pt x="145501" y="1121938"/>
                  </a:lnTo>
                  <a:lnTo>
                    <a:pt x="132715" y="1166494"/>
                  </a:lnTo>
                  <a:lnTo>
                    <a:pt x="833120" y="1393825"/>
                  </a:lnTo>
                  <a:lnTo>
                    <a:pt x="848145" y="1344679"/>
                  </a:lnTo>
                  <a:lnTo>
                    <a:pt x="861462" y="1295062"/>
                  </a:lnTo>
                  <a:lnTo>
                    <a:pt x="873054" y="1245023"/>
                  </a:lnTo>
                  <a:lnTo>
                    <a:pt x="882906" y="1194607"/>
                  </a:lnTo>
                  <a:lnTo>
                    <a:pt x="891001" y="1143862"/>
                  </a:lnTo>
                  <a:lnTo>
                    <a:pt x="897325" y="1092835"/>
                  </a:lnTo>
                  <a:lnTo>
                    <a:pt x="901862" y="1041572"/>
                  </a:lnTo>
                  <a:lnTo>
                    <a:pt x="904595" y="990121"/>
                  </a:lnTo>
                  <a:lnTo>
                    <a:pt x="905510" y="938529"/>
                  </a:lnTo>
                  <a:lnTo>
                    <a:pt x="904595" y="887127"/>
                  </a:lnTo>
                  <a:lnTo>
                    <a:pt x="901862" y="835823"/>
                  </a:lnTo>
                  <a:lnTo>
                    <a:pt x="897325" y="784671"/>
                  </a:lnTo>
                  <a:lnTo>
                    <a:pt x="891001" y="733723"/>
                  </a:lnTo>
                  <a:lnTo>
                    <a:pt x="882906" y="683031"/>
                  </a:lnTo>
                  <a:lnTo>
                    <a:pt x="873054" y="632648"/>
                  </a:lnTo>
                  <a:lnTo>
                    <a:pt x="861462" y="582625"/>
                  </a:lnTo>
                  <a:lnTo>
                    <a:pt x="848145" y="533014"/>
                  </a:lnTo>
                  <a:lnTo>
                    <a:pt x="833120" y="483869"/>
                  </a:lnTo>
                  <a:lnTo>
                    <a:pt x="816380" y="435098"/>
                  </a:lnTo>
                  <a:lnTo>
                    <a:pt x="797938" y="387022"/>
                  </a:lnTo>
                  <a:lnTo>
                    <a:pt x="777827" y="339677"/>
                  </a:lnTo>
                  <a:lnTo>
                    <a:pt x="756087" y="293101"/>
                  </a:lnTo>
                  <a:lnTo>
                    <a:pt x="732752" y="247330"/>
                  </a:lnTo>
                  <a:lnTo>
                    <a:pt x="707860" y="202400"/>
                  </a:lnTo>
                  <a:lnTo>
                    <a:pt x="681447" y="158348"/>
                  </a:lnTo>
                  <a:lnTo>
                    <a:pt x="653550" y="115211"/>
                  </a:lnTo>
                  <a:lnTo>
                    <a:pt x="624205" y="73025"/>
                  </a:lnTo>
                  <a:lnTo>
                    <a:pt x="596106" y="36036"/>
                  </a:lnTo>
                  <a:lnTo>
                    <a:pt x="581699" y="17839"/>
                  </a:lnTo>
                  <a:lnTo>
                    <a:pt x="567055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5685" y="5200028"/>
              <a:ext cx="863600" cy="899794"/>
            </a:xfrm>
            <a:custGeom>
              <a:avLst/>
              <a:gdLst/>
              <a:ahLst/>
              <a:cxnLst/>
              <a:rect l="l" t="t" r="r" b="b"/>
              <a:pathLst>
                <a:path w="863600" h="899795">
                  <a:moveTo>
                    <a:pt x="271144" y="0"/>
                  </a:moveTo>
                  <a:lnTo>
                    <a:pt x="0" y="684530"/>
                  </a:lnTo>
                  <a:lnTo>
                    <a:pt x="42356" y="702974"/>
                  </a:lnTo>
                  <a:lnTo>
                    <a:pt x="83581" y="723979"/>
                  </a:lnTo>
                  <a:lnTo>
                    <a:pt x="123497" y="747484"/>
                  </a:lnTo>
                  <a:lnTo>
                    <a:pt x="161925" y="773430"/>
                  </a:lnTo>
                  <a:lnTo>
                    <a:pt x="198497" y="801747"/>
                  </a:lnTo>
                  <a:lnTo>
                    <a:pt x="233044" y="832326"/>
                  </a:lnTo>
                  <a:lnTo>
                    <a:pt x="265687" y="865048"/>
                  </a:lnTo>
                  <a:lnTo>
                    <a:pt x="296544" y="899795"/>
                  </a:lnTo>
                  <a:lnTo>
                    <a:pt x="863600" y="430530"/>
                  </a:lnTo>
                  <a:lnTo>
                    <a:pt x="829160" y="390338"/>
                  </a:lnTo>
                  <a:lnTo>
                    <a:pt x="793353" y="351434"/>
                  </a:lnTo>
                  <a:lnTo>
                    <a:pt x="756214" y="313864"/>
                  </a:lnTo>
                  <a:lnTo>
                    <a:pt x="717775" y="277670"/>
                  </a:lnTo>
                  <a:lnTo>
                    <a:pt x="678070" y="242899"/>
                  </a:lnTo>
                  <a:lnTo>
                    <a:pt x="637132" y="209594"/>
                  </a:lnTo>
                  <a:lnTo>
                    <a:pt x="594994" y="177800"/>
                  </a:lnTo>
                  <a:lnTo>
                    <a:pt x="551496" y="147323"/>
                  </a:lnTo>
                  <a:lnTo>
                    <a:pt x="507020" y="118502"/>
                  </a:lnTo>
                  <a:lnTo>
                    <a:pt x="461600" y="91358"/>
                  </a:lnTo>
                  <a:lnTo>
                    <a:pt x="415269" y="65914"/>
                  </a:lnTo>
                  <a:lnTo>
                    <a:pt x="368061" y="42191"/>
                  </a:lnTo>
                  <a:lnTo>
                    <a:pt x="320008" y="20212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4539" y="5096523"/>
              <a:ext cx="542290" cy="788035"/>
            </a:xfrm>
            <a:custGeom>
              <a:avLst/>
              <a:gdLst/>
              <a:ahLst/>
              <a:cxnLst/>
              <a:rect l="l" t="t" r="r" b="b"/>
              <a:pathLst>
                <a:path w="542289" h="788035">
                  <a:moveTo>
                    <a:pt x="0" y="0"/>
                  </a:moveTo>
                  <a:lnTo>
                    <a:pt x="0" y="736600"/>
                  </a:lnTo>
                  <a:lnTo>
                    <a:pt x="46319" y="738047"/>
                  </a:lnTo>
                  <a:lnTo>
                    <a:pt x="92273" y="742391"/>
                  </a:lnTo>
                  <a:lnTo>
                    <a:pt x="137800" y="749630"/>
                  </a:lnTo>
                  <a:lnTo>
                    <a:pt x="182839" y="759764"/>
                  </a:lnTo>
                  <a:lnTo>
                    <a:pt x="227330" y="772795"/>
                  </a:lnTo>
                  <a:lnTo>
                    <a:pt x="271145" y="788035"/>
                  </a:lnTo>
                  <a:lnTo>
                    <a:pt x="542289" y="103504"/>
                  </a:lnTo>
                  <a:lnTo>
                    <a:pt x="499030" y="86994"/>
                  </a:lnTo>
                  <a:lnTo>
                    <a:pt x="455295" y="72389"/>
                  </a:lnTo>
                  <a:lnTo>
                    <a:pt x="405960" y="57197"/>
                  </a:lnTo>
                  <a:lnTo>
                    <a:pt x="356203" y="43791"/>
                  </a:lnTo>
                  <a:lnTo>
                    <a:pt x="306070" y="32173"/>
                  </a:lnTo>
                  <a:lnTo>
                    <a:pt x="255607" y="22342"/>
                  </a:lnTo>
                  <a:lnTo>
                    <a:pt x="204861" y="14299"/>
                  </a:lnTo>
                  <a:lnTo>
                    <a:pt x="153881" y="8043"/>
                  </a:lnTo>
                  <a:lnTo>
                    <a:pt x="102713" y="3574"/>
                  </a:lnTo>
                  <a:lnTo>
                    <a:pt x="51403" y="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29279" y="7545082"/>
            <a:ext cx="368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40%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5129" y="6233173"/>
            <a:ext cx="368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2420" y="616903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2420" y="63500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2420" y="65316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2420" y="671323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2420" y="689420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04179" y="6079502"/>
            <a:ext cx="1149350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9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Market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Trend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Profitability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Economic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Industry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Government</a:t>
            </a:r>
            <a:r>
              <a:rPr sz="1000" spc="5" dirty="0">
                <a:latin typeface="Arial MT"/>
                <a:cs typeface="Arial MT"/>
              </a:rPr>
              <a:t> Policy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1900" y="5008892"/>
            <a:ext cx="5554345" cy="3123565"/>
          </a:xfrm>
          <a:custGeom>
            <a:avLst/>
            <a:gdLst/>
            <a:ahLst/>
            <a:cxnLst/>
            <a:rect l="l" t="t" r="r" b="b"/>
            <a:pathLst>
              <a:path w="5554345" h="3123565">
                <a:moveTo>
                  <a:pt x="0" y="5079"/>
                </a:moveTo>
                <a:lnTo>
                  <a:pt x="5554345" y="5079"/>
                </a:lnTo>
              </a:path>
              <a:path w="5554345" h="3123565">
                <a:moveTo>
                  <a:pt x="5549900" y="0"/>
                </a:moveTo>
                <a:lnTo>
                  <a:pt x="5549900" y="3123565"/>
                </a:lnTo>
              </a:path>
              <a:path w="5554345" h="3123565">
                <a:moveTo>
                  <a:pt x="5554345" y="3119119"/>
                </a:moveTo>
                <a:lnTo>
                  <a:pt x="0" y="3119119"/>
                </a:lnTo>
              </a:path>
              <a:path w="5554345" h="3123565">
                <a:moveTo>
                  <a:pt x="5080" y="3123565"/>
                </a:moveTo>
                <a:lnTo>
                  <a:pt x="5080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333220"/>
            <a:ext cx="5271135" cy="1470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300" dirty="0">
                <a:latin typeface="Times New Roman"/>
                <a:cs typeface="Times New Roman"/>
              </a:rPr>
              <a:t>30%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look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 trend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while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Selecting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sectors 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investing</a:t>
            </a:r>
            <a:endParaRPr sz="1300">
              <a:latin typeface="Times New Roman"/>
              <a:cs typeface="Times New Roman"/>
            </a:endParaRPr>
          </a:p>
          <a:p>
            <a:pPr marL="12700" marR="163830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.40%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look 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profitability,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16%</a:t>
            </a:r>
            <a:r>
              <a:rPr sz="1300" spc="-5" dirty="0">
                <a:latin typeface="Times New Roman"/>
                <a:cs typeface="Times New Roman"/>
              </a:rPr>
              <a:t> look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economic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condition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8% </a:t>
            </a:r>
            <a:r>
              <a:rPr sz="1300" spc="-5" dirty="0">
                <a:latin typeface="Times New Roman"/>
                <a:cs typeface="Times New Roman"/>
              </a:rPr>
              <a:t>think </a:t>
            </a:r>
            <a:r>
              <a:rPr sz="1300" dirty="0">
                <a:latin typeface="Times New Roman"/>
                <a:cs typeface="Times New Roman"/>
              </a:rPr>
              <a:t>about </a:t>
            </a:r>
            <a:r>
              <a:rPr sz="1300" spc="-5" dirty="0">
                <a:latin typeface="Times New Roman"/>
                <a:cs typeface="Times New Roman"/>
              </a:rPr>
              <a:t>industry </a:t>
            </a:r>
            <a:r>
              <a:rPr sz="1300" dirty="0">
                <a:latin typeface="Times New Roman"/>
                <a:cs typeface="Times New Roman"/>
              </a:rPr>
              <a:t>condition </a:t>
            </a:r>
            <a:r>
              <a:rPr sz="1300" spc="-5" dirty="0">
                <a:latin typeface="Times New Roman"/>
                <a:cs typeface="Times New Roman"/>
              </a:rPr>
              <a:t>while selecting sectors. </a:t>
            </a:r>
            <a:r>
              <a:rPr sz="1300" dirty="0">
                <a:latin typeface="Times New Roman"/>
                <a:cs typeface="Times New Roman"/>
              </a:rPr>
              <a:t>6% of </a:t>
            </a:r>
            <a:r>
              <a:rPr sz="1300" spc="-5" dirty="0">
                <a:latin typeface="Times New Roman"/>
                <a:cs typeface="Times New Roman"/>
              </a:rPr>
              <a:t>the to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look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government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policy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choosing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050" y="3517900"/>
            <a:ext cx="5923281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ranks</a:t>
            </a:r>
            <a:r>
              <a:rPr sz="1600" b="1" dirty="0">
                <a:latin typeface="Times New Roman"/>
                <a:cs typeface="Times New Roman"/>
              </a:rPr>
              <a:t> given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various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lang="en-IN" sz="1600" b="1" spc="-10" dirty="0">
                <a:latin typeface="Times New Roman"/>
                <a:cs typeface="Times New Roman"/>
              </a:rPr>
              <a:t>       </a:t>
            </a:r>
            <a:r>
              <a:rPr sz="1600" b="1" spc="-5" dirty="0">
                <a:latin typeface="Times New Roman"/>
                <a:cs typeface="Times New Roman"/>
              </a:rPr>
              <a:t>sectors based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 their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preference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(in numbers)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67266"/>
              </p:ext>
            </p:extLst>
          </p:nvPr>
        </p:nvGraphicFramePr>
        <p:xfrm>
          <a:off x="1339850" y="5194300"/>
          <a:ext cx="5274309" cy="258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Sectors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33020" indent="-212090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Oil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163830" marR="41910" indent="-110489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nfr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tructu  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156210" indent="-88900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Bank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ing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31115" indent="-212090">
                        <a:lnSpc>
                          <a:spcPts val="161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utomobile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796302"/>
            <a:ext cx="5207635" cy="598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r>
              <a:rPr sz="1400" b="1" dirty="0">
                <a:latin typeface="Times New Roman"/>
                <a:cs typeface="Times New Roman"/>
              </a:rPr>
              <a:t> of </a:t>
            </a:r>
            <a:r>
              <a:rPr sz="1400" b="1" spc="-10" dirty="0">
                <a:latin typeface="Times New Roman"/>
                <a:cs typeface="Times New Roman"/>
              </a:rPr>
              <a:t>respondents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 basis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ranks</a:t>
            </a:r>
            <a:r>
              <a:rPr sz="1400" b="1" dirty="0">
                <a:latin typeface="Times New Roman"/>
                <a:cs typeface="Times New Roman"/>
              </a:rPr>
              <a:t> given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dirty="0">
                <a:latin typeface="Times New Roman"/>
                <a:cs typeface="Times New Roman"/>
              </a:rPr>
              <a:t> various </a:t>
            </a:r>
            <a:r>
              <a:rPr sz="1400" b="1" spc="-5" dirty="0">
                <a:latin typeface="Times New Roman"/>
                <a:cs typeface="Times New Roman"/>
              </a:rPr>
              <a:t>sectors based </a:t>
            </a:r>
            <a:r>
              <a:rPr sz="1400" b="1" dirty="0">
                <a:latin typeface="Times New Roman"/>
                <a:cs typeface="Times New Roman"/>
              </a:rPr>
              <a:t>on </a:t>
            </a:r>
            <a:r>
              <a:rPr sz="1400" b="1" spc="-5" dirty="0">
                <a:latin typeface="Times New Roman"/>
                <a:cs typeface="Times New Roman"/>
              </a:rPr>
              <a:t>their </a:t>
            </a:r>
            <a:r>
              <a:rPr sz="1400" b="1" spc="-10" dirty="0">
                <a:latin typeface="Times New Roman"/>
                <a:cs typeface="Times New Roman"/>
              </a:rPr>
              <a:t>preference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investment (in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percentage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%)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33633"/>
              </p:ext>
            </p:extLst>
          </p:nvPr>
        </p:nvGraphicFramePr>
        <p:xfrm>
          <a:off x="1416050" y="1993900"/>
          <a:ext cx="5274309" cy="2584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Sectors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33020" indent="-212090">
                        <a:lnSpc>
                          <a:spcPts val="161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Oil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163830" marR="41910" indent="-110489">
                        <a:lnSpc>
                          <a:spcPts val="161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nfr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tructu  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156210" indent="-88900">
                        <a:lnSpc>
                          <a:spcPts val="161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Bank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ing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254635" marR="31115" indent="-212090">
                        <a:lnSpc>
                          <a:spcPts val="161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utomobile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16050" y="5651500"/>
            <a:ext cx="49745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Rankings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sectors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based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preference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1311"/>
              </p:ext>
            </p:extLst>
          </p:nvPr>
        </p:nvGraphicFramePr>
        <p:xfrm>
          <a:off x="1339850" y="6565900"/>
          <a:ext cx="5274309" cy="1760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Banking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Automobile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Oil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5th</a:t>
                      </a: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850" y="241300"/>
            <a:ext cx="5201285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ranks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given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various</a:t>
            </a:r>
            <a:r>
              <a:rPr sz="1600" b="1" spc="-5" dirty="0">
                <a:latin typeface="Times New Roman"/>
                <a:cs typeface="Times New Roman"/>
              </a:rPr>
              <a:t> sectors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based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5" dirty="0">
                <a:latin typeface="Times New Roman"/>
                <a:cs typeface="Times New Roman"/>
              </a:rPr>
              <a:t>their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preference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069" y="5609602"/>
            <a:ext cx="5340350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Oil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Gas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sector</a:t>
            </a:r>
            <a:endParaRPr sz="1400">
              <a:latin typeface="Times New Roman"/>
              <a:cs typeface="Times New Roman"/>
            </a:endParaRPr>
          </a:p>
          <a:p>
            <a:pPr marL="50800" marR="42799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18%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dirty="0">
                <a:latin typeface="Times New Roman"/>
                <a:cs typeface="Times New Roman"/>
              </a:rPr>
              <a:t>14%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dirty="0">
                <a:latin typeface="Times New Roman"/>
                <a:cs typeface="Times New Roman"/>
              </a:rPr>
              <a:t>20% </a:t>
            </a:r>
            <a:r>
              <a:rPr sz="1300" spc="-5" dirty="0">
                <a:latin typeface="Times New Roman"/>
                <a:cs typeface="Times New Roman"/>
              </a:rPr>
              <a:t>gave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fourth rank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32%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50800" marR="245110" indent="4000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can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have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 to</a:t>
            </a:r>
            <a:r>
              <a:rPr sz="1300" dirty="0">
                <a:latin typeface="Times New Roman"/>
                <a:cs typeface="Times New Roman"/>
              </a:rPr>
              <a:t> oil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dirty="0">
                <a:latin typeface="Times New Roman"/>
                <a:cs typeface="Times New Roman"/>
              </a:rPr>
              <a:t> other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sectors.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Infrastructure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0800" marR="496570">
              <a:lnSpc>
                <a:spcPct val="1436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12%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rank, </a:t>
            </a:r>
            <a:r>
              <a:rPr sz="1300" dirty="0">
                <a:latin typeface="Times New Roman"/>
                <a:cs typeface="Times New Roman"/>
              </a:rPr>
              <a:t>38%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 rank, </a:t>
            </a:r>
            <a:r>
              <a:rPr sz="1300" dirty="0">
                <a:latin typeface="Times New Roman"/>
                <a:cs typeface="Times New Roman"/>
              </a:rPr>
              <a:t>24%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,18%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gave</a:t>
            </a:r>
            <a:r>
              <a:rPr sz="1300" spc="-5" dirty="0">
                <a:latin typeface="Times New Roman"/>
                <a:cs typeface="Times New Roman"/>
              </a:rPr>
              <a:t>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8%</a:t>
            </a:r>
            <a:r>
              <a:rPr sz="1300" spc="-5" dirty="0">
                <a:latin typeface="Times New Roman"/>
                <a:cs typeface="Times New Roman"/>
              </a:rPr>
              <a:t> 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50800" marR="43180" indent="4000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We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say</a:t>
            </a:r>
            <a:r>
              <a:rPr sz="1300" spc="-5" dirty="0">
                <a:latin typeface="Times New Roman"/>
                <a:cs typeface="Times New Roman"/>
              </a:rPr>
              <a:t> that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3</a:t>
            </a:r>
            <a:r>
              <a:rPr sz="1125" spc="7" baseline="37037" dirty="0">
                <a:latin typeface="Times New Roman"/>
                <a:cs typeface="Times New Roman"/>
              </a:rPr>
              <a:t>rd</a:t>
            </a:r>
            <a:r>
              <a:rPr sz="1125" spc="217" baseline="3703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 infrastructure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 when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other </a:t>
            </a:r>
            <a:r>
              <a:rPr sz="1300" spc="-5" dirty="0">
                <a:latin typeface="Times New Roman"/>
                <a:cs typeface="Times New Roman"/>
              </a:rPr>
              <a:t>sectors.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9560" y="1866912"/>
            <a:ext cx="4709795" cy="2008505"/>
            <a:chOff x="1559560" y="1866912"/>
            <a:chExt cx="4709795" cy="2008505"/>
          </a:xfrm>
        </p:grpSpPr>
        <p:sp>
          <p:nvSpPr>
            <p:cNvPr id="5" name="object 5"/>
            <p:cNvSpPr/>
            <p:nvPr/>
          </p:nvSpPr>
          <p:spPr>
            <a:xfrm>
              <a:off x="1559560" y="1866912"/>
              <a:ext cx="4709795" cy="2008505"/>
            </a:xfrm>
            <a:custGeom>
              <a:avLst/>
              <a:gdLst/>
              <a:ahLst/>
              <a:cxnLst/>
              <a:rect l="l" t="t" r="r" b="b"/>
              <a:pathLst>
                <a:path w="4709795" h="2008504">
                  <a:moveTo>
                    <a:pt x="2381885" y="1955165"/>
                  </a:moveTo>
                  <a:lnTo>
                    <a:pt x="53975" y="1955165"/>
                  </a:lnTo>
                  <a:lnTo>
                    <a:pt x="53975" y="0"/>
                  </a:lnTo>
                  <a:lnTo>
                    <a:pt x="4709795" y="0"/>
                  </a:lnTo>
                  <a:lnTo>
                    <a:pt x="4709795" y="1955165"/>
                  </a:lnTo>
                  <a:lnTo>
                    <a:pt x="2381885" y="1955165"/>
                  </a:lnTo>
                  <a:close/>
                </a:path>
                <a:path w="4709795" h="2008504">
                  <a:moveTo>
                    <a:pt x="53975" y="1954529"/>
                  </a:moveTo>
                  <a:lnTo>
                    <a:pt x="131445" y="1954529"/>
                  </a:lnTo>
                </a:path>
                <a:path w="4709795" h="2008504">
                  <a:moveTo>
                    <a:pt x="907415" y="1954529"/>
                  </a:moveTo>
                  <a:lnTo>
                    <a:pt x="1062990" y="1954529"/>
                  </a:lnTo>
                </a:path>
                <a:path w="4709795" h="2008504">
                  <a:moveTo>
                    <a:pt x="1838960" y="1954529"/>
                  </a:moveTo>
                  <a:lnTo>
                    <a:pt x="1993900" y="1954529"/>
                  </a:lnTo>
                </a:path>
                <a:path w="4709795" h="2008504">
                  <a:moveTo>
                    <a:pt x="2769235" y="1954529"/>
                  </a:moveTo>
                  <a:lnTo>
                    <a:pt x="2924810" y="1954529"/>
                  </a:lnTo>
                </a:path>
                <a:path w="4709795" h="2008504">
                  <a:moveTo>
                    <a:pt x="3700779" y="1954529"/>
                  </a:moveTo>
                  <a:lnTo>
                    <a:pt x="3855719" y="1954529"/>
                  </a:lnTo>
                </a:path>
                <a:path w="4709795" h="2008504">
                  <a:moveTo>
                    <a:pt x="4631690" y="1954529"/>
                  </a:moveTo>
                  <a:lnTo>
                    <a:pt x="4709795" y="1954529"/>
                  </a:lnTo>
                </a:path>
                <a:path w="4709795" h="2008504">
                  <a:moveTo>
                    <a:pt x="53975" y="1758950"/>
                  </a:moveTo>
                  <a:lnTo>
                    <a:pt x="131445" y="1758950"/>
                  </a:lnTo>
                </a:path>
                <a:path w="4709795" h="2008504">
                  <a:moveTo>
                    <a:pt x="907415" y="1758950"/>
                  </a:moveTo>
                  <a:lnTo>
                    <a:pt x="1062990" y="1758950"/>
                  </a:lnTo>
                </a:path>
                <a:path w="4709795" h="2008504">
                  <a:moveTo>
                    <a:pt x="1838960" y="1758950"/>
                  </a:moveTo>
                  <a:lnTo>
                    <a:pt x="1993900" y="1758950"/>
                  </a:lnTo>
                </a:path>
                <a:path w="4709795" h="2008504">
                  <a:moveTo>
                    <a:pt x="2769235" y="1758950"/>
                  </a:moveTo>
                  <a:lnTo>
                    <a:pt x="2924810" y="1758950"/>
                  </a:lnTo>
                </a:path>
                <a:path w="4709795" h="2008504">
                  <a:moveTo>
                    <a:pt x="3700779" y="1758950"/>
                  </a:moveTo>
                  <a:lnTo>
                    <a:pt x="3855719" y="1758950"/>
                  </a:lnTo>
                </a:path>
                <a:path w="4709795" h="2008504">
                  <a:moveTo>
                    <a:pt x="4631690" y="1758950"/>
                  </a:moveTo>
                  <a:lnTo>
                    <a:pt x="4709795" y="1758950"/>
                  </a:lnTo>
                </a:path>
                <a:path w="4709795" h="2008504">
                  <a:moveTo>
                    <a:pt x="53975" y="1563370"/>
                  </a:moveTo>
                  <a:lnTo>
                    <a:pt x="131445" y="1563370"/>
                  </a:lnTo>
                </a:path>
                <a:path w="4709795" h="2008504">
                  <a:moveTo>
                    <a:pt x="907415" y="1563370"/>
                  </a:moveTo>
                  <a:lnTo>
                    <a:pt x="1062990" y="1563370"/>
                  </a:lnTo>
                </a:path>
                <a:path w="4709795" h="2008504">
                  <a:moveTo>
                    <a:pt x="1838960" y="1563370"/>
                  </a:moveTo>
                  <a:lnTo>
                    <a:pt x="1993900" y="1563370"/>
                  </a:lnTo>
                </a:path>
                <a:path w="4709795" h="2008504">
                  <a:moveTo>
                    <a:pt x="2614294" y="1563370"/>
                  </a:moveTo>
                  <a:lnTo>
                    <a:pt x="2924810" y="1563370"/>
                  </a:lnTo>
                </a:path>
                <a:path w="4709795" h="2008504">
                  <a:moveTo>
                    <a:pt x="3545840" y="1563370"/>
                  </a:moveTo>
                  <a:lnTo>
                    <a:pt x="3855719" y="1563370"/>
                  </a:lnTo>
                </a:path>
                <a:path w="4709795" h="2008504">
                  <a:moveTo>
                    <a:pt x="4631690" y="1563370"/>
                  </a:moveTo>
                  <a:lnTo>
                    <a:pt x="4709795" y="1563370"/>
                  </a:lnTo>
                </a:path>
                <a:path w="4709795" h="2008504">
                  <a:moveTo>
                    <a:pt x="53975" y="1368425"/>
                  </a:moveTo>
                  <a:lnTo>
                    <a:pt x="131445" y="1368425"/>
                  </a:lnTo>
                </a:path>
                <a:path w="4709795" h="2008504">
                  <a:moveTo>
                    <a:pt x="907415" y="1368425"/>
                  </a:moveTo>
                  <a:lnTo>
                    <a:pt x="1062990" y="1368425"/>
                  </a:lnTo>
                </a:path>
                <a:path w="4709795" h="2008504">
                  <a:moveTo>
                    <a:pt x="1683385" y="1368425"/>
                  </a:moveTo>
                  <a:lnTo>
                    <a:pt x="1993900" y="1368425"/>
                  </a:lnTo>
                </a:path>
                <a:path w="4709795" h="2008504">
                  <a:moveTo>
                    <a:pt x="2614294" y="1368425"/>
                  </a:moveTo>
                  <a:lnTo>
                    <a:pt x="2924810" y="1368425"/>
                  </a:lnTo>
                </a:path>
                <a:path w="4709795" h="2008504">
                  <a:moveTo>
                    <a:pt x="3545840" y="1368425"/>
                  </a:moveTo>
                  <a:lnTo>
                    <a:pt x="3855719" y="1368425"/>
                  </a:lnTo>
                </a:path>
                <a:path w="4709795" h="2008504">
                  <a:moveTo>
                    <a:pt x="4476750" y="1368425"/>
                  </a:moveTo>
                  <a:lnTo>
                    <a:pt x="4709795" y="1368425"/>
                  </a:lnTo>
                </a:path>
                <a:path w="4709795" h="2008504">
                  <a:moveTo>
                    <a:pt x="53975" y="1172209"/>
                  </a:moveTo>
                  <a:lnTo>
                    <a:pt x="131445" y="1172209"/>
                  </a:lnTo>
                </a:path>
                <a:path w="4709795" h="2008504">
                  <a:moveTo>
                    <a:pt x="286384" y="1172209"/>
                  </a:moveTo>
                  <a:lnTo>
                    <a:pt x="441959" y="1172209"/>
                  </a:lnTo>
                </a:path>
                <a:path w="4709795" h="2008504">
                  <a:moveTo>
                    <a:pt x="907415" y="1172209"/>
                  </a:moveTo>
                  <a:lnTo>
                    <a:pt x="1217930" y="1172209"/>
                  </a:lnTo>
                </a:path>
                <a:path w="4709795" h="2008504">
                  <a:moveTo>
                    <a:pt x="1683385" y="1172209"/>
                  </a:moveTo>
                  <a:lnTo>
                    <a:pt x="1993900" y="1172209"/>
                  </a:lnTo>
                </a:path>
                <a:path w="4709795" h="2008504">
                  <a:moveTo>
                    <a:pt x="2459354" y="1172209"/>
                  </a:moveTo>
                  <a:lnTo>
                    <a:pt x="3080385" y="1172209"/>
                  </a:lnTo>
                </a:path>
                <a:path w="4709795" h="2008504">
                  <a:moveTo>
                    <a:pt x="3545840" y="1172209"/>
                  </a:moveTo>
                  <a:lnTo>
                    <a:pt x="3855719" y="1172209"/>
                  </a:lnTo>
                </a:path>
                <a:path w="4709795" h="2008504">
                  <a:moveTo>
                    <a:pt x="4166235" y="1172209"/>
                  </a:moveTo>
                  <a:lnTo>
                    <a:pt x="4709795" y="1172209"/>
                  </a:lnTo>
                </a:path>
                <a:path w="4709795" h="2008504">
                  <a:moveTo>
                    <a:pt x="53975" y="977265"/>
                  </a:moveTo>
                  <a:lnTo>
                    <a:pt x="441959" y="977265"/>
                  </a:lnTo>
                </a:path>
                <a:path w="4709795" h="2008504">
                  <a:moveTo>
                    <a:pt x="596900" y="977265"/>
                  </a:moveTo>
                  <a:lnTo>
                    <a:pt x="752475" y="977265"/>
                  </a:lnTo>
                </a:path>
                <a:path w="4709795" h="2008504">
                  <a:moveTo>
                    <a:pt x="907415" y="977265"/>
                  </a:moveTo>
                  <a:lnTo>
                    <a:pt x="1217930" y="977265"/>
                  </a:lnTo>
                </a:path>
                <a:path w="4709795" h="2008504">
                  <a:moveTo>
                    <a:pt x="1527810" y="977265"/>
                  </a:moveTo>
                  <a:lnTo>
                    <a:pt x="1993900" y="977265"/>
                  </a:lnTo>
                </a:path>
                <a:path w="4709795" h="2008504">
                  <a:moveTo>
                    <a:pt x="2459354" y="977265"/>
                  </a:moveTo>
                  <a:lnTo>
                    <a:pt x="3080385" y="977265"/>
                  </a:lnTo>
                </a:path>
                <a:path w="4709795" h="2008504">
                  <a:moveTo>
                    <a:pt x="3545840" y="977265"/>
                  </a:moveTo>
                  <a:lnTo>
                    <a:pt x="3855719" y="977265"/>
                  </a:lnTo>
                </a:path>
                <a:path w="4709795" h="2008504">
                  <a:moveTo>
                    <a:pt x="4166235" y="977265"/>
                  </a:moveTo>
                  <a:lnTo>
                    <a:pt x="4709795" y="977265"/>
                  </a:lnTo>
                </a:path>
                <a:path w="4709795" h="2008504">
                  <a:moveTo>
                    <a:pt x="53975" y="781684"/>
                  </a:moveTo>
                  <a:lnTo>
                    <a:pt x="752475" y="781684"/>
                  </a:lnTo>
                </a:path>
                <a:path w="4709795" h="2008504">
                  <a:moveTo>
                    <a:pt x="907415" y="781684"/>
                  </a:moveTo>
                  <a:lnTo>
                    <a:pt x="1217930" y="781684"/>
                  </a:lnTo>
                </a:path>
                <a:path w="4709795" h="2008504">
                  <a:moveTo>
                    <a:pt x="1527810" y="781684"/>
                  </a:moveTo>
                  <a:lnTo>
                    <a:pt x="1993900" y="781684"/>
                  </a:lnTo>
                </a:path>
                <a:path w="4709795" h="2008504">
                  <a:moveTo>
                    <a:pt x="2148840" y="781684"/>
                  </a:moveTo>
                  <a:lnTo>
                    <a:pt x="2304415" y="781684"/>
                  </a:lnTo>
                </a:path>
                <a:path w="4709795" h="2008504">
                  <a:moveTo>
                    <a:pt x="2459354" y="781684"/>
                  </a:moveTo>
                  <a:lnTo>
                    <a:pt x="3080385" y="781684"/>
                  </a:lnTo>
                </a:path>
                <a:path w="4709795" h="2008504">
                  <a:moveTo>
                    <a:pt x="3545840" y="781684"/>
                  </a:moveTo>
                  <a:lnTo>
                    <a:pt x="3855719" y="781684"/>
                  </a:lnTo>
                </a:path>
                <a:path w="4709795" h="2008504">
                  <a:moveTo>
                    <a:pt x="4166235" y="781684"/>
                  </a:moveTo>
                  <a:lnTo>
                    <a:pt x="4709795" y="781684"/>
                  </a:lnTo>
                </a:path>
                <a:path w="4709795" h="2008504">
                  <a:moveTo>
                    <a:pt x="53975" y="586104"/>
                  </a:moveTo>
                  <a:lnTo>
                    <a:pt x="752475" y="586104"/>
                  </a:lnTo>
                </a:path>
                <a:path w="4709795" h="2008504">
                  <a:moveTo>
                    <a:pt x="907415" y="586104"/>
                  </a:moveTo>
                  <a:lnTo>
                    <a:pt x="1217930" y="586104"/>
                  </a:lnTo>
                </a:path>
                <a:path w="4709795" h="2008504">
                  <a:moveTo>
                    <a:pt x="1372870" y="586104"/>
                  </a:moveTo>
                  <a:lnTo>
                    <a:pt x="1993900" y="586104"/>
                  </a:lnTo>
                </a:path>
                <a:path w="4709795" h="2008504">
                  <a:moveTo>
                    <a:pt x="2148840" y="586104"/>
                  </a:moveTo>
                  <a:lnTo>
                    <a:pt x="2304415" y="586104"/>
                  </a:lnTo>
                </a:path>
                <a:path w="4709795" h="2008504">
                  <a:moveTo>
                    <a:pt x="2459354" y="586104"/>
                  </a:moveTo>
                  <a:lnTo>
                    <a:pt x="3080385" y="586104"/>
                  </a:lnTo>
                </a:path>
                <a:path w="4709795" h="2008504">
                  <a:moveTo>
                    <a:pt x="3235325" y="586104"/>
                  </a:moveTo>
                  <a:lnTo>
                    <a:pt x="3855719" y="586104"/>
                  </a:lnTo>
                </a:path>
                <a:path w="4709795" h="2008504">
                  <a:moveTo>
                    <a:pt x="4166235" y="586104"/>
                  </a:moveTo>
                  <a:lnTo>
                    <a:pt x="4709795" y="586104"/>
                  </a:lnTo>
                </a:path>
                <a:path w="4709795" h="2008504">
                  <a:moveTo>
                    <a:pt x="53975" y="390525"/>
                  </a:moveTo>
                  <a:lnTo>
                    <a:pt x="752475" y="390525"/>
                  </a:lnTo>
                </a:path>
                <a:path w="4709795" h="2008504">
                  <a:moveTo>
                    <a:pt x="907415" y="390525"/>
                  </a:moveTo>
                  <a:lnTo>
                    <a:pt x="1217930" y="390525"/>
                  </a:lnTo>
                </a:path>
                <a:path w="4709795" h="2008504">
                  <a:moveTo>
                    <a:pt x="1372870" y="390525"/>
                  </a:moveTo>
                  <a:lnTo>
                    <a:pt x="1993900" y="390525"/>
                  </a:lnTo>
                </a:path>
                <a:path w="4709795" h="2008504">
                  <a:moveTo>
                    <a:pt x="2148840" y="390525"/>
                  </a:moveTo>
                  <a:lnTo>
                    <a:pt x="3855719" y="390525"/>
                  </a:lnTo>
                </a:path>
                <a:path w="4709795" h="2008504">
                  <a:moveTo>
                    <a:pt x="4010660" y="390525"/>
                  </a:moveTo>
                  <a:lnTo>
                    <a:pt x="4709795" y="390525"/>
                  </a:lnTo>
                </a:path>
                <a:path w="4709795" h="2008504">
                  <a:moveTo>
                    <a:pt x="53975" y="194945"/>
                  </a:moveTo>
                  <a:lnTo>
                    <a:pt x="1217930" y="194945"/>
                  </a:lnTo>
                </a:path>
                <a:path w="4709795" h="2008504">
                  <a:moveTo>
                    <a:pt x="1372870" y="194945"/>
                  </a:moveTo>
                  <a:lnTo>
                    <a:pt x="4709795" y="194945"/>
                  </a:lnTo>
                </a:path>
                <a:path w="4709795" h="2008504">
                  <a:moveTo>
                    <a:pt x="4709795" y="0"/>
                  </a:moveTo>
                  <a:lnTo>
                    <a:pt x="53975" y="0"/>
                  </a:lnTo>
                </a:path>
                <a:path w="4709795" h="2008504">
                  <a:moveTo>
                    <a:pt x="53975" y="2008504"/>
                  </a:moveTo>
                  <a:lnTo>
                    <a:pt x="53975" y="1954529"/>
                  </a:lnTo>
                </a:path>
                <a:path w="4709795" h="2008504">
                  <a:moveTo>
                    <a:pt x="53975" y="2008504"/>
                  </a:moveTo>
                  <a:lnTo>
                    <a:pt x="53975" y="1954529"/>
                  </a:lnTo>
                </a:path>
                <a:path w="4709795" h="2008504">
                  <a:moveTo>
                    <a:pt x="984885" y="2008504"/>
                  </a:moveTo>
                  <a:lnTo>
                    <a:pt x="984885" y="1954529"/>
                  </a:lnTo>
                </a:path>
                <a:path w="4709795" h="2008504">
                  <a:moveTo>
                    <a:pt x="984885" y="2008504"/>
                  </a:moveTo>
                  <a:lnTo>
                    <a:pt x="984885" y="1954529"/>
                  </a:lnTo>
                </a:path>
                <a:path w="4709795" h="2008504">
                  <a:moveTo>
                    <a:pt x="1916429" y="2008504"/>
                  </a:moveTo>
                  <a:lnTo>
                    <a:pt x="1916429" y="1954529"/>
                  </a:lnTo>
                </a:path>
                <a:path w="4709795" h="2008504">
                  <a:moveTo>
                    <a:pt x="1916429" y="2008504"/>
                  </a:moveTo>
                  <a:lnTo>
                    <a:pt x="1916429" y="1954529"/>
                  </a:lnTo>
                </a:path>
                <a:path w="4709795" h="2008504">
                  <a:moveTo>
                    <a:pt x="2847340" y="2008504"/>
                  </a:moveTo>
                  <a:lnTo>
                    <a:pt x="2847340" y="1954529"/>
                  </a:lnTo>
                </a:path>
                <a:path w="4709795" h="2008504">
                  <a:moveTo>
                    <a:pt x="2847340" y="2008504"/>
                  </a:moveTo>
                  <a:lnTo>
                    <a:pt x="2847340" y="1954529"/>
                  </a:lnTo>
                </a:path>
                <a:path w="4709795" h="2008504">
                  <a:moveTo>
                    <a:pt x="3778250" y="2008504"/>
                  </a:moveTo>
                  <a:lnTo>
                    <a:pt x="3778250" y="1954529"/>
                  </a:lnTo>
                </a:path>
                <a:path w="4709795" h="2008504">
                  <a:moveTo>
                    <a:pt x="3778250" y="2008504"/>
                  </a:moveTo>
                  <a:lnTo>
                    <a:pt x="3778250" y="1954529"/>
                  </a:lnTo>
                </a:path>
                <a:path w="4709795" h="2008504">
                  <a:moveTo>
                    <a:pt x="4709795" y="2008504"/>
                  </a:moveTo>
                  <a:lnTo>
                    <a:pt x="4709795" y="1954529"/>
                  </a:lnTo>
                </a:path>
                <a:path w="4709795" h="2008504">
                  <a:moveTo>
                    <a:pt x="4709795" y="2008504"/>
                  </a:moveTo>
                  <a:lnTo>
                    <a:pt x="4709795" y="1954529"/>
                  </a:lnTo>
                </a:path>
                <a:path w="4709795" h="2008504">
                  <a:moveTo>
                    <a:pt x="53975" y="1954529"/>
                  </a:moveTo>
                  <a:lnTo>
                    <a:pt x="131445" y="1954529"/>
                  </a:lnTo>
                </a:path>
                <a:path w="4709795" h="2008504">
                  <a:moveTo>
                    <a:pt x="907415" y="1954529"/>
                  </a:moveTo>
                  <a:lnTo>
                    <a:pt x="1062990" y="1954529"/>
                  </a:lnTo>
                </a:path>
                <a:path w="4709795" h="2008504">
                  <a:moveTo>
                    <a:pt x="1838960" y="1954529"/>
                  </a:moveTo>
                  <a:lnTo>
                    <a:pt x="1993900" y="1954529"/>
                  </a:lnTo>
                </a:path>
                <a:path w="4709795" h="2008504">
                  <a:moveTo>
                    <a:pt x="2769235" y="1954529"/>
                  </a:moveTo>
                  <a:lnTo>
                    <a:pt x="2924810" y="1954529"/>
                  </a:lnTo>
                </a:path>
                <a:path w="4709795" h="2008504">
                  <a:moveTo>
                    <a:pt x="3700779" y="1954529"/>
                  </a:moveTo>
                  <a:lnTo>
                    <a:pt x="3855719" y="1954529"/>
                  </a:lnTo>
                </a:path>
                <a:path w="4709795" h="2008504">
                  <a:moveTo>
                    <a:pt x="4631690" y="1954529"/>
                  </a:moveTo>
                  <a:lnTo>
                    <a:pt x="4709795" y="1954529"/>
                  </a:lnTo>
                </a:path>
                <a:path w="4709795" h="2008504">
                  <a:moveTo>
                    <a:pt x="0" y="1954529"/>
                  </a:moveTo>
                  <a:lnTo>
                    <a:pt x="53975" y="1954529"/>
                  </a:lnTo>
                </a:path>
                <a:path w="4709795" h="2008504">
                  <a:moveTo>
                    <a:pt x="0" y="1954529"/>
                  </a:moveTo>
                  <a:lnTo>
                    <a:pt x="53975" y="1954529"/>
                  </a:lnTo>
                </a:path>
                <a:path w="4709795" h="2008504">
                  <a:moveTo>
                    <a:pt x="0" y="1758950"/>
                  </a:moveTo>
                  <a:lnTo>
                    <a:pt x="53975" y="1758950"/>
                  </a:lnTo>
                </a:path>
                <a:path w="4709795" h="2008504">
                  <a:moveTo>
                    <a:pt x="0" y="1758950"/>
                  </a:moveTo>
                  <a:lnTo>
                    <a:pt x="53975" y="1758950"/>
                  </a:lnTo>
                </a:path>
                <a:path w="4709795" h="2008504">
                  <a:moveTo>
                    <a:pt x="0" y="1563370"/>
                  </a:moveTo>
                  <a:lnTo>
                    <a:pt x="53975" y="1563370"/>
                  </a:lnTo>
                </a:path>
                <a:path w="4709795" h="2008504">
                  <a:moveTo>
                    <a:pt x="0" y="1563370"/>
                  </a:moveTo>
                  <a:lnTo>
                    <a:pt x="53975" y="1563370"/>
                  </a:lnTo>
                </a:path>
                <a:path w="4709795" h="2008504">
                  <a:moveTo>
                    <a:pt x="0" y="1368425"/>
                  </a:moveTo>
                  <a:lnTo>
                    <a:pt x="53975" y="1368425"/>
                  </a:lnTo>
                </a:path>
                <a:path w="4709795" h="2008504">
                  <a:moveTo>
                    <a:pt x="0" y="1368425"/>
                  </a:moveTo>
                  <a:lnTo>
                    <a:pt x="53975" y="1368425"/>
                  </a:lnTo>
                </a:path>
                <a:path w="4709795" h="2008504">
                  <a:moveTo>
                    <a:pt x="0" y="1172209"/>
                  </a:moveTo>
                  <a:lnTo>
                    <a:pt x="53975" y="1172209"/>
                  </a:lnTo>
                </a:path>
                <a:path w="4709795" h="2008504">
                  <a:moveTo>
                    <a:pt x="0" y="1172209"/>
                  </a:moveTo>
                  <a:lnTo>
                    <a:pt x="53975" y="1172209"/>
                  </a:lnTo>
                </a:path>
                <a:path w="4709795" h="2008504">
                  <a:moveTo>
                    <a:pt x="0" y="977265"/>
                  </a:moveTo>
                  <a:lnTo>
                    <a:pt x="53975" y="977265"/>
                  </a:lnTo>
                </a:path>
                <a:path w="4709795" h="2008504">
                  <a:moveTo>
                    <a:pt x="0" y="977265"/>
                  </a:moveTo>
                  <a:lnTo>
                    <a:pt x="53975" y="977265"/>
                  </a:lnTo>
                </a:path>
                <a:path w="4709795" h="2008504">
                  <a:moveTo>
                    <a:pt x="0" y="781684"/>
                  </a:moveTo>
                  <a:lnTo>
                    <a:pt x="53975" y="781684"/>
                  </a:lnTo>
                </a:path>
                <a:path w="4709795" h="2008504">
                  <a:moveTo>
                    <a:pt x="0" y="781684"/>
                  </a:moveTo>
                  <a:lnTo>
                    <a:pt x="53975" y="781684"/>
                  </a:lnTo>
                </a:path>
                <a:path w="4709795" h="2008504">
                  <a:moveTo>
                    <a:pt x="0" y="586104"/>
                  </a:moveTo>
                  <a:lnTo>
                    <a:pt x="53975" y="586104"/>
                  </a:lnTo>
                </a:path>
                <a:path w="4709795" h="2008504">
                  <a:moveTo>
                    <a:pt x="0" y="586104"/>
                  </a:moveTo>
                  <a:lnTo>
                    <a:pt x="53975" y="586104"/>
                  </a:lnTo>
                </a:path>
                <a:path w="4709795" h="2008504">
                  <a:moveTo>
                    <a:pt x="0" y="390525"/>
                  </a:moveTo>
                  <a:lnTo>
                    <a:pt x="53975" y="390525"/>
                  </a:lnTo>
                </a:path>
                <a:path w="4709795" h="2008504">
                  <a:moveTo>
                    <a:pt x="0" y="390525"/>
                  </a:moveTo>
                  <a:lnTo>
                    <a:pt x="53975" y="390525"/>
                  </a:lnTo>
                </a:path>
                <a:path w="4709795" h="2008504">
                  <a:moveTo>
                    <a:pt x="0" y="194945"/>
                  </a:moveTo>
                  <a:lnTo>
                    <a:pt x="53975" y="194945"/>
                  </a:lnTo>
                </a:path>
                <a:path w="4709795" h="2008504">
                  <a:moveTo>
                    <a:pt x="0" y="194945"/>
                  </a:moveTo>
                  <a:lnTo>
                    <a:pt x="53975" y="194945"/>
                  </a:lnTo>
                </a:path>
                <a:path w="4709795" h="2008504">
                  <a:moveTo>
                    <a:pt x="0" y="0"/>
                  </a:moveTo>
                  <a:lnTo>
                    <a:pt x="53975" y="0"/>
                  </a:lnTo>
                </a:path>
                <a:path w="4709795" h="2008504">
                  <a:moveTo>
                    <a:pt x="0" y="0"/>
                  </a:moveTo>
                  <a:lnTo>
                    <a:pt x="53975" y="0"/>
                  </a:lnTo>
                </a:path>
                <a:path w="4709795" h="2008504">
                  <a:moveTo>
                    <a:pt x="53975" y="1954529"/>
                  </a:moveTo>
                  <a:lnTo>
                    <a:pt x="53975" y="0"/>
                  </a:lnTo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1005" y="2159647"/>
              <a:ext cx="3879215" cy="1661795"/>
            </a:xfrm>
            <a:custGeom>
              <a:avLst/>
              <a:gdLst/>
              <a:ahLst/>
              <a:cxnLst/>
              <a:rect l="l" t="t" r="r" b="b"/>
              <a:pathLst>
                <a:path w="3879215" h="1661795">
                  <a:moveTo>
                    <a:pt x="154940" y="782320"/>
                  </a:moveTo>
                  <a:lnTo>
                    <a:pt x="0" y="782320"/>
                  </a:lnTo>
                  <a:lnTo>
                    <a:pt x="0" y="1661795"/>
                  </a:lnTo>
                  <a:lnTo>
                    <a:pt x="154940" y="1661795"/>
                  </a:lnTo>
                  <a:lnTo>
                    <a:pt x="154940" y="782320"/>
                  </a:lnTo>
                  <a:close/>
                </a:path>
                <a:path w="3879215" h="1661795">
                  <a:moveTo>
                    <a:pt x="1086485" y="1075690"/>
                  </a:moveTo>
                  <a:lnTo>
                    <a:pt x="931545" y="1075690"/>
                  </a:lnTo>
                  <a:lnTo>
                    <a:pt x="931545" y="1661795"/>
                  </a:lnTo>
                  <a:lnTo>
                    <a:pt x="1086485" y="1661795"/>
                  </a:lnTo>
                  <a:lnTo>
                    <a:pt x="1086485" y="1075690"/>
                  </a:lnTo>
                  <a:close/>
                </a:path>
                <a:path w="3879215" h="1661795">
                  <a:moveTo>
                    <a:pt x="2017395" y="0"/>
                  </a:moveTo>
                  <a:lnTo>
                    <a:pt x="1862455" y="0"/>
                  </a:lnTo>
                  <a:lnTo>
                    <a:pt x="1862455" y="1661795"/>
                  </a:lnTo>
                  <a:lnTo>
                    <a:pt x="2017395" y="1661795"/>
                  </a:lnTo>
                  <a:lnTo>
                    <a:pt x="2017395" y="0"/>
                  </a:lnTo>
                  <a:close/>
                </a:path>
                <a:path w="3879215" h="1661795">
                  <a:moveTo>
                    <a:pt x="2948940" y="1075690"/>
                  </a:moveTo>
                  <a:lnTo>
                    <a:pt x="2793365" y="1075690"/>
                  </a:lnTo>
                  <a:lnTo>
                    <a:pt x="2793365" y="1661795"/>
                  </a:lnTo>
                  <a:lnTo>
                    <a:pt x="2948940" y="1661795"/>
                  </a:lnTo>
                  <a:lnTo>
                    <a:pt x="2948940" y="1075690"/>
                  </a:lnTo>
                  <a:close/>
                </a:path>
                <a:path w="3879215" h="1661795">
                  <a:moveTo>
                    <a:pt x="3879215" y="97790"/>
                  </a:moveTo>
                  <a:lnTo>
                    <a:pt x="3724275" y="97790"/>
                  </a:lnTo>
                  <a:lnTo>
                    <a:pt x="3724275" y="1661795"/>
                  </a:lnTo>
                  <a:lnTo>
                    <a:pt x="3879215" y="1661795"/>
                  </a:lnTo>
                  <a:lnTo>
                    <a:pt x="3879215" y="9779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5945" y="1964067"/>
              <a:ext cx="3879850" cy="1857375"/>
            </a:xfrm>
            <a:custGeom>
              <a:avLst/>
              <a:gdLst/>
              <a:ahLst/>
              <a:cxnLst/>
              <a:rect l="l" t="t" r="r" b="b"/>
              <a:pathLst>
                <a:path w="3879850" h="1857375">
                  <a:moveTo>
                    <a:pt x="155575" y="1172845"/>
                  </a:moveTo>
                  <a:lnTo>
                    <a:pt x="0" y="1172845"/>
                  </a:lnTo>
                  <a:lnTo>
                    <a:pt x="0" y="1857375"/>
                  </a:lnTo>
                  <a:lnTo>
                    <a:pt x="155575" y="1857375"/>
                  </a:lnTo>
                  <a:lnTo>
                    <a:pt x="155575" y="1172845"/>
                  </a:lnTo>
                  <a:close/>
                </a:path>
                <a:path w="3879850" h="1857375">
                  <a:moveTo>
                    <a:pt x="1086485" y="0"/>
                  </a:moveTo>
                  <a:lnTo>
                    <a:pt x="931545" y="0"/>
                  </a:lnTo>
                  <a:lnTo>
                    <a:pt x="931545" y="1857375"/>
                  </a:lnTo>
                  <a:lnTo>
                    <a:pt x="1086485" y="1857375"/>
                  </a:lnTo>
                  <a:lnTo>
                    <a:pt x="1086485" y="0"/>
                  </a:lnTo>
                  <a:close/>
                </a:path>
                <a:path w="3879850" h="1857375">
                  <a:moveTo>
                    <a:pt x="2018030" y="782320"/>
                  </a:moveTo>
                  <a:lnTo>
                    <a:pt x="1862455" y="782320"/>
                  </a:lnTo>
                  <a:lnTo>
                    <a:pt x="1862455" y="1857375"/>
                  </a:lnTo>
                  <a:lnTo>
                    <a:pt x="2018030" y="1857375"/>
                  </a:lnTo>
                  <a:lnTo>
                    <a:pt x="2018030" y="782320"/>
                  </a:lnTo>
                  <a:close/>
                </a:path>
                <a:path w="3879850" h="1857375">
                  <a:moveTo>
                    <a:pt x="2948940" y="391160"/>
                  </a:moveTo>
                  <a:lnTo>
                    <a:pt x="2794000" y="391160"/>
                  </a:lnTo>
                  <a:lnTo>
                    <a:pt x="2794000" y="1857375"/>
                  </a:lnTo>
                  <a:lnTo>
                    <a:pt x="2948940" y="1857375"/>
                  </a:lnTo>
                  <a:lnTo>
                    <a:pt x="2948940" y="391160"/>
                  </a:lnTo>
                  <a:close/>
                </a:path>
                <a:path w="3879850" h="1857375">
                  <a:moveTo>
                    <a:pt x="3879850" y="391160"/>
                  </a:moveTo>
                  <a:lnTo>
                    <a:pt x="3724275" y="391160"/>
                  </a:lnTo>
                  <a:lnTo>
                    <a:pt x="3724275" y="1857375"/>
                  </a:lnTo>
                  <a:lnTo>
                    <a:pt x="3879850" y="1857375"/>
                  </a:lnTo>
                  <a:lnTo>
                    <a:pt x="3879850" y="39116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1520" y="2453017"/>
              <a:ext cx="3879850" cy="1368425"/>
            </a:xfrm>
            <a:custGeom>
              <a:avLst/>
              <a:gdLst/>
              <a:ahLst/>
              <a:cxnLst/>
              <a:rect l="l" t="t" r="r" b="b"/>
              <a:pathLst>
                <a:path w="3879850" h="1368425">
                  <a:moveTo>
                    <a:pt x="154940" y="391160"/>
                  </a:moveTo>
                  <a:lnTo>
                    <a:pt x="0" y="391160"/>
                  </a:lnTo>
                  <a:lnTo>
                    <a:pt x="0" y="1368425"/>
                  </a:lnTo>
                  <a:lnTo>
                    <a:pt x="154940" y="1368425"/>
                  </a:lnTo>
                  <a:lnTo>
                    <a:pt x="154940" y="391160"/>
                  </a:lnTo>
                  <a:close/>
                </a:path>
                <a:path w="3879850" h="1368425">
                  <a:moveTo>
                    <a:pt x="1085850" y="195580"/>
                  </a:moveTo>
                  <a:lnTo>
                    <a:pt x="930910" y="195580"/>
                  </a:lnTo>
                  <a:lnTo>
                    <a:pt x="930910" y="1368425"/>
                  </a:lnTo>
                  <a:lnTo>
                    <a:pt x="1085850" y="1368425"/>
                  </a:lnTo>
                  <a:lnTo>
                    <a:pt x="1085850" y="195580"/>
                  </a:lnTo>
                  <a:close/>
                </a:path>
                <a:path w="3879850" h="1368425">
                  <a:moveTo>
                    <a:pt x="2017395" y="0"/>
                  </a:moveTo>
                  <a:lnTo>
                    <a:pt x="1862455" y="0"/>
                  </a:lnTo>
                  <a:lnTo>
                    <a:pt x="1862455" y="1368425"/>
                  </a:lnTo>
                  <a:lnTo>
                    <a:pt x="2017395" y="1368425"/>
                  </a:lnTo>
                  <a:lnTo>
                    <a:pt x="2017395" y="0"/>
                  </a:lnTo>
                  <a:close/>
                </a:path>
                <a:path w="3879850" h="1368425">
                  <a:moveTo>
                    <a:pt x="2948305" y="97790"/>
                  </a:moveTo>
                  <a:lnTo>
                    <a:pt x="2793365" y="97790"/>
                  </a:lnTo>
                  <a:lnTo>
                    <a:pt x="2793365" y="1368425"/>
                  </a:lnTo>
                  <a:lnTo>
                    <a:pt x="2948305" y="1368425"/>
                  </a:lnTo>
                  <a:lnTo>
                    <a:pt x="2948305" y="97790"/>
                  </a:lnTo>
                  <a:close/>
                </a:path>
                <a:path w="3879850" h="1368425">
                  <a:moveTo>
                    <a:pt x="3879850" y="683895"/>
                  </a:moveTo>
                  <a:lnTo>
                    <a:pt x="3724275" y="683895"/>
                  </a:lnTo>
                  <a:lnTo>
                    <a:pt x="3724275" y="1368425"/>
                  </a:lnTo>
                  <a:lnTo>
                    <a:pt x="3879850" y="1368425"/>
                  </a:lnTo>
                  <a:lnTo>
                    <a:pt x="3879850" y="683895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6460" y="2550807"/>
              <a:ext cx="3879850" cy="1270635"/>
            </a:xfrm>
            <a:custGeom>
              <a:avLst/>
              <a:gdLst/>
              <a:ahLst/>
              <a:cxnLst/>
              <a:rect l="l" t="t" r="r" b="b"/>
              <a:pathLst>
                <a:path w="3879850" h="1270635">
                  <a:moveTo>
                    <a:pt x="155575" y="488315"/>
                  </a:moveTo>
                  <a:lnTo>
                    <a:pt x="0" y="488315"/>
                  </a:lnTo>
                  <a:lnTo>
                    <a:pt x="0" y="1270635"/>
                  </a:lnTo>
                  <a:lnTo>
                    <a:pt x="155575" y="1270635"/>
                  </a:lnTo>
                  <a:lnTo>
                    <a:pt x="155575" y="488315"/>
                  </a:lnTo>
                  <a:close/>
                </a:path>
                <a:path w="3879850" h="1270635">
                  <a:moveTo>
                    <a:pt x="1086485" y="391160"/>
                  </a:moveTo>
                  <a:lnTo>
                    <a:pt x="930910" y="391160"/>
                  </a:lnTo>
                  <a:lnTo>
                    <a:pt x="930910" y="1270635"/>
                  </a:lnTo>
                  <a:lnTo>
                    <a:pt x="1086485" y="1270635"/>
                  </a:lnTo>
                  <a:lnTo>
                    <a:pt x="1086485" y="391160"/>
                  </a:lnTo>
                  <a:close/>
                </a:path>
                <a:path w="3879850" h="1270635">
                  <a:moveTo>
                    <a:pt x="2017395" y="684530"/>
                  </a:moveTo>
                  <a:lnTo>
                    <a:pt x="1862455" y="684530"/>
                  </a:lnTo>
                  <a:lnTo>
                    <a:pt x="1862455" y="1270635"/>
                  </a:lnTo>
                  <a:lnTo>
                    <a:pt x="2017395" y="1270635"/>
                  </a:lnTo>
                  <a:lnTo>
                    <a:pt x="2017395" y="684530"/>
                  </a:lnTo>
                  <a:close/>
                </a:path>
                <a:path w="3879850" h="1270635">
                  <a:moveTo>
                    <a:pt x="2948940" y="0"/>
                  </a:moveTo>
                  <a:lnTo>
                    <a:pt x="2793365" y="0"/>
                  </a:lnTo>
                  <a:lnTo>
                    <a:pt x="2793365" y="1270635"/>
                  </a:lnTo>
                  <a:lnTo>
                    <a:pt x="2948940" y="1270635"/>
                  </a:lnTo>
                  <a:lnTo>
                    <a:pt x="2948940" y="0"/>
                  </a:lnTo>
                  <a:close/>
                </a:path>
                <a:path w="3879850" h="1270635">
                  <a:moveTo>
                    <a:pt x="3879850" y="586105"/>
                  </a:moveTo>
                  <a:lnTo>
                    <a:pt x="3724910" y="586105"/>
                  </a:lnTo>
                  <a:lnTo>
                    <a:pt x="3724910" y="1270635"/>
                  </a:lnTo>
                  <a:lnTo>
                    <a:pt x="3879850" y="1270635"/>
                  </a:lnTo>
                  <a:lnTo>
                    <a:pt x="3879850" y="586105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2035" y="2257437"/>
              <a:ext cx="3879215" cy="1564005"/>
            </a:xfrm>
            <a:custGeom>
              <a:avLst/>
              <a:gdLst/>
              <a:ahLst/>
              <a:cxnLst/>
              <a:rect l="l" t="t" r="r" b="b"/>
              <a:pathLst>
                <a:path w="3879215" h="1564004">
                  <a:moveTo>
                    <a:pt x="154940" y="0"/>
                  </a:moveTo>
                  <a:lnTo>
                    <a:pt x="0" y="0"/>
                  </a:lnTo>
                  <a:lnTo>
                    <a:pt x="0" y="1564005"/>
                  </a:lnTo>
                  <a:lnTo>
                    <a:pt x="154940" y="1564005"/>
                  </a:lnTo>
                  <a:lnTo>
                    <a:pt x="154940" y="0"/>
                  </a:lnTo>
                  <a:close/>
                </a:path>
                <a:path w="3879215" h="1564004">
                  <a:moveTo>
                    <a:pt x="1086485" y="1172845"/>
                  </a:moveTo>
                  <a:lnTo>
                    <a:pt x="930910" y="1172845"/>
                  </a:lnTo>
                  <a:lnTo>
                    <a:pt x="930910" y="1564005"/>
                  </a:lnTo>
                  <a:lnTo>
                    <a:pt x="1086485" y="1564005"/>
                  </a:lnTo>
                  <a:lnTo>
                    <a:pt x="1086485" y="1172845"/>
                  </a:lnTo>
                  <a:close/>
                </a:path>
                <a:path w="3879215" h="1564004">
                  <a:moveTo>
                    <a:pt x="2016760" y="1368425"/>
                  </a:moveTo>
                  <a:lnTo>
                    <a:pt x="1861820" y="1368425"/>
                  </a:lnTo>
                  <a:lnTo>
                    <a:pt x="1861820" y="1564005"/>
                  </a:lnTo>
                  <a:lnTo>
                    <a:pt x="2016760" y="1564005"/>
                  </a:lnTo>
                  <a:lnTo>
                    <a:pt x="2016760" y="1368425"/>
                  </a:lnTo>
                  <a:close/>
                </a:path>
                <a:path w="3879215" h="1564004">
                  <a:moveTo>
                    <a:pt x="2948305" y="1270635"/>
                  </a:moveTo>
                  <a:lnTo>
                    <a:pt x="2793365" y="1270635"/>
                  </a:lnTo>
                  <a:lnTo>
                    <a:pt x="2793365" y="1564005"/>
                  </a:lnTo>
                  <a:lnTo>
                    <a:pt x="2948305" y="1564005"/>
                  </a:lnTo>
                  <a:lnTo>
                    <a:pt x="2948305" y="1270635"/>
                  </a:lnTo>
                  <a:close/>
                </a:path>
                <a:path w="3879215" h="1564004">
                  <a:moveTo>
                    <a:pt x="3879215" y="1075055"/>
                  </a:moveTo>
                  <a:lnTo>
                    <a:pt x="3724275" y="1075055"/>
                  </a:lnTo>
                  <a:lnTo>
                    <a:pt x="3724275" y="1564005"/>
                  </a:lnTo>
                  <a:lnTo>
                    <a:pt x="3879215" y="1564005"/>
                  </a:lnTo>
                  <a:lnTo>
                    <a:pt x="3879215" y="1075055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830" y="3947807"/>
            <a:ext cx="782955" cy="7797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1539" y="3947807"/>
            <a:ext cx="859790" cy="8547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2795" y="3947807"/>
            <a:ext cx="639444" cy="6362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659" y="3947173"/>
            <a:ext cx="746125" cy="7670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8454" y="3947807"/>
            <a:ext cx="396240" cy="3937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86839" y="2508262"/>
            <a:ext cx="153035" cy="13931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839" y="1921522"/>
            <a:ext cx="152400" cy="6121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6839" y="1769123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3379" y="2736863"/>
            <a:ext cx="265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18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4289" y="303023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5200" y="195454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3</a:t>
            </a:r>
            <a:r>
              <a:rPr sz="1000" spc="-30" dirty="0">
                <a:latin typeface="Arial MT"/>
                <a:cs typeface="Arial MT"/>
              </a:rPr>
              <a:t>4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8290" y="205233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3</a:t>
            </a: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8320" y="293244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4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9229" y="175896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3</a:t>
            </a:r>
            <a:r>
              <a:rPr sz="1000" spc="-2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0140" y="254128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23229" y="215012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3</a:t>
            </a:r>
            <a:r>
              <a:rPr sz="1000" spc="-2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3260" y="263907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85439" y="244349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4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6350" y="224791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8200" y="283465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0379" y="273686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71290" y="3030232"/>
            <a:ext cx="7289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1050" y="2106943"/>
            <a:ext cx="575310" cy="416559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000" spc="-15" dirty="0">
                <a:latin typeface="Arial MT"/>
                <a:cs typeface="Arial MT"/>
              </a:rPr>
              <a:t>30%</a:t>
            </a:r>
            <a:endParaRPr sz="10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34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6</a:t>
            </a:r>
            <a:r>
              <a:rPr sz="1000" spc="-755" dirty="0">
                <a:latin typeface="Arial MT"/>
                <a:cs typeface="Arial MT"/>
              </a:rPr>
              <a:t>%</a:t>
            </a: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64410" y="205233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3</a:t>
            </a: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29610" y="3224542"/>
            <a:ext cx="196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0520" y="3421392"/>
            <a:ext cx="196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4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91429" y="3323602"/>
            <a:ext cx="194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8170" y="2889262"/>
            <a:ext cx="574040" cy="41655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000" spc="-140" dirty="0">
                <a:latin typeface="Arial MT"/>
                <a:cs typeface="Arial MT"/>
              </a:rPr>
              <a:t>14%14%</a:t>
            </a:r>
            <a:endParaRPr sz="1000">
              <a:latin typeface="Arial MT"/>
              <a:cs typeface="Arial MT"/>
            </a:endParaRPr>
          </a:p>
          <a:p>
            <a:pPr marL="309245">
              <a:lnSpc>
                <a:spcPct val="100000"/>
              </a:lnSpc>
              <a:spcBef>
                <a:spcPts val="34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4929" y="29876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5" y="0"/>
                </a:moveTo>
                <a:lnTo>
                  <a:pt x="0" y="0"/>
                </a:lnTo>
                <a:lnTo>
                  <a:pt x="0" y="75565"/>
                </a:lnTo>
                <a:lnTo>
                  <a:pt x="37465" y="75565"/>
                </a:lnTo>
                <a:lnTo>
                  <a:pt x="75565" y="75565"/>
                </a:lnTo>
                <a:lnTo>
                  <a:pt x="75565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24929" y="3168027"/>
            <a:ext cx="75565" cy="74930"/>
          </a:xfrm>
          <a:custGeom>
            <a:avLst/>
            <a:gdLst/>
            <a:ahLst/>
            <a:cxnLst/>
            <a:rect l="l" t="t" r="r" b="b"/>
            <a:pathLst>
              <a:path w="75564" h="74930">
                <a:moveTo>
                  <a:pt x="75565" y="0"/>
                </a:moveTo>
                <a:lnTo>
                  <a:pt x="0" y="0"/>
                </a:lnTo>
                <a:lnTo>
                  <a:pt x="0" y="74929"/>
                </a:lnTo>
                <a:lnTo>
                  <a:pt x="37465" y="74929"/>
                </a:lnTo>
                <a:lnTo>
                  <a:pt x="75565" y="74929"/>
                </a:lnTo>
                <a:lnTo>
                  <a:pt x="75565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24929" y="3348367"/>
            <a:ext cx="75565" cy="74930"/>
          </a:xfrm>
          <a:custGeom>
            <a:avLst/>
            <a:gdLst/>
            <a:ahLst/>
            <a:cxnLst/>
            <a:rect l="l" t="t" r="r" b="b"/>
            <a:pathLst>
              <a:path w="75564" h="74929">
                <a:moveTo>
                  <a:pt x="75565" y="0"/>
                </a:moveTo>
                <a:lnTo>
                  <a:pt x="0" y="0"/>
                </a:lnTo>
                <a:lnTo>
                  <a:pt x="0" y="74929"/>
                </a:lnTo>
                <a:lnTo>
                  <a:pt x="37465" y="74929"/>
                </a:lnTo>
                <a:lnTo>
                  <a:pt x="75565" y="74929"/>
                </a:lnTo>
                <a:lnTo>
                  <a:pt x="75565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24929" y="35280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5" y="0"/>
                </a:moveTo>
                <a:lnTo>
                  <a:pt x="0" y="0"/>
                </a:lnTo>
                <a:lnTo>
                  <a:pt x="0" y="75565"/>
                </a:lnTo>
                <a:lnTo>
                  <a:pt x="37465" y="75565"/>
                </a:lnTo>
                <a:lnTo>
                  <a:pt x="75565" y="75565"/>
                </a:lnTo>
                <a:lnTo>
                  <a:pt x="75565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24929" y="370841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5" y="0"/>
                </a:moveTo>
                <a:lnTo>
                  <a:pt x="0" y="0"/>
                </a:lnTo>
                <a:lnTo>
                  <a:pt x="0" y="75565"/>
                </a:lnTo>
                <a:lnTo>
                  <a:pt x="37465" y="75565"/>
                </a:lnTo>
                <a:lnTo>
                  <a:pt x="75565" y="75565"/>
                </a:lnTo>
                <a:lnTo>
                  <a:pt x="75565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36690" y="2899423"/>
            <a:ext cx="221615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8300"/>
              </a:lnSpc>
              <a:spcBef>
                <a:spcPts val="100"/>
              </a:spcBef>
            </a:pPr>
            <a:r>
              <a:rPr sz="1000" spc="5" dirty="0">
                <a:latin typeface="Arial MT"/>
                <a:cs typeface="Arial MT"/>
              </a:rPr>
              <a:t>1st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n</a:t>
            </a:r>
            <a:r>
              <a:rPr sz="1000" dirty="0">
                <a:latin typeface="Arial MT"/>
                <a:cs typeface="Arial MT"/>
              </a:rPr>
              <a:t>d  </a:t>
            </a:r>
            <a:r>
              <a:rPr sz="1000" spc="5" dirty="0">
                <a:latin typeface="Arial MT"/>
                <a:cs typeface="Arial MT"/>
              </a:rPr>
              <a:t>3rd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4th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5th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29030" y="1756422"/>
            <a:ext cx="5758815" cy="3239135"/>
          </a:xfrm>
          <a:custGeom>
            <a:avLst/>
            <a:gdLst/>
            <a:ahLst/>
            <a:cxnLst/>
            <a:rect l="l" t="t" r="r" b="b"/>
            <a:pathLst>
              <a:path w="5758815" h="3239135">
                <a:moveTo>
                  <a:pt x="0" y="5080"/>
                </a:moveTo>
                <a:lnTo>
                  <a:pt x="5758815" y="5080"/>
                </a:lnTo>
              </a:path>
              <a:path w="5758815" h="3239135">
                <a:moveTo>
                  <a:pt x="5754370" y="0"/>
                </a:moveTo>
                <a:lnTo>
                  <a:pt x="5754370" y="3239135"/>
                </a:lnTo>
              </a:path>
              <a:path w="5758815" h="3239135">
                <a:moveTo>
                  <a:pt x="5758815" y="3234690"/>
                </a:moveTo>
                <a:lnTo>
                  <a:pt x="0" y="3234690"/>
                </a:lnTo>
              </a:path>
              <a:path w="5758815" h="3239135">
                <a:moveTo>
                  <a:pt x="5079" y="3239135"/>
                </a:moveTo>
                <a:lnTo>
                  <a:pt x="5079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426223"/>
            <a:ext cx="5229860" cy="505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Banking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953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34%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rank, </a:t>
            </a:r>
            <a:r>
              <a:rPr sz="1300" dirty="0">
                <a:latin typeface="Times New Roman"/>
                <a:cs typeface="Times New Roman"/>
              </a:rPr>
              <a:t>22%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dirty="0">
                <a:latin typeface="Times New Roman"/>
                <a:cs typeface="Times New Roman"/>
              </a:rPr>
              <a:t>28%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12%</a:t>
            </a:r>
            <a:r>
              <a:rPr sz="1300" spc="-5" dirty="0">
                <a:latin typeface="Times New Roman"/>
                <a:cs typeface="Times New Roman"/>
              </a:rPr>
              <a:t> gave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12700" marR="83756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can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have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banking </a:t>
            </a:r>
            <a:r>
              <a:rPr sz="1300" spc="-5" dirty="0">
                <a:latin typeface="Times New Roman"/>
                <a:cs typeface="Times New Roman"/>
              </a:rPr>
              <a:t>sector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other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Automobile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Sector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300" dirty="0">
                <a:latin typeface="Times New Roman"/>
                <a:cs typeface="Times New Roman"/>
              </a:rPr>
              <a:t>12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rank,30%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 second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endParaRPr sz="1300">
              <a:latin typeface="Times New Roman"/>
              <a:cs typeface="Times New Roman"/>
            </a:endParaRPr>
          </a:p>
          <a:p>
            <a:pPr marL="12700" marR="722630" algn="just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26% </a:t>
            </a:r>
            <a:r>
              <a:rPr sz="1300" spc="-5" dirty="0">
                <a:latin typeface="Times New Roman"/>
                <a:cs typeface="Times New Roman"/>
              </a:rPr>
              <a:t>gave third rank, </a:t>
            </a:r>
            <a:r>
              <a:rPr sz="1300" dirty="0">
                <a:latin typeface="Times New Roman"/>
                <a:cs typeface="Times New Roman"/>
              </a:rPr>
              <a:t>26% </a:t>
            </a:r>
            <a:r>
              <a:rPr sz="1300" spc="-5" dirty="0">
                <a:latin typeface="Times New Roman"/>
                <a:cs typeface="Times New Roman"/>
              </a:rPr>
              <a:t>gave fourth rank </a:t>
            </a:r>
            <a:r>
              <a:rPr sz="1300" dirty="0">
                <a:latin typeface="Times New Roman"/>
                <a:cs typeface="Times New Roman"/>
              </a:rPr>
              <a:t>and 6% gave </a:t>
            </a:r>
            <a:r>
              <a:rPr sz="1300" spc="-5" dirty="0">
                <a:latin typeface="Times New Roman"/>
                <a:cs typeface="Times New Roman"/>
              </a:rPr>
              <a:t>fifth rank.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Overall we can say that respondents </a:t>
            </a:r>
            <a:r>
              <a:rPr sz="1300" dirty="0">
                <a:latin typeface="Times New Roman"/>
                <a:cs typeface="Times New Roman"/>
              </a:rPr>
              <a:t>have given </a:t>
            </a:r>
            <a:r>
              <a:rPr sz="1300" spc="-5" dirty="0">
                <a:latin typeface="Times New Roman"/>
                <a:cs typeface="Times New Roman"/>
              </a:rPr>
              <a:t>fourth preference to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automobile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other </a:t>
            </a:r>
            <a:r>
              <a:rPr sz="1300" spc="-5" dirty="0">
                <a:latin typeface="Times New Roman"/>
                <a:cs typeface="Times New Roman"/>
              </a:rPr>
              <a:t>sectors.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IT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Sector</a:t>
            </a:r>
            <a:endParaRPr sz="1400">
              <a:latin typeface="Times New Roman"/>
              <a:cs typeface="Times New Roman"/>
            </a:endParaRPr>
          </a:p>
          <a:p>
            <a:pPr marL="12700" marR="5080" indent="44450">
              <a:lnSpc>
                <a:spcPct val="144900"/>
              </a:lnSpc>
              <a:spcBef>
                <a:spcPts val="140"/>
              </a:spcBef>
            </a:pPr>
            <a:r>
              <a:rPr sz="1300" dirty="0">
                <a:latin typeface="Times New Roman"/>
                <a:cs typeface="Times New Roman"/>
              </a:rPr>
              <a:t>32%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rank, </a:t>
            </a:r>
            <a:r>
              <a:rPr sz="1300" dirty="0">
                <a:latin typeface="Times New Roman"/>
                <a:cs typeface="Times New Roman"/>
              </a:rPr>
              <a:t>30%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dirty="0">
                <a:latin typeface="Times New Roman"/>
                <a:cs typeface="Times New Roman"/>
              </a:rPr>
              <a:t>14%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14%</a:t>
            </a:r>
            <a:r>
              <a:rPr sz="1300" spc="-5" dirty="0">
                <a:latin typeface="Times New Roman"/>
                <a:cs typeface="Times New Roman"/>
              </a:rPr>
              <a:t> gave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10%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12700" marR="20383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can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have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 compared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other </a:t>
            </a:r>
            <a:r>
              <a:rPr sz="1300" spc="-5" dirty="0">
                <a:latin typeface="Times New Roman"/>
                <a:cs typeface="Times New Roman"/>
              </a:rPr>
              <a:t>sectors.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796302"/>
            <a:ext cx="5618481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ranks</a:t>
            </a:r>
            <a:r>
              <a:rPr sz="1600" b="1" dirty="0">
                <a:latin typeface="Times New Roman"/>
                <a:cs typeface="Times New Roman"/>
              </a:rPr>
              <a:t> given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various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factors</a:t>
            </a:r>
            <a:r>
              <a:rPr sz="1600" b="1" spc="-5" dirty="0">
                <a:latin typeface="Times New Roman"/>
                <a:cs typeface="Times New Roman"/>
              </a:rPr>
              <a:t> that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affect their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decision(in numbers)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1769122"/>
          <a:ext cx="5274306" cy="237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336550" marR="77470" indent="-248920">
                        <a:lnSpc>
                          <a:spcPts val="161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Earnings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Dividend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40640" marR="31115" indent="241300">
                        <a:lnSpc>
                          <a:spcPts val="161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za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97790" marR="76200" indent="-12700">
                        <a:lnSpc>
                          <a:spcPts val="161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rfo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ance  of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Company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63650" y="4127500"/>
            <a:ext cx="5943599" cy="1143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ranks</a:t>
            </a:r>
            <a:r>
              <a:rPr sz="1600" b="1" dirty="0">
                <a:latin typeface="Times New Roman"/>
                <a:cs typeface="Times New Roman"/>
              </a:rPr>
              <a:t> given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dirty="0">
                <a:latin typeface="Times New Roman"/>
                <a:cs typeface="Times New Roman"/>
              </a:rPr>
              <a:t> various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factors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affect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their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decision(in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percentage</a:t>
            </a:r>
            <a:r>
              <a:rPr sz="1600" b="1" spc="-5" dirty="0">
                <a:latin typeface="Times New Roman"/>
                <a:cs typeface="Times New Roman"/>
              </a:rPr>
              <a:t>%)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8425" y="5824232"/>
          <a:ext cx="5274309" cy="237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336550" marR="77470" indent="-248920">
                        <a:lnSpc>
                          <a:spcPts val="161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Earnings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Dividend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40640" marR="31115" indent="241300">
                        <a:lnSpc>
                          <a:spcPts val="161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za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97790" marR="76200" indent="-12700">
                        <a:lnSpc>
                          <a:spcPts val="161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rfo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ance  of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Company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971562"/>
            <a:ext cx="6934200" cy="32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Rankings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various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factors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affect the investment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decision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1938032"/>
          <a:ext cx="5274309" cy="1760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Earnings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Share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Dividend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Capitalization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3rd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Company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60169" y="3688092"/>
            <a:ext cx="5201285" cy="1143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5" dirty="0">
                <a:latin typeface="Times New Roman"/>
                <a:cs typeface="Times New Roman"/>
              </a:rPr>
              <a:t>ranks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given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various </a:t>
            </a:r>
            <a:r>
              <a:rPr sz="1600" b="1" spc="-5" dirty="0">
                <a:latin typeface="Times New Roman"/>
                <a:cs typeface="Times New Roman"/>
              </a:rPr>
              <a:t>factors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affect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their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investment decision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0500" y="5444502"/>
            <a:ext cx="5332730" cy="1827530"/>
            <a:chOff x="1460500" y="5444502"/>
            <a:chExt cx="5332730" cy="1827530"/>
          </a:xfrm>
        </p:grpSpPr>
        <p:sp>
          <p:nvSpPr>
            <p:cNvPr id="6" name="object 6"/>
            <p:cNvSpPr/>
            <p:nvPr/>
          </p:nvSpPr>
          <p:spPr>
            <a:xfrm>
              <a:off x="1460500" y="5444502"/>
              <a:ext cx="5332730" cy="1827530"/>
            </a:xfrm>
            <a:custGeom>
              <a:avLst/>
              <a:gdLst/>
              <a:ahLst/>
              <a:cxnLst/>
              <a:rect l="l" t="t" r="r" b="b"/>
              <a:pathLst>
                <a:path w="5332730" h="1827529">
                  <a:moveTo>
                    <a:pt x="2693670" y="1774190"/>
                  </a:moveTo>
                  <a:lnTo>
                    <a:pt x="53975" y="1774190"/>
                  </a:lnTo>
                  <a:lnTo>
                    <a:pt x="53975" y="0"/>
                  </a:lnTo>
                  <a:lnTo>
                    <a:pt x="5332730" y="0"/>
                  </a:lnTo>
                  <a:lnTo>
                    <a:pt x="5332730" y="1774190"/>
                  </a:lnTo>
                  <a:lnTo>
                    <a:pt x="2693670" y="1774190"/>
                  </a:lnTo>
                  <a:close/>
                </a:path>
                <a:path w="5332730" h="1827529">
                  <a:moveTo>
                    <a:pt x="53975" y="1773555"/>
                  </a:moveTo>
                  <a:lnTo>
                    <a:pt x="142240" y="1773555"/>
                  </a:lnTo>
                </a:path>
                <a:path w="5332730" h="1827529">
                  <a:moveTo>
                    <a:pt x="1021714" y="1773555"/>
                  </a:moveTo>
                  <a:lnTo>
                    <a:pt x="1197610" y="1773555"/>
                  </a:lnTo>
                </a:path>
                <a:path w="5332730" h="1827529">
                  <a:moveTo>
                    <a:pt x="2077085" y="1773555"/>
                  </a:moveTo>
                  <a:lnTo>
                    <a:pt x="2253615" y="1773555"/>
                  </a:lnTo>
                </a:path>
                <a:path w="5332730" h="1827529">
                  <a:moveTo>
                    <a:pt x="3133090" y="1773555"/>
                  </a:moveTo>
                  <a:lnTo>
                    <a:pt x="3308985" y="1773555"/>
                  </a:lnTo>
                </a:path>
                <a:path w="5332730" h="1827529">
                  <a:moveTo>
                    <a:pt x="4188460" y="1773555"/>
                  </a:moveTo>
                  <a:lnTo>
                    <a:pt x="4364990" y="1773555"/>
                  </a:lnTo>
                </a:path>
                <a:path w="5332730" h="1827529">
                  <a:moveTo>
                    <a:pt x="5244465" y="1773555"/>
                  </a:moveTo>
                  <a:lnTo>
                    <a:pt x="5332730" y="1773555"/>
                  </a:lnTo>
                </a:path>
                <a:path w="5332730" h="1827529">
                  <a:moveTo>
                    <a:pt x="53975" y="1596390"/>
                  </a:moveTo>
                  <a:lnTo>
                    <a:pt x="142240" y="1596390"/>
                  </a:lnTo>
                </a:path>
                <a:path w="5332730" h="1827529">
                  <a:moveTo>
                    <a:pt x="1021714" y="1596390"/>
                  </a:moveTo>
                  <a:lnTo>
                    <a:pt x="1197610" y="1596390"/>
                  </a:lnTo>
                </a:path>
                <a:path w="5332730" h="1827529">
                  <a:moveTo>
                    <a:pt x="2077085" y="1596390"/>
                  </a:moveTo>
                  <a:lnTo>
                    <a:pt x="2253615" y="1596390"/>
                  </a:lnTo>
                </a:path>
                <a:path w="5332730" h="1827529">
                  <a:moveTo>
                    <a:pt x="3133090" y="1596390"/>
                  </a:moveTo>
                  <a:lnTo>
                    <a:pt x="3308985" y="1596390"/>
                  </a:lnTo>
                </a:path>
                <a:path w="5332730" h="1827529">
                  <a:moveTo>
                    <a:pt x="4188460" y="1596390"/>
                  </a:moveTo>
                  <a:lnTo>
                    <a:pt x="4364990" y="1596390"/>
                  </a:lnTo>
                </a:path>
                <a:path w="5332730" h="1827529">
                  <a:moveTo>
                    <a:pt x="5244465" y="1596390"/>
                  </a:moveTo>
                  <a:lnTo>
                    <a:pt x="5332730" y="1596390"/>
                  </a:lnTo>
                </a:path>
                <a:path w="5332730" h="1827529">
                  <a:moveTo>
                    <a:pt x="53975" y="1418590"/>
                  </a:moveTo>
                  <a:lnTo>
                    <a:pt x="142240" y="1418590"/>
                  </a:lnTo>
                </a:path>
                <a:path w="5332730" h="1827529">
                  <a:moveTo>
                    <a:pt x="1021714" y="1418590"/>
                  </a:moveTo>
                  <a:lnTo>
                    <a:pt x="1197610" y="1418590"/>
                  </a:lnTo>
                </a:path>
                <a:path w="5332730" h="1827529">
                  <a:moveTo>
                    <a:pt x="2077085" y="1418590"/>
                  </a:moveTo>
                  <a:lnTo>
                    <a:pt x="2253615" y="1418590"/>
                  </a:lnTo>
                </a:path>
                <a:path w="5332730" h="1827529">
                  <a:moveTo>
                    <a:pt x="3133090" y="1418590"/>
                  </a:moveTo>
                  <a:lnTo>
                    <a:pt x="3308985" y="1418590"/>
                  </a:lnTo>
                </a:path>
                <a:path w="5332730" h="1827529">
                  <a:moveTo>
                    <a:pt x="4012565" y="1418590"/>
                  </a:moveTo>
                  <a:lnTo>
                    <a:pt x="4364990" y="1418590"/>
                  </a:lnTo>
                </a:path>
                <a:path w="5332730" h="1827529">
                  <a:moveTo>
                    <a:pt x="5244465" y="1418590"/>
                  </a:moveTo>
                  <a:lnTo>
                    <a:pt x="5332730" y="1418590"/>
                  </a:lnTo>
                </a:path>
                <a:path w="5332730" h="1827529">
                  <a:moveTo>
                    <a:pt x="53975" y="1241425"/>
                  </a:moveTo>
                  <a:lnTo>
                    <a:pt x="142240" y="1241425"/>
                  </a:lnTo>
                </a:path>
                <a:path w="5332730" h="1827529">
                  <a:moveTo>
                    <a:pt x="1021714" y="1241425"/>
                  </a:moveTo>
                  <a:lnTo>
                    <a:pt x="1197610" y="1241425"/>
                  </a:lnTo>
                </a:path>
                <a:path w="5332730" h="1827529">
                  <a:moveTo>
                    <a:pt x="1901189" y="1241425"/>
                  </a:moveTo>
                  <a:lnTo>
                    <a:pt x="2253615" y="1241425"/>
                  </a:lnTo>
                </a:path>
                <a:path w="5332730" h="1827529">
                  <a:moveTo>
                    <a:pt x="2781300" y="1241425"/>
                  </a:moveTo>
                  <a:lnTo>
                    <a:pt x="3308985" y="1241425"/>
                  </a:lnTo>
                </a:path>
                <a:path w="5332730" h="1827529">
                  <a:moveTo>
                    <a:pt x="4012565" y="1241425"/>
                  </a:moveTo>
                  <a:lnTo>
                    <a:pt x="4364990" y="1241425"/>
                  </a:lnTo>
                </a:path>
                <a:path w="5332730" h="1827529">
                  <a:moveTo>
                    <a:pt x="5244465" y="1241425"/>
                  </a:moveTo>
                  <a:lnTo>
                    <a:pt x="5332730" y="1241425"/>
                  </a:lnTo>
                </a:path>
                <a:path w="5332730" h="1827529">
                  <a:moveTo>
                    <a:pt x="53975" y="1064260"/>
                  </a:moveTo>
                  <a:lnTo>
                    <a:pt x="142240" y="1064260"/>
                  </a:lnTo>
                </a:path>
                <a:path w="5332730" h="1827529">
                  <a:moveTo>
                    <a:pt x="1021714" y="1064260"/>
                  </a:moveTo>
                  <a:lnTo>
                    <a:pt x="1197610" y="1064260"/>
                  </a:lnTo>
                </a:path>
                <a:path w="5332730" h="1827529">
                  <a:moveTo>
                    <a:pt x="1901189" y="1064260"/>
                  </a:moveTo>
                  <a:lnTo>
                    <a:pt x="2253615" y="1064260"/>
                  </a:lnTo>
                </a:path>
                <a:path w="5332730" h="1827529">
                  <a:moveTo>
                    <a:pt x="2781300" y="1064260"/>
                  </a:moveTo>
                  <a:lnTo>
                    <a:pt x="3308985" y="1064260"/>
                  </a:lnTo>
                </a:path>
                <a:path w="5332730" h="1827529">
                  <a:moveTo>
                    <a:pt x="3836670" y="1064260"/>
                  </a:moveTo>
                  <a:lnTo>
                    <a:pt x="4364990" y="1064260"/>
                  </a:lnTo>
                </a:path>
                <a:path w="5332730" h="1827529">
                  <a:moveTo>
                    <a:pt x="5244465" y="1064260"/>
                  </a:moveTo>
                  <a:lnTo>
                    <a:pt x="5332730" y="1064260"/>
                  </a:lnTo>
                </a:path>
                <a:path w="5332730" h="1827529">
                  <a:moveTo>
                    <a:pt x="53975" y="886460"/>
                  </a:moveTo>
                  <a:lnTo>
                    <a:pt x="142240" y="886460"/>
                  </a:lnTo>
                </a:path>
                <a:path w="5332730" h="1827529">
                  <a:moveTo>
                    <a:pt x="494030" y="886460"/>
                  </a:moveTo>
                  <a:lnTo>
                    <a:pt x="1197610" y="886460"/>
                  </a:lnTo>
                </a:path>
                <a:path w="5332730" h="1827529">
                  <a:moveTo>
                    <a:pt x="1725295" y="886460"/>
                  </a:moveTo>
                  <a:lnTo>
                    <a:pt x="2253615" y="886460"/>
                  </a:lnTo>
                </a:path>
                <a:path w="5332730" h="1827529">
                  <a:moveTo>
                    <a:pt x="2781300" y="886460"/>
                  </a:moveTo>
                  <a:lnTo>
                    <a:pt x="3308985" y="886460"/>
                  </a:lnTo>
                </a:path>
                <a:path w="5332730" h="1827529">
                  <a:moveTo>
                    <a:pt x="3660775" y="886460"/>
                  </a:moveTo>
                  <a:lnTo>
                    <a:pt x="4540885" y="886460"/>
                  </a:lnTo>
                </a:path>
                <a:path w="5332730" h="1827529">
                  <a:moveTo>
                    <a:pt x="5244465" y="886460"/>
                  </a:moveTo>
                  <a:lnTo>
                    <a:pt x="5332730" y="886460"/>
                  </a:lnTo>
                </a:path>
                <a:path w="5332730" h="1827529">
                  <a:moveTo>
                    <a:pt x="53975" y="709295"/>
                  </a:moveTo>
                  <a:lnTo>
                    <a:pt x="142240" y="709295"/>
                  </a:lnTo>
                </a:path>
                <a:path w="5332730" h="1827529">
                  <a:moveTo>
                    <a:pt x="494030" y="709295"/>
                  </a:moveTo>
                  <a:lnTo>
                    <a:pt x="1373505" y="709295"/>
                  </a:lnTo>
                </a:path>
                <a:path w="5332730" h="1827529">
                  <a:moveTo>
                    <a:pt x="1549400" y="709295"/>
                  </a:moveTo>
                  <a:lnTo>
                    <a:pt x="2429510" y="709295"/>
                  </a:lnTo>
                </a:path>
                <a:path w="5332730" h="1827529">
                  <a:moveTo>
                    <a:pt x="2781300" y="709295"/>
                  </a:moveTo>
                  <a:lnTo>
                    <a:pt x="3308985" y="709295"/>
                  </a:lnTo>
                </a:path>
                <a:path w="5332730" h="1827529">
                  <a:moveTo>
                    <a:pt x="3660775" y="709295"/>
                  </a:moveTo>
                  <a:lnTo>
                    <a:pt x="4716780" y="709295"/>
                  </a:lnTo>
                </a:path>
                <a:path w="5332730" h="1827529">
                  <a:moveTo>
                    <a:pt x="4892675" y="709295"/>
                  </a:moveTo>
                  <a:lnTo>
                    <a:pt x="5332730" y="709295"/>
                  </a:lnTo>
                </a:path>
                <a:path w="5332730" h="1827529">
                  <a:moveTo>
                    <a:pt x="53975" y="532130"/>
                  </a:moveTo>
                  <a:lnTo>
                    <a:pt x="1373505" y="532130"/>
                  </a:lnTo>
                </a:path>
                <a:path w="5332730" h="1827529">
                  <a:moveTo>
                    <a:pt x="1549400" y="532130"/>
                  </a:moveTo>
                  <a:lnTo>
                    <a:pt x="2429510" y="532130"/>
                  </a:lnTo>
                </a:path>
                <a:path w="5332730" h="1827529">
                  <a:moveTo>
                    <a:pt x="2781300" y="532130"/>
                  </a:moveTo>
                  <a:lnTo>
                    <a:pt x="3308985" y="532130"/>
                  </a:lnTo>
                </a:path>
                <a:path w="5332730" h="1827529">
                  <a:moveTo>
                    <a:pt x="3660775" y="532130"/>
                  </a:moveTo>
                  <a:lnTo>
                    <a:pt x="5332730" y="532130"/>
                  </a:lnTo>
                </a:path>
                <a:path w="5332730" h="1827529">
                  <a:moveTo>
                    <a:pt x="53975" y="354330"/>
                  </a:moveTo>
                  <a:lnTo>
                    <a:pt x="2429510" y="354330"/>
                  </a:lnTo>
                </a:path>
                <a:path w="5332730" h="1827529">
                  <a:moveTo>
                    <a:pt x="2605404" y="354330"/>
                  </a:moveTo>
                  <a:lnTo>
                    <a:pt x="3308985" y="354330"/>
                  </a:lnTo>
                </a:path>
                <a:path w="5332730" h="1827529">
                  <a:moveTo>
                    <a:pt x="3484879" y="354330"/>
                  </a:moveTo>
                  <a:lnTo>
                    <a:pt x="5332730" y="354330"/>
                  </a:lnTo>
                </a:path>
                <a:path w="5332730" h="1827529">
                  <a:moveTo>
                    <a:pt x="53975" y="176530"/>
                  </a:moveTo>
                  <a:lnTo>
                    <a:pt x="3308985" y="176530"/>
                  </a:lnTo>
                </a:path>
                <a:path w="5332730" h="1827529">
                  <a:moveTo>
                    <a:pt x="3484879" y="176530"/>
                  </a:moveTo>
                  <a:lnTo>
                    <a:pt x="5332730" y="176530"/>
                  </a:lnTo>
                </a:path>
                <a:path w="5332730" h="1827529">
                  <a:moveTo>
                    <a:pt x="5332730" y="0"/>
                  </a:moveTo>
                  <a:lnTo>
                    <a:pt x="53975" y="0"/>
                  </a:lnTo>
                </a:path>
                <a:path w="5332730" h="1827529">
                  <a:moveTo>
                    <a:pt x="53975" y="1827530"/>
                  </a:moveTo>
                  <a:lnTo>
                    <a:pt x="53975" y="1773555"/>
                  </a:lnTo>
                </a:path>
                <a:path w="5332730" h="1827529">
                  <a:moveTo>
                    <a:pt x="53975" y="1827530"/>
                  </a:moveTo>
                  <a:lnTo>
                    <a:pt x="53975" y="1773555"/>
                  </a:lnTo>
                </a:path>
                <a:path w="5332730" h="1827529">
                  <a:moveTo>
                    <a:pt x="1109980" y="1827530"/>
                  </a:moveTo>
                  <a:lnTo>
                    <a:pt x="1109980" y="1773555"/>
                  </a:lnTo>
                </a:path>
                <a:path w="5332730" h="1827529">
                  <a:moveTo>
                    <a:pt x="1109980" y="1827530"/>
                  </a:moveTo>
                  <a:lnTo>
                    <a:pt x="1109980" y="1773555"/>
                  </a:lnTo>
                </a:path>
                <a:path w="5332730" h="1827529">
                  <a:moveTo>
                    <a:pt x="2165350" y="1827530"/>
                  </a:moveTo>
                  <a:lnTo>
                    <a:pt x="2165350" y="1773555"/>
                  </a:lnTo>
                </a:path>
                <a:path w="5332730" h="1827529">
                  <a:moveTo>
                    <a:pt x="2165350" y="1827530"/>
                  </a:moveTo>
                  <a:lnTo>
                    <a:pt x="2165350" y="1773555"/>
                  </a:lnTo>
                </a:path>
                <a:path w="5332730" h="1827529">
                  <a:moveTo>
                    <a:pt x="3221354" y="1827530"/>
                  </a:moveTo>
                  <a:lnTo>
                    <a:pt x="3221354" y="1773555"/>
                  </a:lnTo>
                </a:path>
                <a:path w="5332730" h="1827529">
                  <a:moveTo>
                    <a:pt x="3221354" y="1827530"/>
                  </a:moveTo>
                  <a:lnTo>
                    <a:pt x="3221354" y="1773555"/>
                  </a:lnTo>
                </a:path>
                <a:path w="5332730" h="1827529">
                  <a:moveTo>
                    <a:pt x="4276725" y="1827530"/>
                  </a:moveTo>
                  <a:lnTo>
                    <a:pt x="4276725" y="1773555"/>
                  </a:lnTo>
                </a:path>
                <a:path w="5332730" h="1827529">
                  <a:moveTo>
                    <a:pt x="4276725" y="1827530"/>
                  </a:moveTo>
                  <a:lnTo>
                    <a:pt x="4276725" y="1773555"/>
                  </a:lnTo>
                </a:path>
                <a:path w="5332730" h="1827529">
                  <a:moveTo>
                    <a:pt x="5332730" y="1827530"/>
                  </a:moveTo>
                  <a:lnTo>
                    <a:pt x="5332730" y="1773555"/>
                  </a:lnTo>
                </a:path>
                <a:path w="5332730" h="1827529">
                  <a:moveTo>
                    <a:pt x="5332730" y="1827530"/>
                  </a:moveTo>
                  <a:lnTo>
                    <a:pt x="5332730" y="1773555"/>
                  </a:lnTo>
                </a:path>
                <a:path w="5332730" h="1827529">
                  <a:moveTo>
                    <a:pt x="53975" y="1773555"/>
                  </a:moveTo>
                  <a:lnTo>
                    <a:pt x="142240" y="1773555"/>
                  </a:lnTo>
                </a:path>
                <a:path w="5332730" h="1827529">
                  <a:moveTo>
                    <a:pt x="1021714" y="1773555"/>
                  </a:moveTo>
                  <a:lnTo>
                    <a:pt x="1197610" y="1773555"/>
                  </a:lnTo>
                </a:path>
                <a:path w="5332730" h="1827529">
                  <a:moveTo>
                    <a:pt x="2077085" y="1773555"/>
                  </a:moveTo>
                  <a:lnTo>
                    <a:pt x="2253615" y="1773555"/>
                  </a:lnTo>
                </a:path>
                <a:path w="5332730" h="1827529">
                  <a:moveTo>
                    <a:pt x="3133090" y="1773555"/>
                  </a:moveTo>
                  <a:lnTo>
                    <a:pt x="3308985" y="1773555"/>
                  </a:lnTo>
                </a:path>
                <a:path w="5332730" h="1827529">
                  <a:moveTo>
                    <a:pt x="4188460" y="1773555"/>
                  </a:moveTo>
                  <a:lnTo>
                    <a:pt x="4364990" y="1773555"/>
                  </a:lnTo>
                </a:path>
                <a:path w="5332730" h="1827529">
                  <a:moveTo>
                    <a:pt x="5244465" y="1773555"/>
                  </a:moveTo>
                  <a:lnTo>
                    <a:pt x="5332730" y="1773555"/>
                  </a:lnTo>
                </a:path>
                <a:path w="5332730" h="1827529">
                  <a:moveTo>
                    <a:pt x="0" y="1773555"/>
                  </a:moveTo>
                  <a:lnTo>
                    <a:pt x="53975" y="1773555"/>
                  </a:lnTo>
                </a:path>
                <a:path w="5332730" h="1827529">
                  <a:moveTo>
                    <a:pt x="0" y="1773555"/>
                  </a:moveTo>
                  <a:lnTo>
                    <a:pt x="53975" y="1773555"/>
                  </a:lnTo>
                </a:path>
                <a:path w="5332730" h="1827529">
                  <a:moveTo>
                    <a:pt x="0" y="1596390"/>
                  </a:moveTo>
                  <a:lnTo>
                    <a:pt x="53975" y="1596390"/>
                  </a:lnTo>
                </a:path>
                <a:path w="5332730" h="1827529">
                  <a:moveTo>
                    <a:pt x="0" y="1596390"/>
                  </a:moveTo>
                  <a:lnTo>
                    <a:pt x="53975" y="1596390"/>
                  </a:lnTo>
                </a:path>
                <a:path w="5332730" h="1827529">
                  <a:moveTo>
                    <a:pt x="0" y="1418590"/>
                  </a:moveTo>
                  <a:lnTo>
                    <a:pt x="53975" y="1418590"/>
                  </a:lnTo>
                </a:path>
                <a:path w="5332730" h="1827529">
                  <a:moveTo>
                    <a:pt x="0" y="1418590"/>
                  </a:moveTo>
                  <a:lnTo>
                    <a:pt x="53975" y="1418590"/>
                  </a:lnTo>
                </a:path>
                <a:path w="5332730" h="1827529">
                  <a:moveTo>
                    <a:pt x="0" y="1241425"/>
                  </a:moveTo>
                  <a:lnTo>
                    <a:pt x="53975" y="1241425"/>
                  </a:lnTo>
                </a:path>
                <a:path w="5332730" h="1827529">
                  <a:moveTo>
                    <a:pt x="0" y="1241425"/>
                  </a:moveTo>
                  <a:lnTo>
                    <a:pt x="53975" y="1241425"/>
                  </a:lnTo>
                </a:path>
                <a:path w="5332730" h="1827529">
                  <a:moveTo>
                    <a:pt x="0" y="1064260"/>
                  </a:moveTo>
                  <a:lnTo>
                    <a:pt x="53975" y="1064260"/>
                  </a:lnTo>
                </a:path>
                <a:path w="5332730" h="1827529">
                  <a:moveTo>
                    <a:pt x="0" y="1064260"/>
                  </a:moveTo>
                  <a:lnTo>
                    <a:pt x="53975" y="1064260"/>
                  </a:lnTo>
                </a:path>
                <a:path w="5332730" h="1827529">
                  <a:moveTo>
                    <a:pt x="0" y="886460"/>
                  </a:moveTo>
                  <a:lnTo>
                    <a:pt x="53975" y="886460"/>
                  </a:lnTo>
                </a:path>
                <a:path w="5332730" h="1827529">
                  <a:moveTo>
                    <a:pt x="0" y="886460"/>
                  </a:moveTo>
                  <a:lnTo>
                    <a:pt x="53975" y="886460"/>
                  </a:lnTo>
                </a:path>
                <a:path w="5332730" h="1827529">
                  <a:moveTo>
                    <a:pt x="0" y="709295"/>
                  </a:moveTo>
                  <a:lnTo>
                    <a:pt x="53975" y="709295"/>
                  </a:lnTo>
                </a:path>
                <a:path w="5332730" h="1827529">
                  <a:moveTo>
                    <a:pt x="0" y="709295"/>
                  </a:moveTo>
                  <a:lnTo>
                    <a:pt x="53975" y="709295"/>
                  </a:lnTo>
                </a:path>
                <a:path w="5332730" h="1827529">
                  <a:moveTo>
                    <a:pt x="0" y="532130"/>
                  </a:moveTo>
                  <a:lnTo>
                    <a:pt x="53975" y="532130"/>
                  </a:lnTo>
                </a:path>
                <a:path w="5332730" h="1827529">
                  <a:moveTo>
                    <a:pt x="0" y="532130"/>
                  </a:moveTo>
                  <a:lnTo>
                    <a:pt x="53975" y="532130"/>
                  </a:lnTo>
                </a:path>
                <a:path w="5332730" h="1827529">
                  <a:moveTo>
                    <a:pt x="0" y="354330"/>
                  </a:moveTo>
                  <a:lnTo>
                    <a:pt x="53975" y="354330"/>
                  </a:lnTo>
                </a:path>
                <a:path w="5332730" h="1827529">
                  <a:moveTo>
                    <a:pt x="0" y="354330"/>
                  </a:moveTo>
                  <a:lnTo>
                    <a:pt x="53975" y="354330"/>
                  </a:lnTo>
                </a:path>
                <a:path w="5332730" h="1827529">
                  <a:moveTo>
                    <a:pt x="0" y="176530"/>
                  </a:moveTo>
                  <a:lnTo>
                    <a:pt x="53975" y="176530"/>
                  </a:lnTo>
                </a:path>
                <a:path w="5332730" h="1827529">
                  <a:moveTo>
                    <a:pt x="0" y="176530"/>
                  </a:moveTo>
                  <a:lnTo>
                    <a:pt x="53975" y="176530"/>
                  </a:lnTo>
                </a:path>
                <a:path w="5332730" h="1827529">
                  <a:moveTo>
                    <a:pt x="0" y="0"/>
                  </a:moveTo>
                  <a:lnTo>
                    <a:pt x="53975" y="0"/>
                  </a:lnTo>
                </a:path>
                <a:path w="5332730" h="1827529">
                  <a:moveTo>
                    <a:pt x="0" y="0"/>
                  </a:moveTo>
                  <a:lnTo>
                    <a:pt x="53975" y="0"/>
                  </a:lnTo>
                </a:path>
                <a:path w="5332730" h="1827529">
                  <a:moveTo>
                    <a:pt x="53975" y="1773555"/>
                  </a:moveTo>
                  <a:lnTo>
                    <a:pt x="53975" y="0"/>
                  </a:lnTo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2740" y="5621032"/>
              <a:ext cx="4398645" cy="1597025"/>
            </a:xfrm>
            <a:custGeom>
              <a:avLst/>
              <a:gdLst/>
              <a:ahLst/>
              <a:cxnLst/>
              <a:rect l="l" t="t" r="r" b="b"/>
              <a:pathLst>
                <a:path w="4398645" h="1597025">
                  <a:moveTo>
                    <a:pt x="175895" y="443865"/>
                  </a:moveTo>
                  <a:lnTo>
                    <a:pt x="0" y="443865"/>
                  </a:lnTo>
                  <a:lnTo>
                    <a:pt x="0" y="1597025"/>
                  </a:lnTo>
                  <a:lnTo>
                    <a:pt x="175895" y="1597025"/>
                  </a:lnTo>
                  <a:lnTo>
                    <a:pt x="175895" y="443865"/>
                  </a:lnTo>
                  <a:close/>
                </a:path>
                <a:path w="4398645" h="1597025">
                  <a:moveTo>
                    <a:pt x="1231265" y="709930"/>
                  </a:moveTo>
                  <a:lnTo>
                    <a:pt x="1055370" y="709930"/>
                  </a:lnTo>
                  <a:lnTo>
                    <a:pt x="1055370" y="1597025"/>
                  </a:lnTo>
                  <a:lnTo>
                    <a:pt x="1231265" y="1597025"/>
                  </a:lnTo>
                  <a:lnTo>
                    <a:pt x="1231265" y="709930"/>
                  </a:lnTo>
                  <a:close/>
                </a:path>
                <a:path w="4398645" h="1597025">
                  <a:moveTo>
                    <a:pt x="2287270" y="621665"/>
                  </a:moveTo>
                  <a:lnTo>
                    <a:pt x="2111375" y="621665"/>
                  </a:lnTo>
                  <a:lnTo>
                    <a:pt x="2111375" y="1597025"/>
                  </a:lnTo>
                  <a:lnTo>
                    <a:pt x="2287270" y="1597025"/>
                  </a:lnTo>
                  <a:lnTo>
                    <a:pt x="2287270" y="621665"/>
                  </a:lnTo>
                  <a:close/>
                </a:path>
                <a:path w="4398645" h="1597025">
                  <a:moveTo>
                    <a:pt x="3342640" y="0"/>
                  </a:moveTo>
                  <a:lnTo>
                    <a:pt x="3166745" y="0"/>
                  </a:lnTo>
                  <a:lnTo>
                    <a:pt x="3166745" y="1597025"/>
                  </a:lnTo>
                  <a:lnTo>
                    <a:pt x="3342640" y="1597025"/>
                  </a:lnTo>
                  <a:lnTo>
                    <a:pt x="3342640" y="0"/>
                  </a:lnTo>
                  <a:close/>
                </a:path>
                <a:path w="4398645" h="1597025">
                  <a:moveTo>
                    <a:pt x="4398645" y="887730"/>
                  </a:moveTo>
                  <a:lnTo>
                    <a:pt x="4222750" y="887730"/>
                  </a:lnTo>
                  <a:lnTo>
                    <a:pt x="4222750" y="1597025"/>
                  </a:lnTo>
                  <a:lnTo>
                    <a:pt x="4398645" y="1597025"/>
                  </a:lnTo>
                  <a:lnTo>
                    <a:pt x="4398645" y="88773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8635" y="5798832"/>
              <a:ext cx="4398645" cy="1419225"/>
            </a:xfrm>
            <a:custGeom>
              <a:avLst/>
              <a:gdLst/>
              <a:ahLst/>
              <a:cxnLst/>
              <a:rect l="l" t="t" r="r" b="b"/>
              <a:pathLst>
                <a:path w="4398645" h="1419225">
                  <a:moveTo>
                    <a:pt x="175895" y="354965"/>
                  </a:moveTo>
                  <a:lnTo>
                    <a:pt x="0" y="354965"/>
                  </a:lnTo>
                  <a:lnTo>
                    <a:pt x="0" y="1419225"/>
                  </a:lnTo>
                  <a:lnTo>
                    <a:pt x="175895" y="1419225"/>
                  </a:lnTo>
                  <a:lnTo>
                    <a:pt x="175895" y="354965"/>
                  </a:lnTo>
                  <a:close/>
                </a:path>
                <a:path w="4398645" h="1419225">
                  <a:moveTo>
                    <a:pt x="1231265" y="88900"/>
                  </a:moveTo>
                  <a:lnTo>
                    <a:pt x="1055370" y="88900"/>
                  </a:lnTo>
                  <a:lnTo>
                    <a:pt x="1055370" y="1419225"/>
                  </a:lnTo>
                  <a:lnTo>
                    <a:pt x="1231265" y="1419225"/>
                  </a:lnTo>
                  <a:lnTo>
                    <a:pt x="1231265" y="88900"/>
                  </a:lnTo>
                  <a:close/>
                </a:path>
                <a:path w="4398645" h="1419225">
                  <a:moveTo>
                    <a:pt x="2287270" y="0"/>
                  </a:moveTo>
                  <a:lnTo>
                    <a:pt x="2111375" y="0"/>
                  </a:lnTo>
                  <a:lnTo>
                    <a:pt x="2111375" y="1419225"/>
                  </a:lnTo>
                  <a:lnTo>
                    <a:pt x="2287270" y="1419225"/>
                  </a:lnTo>
                  <a:lnTo>
                    <a:pt x="2287270" y="0"/>
                  </a:lnTo>
                  <a:close/>
                </a:path>
                <a:path w="4398645" h="1419225">
                  <a:moveTo>
                    <a:pt x="3342640" y="88900"/>
                  </a:moveTo>
                  <a:lnTo>
                    <a:pt x="3166745" y="88900"/>
                  </a:lnTo>
                  <a:lnTo>
                    <a:pt x="3166745" y="1419225"/>
                  </a:lnTo>
                  <a:lnTo>
                    <a:pt x="3342640" y="1419225"/>
                  </a:lnTo>
                  <a:lnTo>
                    <a:pt x="3342640" y="88900"/>
                  </a:lnTo>
                  <a:close/>
                </a:path>
                <a:path w="4398645" h="1419225">
                  <a:moveTo>
                    <a:pt x="4398645" y="532130"/>
                  </a:moveTo>
                  <a:lnTo>
                    <a:pt x="4222750" y="532130"/>
                  </a:lnTo>
                  <a:lnTo>
                    <a:pt x="4222750" y="1419225"/>
                  </a:lnTo>
                  <a:lnTo>
                    <a:pt x="4398645" y="1419225"/>
                  </a:lnTo>
                  <a:lnTo>
                    <a:pt x="4398645" y="53213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4530" y="5976632"/>
              <a:ext cx="4398645" cy="1241425"/>
            </a:xfrm>
            <a:custGeom>
              <a:avLst/>
              <a:gdLst/>
              <a:ahLst/>
              <a:cxnLst/>
              <a:rect l="l" t="t" r="r" b="b"/>
              <a:pathLst>
                <a:path w="4398645" h="1241425">
                  <a:moveTo>
                    <a:pt x="175895" y="532130"/>
                  </a:moveTo>
                  <a:lnTo>
                    <a:pt x="0" y="532130"/>
                  </a:lnTo>
                  <a:lnTo>
                    <a:pt x="0" y="1241425"/>
                  </a:lnTo>
                  <a:lnTo>
                    <a:pt x="175895" y="1241425"/>
                  </a:lnTo>
                  <a:lnTo>
                    <a:pt x="175895" y="532130"/>
                  </a:lnTo>
                  <a:close/>
                </a:path>
                <a:path w="4398645" h="1241425">
                  <a:moveTo>
                    <a:pt x="1231265" y="266065"/>
                  </a:moveTo>
                  <a:lnTo>
                    <a:pt x="1055370" y="266065"/>
                  </a:lnTo>
                  <a:lnTo>
                    <a:pt x="1055370" y="1241425"/>
                  </a:lnTo>
                  <a:lnTo>
                    <a:pt x="1231265" y="1241425"/>
                  </a:lnTo>
                  <a:lnTo>
                    <a:pt x="1231265" y="266065"/>
                  </a:lnTo>
                  <a:close/>
                </a:path>
                <a:path w="4398645" h="1241425">
                  <a:moveTo>
                    <a:pt x="2287270" y="0"/>
                  </a:moveTo>
                  <a:lnTo>
                    <a:pt x="2111375" y="0"/>
                  </a:lnTo>
                  <a:lnTo>
                    <a:pt x="2111375" y="1241425"/>
                  </a:lnTo>
                  <a:lnTo>
                    <a:pt x="2287270" y="1241425"/>
                  </a:lnTo>
                  <a:lnTo>
                    <a:pt x="2287270" y="0"/>
                  </a:lnTo>
                  <a:close/>
                </a:path>
                <a:path w="4398645" h="1241425">
                  <a:moveTo>
                    <a:pt x="3342640" y="532130"/>
                  </a:moveTo>
                  <a:lnTo>
                    <a:pt x="3166745" y="532130"/>
                  </a:lnTo>
                  <a:lnTo>
                    <a:pt x="3166745" y="1241425"/>
                  </a:lnTo>
                  <a:lnTo>
                    <a:pt x="3342640" y="1241425"/>
                  </a:lnTo>
                  <a:lnTo>
                    <a:pt x="3342640" y="532130"/>
                  </a:lnTo>
                  <a:close/>
                </a:path>
                <a:path w="4398645" h="1241425">
                  <a:moveTo>
                    <a:pt x="4398645" y="177165"/>
                  </a:moveTo>
                  <a:lnTo>
                    <a:pt x="4222750" y="177165"/>
                  </a:lnTo>
                  <a:lnTo>
                    <a:pt x="4222750" y="1241425"/>
                  </a:lnTo>
                  <a:lnTo>
                    <a:pt x="4398645" y="1241425"/>
                  </a:lnTo>
                  <a:lnTo>
                    <a:pt x="4398645" y="177165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0425" y="6330962"/>
              <a:ext cx="4398645" cy="887094"/>
            </a:xfrm>
            <a:custGeom>
              <a:avLst/>
              <a:gdLst/>
              <a:ahLst/>
              <a:cxnLst/>
              <a:rect l="l" t="t" r="r" b="b"/>
              <a:pathLst>
                <a:path w="4398645" h="887095">
                  <a:moveTo>
                    <a:pt x="175895" y="177800"/>
                  </a:moveTo>
                  <a:lnTo>
                    <a:pt x="0" y="177800"/>
                  </a:lnTo>
                  <a:lnTo>
                    <a:pt x="0" y="887095"/>
                  </a:lnTo>
                  <a:lnTo>
                    <a:pt x="175895" y="887095"/>
                  </a:lnTo>
                  <a:lnTo>
                    <a:pt x="175895" y="177800"/>
                  </a:lnTo>
                  <a:close/>
                </a:path>
                <a:path w="4398645" h="887095">
                  <a:moveTo>
                    <a:pt x="1231265" y="88900"/>
                  </a:moveTo>
                  <a:lnTo>
                    <a:pt x="1055370" y="88900"/>
                  </a:lnTo>
                  <a:lnTo>
                    <a:pt x="1055370" y="887095"/>
                  </a:lnTo>
                  <a:lnTo>
                    <a:pt x="1231265" y="887095"/>
                  </a:lnTo>
                  <a:lnTo>
                    <a:pt x="1231265" y="88900"/>
                  </a:lnTo>
                  <a:close/>
                </a:path>
                <a:path w="4398645" h="887095">
                  <a:moveTo>
                    <a:pt x="2287270" y="532130"/>
                  </a:moveTo>
                  <a:lnTo>
                    <a:pt x="2111375" y="532130"/>
                  </a:lnTo>
                  <a:lnTo>
                    <a:pt x="2111375" y="887095"/>
                  </a:lnTo>
                  <a:lnTo>
                    <a:pt x="2287270" y="887095"/>
                  </a:lnTo>
                  <a:lnTo>
                    <a:pt x="2287270" y="532130"/>
                  </a:lnTo>
                  <a:close/>
                </a:path>
                <a:path w="4398645" h="887095">
                  <a:moveTo>
                    <a:pt x="3342640" y="354965"/>
                  </a:moveTo>
                  <a:lnTo>
                    <a:pt x="3166745" y="354965"/>
                  </a:lnTo>
                  <a:lnTo>
                    <a:pt x="3166745" y="887095"/>
                  </a:lnTo>
                  <a:lnTo>
                    <a:pt x="3342640" y="887095"/>
                  </a:lnTo>
                  <a:lnTo>
                    <a:pt x="3342640" y="354965"/>
                  </a:lnTo>
                  <a:close/>
                </a:path>
                <a:path w="4398645" h="887095">
                  <a:moveTo>
                    <a:pt x="4398645" y="0"/>
                  </a:moveTo>
                  <a:lnTo>
                    <a:pt x="4222750" y="0"/>
                  </a:lnTo>
                  <a:lnTo>
                    <a:pt x="4222750" y="887095"/>
                  </a:lnTo>
                  <a:lnTo>
                    <a:pt x="4398645" y="887095"/>
                  </a:lnTo>
                  <a:lnTo>
                    <a:pt x="4398645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6320" y="6330962"/>
              <a:ext cx="4398645" cy="887094"/>
            </a:xfrm>
            <a:custGeom>
              <a:avLst/>
              <a:gdLst/>
              <a:ahLst/>
              <a:cxnLst/>
              <a:rect l="l" t="t" r="r" b="b"/>
              <a:pathLst>
                <a:path w="4398645" h="887095">
                  <a:moveTo>
                    <a:pt x="175895" y="88900"/>
                  </a:moveTo>
                  <a:lnTo>
                    <a:pt x="0" y="88900"/>
                  </a:lnTo>
                  <a:lnTo>
                    <a:pt x="0" y="887095"/>
                  </a:lnTo>
                  <a:lnTo>
                    <a:pt x="175895" y="887095"/>
                  </a:lnTo>
                  <a:lnTo>
                    <a:pt x="175895" y="88900"/>
                  </a:lnTo>
                  <a:close/>
                </a:path>
                <a:path w="4398645" h="887095">
                  <a:moveTo>
                    <a:pt x="1231265" y="443865"/>
                  </a:moveTo>
                  <a:lnTo>
                    <a:pt x="1055370" y="443865"/>
                  </a:lnTo>
                  <a:lnTo>
                    <a:pt x="1055370" y="887095"/>
                  </a:lnTo>
                  <a:lnTo>
                    <a:pt x="1231265" y="887095"/>
                  </a:lnTo>
                  <a:lnTo>
                    <a:pt x="1231265" y="443865"/>
                  </a:lnTo>
                  <a:close/>
                </a:path>
                <a:path w="4398645" h="887095">
                  <a:moveTo>
                    <a:pt x="2287270" y="443865"/>
                  </a:moveTo>
                  <a:lnTo>
                    <a:pt x="2111375" y="443865"/>
                  </a:lnTo>
                  <a:lnTo>
                    <a:pt x="2111375" y="887095"/>
                  </a:lnTo>
                  <a:lnTo>
                    <a:pt x="2287270" y="887095"/>
                  </a:lnTo>
                  <a:lnTo>
                    <a:pt x="2287270" y="443865"/>
                  </a:lnTo>
                  <a:close/>
                </a:path>
                <a:path w="4398645" h="887095">
                  <a:moveTo>
                    <a:pt x="3342640" y="621030"/>
                  </a:moveTo>
                  <a:lnTo>
                    <a:pt x="3166745" y="621030"/>
                  </a:lnTo>
                  <a:lnTo>
                    <a:pt x="3166745" y="887095"/>
                  </a:lnTo>
                  <a:lnTo>
                    <a:pt x="3342640" y="887095"/>
                  </a:lnTo>
                  <a:lnTo>
                    <a:pt x="3342640" y="621030"/>
                  </a:lnTo>
                  <a:close/>
                </a:path>
                <a:path w="4398645" h="887095">
                  <a:moveTo>
                    <a:pt x="4398645" y="0"/>
                  </a:moveTo>
                  <a:lnTo>
                    <a:pt x="4222750" y="0"/>
                  </a:lnTo>
                  <a:lnTo>
                    <a:pt x="4222750" y="887095"/>
                  </a:lnTo>
                  <a:lnTo>
                    <a:pt x="4398645" y="887095"/>
                  </a:lnTo>
                  <a:lnTo>
                    <a:pt x="4398645" y="0"/>
                  </a:lnTo>
                  <a:close/>
                </a:path>
              </a:pathLst>
            </a:custGeom>
            <a:solidFill>
              <a:srgbClr val="7D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rot="18960000">
            <a:off x="1100346" y="7680727"/>
            <a:ext cx="110775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25" dirty="0">
                <a:latin typeface="Arial MT"/>
                <a:cs typeface="Arial MT"/>
              </a:rPr>
              <a:t>Earni</a:t>
            </a:r>
            <a:r>
              <a:rPr sz="1500" spc="-37" baseline="2777" dirty="0">
                <a:latin typeface="Arial MT"/>
                <a:cs typeface="Arial MT"/>
              </a:rPr>
              <a:t>ngs</a:t>
            </a:r>
            <a:r>
              <a:rPr sz="1500" spc="52" baseline="2777" dirty="0">
                <a:latin typeface="Arial MT"/>
                <a:cs typeface="Arial MT"/>
              </a:rPr>
              <a:t> </a:t>
            </a:r>
            <a:r>
              <a:rPr sz="1500" spc="-37" baseline="2777" dirty="0">
                <a:latin typeface="Arial MT"/>
                <a:cs typeface="Arial MT"/>
              </a:rPr>
              <a:t>pe</a:t>
            </a:r>
            <a:r>
              <a:rPr sz="1500" spc="-37" baseline="5555" dirty="0">
                <a:latin typeface="Arial MT"/>
                <a:cs typeface="Arial MT"/>
              </a:rPr>
              <a:t>r</a:t>
            </a:r>
            <a:r>
              <a:rPr sz="1500" spc="22" baseline="5555" dirty="0">
                <a:latin typeface="Arial MT"/>
                <a:cs typeface="Arial MT"/>
              </a:rPr>
              <a:t> </a:t>
            </a:r>
            <a:r>
              <a:rPr sz="1500" spc="-30" baseline="5555" dirty="0">
                <a:latin typeface="Arial MT"/>
                <a:cs typeface="Arial MT"/>
              </a:rPr>
              <a:t>Share</a:t>
            </a:r>
            <a:endParaRPr sz="1500" baseline="5555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 rot="18960000">
            <a:off x="2665575" y="7468637"/>
            <a:ext cx="51439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15" dirty="0">
                <a:latin typeface="Arial MT"/>
                <a:cs typeface="Arial MT"/>
              </a:rPr>
              <a:t>Divid</a:t>
            </a:r>
            <a:r>
              <a:rPr sz="1500" spc="-22" baseline="2777" dirty="0">
                <a:latin typeface="Arial MT"/>
                <a:cs typeface="Arial MT"/>
              </a:rPr>
              <a:t>end</a:t>
            </a:r>
            <a:endParaRPr sz="1500" baseline="277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 rot="18960000">
            <a:off x="3122415" y="7716921"/>
            <a:ext cx="121379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10" dirty="0">
                <a:latin typeface="Arial MT"/>
                <a:cs typeface="Arial MT"/>
              </a:rPr>
              <a:t>Mark</a:t>
            </a:r>
            <a:r>
              <a:rPr sz="1500" spc="-15" baseline="2777" dirty="0">
                <a:latin typeface="Arial MT"/>
                <a:cs typeface="Arial MT"/>
              </a:rPr>
              <a:t>et</a:t>
            </a:r>
            <a:r>
              <a:rPr sz="1500" baseline="2777" dirty="0">
                <a:latin typeface="Arial MT"/>
                <a:cs typeface="Arial MT"/>
              </a:rPr>
              <a:t> </a:t>
            </a:r>
            <a:r>
              <a:rPr sz="1500" spc="-22" baseline="2777" dirty="0">
                <a:latin typeface="Arial MT"/>
                <a:cs typeface="Arial MT"/>
              </a:rPr>
              <a:t>Capit</a:t>
            </a:r>
            <a:r>
              <a:rPr sz="1500" spc="-22" baseline="5555" dirty="0">
                <a:latin typeface="Arial MT"/>
                <a:cs typeface="Arial MT"/>
              </a:rPr>
              <a:t>alization</a:t>
            </a:r>
            <a:endParaRPr sz="1500" baseline="5555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 rot="18960000">
            <a:off x="3965213" y="7808969"/>
            <a:ext cx="145588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15" dirty="0">
                <a:latin typeface="Arial MT"/>
                <a:cs typeface="Arial MT"/>
              </a:rPr>
              <a:t>Perf</a:t>
            </a:r>
            <a:r>
              <a:rPr sz="1500" spc="-22" baseline="2777" dirty="0">
                <a:latin typeface="Arial MT"/>
                <a:cs typeface="Arial MT"/>
              </a:rPr>
              <a:t>ormance</a:t>
            </a:r>
            <a:r>
              <a:rPr sz="1500" spc="-37" baseline="2777" dirty="0">
                <a:latin typeface="Arial MT"/>
                <a:cs typeface="Arial MT"/>
              </a:rPr>
              <a:t> </a:t>
            </a:r>
            <a:r>
              <a:rPr sz="1500" spc="-22" baseline="5555" dirty="0">
                <a:latin typeface="Arial MT"/>
                <a:cs typeface="Arial MT"/>
              </a:rPr>
              <a:t>of</a:t>
            </a:r>
            <a:r>
              <a:rPr sz="1500" spc="7" baseline="5555" dirty="0">
                <a:latin typeface="Arial MT"/>
                <a:cs typeface="Arial MT"/>
              </a:rPr>
              <a:t> </a:t>
            </a:r>
            <a:r>
              <a:rPr sz="1500" spc="-44" baseline="5555" dirty="0">
                <a:latin typeface="Arial MT"/>
                <a:cs typeface="Arial MT"/>
              </a:rPr>
              <a:t>Com</a:t>
            </a:r>
            <a:r>
              <a:rPr sz="1500" spc="-44" baseline="8333" dirty="0">
                <a:latin typeface="Arial MT"/>
                <a:cs typeface="Arial MT"/>
              </a:rPr>
              <a:t>pany</a:t>
            </a:r>
            <a:endParaRPr sz="1500" baseline="8333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 rot="18960000">
            <a:off x="5825660" y="7471177"/>
            <a:ext cx="5211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dirty="0">
                <a:latin typeface="Arial MT"/>
                <a:cs typeface="Arial MT"/>
              </a:rPr>
              <a:t>E </a:t>
            </a:r>
            <a:r>
              <a:rPr sz="1500" spc="-30" baseline="2777" dirty="0">
                <a:latin typeface="Arial MT"/>
                <a:cs typeface="Arial MT"/>
              </a:rPr>
              <a:t>R</a:t>
            </a:r>
            <a:r>
              <a:rPr sz="1500" spc="-52" baseline="2777" dirty="0">
                <a:latin typeface="Arial MT"/>
                <a:cs typeface="Arial MT"/>
              </a:rPr>
              <a:t>a</a:t>
            </a:r>
            <a:r>
              <a:rPr sz="1500" spc="15" baseline="2777" dirty="0">
                <a:latin typeface="Arial MT"/>
                <a:cs typeface="Arial MT"/>
              </a:rPr>
              <a:t>t</a:t>
            </a:r>
            <a:r>
              <a:rPr sz="1500" spc="-7" baseline="2777" dirty="0">
                <a:latin typeface="Arial MT"/>
                <a:cs typeface="Arial MT"/>
              </a:rPr>
              <a:t>i</a:t>
            </a:r>
            <a:r>
              <a:rPr sz="1500" baseline="2777" dirty="0">
                <a:latin typeface="Arial MT"/>
                <a:cs typeface="Arial MT"/>
              </a:rPr>
              <a:t>o</a:t>
            </a:r>
            <a:endParaRPr sz="1500" baseline="277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7780" y="5321312"/>
            <a:ext cx="153670" cy="19773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639" y="585979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0010" y="612522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1170" y="594869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2</a:t>
            </a:r>
            <a:r>
              <a:rPr sz="1000" spc="-30" dirty="0">
                <a:latin typeface="Arial MT"/>
                <a:cs typeface="Arial MT"/>
              </a:rPr>
              <a:t>4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6539" y="5681992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3</a:t>
            </a:r>
            <a:r>
              <a:rPr sz="1000" spc="-3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020" y="5416562"/>
            <a:ext cx="4406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 MT"/>
                <a:cs typeface="Arial MT"/>
              </a:rPr>
              <a:t>36%</a:t>
            </a:r>
            <a:endParaRPr sz="1000">
              <a:latin typeface="Arial MT"/>
              <a:cs typeface="Arial MT"/>
            </a:endParaRPr>
          </a:p>
          <a:p>
            <a:pPr marL="174625">
              <a:lnSpc>
                <a:spcPct val="100000"/>
              </a:lnSpc>
              <a:spcBef>
                <a:spcPts val="890"/>
              </a:spcBef>
            </a:pPr>
            <a:r>
              <a:rPr sz="1000" spc="-20" dirty="0">
                <a:latin typeface="Arial MT"/>
                <a:cs typeface="Arial MT"/>
              </a:rPr>
              <a:t>30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6650" y="5567692"/>
            <a:ext cx="615950" cy="6477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00"/>
              </a:spcBef>
            </a:pPr>
            <a:r>
              <a:rPr sz="1000" spc="-15" dirty="0">
                <a:latin typeface="Arial MT"/>
                <a:cs typeface="Arial MT"/>
              </a:rPr>
              <a:t>32%</a:t>
            </a:r>
            <a:endParaRPr sz="1000">
              <a:latin typeface="Arial MT"/>
              <a:cs typeface="Arial MT"/>
            </a:endParaRPr>
          </a:p>
          <a:p>
            <a:pPr marL="351155">
              <a:lnSpc>
                <a:spcPct val="100000"/>
              </a:lnSpc>
              <a:spcBef>
                <a:spcPts val="200"/>
              </a:spcBef>
            </a:pP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1000" spc="-15" dirty="0">
                <a:latin typeface="Arial MT"/>
                <a:cs typeface="Arial MT"/>
              </a:rPr>
              <a:t>22%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3070" y="6013462"/>
            <a:ext cx="439420" cy="3784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000" spc="-15" dirty="0">
                <a:latin typeface="Arial MT"/>
                <a:cs typeface="Arial MT"/>
              </a:rPr>
              <a:t>22%</a:t>
            </a:r>
            <a:endParaRPr sz="1000">
              <a:latin typeface="Arial MT"/>
              <a:cs typeface="Arial MT"/>
            </a:endParaRPr>
          </a:p>
          <a:p>
            <a:pPr marL="175260">
              <a:lnSpc>
                <a:spcPct val="100000"/>
              </a:lnSpc>
              <a:spcBef>
                <a:spcPts val="19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8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7150" y="6657353"/>
            <a:ext cx="127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8329" y="6303023"/>
            <a:ext cx="6934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6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spc="-30" dirty="0">
                <a:latin typeface="Arial MT"/>
                <a:cs typeface="Arial MT"/>
              </a:rPr>
              <a:t>6</a:t>
            </a:r>
            <a:r>
              <a:rPr sz="1000" spc="-585" dirty="0">
                <a:latin typeface="Arial MT"/>
                <a:cs typeface="Arial MT"/>
              </a:rPr>
              <a:t>%</a:t>
            </a: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500" spc="-44" baseline="38888" dirty="0">
                <a:latin typeface="Arial MT"/>
                <a:cs typeface="Arial MT"/>
              </a:rPr>
              <a:t>1</a:t>
            </a:r>
            <a:r>
              <a:rPr sz="1500" spc="-30" baseline="38888" dirty="0">
                <a:latin typeface="Arial MT"/>
                <a:cs typeface="Arial MT"/>
              </a:rPr>
              <a:t>8</a:t>
            </a:r>
            <a:r>
              <a:rPr sz="1500" spc="7" baseline="38888" dirty="0">
                <a:latin typeface="Arial MT"/>
                <a:cs typeface="Arial MT"/>
              </a:rPr>
              <a:t>%</a:t>
            </a:r>
            <a:endParaRPr sz="1500" baseline="38888">
              <a:latin typeface="Arial MT"/>
              <a:cs typeface="Arial MT"/>
            </a:endParaRPr>
          </a:p>
          <a:p>
            <a:pPr marL="352425">
              <a:lnSpc>
                <a:spcPts val="600"/>
              </a:lnSpc>
            </a:pP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4859" y="6569723"/>
            <a:ext cx="264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0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3859" y="6569723"/>
            <a:ext cx="455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500" baseline="-38888" dirty="0">
                <a:latin typeface="Arial MT"/>
                <a:cs typeface="Arial MT"/>
              </a:rPr>
              <a:t>8</a:t>
            </a:r>
            <a:r>
              <a:rPr sz="1500" spc="322" baseline="-38888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10%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3809" y="6277623"/>
            <a:ext cx="582295" cy="6464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000" spc="-15" dirty="0">
                <a:latin typeface="Arial MT"/>
                <a:cs typeface="Arial MT"/>
              </a:rPr>
              <a:t>16%</a:t>
            </a:r>
            <a:endParaRPr sz="1000">
              <a:latin typeface="Arial MT"/>
              <a:cs typeface="Arial MT"/>
            </a:endParaRPr>
          </a:p>
          <a:p>
            <a:pPr marL="175895">
              <a:lnSpc>
                <a:spcPct val="100000"/>
              </a:lnSpc>
              <a:spcBef>
                <a:spcPts val="200"/>
              </a:spcBef>
            </a:pPr>
            <a:r>
              <a:rPr sz="1000" spc="-15" dirty="0">
                <a:latin typeface="Arial MT"/>
                <a:cs typeface="Arial MT"/>
              </a:rPr>
              <a:t>12%</a:t>
            </a:r>
            <a:endParaRPr sz="1000">
              <a:latin typeface="Arial MT"/>
              <a:cs typeface="Arial MT"/>
            </a:endParaRPr>
          </a:p>
          <a:p>
            <a:pPr marL="385445">
              <a:lnSpc>
                <a:spcPct val="100000"/>
              </a:lnSpc>
              <a:spcBef>
                <a:spcPts val="890"/>
              </a:spcBef>
            </a:pPr>
            <a:r>
              <a:rPr sz="1000" spc="-2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87390" y="5924562"/>
            <a:ext cx="967740" cy="5562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90"/>
              </a:spcBef>
            </a:pPr>
            <a:r>
              <a:rPr sz="1000" spc="-15" dirty="0">
                <a:latin typeface="Arial MT"/>
                <a:cs typeface="Arial MT"/>
              </a:rPr>
              <a:t>24%</a:t>
            </a:r>
            <a:endParaRPr sz="1000">
              <a:latin typeface="Arial MT"/>
              <a:cs typeface="Arial MT"/>
            </a:endParaRPr>
          </a:p>
          <a:p>
            <a:pPr marL="163830" algn="ctr">
              <a:lnSpc>
                <a:spcPct val="100000"/>
              </a:lnSpc>
              <a:spcBef>
                <a:spcPts val="190"/>
              </a:spcBef>
            </a:pPr>
            <a:r>
              <a:rPr sz="1000" spc="-15" dirty="0">
                <a:latin typeface="Arial MT"/>
                <a:cs typeface="Arial MT"/>
              </a:rPr>
              <a:t>20%</a:t>
            </a:r>
            <a:r>
              <a:rPr sz="1000" spc="465" dirty="0">
                <a:latin typeface="Arial MT"/>
                <a:cs typeface="Arial MT"/>
              </a:rPr>
              <a:t> </a:t>
            </a:r>
            <a:r>
              <a:rPr sz="1000" spc="-114" dirty="0">
                <a:latin typeface="Arial MT"/>
                <a:cs typeface="Arial MT"/>
              </a:rPr>
              <a:t>20%20%</a:t>
            </a:r>
            <a:endParaRPr sz="1000">
              <a:latin typeface="Arial MT"/>
              <a:cs typeface="Arial MT"/>
            </a:endParaRPr>
          </a:p>
          <a:p>
            <a:pPr marR="708660" algn="ctr">
              <a:lnSpc>
                <a:spcPct val="100000"/>
              </a:lnSpc>
              <a:spcBef>
                <a:spcPts val="200"/>
              </a:spcBef>
            </a:pPr>
            <a:r>
              <a:rPr sz="1000" spc="-20" dirty="0">
                <a:latin typeface="Arial MT"/>
                <a:cs typeface="Arial MT"/>
              </a:rPr>
              <a:t>1</a:t>
            </a:r>
            <a:r>
              <a:rPr sz="1000" spc="-30" dirty="0">
                <a:latin typeface="Arial MT"/>
                <a:cs typeface="Arial MT"/>
              </a:rPr>
              <a:t>6</a:t>
            </a:r>
            <a:r>
              <a:rPr sz="1000" spc="5" dirty="0"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28409" y="756159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00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8409" y="773939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6200" y="75565"/>
                </a:lnTo>
                <a:lnTo>
                  <a:pt x="76200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28409" y="79171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28409" y="809562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8409" y="8273427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5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7D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40170" y="7476503"/>
            <a:ext cx="22161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6700"/>
              </a:lnSpc>
              <a:spcBef>
                <a:spcPts val="100"/>
              </a:spcBef>
            </a:pPr>
            <a:r>
              <a:rPr sz="1000" spc="5" dirty="0">
                <a:latin typeface="Arial MT"/>
                <a:cs typeface="Arial MT"/>
              </a:rPr>
              <a:t>1st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2</a:t>
            </a:r>
            <a:r>
              <a:rPr sz="1000" spc="-20" dirty="0">
                <a:latin typeface="Arial MT"/>
                <a:cs typeface="Arial MT"/>
              </a:rPr>
              <a:t>n</a:t>
            </a:r>
            <a:r>
              <a:rPr sz="1000" dirty="0">
                <a:latin typeface="Arial MT"/>
                <a:cs typeface="Arial MT"/>
              </a:rPr>
              <a:t>d  3rd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4th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5th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9350" y="5344173"/>
            <a:ext cx="5719445" cy="3236595"/>
          </a:xfrm>
          <a:custGeom>
            <a:avLst/>
            <a:gdLst/>
            <a:ahLst/>
            <a:cxnLst/>
            <a:rect l="l" t="t" r="r" b="b"/>
            <a:pathLst>
              <a:path w="5719445" h="3236595">
                <a:moveTo>
                  <a:pt x="0" y="5079"/>
                </a:moveTo>
                <a:lnTo>
                  <a:pt x="5719445" y="5079"/>
                </a:lnTo>
              </a:path>
              <a:path w="5719445" h="3236595">
                <a:moveTo>
                  <a:pt x="5715000" y="0"/>
                </a:moveTo>
                <a:lnTo>
                  <a:pt x="5715000" y="3236595"/>
                </a:lnTo>
              </a:path>
              <a:path w="5719445" h="3236595">
                <a:moveTo>
                  <a:pt x="5719445" y="3232150"/>
                </a:moveTo>
                <a:lnTo>
                  <a:pt x="0" y="3232150"/>
                </a:lnTo>
              </a:path>
              <a:path w="5719445" h="3236595">
                <a:moveTo>
                  <a:pt x="5080" y="3236595"/>
                </a:moveTo>
                <a:lnTo>
                  <a:pt x="5080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805192"/>
            <a:ext cx="6858000" cy="6240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In </a:t>
            </a:r>
            <a:r>
              <a:rPr spc="-10"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financial market, small investors </a:t>
            </a:r>
            <a:r>
              <a:rPr dirty="0">
                <a:latin typeface="Times New Roman"/>
                <a:cs typeface="Times New Roman"/>
              </a:rPr>
              <a:t>have </a:t>
            </a:r>
            <a:r>
              <a:rPr spc="-5" dirty="0">
                <a:latin typeface="Times New Roman"/>
                <a:cs typeface="Times New Roman"/>
              </a:rPr>
              <a:t>long played an important role.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However,</a:t>
            </a:r>
            <a:r>
              <a:rPr spc="-5" dirty="0">
                <a:latin typeface="Times New Roman"/>
                <a:cs typeface="Times New Roman"/>
              </a:rPr>
              <a:t> there 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growing demand for them to </a:t>
            </a:r>
            <a:r>
              <a:rPr dirty="0">
                <a:latin typeface="Times New Roman"/>
                <a:cs typeface="Times New Roman"/>
              </a:rPr>
              <a:t>play a </a:t>
            </a:r>
            <a:r>
              <a:rPr spc="-10" dirty="0">
                <a:latin typeface="Times New Roman"/>
                <a:cs typeface="Times New Roman"/>
              </a:rPr>
              <a:t>larger</a:t>
            </a:r>
            <a:r>
              <a:rPr spc="-5" dirty="0">
                <a:latin typeface="Times New Roman"/>
                <a:cs typeface="Times New Roman"/>
              </a:rPr>
              <a:t> role.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Less than </a:t>
            </a:r>
            <a:r>
              <a:rPr dirty="0">
                <a:latin typeface="Times New Roman"/>
                <a:cs typeface="Times New Roman"/>
              </a:rPr>
              <a:t> 1% of our </a:t>
            </a:r>
            <a:r>
              <a:rPr spc="-5" dirty="0">
                <a:latin typeface="Times New Roman"/>
                <a:cs typeface="Times New Roman"/>
              </a:rPr>
              <a:t>population invests directly in the stock market, with the remaining </a:t>
            </a:r>
            <a:r>
              <a:rPr dirty="0">
                <a:latin typeface="Times New Roman"/>
                <a:cs typeface="Times New Roman"/>
              </a:rPr>
              <a:t> 2–3%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through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mutual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funds.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Worse,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than</a:t>
            </a:r>
            <a:r>
              <a:rPr dirty="0">
                <a:latin typeface="Times New Roman"/>
                <a:cs typeface="Times New Roman"/>
              </a:rPr>
              <a:t> 2%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household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savings are invested in the stock market. Every earner has the potential to save,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savers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potential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invest,</a:t>
            </a:r>
            <a:r>
              <a:rPr dirty="0">
                <a:latin typeface="Times New Roman"/>
                <a:cs typeface="Times New Roman"/>
              </a:rPr>
              <a:t> 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investors</a:t>
            </a:r>
            <a:r>
              <a:rPr dirty="0">
                <a:latin typeface="Times New Roman"/>
                <a:cs typeface="Times New Roman"/>
              </a:rPr>
              <a:t> should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financially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knowledgeable. </a:t>
            </a:r>
            <a:r>
              <a:rPr spc="-20" dirty="0">
                <a:latin typeface="Times New Roman"/>
                <a:cs typeface="Times New Roman"/>
              </a:rPr>
              <a:t>Wealth </a:t>
            </a:r>
            <a:r>
              <a:rPr spc="-5" dirty="0">
                <a:latin typeface="Times New Roman"/>
                <a:cs typeface="Times New Roman"/>
              </a:rPr>
              <a:t>creation for the investor would remain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faraway dream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unless </a:t>
            </a:r>
            <a:r>
              <a:rPr spc="-10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common </a:t>
            </a:r>
            <a:r>
              <a:rPr spc="-5" dirty="0">
                <a:latin typeface="Times New Roman"/>
                <a:cs typeface="Times New Roman"/>
              </a:rPr>
              <a:t>person becomes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wiser investor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is safeguarded against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wrongdoings.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nation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savers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must</a:t>
            </a:r>
            <a:r>
              <a:rPr dirty="0">
                <a:latin typeface="Times New Roman"/>
                <a:cs typeface="Times New Roman"/>
              </a:rPr>
              <a:t> 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transformed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into</a:t>
            </a:r>
            <a:r>
              <a:rPr dirty="0">
                <a:latin typeface="Times New Roman"/>
                <a:cs typeface="Times New Roman"/>
              </a:rPr>
              <a:t> 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nation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investors.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Individuals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empowered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order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well-informed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judgments.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 </a:t>
            </a:r>
            <a:r>
              <a:rPr spc="-3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public good </a:t>
            </a:r>
            <a:r>
              <a:rPr spc="-5" dirty="0">
                <a:latin typeface="Times New Roman"/>
                <a:cs typeface="Times New Roman"/>
              </a:rPr>
              <a:t>to educate people </a:t>
            </a:r>
            <a:r>
              <a:rPr dirty="0">
                <a:latin typeface="Times New Roman"/>
                <a:cs typeface="Times New Roman"/>
              </a:rPr>
              <a:t>about </a:t>
            </a:r>
            <a:r>
              <a:rPr spc="-20" dirty="0">
                <a:latin typeface="Times New Roman"/>
                <a:cs typeface="Times New Roman"/>
              </a:rPr>
              <a:t>money. </a:t>
            </a:r>
            <a:r>
              <a:rPr spc="-5" dirty="0">
                <a:latin typeface="Times New Roman"/>
                <a:cs typeface="Times New Roman"/>
              </a:rPr>
              <a:t>The government, regulators,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 financial services industry must work together to increase financial literacy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give</a:t>
            </a:r>
            <a:r>
              <a:rPr spc="-5" dirty="0">
                <a:latin typeface="Times New Roman"/>
                <a:cs typeface="Times New Roman"/>
              </a:rPr>
              <a:t> factual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information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easy-to-understand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formats.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426223"/>
            <a:ext cx="5231765" cy="694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Earnings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Share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26%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dirty="0">
                <a:latin typeface="Times New Roman"/>
                <a:cs typeface="Times New Roman"/>
              </a:rPr>
              <a:t> 24%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 rank, </a:t>
            </a:r>
            <a:r>
              <a:rPr sz="1300" dirty="0">
                <a:latin typeface="Times New Roman"/>
                <a:cs typeface="Times New Roman"/>
              </a:rPr>
              <a:t>16%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gave</a:t>
            </a:r>
            <a:r>
              <a:rPr sz="1300" spc="-5" dirty="0">
                <a:latin typeface="Times New Roman"/>
                <a:cs typeface="Times New Roman"/>
              </a:rPr>
              <a:t> fourth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18%gave fifth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Overall,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dirty="0">
                <a:latin typeface="Times New Roman"/>
                <a:cs typeface="Times New Roman"/>
              </a:rPr>
              <a:t> other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869"/>
              </a:spcBef>
            </a:pPr>
            <a:r>
              <a:rPr sz="1400" b="1" spc="-5" dirty="0">
                <a:latin typeface="Times New Roman"/>
                <a:cs typeface="Times New Roman"/>
              </a:rPr>
              <a:t>Dividend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20%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,30%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dirty="0">
                <a:latin typeface="Times New Roman"/>
                <a:cs typeface="Times New Roman"/>
              </a:rPr>
              <a:t> 22%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dirty="0">
                <a:latin typeface="Times New Roman"/>
                <a:cs typeface="Times New Roman"/>
              </a:rPr>
              <a:t> 18%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gave</a:t>
            </a:r>
            <a:r>
              <a:rPr sz="1300" spc="-5" dirty="0">
                <a:latin typeface="Times New Roman"/>
                <a:cs typeface="Times New Roman"/>
              </a:rPr>
              <a:t>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10%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12700" marR="38417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Overall, 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-5" dirty="0">
                <a:latin typeface="Times New Roman"/>
                <a:cs typeface="Times New Roman"/>
              </a:rPr>
              <a:t> second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 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Dividend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 other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Market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Capitalization</a:t>
            </a:r>
            <a:endParaRPr sz="1400">
              <a:latin typeface="Times New Roman"/>
              <a:cs typeface="Times New Roman"/>
            </a:endParaRPr>
          </a:p>
          <a:p>
            <a:pPr marL="12700" marR="292735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22%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dirty="0">
                <a:latin typeface="Times New Roman"/>
                <a:cs typeface="Times New Roman"/>
              </a:rPr>
              <a:t> 32%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,28%gave </a:t>
            </a:r>
            <a:r>
              <a:rPr sz="1300" dirty="0">
                <a:latin typeface="Times New Roman"/>
                <a:cs typeface="Times New Roman"/>
              </a:rPr>
              <a:t>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 rank,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8%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gave</a:t>
            </a:r>
            <a:r>
              <a:rPr sz="1300" spc="-5" dirty="0">
                <a:latin typeface="Times New Roman"/>
                <a:cs typeface="Times New Roman"/>
              </a:rPr>
              <a:t>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10%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rank.Overall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 respondents have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 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capitalization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 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other </a:t>
            </a:r>
            <a:r>
              <a:rPr sz="1300" spc="-5" dirty="0">
                <a:latin typeface="Times New Roman"/>
                <a:cs typeface="Times New Roman"/>
              </a:rPr>
              <a:t>factors.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Performance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company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89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36%</a:t>
            </a:r>
            <a:r>
              <a:rPr sz="1300" spc="3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gave</a:t>
            </a:r>
            <a:r>
              <a:rPr sz="1300" spc="-5" dirty="0">
                <a:latin typeface="Times New Roman"/>
                <a:cs typeface="Times New Roman"/>
              </a:rPr>
              <a:t> first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30%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 second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16% </a:t>
            </a:r>
            <a:r>
              <a:rPr sz="1300" spc="-5" dirty="0">
                <a:latin typeface="Times New Roman"/>
                <a:cs typeface="Times New Roman"/>
              </a:rPr>
              <a:t>gave third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12%</a:t>
            </a:r>
            <a:r>
              <a:rPr sz="1300" spc="-5" dirty="0">
                <a:latin typeface="Times New Roman"/>
                <a:cs typeface="Times New Roman"/>
              </a:rPr>
              <a:t> gave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6%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12700" marR="294640" indent="4000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dirty="0">
                <a:latin typeface="Times New Roman"/>
                <a:cs typeface="Times New Roman"/>
              </a:rPr>
              <a:t> given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performance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company when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other </a:t>
            </a:r>
            <a:r>
              <a:rPr sz="1300" spc="-5" dirty="0">
                <a:latin typeface="Times New Roman"/>
                <a:cs typeface="Times New Roman"/>
              </a:rPr>
              <a:t>factors.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90282"/>
            <a:ext cx="518541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Ratio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300" dirty="0">
                <a:latin typeface="Times New Roman"/>
                <a:cs typeface="Times New Roman"/>
              </a:rPr>
              <a:t>16%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 rank, </a:t>
            </a:r>
            <a:r>
              <a:rPr sz="1300" dirty="0">
                <a:latin typeface="Times New Roman"/>
                <a:cs typeface="Times New Roman"/>
              </a:rPr>
              <a:t>20%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second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dirty="0">
                <a:latin typeface="Times New Roman"/>
                <a:cs typeface="Times New Roman"/>
              </a:rPr>
              <a:t>24%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-5" dirty="0">
                <a:latin typeface="Times New Roman"/>
                <a:cs typeface="Times New Roman"/>
              </a:rPr>
              <a:t> gave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-5" dirty="0">
                <a:latin typeface="Times New Roman"/>
                <a:cs typeface="Times New Roman"/>
              </a:rPr>
              <a:t> gave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fifth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rank.</a:t>
            </a:r>
            <a:endParaRPr sz="1300">
              <a:latin typeface="Times New Roman"/>
              <a:cs typeface="Times New Roman"/>
            </a:endParaRPr>
          </a:p>
          <a:p>
            <a:pPr marL="12700" marR="173355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Overall, 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-5" dirty="0">
                <a:latin typeface="Times New Roman"/>
                <a:cs typeface="Times New Roman"/>
              </a:rPr>
              <a:t> fourth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preference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Ratio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compared 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other </a:t>
            </a:r>
            <a:r>
              <a:rPr sz="1300" spc="-5" dirty="0">
                <a:latin typeface="Times New Roman"/>
                <a:cs typeface="Times New Roman"/>
              </a:rPr>
              <a:t>factors.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90282"/>
            <a:ext cx="5293360" cy="8053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96670" marR="1238885" indent="972819">
              <a:lnSpc>
                <a:spcPts val="1610"/>
              </a:lnSpc>
              <a:spcBef>
                <a:spcPts val="2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Findings: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72%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Males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28%</a:t>
            </a:r>
            <a:r>
              <a:rPr sz="1300" spc="-5" dirty="0">
                <a:latin typeface="Times New Roman"/>
                <a:cs typeface="Times New Roman"/>
              </a:rPr>
              <a:t> are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Females.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80"/>
              </a:spcBef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36%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from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age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group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21-30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years.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S UI Gothic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ct val="143600"/>
              </a:lnSpc>
              <a:buFont typeface="MS UI Gothic"/>
              <a:buChar char="•"/>
              <a:tabLst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respect</a:t>
            </a:r>
            <a:r>
              <a:rPr sz="1300" dirty="0">
                <a:latin typeface="Times New Roman"/>
                <a:cs typeface="Times New Roman"/>
              </a:rPr>
              <a:t> of </a:t>
            </a:r>
            <a:r>
              <a:rPr sz="1300" spc="-5" dirty="0">
                <a:latin typeface="Times New Roman"/>
                <a:cs typeface="Times New Roman"/>
              </a:rPr>
              <a:t>occupation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survey,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36 %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 participants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from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students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around</a:t>
            </a:r>
            <a:r>
              <a:rPr sz="1300" dirty="0">
                <a:latin typeface="Times New Roman"/>
                <a:cs typeface="Times New Roman"/>
              </a:rPr>
              <a:t> 38%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from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Direct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Employees</a:t>
            </a:r>
            <a:r>
              <a:rPr sz="1300" dirty="0">
                <a:latin typeface="Times New Roman"/>
                <a:cs typeface="Times New Roman"/>
              </a:rPr>
              <a:t> of </a:t>
            </a:r>
            <a:r>
              <a:rPr sz="1300" spc="-5" dirty="0">
                <a:latin typeface="Times New Roman"/>
                <a:cs typeface="Times New Roman"/>
              </a:rPr>
              <a:t>companies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&amp;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service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industries.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9900" marR="6985" indent="-228600" algn="just">
              <a:lnSpc>
                <a:spcPct val="143900"/>
              </a:lnSpc>
              <a:buFont typeface="MS UI Gothic"/>
              <a:buChar char="•"/>
              <a:tabLst>
                <a:tab pos="469900" algn="l"/>
              </a:tabLst>
            </a:pPr>
            <a:r>
              <a:rPr sz="1300" spc="-20" dirty="0">
                <a:latin typeface="Times New Roman"/>
                <a:cs typeface="Times New Roman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regards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monthly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participants,</a:t>
            </a:r>
            <a:r>
              <a:rPr sz="1300" dirty="0">
                <a:latin typeface="Times New Roman"/>
                <a:cs typeface="Times New Roman"/>
              </a:rPr>
              <a:t> 40%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 are having monthly income below </a:t>
            </a:r>
            <a:r>
              <a:rPr sz="1300" dirty="0">
                <a:latin typeface="Times New Roman"/>
                <a:cs typeface="Times New Roman"/>
              </a:rPr>
              <a:t>20000 </a:t>
            </a:r>
            <a:r>
              <a:rPr sz="1300" spc="-5" dirty="0">
                <a:latin typeface="Times New Roman"/>
                <a:cs typeface="Times New Roman"/>
              </a:rPr>
              <a:t>Rs </a:t>
            </a:r>
            <a:r>
              <a:rPr sz="1300" dirty="0">
                <a:latin typeface="Times New Roman"/>
                <a:cs typeface="Times New Roman"/>
              </a:rPr>
              <a:t>, 28% of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between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Rs</a:t>
            </a:r>
            <a:r>
              <a:rPr sz="1300" spc="-5" dirty="0">
                <a:latin typeface="Times New Roman"/>
                <a:cs typeface="Times New Roman"/>
              </a:rPr>
              <a:t> 20000-Rs </a:t>
            </a:r>
            <a:r>
              <a:rPr sz="1300" dirty="0">
                <a:latin typeface="Times New Roman"/>
                <a:cs typeface="Times New Roman"/>
              </a:rPr>
              <a:t>40000.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143600"/>
              </a:lnSpc>
              <a:buFont typeface="MS UI Gothic"/>
              <a:buChar char="•"/>
              <a:tabLst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100%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equity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over </a:t>
            </a:r>
            <a:r>
              <a:rPr sz="1300" spc="-3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instruments.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143900"/>
              </a:lnSpc>
              <a:buFont typeface="MS UI Gothic"/>
              <a:buChar char="•"/>
              <a:tabLst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respect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options,</a:t>
            </a:r>
            <a:r>
              <a:rPr sz="1300" dirty="0">
                <a:latin typeface="Times New Roman"/>
                <a:cs typeface="Times New Roman"/>
              </a:rPr>
              <a:t> 42%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 to invest 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5" dirty="0">
                <a:latin typeface="Times New Roman"/>
                <a:cs typeface="Times New Roman"/>
              </a:rPr>
              <a:t>shares, </a:t>
            </a:r>
            <a:r>
              <a:rPr sz="1300" dirty="0">
                <a:latin typeface="Times New Roman"/>
                <a:cs typeface="Times New Roman"/>
              </a:rPr>
              <a:t>22% </a:t>
            </a:r>
            <a:r>
              <a:rPr sz="1300" spc="-5" dirty="0">
                <a:latin typeface="Times New Roman"/>
                <a:cs typeface="Times New Roman"/>
              </a:rPr>
              <a:t>in through mutual funds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18%</a:t>
            </a:r>
            <a:r>
              <a:rPr sz="1300" spc="-5" dirty="0">
                <a:latin typeface="Times New Roman"/>
                <a:cs typeface="Times New Roman"/>
              </a:rPr>
              <a:t> through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IPO.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69"/>
              </a:spcBef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The major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factors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motivated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are: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515620" indent="-22923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515620" algn="l"/>
              </a:tabLst>
            </a:pPr>
            <a:r>
              <a:rPr sz="1300" dirty="0">
                <a:latin typeface="Times New Roman"/>
                <a:cs typeface="Times New Roman"/>
              </a:rPr>
              <a:t>60%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spc="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Returns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555625" indent="-2698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300" dirty="0">
                <a:latin typeface="Times New Roman"/>
                <a:cs typeface="Times New Roman"/>
              </a:rPr>
              <a:t>24%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 based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Capital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Appreciation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515620" indent="-229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15620" algn="l"/>
              </a:tabLst>
            </a:pPr>
            <a:r>
              <a:rPr sz="1300" dirty="0">
                <a:latin typeface="Times New Roman"/>
                <a:cs typeface="Times New Roman"/>
              </a:rPr>
              <a:t>12%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participants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based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Liquidity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E9738-8D9A-4AD9-8CA3-F6F4D9995BA8}"/>
              </a:ext>
            </a:extLst>
          </p:cNvPr>
          <p:cNvSpPr/>
          <p:nvPr/>
        </p:nvSpPr>
        <p:spPr>
          <a:xfrm>
            <a:off x="1949450" y="241300"/>
            <a:ext cx="348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Finding ,Suggestion and Conclusion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769" y="805192"/>
            <a:ext cx="5066665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43600"/>
              </a:lnSpc>
              <a:spcBef>
                <a:spcPts val="100"/>
              </a:spcBef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 respect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what percentage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income </a:t>
            </a:r>
            <a:r>
              <a:rPr sz="1300" dirty="0">
                <a:latin typeface="Times New Roman"/>
                <a:cs typeface="Times New Roman"/>
              </a:rPr>
              <a:t>one </a:t>
            </a:r>
            <a:r>
              <a:rPr sz="1300" spc="-5" dirty="0">
                <a:latin typeface="Times New Roman"/>
                <a:cs typeface="Times New Roman"/>
              </a:rPr>
              <a:t>would invest 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market, </a:t>
            </a:r>
            <a:r>
              <a:rPr sz="1300" dirty="0">
                <a:latin typeface="Times New Roman"/>
                <a:cs typeface="Times New Roman"/>
              </a:rPr>
              <a:t>44% </a:t>
            </a:r>
            <a:r>
              <a:rPr sz="1300" spc="-5" dirty="0">
                <a:latin typeface="Times New Roman"/>
                <a:cs typeface="Times New Roman"/>
              </a:rPr>
              <a:t>respondents would spend between </a:t>
            </a:r>
            <a:r>
              <a:rPr sz="1300" dirty="0">
                <a:latin typeface="Times New Roman"/>
                <a:cs typeface="Times New Roman"/>
              </a:rPr>
              <a:t>10%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%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28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%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2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spending</a:t>
            </a:r>
            <a:r>
              <a:rPr sz="1300" spc="2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more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 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equity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439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20" dirty="0">
                <a:latin typeface="Times New Roman"/>
                <a:cs typeface="Times New Roman"/>
              </a:rPr>
              <a:t>With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regard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strategy</a:t>
            </a:r>
            <a:r>
              <a:rPr sz="1300" dirty="0">
                <a:latin typeface="Times New Roman"/>
                <a:cs typeface="Times New Roman"/>
              </a:rPr>
              <a:t> 52%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spc="3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Delivery(cash) basis, </a:t>
            </a:r>
            <a:r>
              <a:rPr sz="1300" dirty="0">
                <a:latin typeface="Times New Roman"/>
                <a:cs typeface="Times New Roman"/>
              </a:rPr>
              <a:t>22% </a:t>
            </a:r>
            <a:r>
              <a:rPr sz="1300" spc="-5" dirty="0">
                <a:latin typeface="Times New Roman"/>
                <a:cs typeface="Times New Roman"/>
              </a:rPr>
              <a:t>preferred to invest through intraday </a:t>
            </a:r>
            <a:r>
              <a:rPr sz="1300" dirty="0">
                <a:latin typeface="Times New Roman"/>
                <a:cs typeface="Times New Roman"/>
              </a:rPr>
              <a:t>and 18%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through speculation.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1436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Most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preferred their investment to </a:t>
            </a:r>
            <a:r>
              <a:rPr sz="1300" dirty="0">
                <a:latin typeface="Times New Roman"/>
                <a:cs typeface="Times New Roman"/>
              </a:rPr>
              <a:t>keep </a:t>
            </a:r>
            <a:r>
              <a:rPr sz="1300" spc="-5" dirty="0">
                <a:latin typeface="Times New Roman"/>
                <a:cs typeface="Times New Roman"/>
              </a:rPr>
              <a:t>for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short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duration.</a:t>
            </a:r>
            <a:r>
              <a:rPr sz="1300" dirty="0">
                <a:latin typeface="Times New Roman"/>
                <a:cs typeface="Times New Roman"/>
              </a:rPr>
              <a:t> 36%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keep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time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horizon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below</a:t>
            </a:r>
            <a:r>
              <a:rPr sz="1300" dirty="0">
                <a:latin typeface="Times New Roman"/>
                <a:cs typeface="Times New Roman"/>
              </a:rPr>
              <a:t> 1-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3months,</a:t>
            </a:r>
            <a:r>
              <a:rPr sz="1300" dirty="0">
                <a:latin typeface="Times New Roman"/>
                <a:cs typeface="Times New Roman"/>
              </a:rPr>
              <a:t> 16%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keep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 less than </a:t>
            </a:r>
            <a:r>
              <a:rPr sz="1300" dirty="0">
                <a:latin typeface="Times New Roman"/>
                <a:cs typeface="Times New Roman"/>
              </a:rPr>
              <a:t>1 </a:t>
            </a:r>
            <a:r>
              <a:rPr sz="1300" spc="-10" dirty="0">
                <a:latin typeface="Times New Roman"/>
                <a:cs typeface="Times New Roman"/>
              </a:rPr>
              <a:t>month,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only 28% of </a:t>
            </a:r>
            <a:r>
              <a:rPr sz="1300" spc="-5" dirty="0">
                <a:latin typeface="Times New Roman"/>
                <a:cs typeface="Times New Roman"/>
              </a:rPr>
              <a:t>respondents preferred 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time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horizon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12 </a:t>
            </a:r>
            <a:r>
              <a:rPr sz="1300" spc="-5" dirty="0">
                <a:latin typeface="Times New Roman"/>
                <a:cs typeface="Times New Roman"/>
              </a:rPr>
              <a:t>months.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439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Most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expected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return </a:t>
            </a:r>
            <a:r>
              <a:rPr sz="1300" dirty="0">
                <a:latin typeface="Times New Roman"/>
                <a:cs typeface="Times New Roman"/>
              </a:rPr>
              <a:t>of 15% </a:t>
            </a:r>
            <a:r>
              <a:rPr sz="1300" spc="-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20% </a:t>
            </a:r>
            <a:r>
              <a:rPr sz="1300" spc="-5" dirty="0">
                <a:latin typeface="Times New Roman"/>
                <a:cs typeface="Times New Roman"/>
              </a:rPr>
              <a:t>from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market, </a:t>
            </a:r>
            <a:r>
              <a:rPr sz="1300" dirty="0">
                <a:latin typeface="Times New Roman"/>
                <a:cs typeface="Times New Roman"/>
              </a:rPr>
              <a:t>46% of </a:t>
            </a:r>
            <a:r>
              <a:rPr sz="1300" spc="-5" dirty="0">
                <a:latin typeface="Times New Roman"/>
                <a:cs typeface="Times New Roman"/>
              </a:rPr>
              <a:t>respondents expected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returns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15%-20% from </a:t>
            </a:r>
            <a:r>
              <a:rPr sz="1300" dirty="0">
                <a:latin typeface="Times New Roman"/>
                <a:cs typeface="Times New Roman"/>
              </a:rPr>
              <a:t>equity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20%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expected</a:t>
            </a:r>
            <a:r>
              <a:rPr sz="1300" dirty="0">
                <a:latin typeface="Times New Roman"/>
                <a:cs typeface="Times New Roman"/>
              </a:rPr>
              <a:t> a</a:t>
            </a:r>
            <a:r>
              <a:rPr sz="1300" spc="-5" dirty="0">
                <a:latin typeface="Times New Roman"/>
                <a:cs typeface="Times New Roman"/>
              </a:rPr>
              <a:t> return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between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10%-15%.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436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 respect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satisfaction with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current performance </a:t>
            </a:r>
            <a:r>
              <a:rPr sz="1300" dirty="0">
                <a:latin typeface="Times New Roman"/>
                <a:cs typeface="Times New Roman"/>
              </a:rPr>
              <a:t>of equity </a:t>
            </a:r>
            <a:r>
              <a:rPr sz="1300" spc="-5" dirty="0">
                <a:latin typeface="Times New Roman"/>
                <a:cs typeface="Times New Roman"/>
              </a:rPr>
              <a:t>market, </a:t>
            </a:r>
            <a:r>
              <a:rPr sz="1300" dirty="0">
                <a:latin typeface="Times New Roman"/>
                <a:cs typeface="Times New Roman"/>
              </a:rPr>
              <a:t> 46% of </a:t>
            </a:r>
            <a:r>
              <a:rPr sz="1300" spc="-5" dirty="0">
                <a:latin typeface="Times New Roman"/>
                <a:cs typeface="Times New Roman"/>
              </a:rPr>
              <a:t>the respondents were Satisfied, </a:t>
            </a:r>
            <a:r>
              <a:rPr sz="1300" dirty="0">
                <a:latin typeface="Times New Roman"/>
                <a:cs typeface="Times New Roman"/>
              </a:rPr>
              <a:t>24% of </a:t>
            </a:r>
            <a:r>
              <a:rPr sz="1300" spc="-5" dirty="0">
                <a:latin typeface="Times New Roman"/>
                <a:cs typeface="Times New Roman"/>
              </a:rPr>
              <a:t>the respondents were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Fully satisfied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26% </a:t>
            </a:r>
            <a:r>
              <a:rPr sz="1300" spc="-5" dirty="0">
                <a:latin typeface="Times New Roman"/>
                <a:cs typeface="Times New Roman"/>
              </a:rPr>
              <a:t>were Netural.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43800"/>
              </a:lnSpc>
              <a:spcBef>
                <a:spcPts val="5"/>
              </a:spcBef>
              <a:buFont typeface="MS UI Gothic"/>
              <a:buChar char="•"/>
              <a:tabLst>
                <a:tab pos="241300" algn="l"/>
              </a:tabLst>
            </a:pPr>
            <a:r>
              <a:rPr sz="1300" spc="-20" dirty="0">
                <a:latin typeface="Times New Roman"/>
                <a:cs typeface="Times New Roman"/>
              </a:rPr>
              <a:t>With </a:t>
            </a:r>
            <a:r>
              <a:rPr sz="1300" spc="-5" dirty="0">
                <a:latin typeface="Times New Roman"/>
                <a:cs typeface="Times New Roman"/>
              </a:rPr>
              <a:t>regard to basis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influencers who influence them to enter into 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equity market, </a:t>
            </a:r>
            <a:r>
              <a:rPr sz="1300" dirty="0">
                <a:latin typeface="Times New Roman"/>
                <a:cs typeface="Times New Roman"/>
              </a:rPr>
              <a:t>46% of </a:t>
            </a:r>
            <a:r>
              <a:rPr sz="1300" spc="-5" dirty="0">
                <a:latin typeface="Times New Roman"/>
                <a:cs typeface="Times New Roman"/>
              </a:rPr>
              <a:t>the respondents influenced through Friends, </a:t>
            </a:r>
            <a:r>
              <a:rPr sz="1300" dirty="0">
                <a:latin typeface="Times New Roman"/>
                <a:cs typeface="Times New Roman"/>
              </a:rPr>
              <a:t>14%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through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Media,</a:t>
            </a:r>
            <a:r>
              <a:rPr sz="1300" dirty="0">
                <a:latin typeface="Times New Roman"/>
                <a:cs typeface="Times New Roman"/>
              </a:rPr>
              <a:t> 14%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through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Advicers,</a:t>
            </a:r>
            <a:r>
              <a:rPr sz="1300" dirty="0">
                <a:latin typeface="Times New Roman"/>
                <a:cs typeface="Times New Roman"/>
              </a:rPr>
              <a:t> 14%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influenced through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Research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Reports.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769" y="805192"/>
            <a:ext cx="5064760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8600" algn="just">
              <a:lnSpc>
                <a:spcPct val="143600"/>
              </a:lnSpc>
              <a:spcBef>
                <a:spcPts val="100"/>
              </a:spcBef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Regarding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basis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factors that they consider most important while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selecting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sectors to invest, </a:t>
            </a:r>
            <a:r>
              <a:rPr sz="1300" dirty="0">
                <a:latin typeface="Times New Roman"/>
                <a:cs typeface="Times New Roman"/>
              </a:rPr>
              <a:t>40% of </a:t>
            </a:r>
            <a:r>
              <a:rPr sz="1300" spc="-1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respondents were based </a:t>
            </a:r>
            <a:r>
              <a:rPr sz="1300" dirty="0">
                <a:latin typeface="Times New Roman"/>
                <a:cs typeface="Times New Roman"/>
              </a:rPr>
              <a:t>on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Profitablity, </a:t>
            </a:r>
            <a:r>
              <a:rPr sz="1300" dirty="0">
                <a:latin typeface="Times New Roman"/>
                <a:cs typeface="Times New Roman"/>
              </a:rPr>
              <a:t>30% of </a:t>
            </a:r>
            <a:r>
              <a:rPr sz="1300" spc="-5" dirty="0">
                <a:latin typeface="Times New Roman"/>
                <a:cs typeface="Times New Roman"/>
              </a:rPr>
              <a:t>the respondents were based </a:t>
            </a:r>
            <a:r>
              <a:rPr sz="1300" dirty="0">
                <a:latin typeface="Times New Roman"/>
                <a:cs typeface="Times New Roman"/>
              </a:rPr>
              <a:t>on </a:t>
            </a:r>
            <a:r>
              <a:rPr sz="1300" spc="-5" dirty="0">
                <a:latin typeface="Times New Roman"/>
                <a:cs typeface="Times New Roman"/>
              </a:rPr>
              <a:t>Market trends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were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based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 </a:t>
            </a:r>
            <a:r>
              <a:rPr sz="1300" spc="-5" dirty="0">
                <a:latin typeface="Times New Roman"/>
                <a:cs typeface="Times New Roman"/>
              </a:rPr>
              <a:t>Economic conditions.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1439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 terms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sectoral preference for investment most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preferred IT sector followed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Banking sector </a:t>
            </a:r>
            <a:r>
              <a:rPr sz="1300" dirty="0">
                <a:latin typeface="Times New Roman"/>
                <a:cs typeface="Times New Roman"/>
              </a:rPr>
              <a:t>, </a:t>
            </a:r>
            <a:r>
              <a:rPr sz="1300" spc="-5" dirty="0">
                <a:latin typeface="Times New Roman"/>
                <a:cs typeface="Times New Roman"/>
              </a:rPr>
              <a:t>Infrastructure </a:t>
            </a:r>
            <a:r>
              <a:rPr sz="1300" spc="-15" dirty="0">
                <a:latin typeface="Times New Roman"/>
                <a:cs typeface="Times New Roman"/>
              </a:rPr>
              <a:t>sector, 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Automobile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sector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Oil</a:t>
            </a:r>
            <a:r>
              <a:rPr sz="1300" dirty="0">
                <a:latin typeface="Times New Roman"/>
                <a:cs typeface="Times New Roman"/>
              </a:rPr>
              <a:t> &amp;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43600"/>
              </a:lnSpc>
              <a:buFont typeface="MS UI Gothic"/>
              <a:buChar char="•"/>
              <a:tabLst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 respect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factors that </a:t>
            </a:r>
            <a:r>
              <a:rPr sz="1300" spc="-10" dirty="0">
                <a:latin typeface="Times New Roman"/>
                <a:cs typeface="Times New Roman"/>
              </a:rPr>
              <a:t>affect </a:t>
            </a:r>
            <a:r>
              <a:rPr sz="1300" spc="-5" dirty="0">
                <a:latin typeface="Times New Roman"/>
                <a:cs typeface="Times New Roman"/>
              </a:rPr>
              <a:t>the investment decision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Earnings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(EPS)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stood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followed</a:t>
            </a:r>
            <a:r>
              <a:rPr sz="1300" dirty="0">
                <a:latin typeface="Times New Roman"/>
                <a:cs typeface="Times New Roman"/>
              </a:rPr>
              <a:t> by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Divident,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Capitalization,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Performance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company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 Ratio </a:t>
            </a:r>
            <a:r>
              <a:rPr sz="1300" spc="-15" dirty="0">
                <a:latin typeface="Times New Roman"/>
                <a:cs typeface="Times New Roman"/>
              </a:rPr>
              <a:t>respectively.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769" y="890282"/>
            <a:ext cx="5067935" cy="606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71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Suggestions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44200"/>
              </a:lnSpc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should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long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term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provides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maximum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 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minimum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risk.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Portfolio</a:t>
            </a:r>
            <a:r>
              <a:rPr sz="1300" dirty="0">
                <a:latin typeface="Times New Roman"/>
                <a:cs typeface="Times New Roman"/>
              </a:rPr>
              <a:t> of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should</a:t>
            </a:r>
            <a:r>
              <a:rPr sz="1300" dirty="0">
                <a:latin typeface="Times New Roman"/>
                <a:cs typeface="Times New Roman"/>
              </a:rPr>
              <a:t> be</a:t>
            </a:r>
            <a:r>
              <a:rPr sz="1300" spc="-5" dirty="0">
                <a:latin typeface="Times New Roman"/>
                <a:cs typeface="Times New Roman"/>
              </a:rPr>
              <a:t> selected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43600"/>
              </a:lnSpc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Reliable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about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Avenues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should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be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given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frequently.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44200"/>
              </a:lnSpc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order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improve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financial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literacy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webinars,seminars,advertisements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should </a:t>
            </a:r>
            <a:r>
              <a:rPr sz="1300" dirty="0">
                <a:latin typeface="Times New Roman"/>
                <a:cs typeface="Times New Roman"/>
              </a:rPr>
              <a:t>be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done</a:t>
            </a:r>
            <a:r>
              <a:rPr sz="1300" spc="-5" dirty="0">
                <a:latin typeface="Times New Roman"/>
                <a:cs typeface="Times New Roman"/>
              </a:rPr>
              <a:t> 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betterment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society.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3600"/>
              </a:lnSpc>
              <a:buFont typeface="MS UI Gothic"/>
              <a:buChar char="•"/>
              <a:tabLst>
                <a:tab pos="240665" algn="l"/>
                <a:tab pos="241300" algn="l"/>
                <a:tab pos="1012190" algn="l"/>
                <a:tab pos="1665605" algn="l"/>
                <a:tab pos="2265045" algn="l"/>
                <a:tab pos="2578100" algn="l"/>
                <a:tab pos="3103880" algn="l"/>
                <a:tab pos="3390900" algn="l"/>
                <a:tab pos="4153535" algn="l"/>
                <a:tab pos="4816475" algn="l"/>
              </a:tabLst>
            </a:pPr>
            <a:r>
              <a:rPr sz="1300" spc="-5" dirty="0">
                <a:latin typeface="Times New Roman"/>
                <a:cs typeface="Times New Roman"/>
              </a:rPr>
              <a:t>Fin</a:t>
            </a:r>
            <a:r>
              <a:rPr sz="1300" dirty="0">
                <a:latin typeface="Times New Roman"/>
                <a:cs typeface="Times New Roman"/>
              </a:rPr>
              <a:t>anc</a:t>
            </a:r>
            <a:r>
              <a:rPr sz="1300" spc="-15" dirty="0">
                <a:latin typeface="Times New Roman"/>
                <a:cs typeface="Times New Roman"/>
              </a:rPr>
              <a:t>i</a:t>
            </a:r>
            <a:r>
              <a:rPr sz="1300" dirty="0">
                <a:latin typeface="Times New Roman"/>
                <a:cs typeface="Times New Roman"/>
              </a:rPr>
              <a:t>al	</a:t>
            </a:r>
            <a:r>
              <a:rPr sz="1300" spc="-5" dirty="0">
                <a:latin typeface="Times New Roman"/>
                <a:cs typeface="Times New Roman"/>
              </a:rPr>
              <a:t>lit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dirty="0">
                <a:latin typeface="Times New Roman"/>
                <a:cs typeface="Times New Roman"/>
              </a:rPr>
              <a:t>acy	</a:t>
            </a:r>
            <a:r>
              <a:rPr sz="1300" spc="-10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hould	</a:t>
            </a:r>
            <a:r>
              <a:rPr sz="1300" spc="-15" dirty="0">
                <a:latin typeface="Times New Roman"/>
                <a:cs typeface="Times New Roman"/>
              </a:rPr>
              <a:t>b</a:t>
            </a:r>
            <a:r>
              <a:rPr sz="1300" dirty="0">
                <a:latin typeface="Times New Roman"/>
                <a:cs typeface="Times New Roman"/>
              </a:rPr>
              <a:t>e	given	</a:t>
            </a:r>
            <a:r>
              <a:rPr sz="1300" spc="-5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o	e</a:t>
            </a:r>
            <a:r>
              <a:rPr sz="1300" spc="-15" dirty="0">
                <a:latin typeface="Times New Roman"/>
                <a:cs typeface="Times New Roman"/>
              </a:rPr>
              <a:t>v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dirty="0">
                <a:latin typeface="Times New Roman"/>
                <a:cs typeface="Times New Roman"/>
              </a:rPr>
              <a:t>yone	</a:t>
            </a:r>
            <a:r>
              <a:rPr sz="1300" spc="-5" dirty="0">
                <a:latin typeface="Times New Roman"/>
                <a:cs typeface="Times New Roman"/>
              </a:rPr>
              <a:t>withou</a:t>
            </a:r>
            <a:r>
              <a:rPr sz="1300" dirty="0">
                <a:latin typeface="Times New Roman"/>
                <a:cs typeface="Times New Roman"/>
              </a:rPr>
              <a:t>t	any  </a:t>
            </a:r>
            <a:r>
              <a:rPr sz="1300" spc="-5" dirty="0">
                <a:latin typeface="Times New Roman"/>
                <a:cs typeface="Times New Roman"/>
              </a:rPr>
              <a:t>discremination.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12065" indent="-228600">
              <a:lnSpc>
                <a:spcPct val="144200"/>
              </a:lnSpc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should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always allocate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 capital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 diversified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manner</a:t>
            </a:r>
            <a:r>
              <a:rPr sz="1300" dirty="0">
                <a:latin typeface="Times New Roman"/>
                <a:cs typeface="Times New Roman"/>
              </a:rPr>
              <a:t> and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should </a:t>
            </a:r>
            <a:r>
              <a:rPr sz="1300" dirty="0">
                <a:latin typeface="Times New Roman"/>
                <a:cs typeface="Times New Roman"/>
              </a:rPr>
              <a:t>not put</a:t>
            </a:r>
            <a:r>
              <a:rPr sz="1300" spc="3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 capital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asset.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Investor protection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should </a:t>
            </a:r>
            <a:r>
              <a:rPr sz="1300" spc="-10" dirty="0">
                <a:latin typeface="Times New Roman"/>
                <a:cs typeface="Times New Roman"/>
              </a:rPr>
              <a:t>be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taken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seriously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govt </a:t>
            </a:r>
            <a:r>
              <a:rPr sz="1300" spc="-15" dirty="0">
                <a:latin typeface="Times New Roman"/>
                <a:cs typeface="Times New Roman"/>
              </a:rPr>
              <a:t>authority.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41300" marR="10160" indent="-228600">
              <a:lnSpc>
                <a:spcPct val="143600"/>
              </a:lnSpc>
              <a:spcBef>
                <a:spcPts val="5"/>
              </a:spcBef>
              <a:buFont typeface="MS UI Gothic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should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always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after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research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making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consultation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experts.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403363"/>
            <a:ext cx="5294630" cy="388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Conclusions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According to the </a:t>
            </a:r>
            <a:r>
              <a:rPr sz="1300" spc="-15" dirty="0">
                <a:latin typeface="Times New Roman"/>
                <a:cs typeface="Times New Roman"/>
              </a:rPr>
              <a:t>survey, </a:t>
            </a:r>
            <a:r>
              <a:rPr sz="1300" spc="-5" dirty="0">
                <a:latin typeface="Times New Roman"/>
                <a:cs typeface="Times New Roman"/>
              </a:rPr>
              <a:t>the majority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people participate in the stock market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 the </a:t>
            </a:r>
            <a:r>
              <a:rPr sz="1300" dirty="0">
                <a:latin typeface="Times New Roman"/>
                <a:cs typeface="Times New Roman"/>
              </a:rPr>
              <a:t>high </a:t>
            </a:r>
            <a:r>
              <a:rPr sz="1300" spc="-5" dirty="0">
                <a:latin typeface="Times New Roman"/>
                <a:cs typeface="Times New Roman"/>
              </a:rPr>
              <a:t>returns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to hedge their risk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investing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10" dirty="0">
                <a:latin typeface="Times New Roman"/>
                <a:cs typeface="Times New Roman"/>
              </a:rPr>
              <a:t>large </a:t>
            </a:r>
            <a:r>
              <a:rPr sz="1300" spc="-5" dirty="0">
                <a:latin typeface="Times New Roman"/>
                <a:cs typeface="Times New Roman"/>
              </a:rPr>
              <a:t>portion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their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income in the stock market. The majority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people here speculate in the stock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invest for </a:t>
            </a:r>
            <a:r>
              <a:rPr sz="1300" dirty="0">
                <a:latin typeface="Times New Roman"/>
                <a:cs typeface="Times New Roman"/>
              </a:rPr>
              <a:t>one </a:t>
            </a:r>
            <a:r>
              <a:rPr sz="1300" spc="-5" dirty="0">
                <a:latin typeface="Times New Roman"/>
                <a:cs typeface="Times New Roman"/>
              </a:rPr>
              <a:t>to three months. In general, investors that invest for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long time, </a:t>
            </a:r>
            <a:r>
              <a:rPr sz="1300" dirty="0">
                <a:latin typeface="Times New Roman"/>
                <a:cs typeface="Times New Roman"/>
              </a:rPr>
              <a:t>say </a:t>
            </a:r>
            <a:r>
              <a:rPr sz="1300" spc="-5" dirty="0">
                <a:latin typeface="Times New Roman"/>
                <a:cs typeface="Times New Roman"/>
              </a:rPr>
              <a:t>more than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15" dirty="0">
                <a:latin typeface="Times New Roman"/>
                <a:cs typeface="Times New Roman"/>
              </a:rPr>
              <a:t>year, </a:t>
            </a:r>
            <a:r>
              <a:rPr sz="1300" spc="-5" dirty="0">
                <a:latin typeface="Times New Roman"/>
                <a:cs typeface="Times New Roman"/>
              </a:rPr>
              <a:t>benefit greatly from the equities market. Most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 are encouraged to invest in the stock market </a:t>
            </a: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their friends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media,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they expect more from the stock market. The majority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investors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prefer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IT sector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because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trend,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profitability,</a:t>
            </a:r>
            <a:r>
              <a:rPr sz="1300" spc="-5" dirty="0">
                <a:latin typeface="Times New Roman"/>
                <a:cs typeface="Times New Roman"/>
              </a:rPr>
              <a:t> industry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condition,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economic</a:t>
            </a:r>
            <a:r>
              <a:rPr sz="1300" dirty="0">
                <a:latin typeface="Times New Roman"/>
                <a:cs typeface="Times New Roman"/>
              </a:rPr>
              <a:t> condition.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also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consider Price Earnings Ratio, Earnings per Share,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Dividend </a:t>
            </a:r>
            <a:r>
              <a:rPr sz="1300" dirty="0">
                <a:latin typeface="Times New Roman"/>
                <a:cs typeface="Times New Roman"/>
              </a:rPr>
              <a:t>as </a:t>
            </a:r>
            <a:r>
              <a:rPr sz="1300" spc="-5" dirty="0">
                <a:latin typeface="Times New Roman"/>
                <a:cs typeface="Times New Roman"/>
              </a:rPr>
              <a:t>the most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important factors when selecting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-5" dirty="0">
                <a:latin typeface="Times New Roman"/>
                <a:cs typeface="Times New Roman"/>
              </a:rPr>
              <a:t>company within these selected sectors. As </a:t>
            </a:r>
            <a:r>
              <a:rPr sz="1300" dirty="0">
                <a:latin typeface="Times New Roman"/>
                <a:cs typeface="Times New Roman"/>
              </a:rPr>
              <a:t>a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result,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majority</a:t>
            </a:r>
            <a:r>
              <a:rPr sz="1300" dirty="0">
                <a:latin typeface="Times New Roman"/>
                <a:cs typeface="Times New Roman"/>
              </a:rPr>
              <a:t> of </a:t>
            </a:r>
            <a:r>
              <a:rPr sz="1300" spc="-5" dirty="0">
                <a:latin typeface="Times New Roman"/>
                <a:cs typeface="Times New Roman"/>
              </a:rPr>
              <a:t>investors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 delighted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equity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218" y="1165661"/>
            <a:ext cx="4030979" cy="205676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530"/>
              </a:spcBef>
            </a:pPr>
            <a:r>
              <a:rPr sz="1400" spc="204" dirty="0">
                <a:latin typeface="Lucida Sans Unicode"/>
                <a:cs typeface="Lucida Sans Unicode"/>
              </a:rPr>
              <a:t>QUESTIONNAIRE</a:t>
            </a:r>
            <a:endParaRPr sz="1400">
              <a:latin typeface="Lucida Sans Unicode"/>
              <a:cs typeface="Lucida Sans Unicode"/>
            </a:endParaRPr>
          </a:p>
          <a:p>
            <a:pPr marL="17081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latin typeface="Times New Roman"/>
                <a:cs typeface="Times New Roman"/>
              </a:rPr>
              <a:t>Dear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Respondents,</a:t>
            </a:r>
            <a:endParaRPr sz="1200">
              <a:latin typeface="Times New Roman"/>
              <a:cs typeface="Times New Roman"/>
            </a:endParaRPr>
          </a:p>
          <a:p>
            <a:pPr marL="170815" marR="5080">
              <a:lnSpc>
                <a:spcPct val="112799"/>
              </a:lnSpc>
              <a:spcBef>
                <a:spcPts val="18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survey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aimed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know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perception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people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towards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 stock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form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investment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find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level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awareness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stock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market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among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Student/Professional/Retired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Thrissur</a:t>
            </a:r>
            <a:r>
              <a:rPr sz="1300" spc="10" dirty="0">
                <a:latin typeface="Times New Roman"/>
                <a:cs typeface="Times New Roman"/>
              </a:rPr>
              <a:t> district.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Arial"/>
                <a:cs typeface="Arial"/>
              </a:rPr>
              <a:t>1.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Name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752" y="4029723"/>
            <a:ext cx="1290320" cy="301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1018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2890" algn="l"/>
              </a:tabLst>
            </a:pPr>
            <a:r>
              <a:rPr sz="1300" spc="-5" dirty="0">
                <a:latin typeface="Lucida Sans Unicode"/>
                <a:cs typeface="Lucida Sans Unicode"/>
              </a:rPr>
              <a:t>Gender</a:t>
            </a:r>
            <a:endParaRPr sz="1300">
              <a:latin typeface="Lucida Sans Unicode"/>
              <a:cs typeface="Lucida Sans Unicode"/>
            </a:endParaRPr>
          </a:p>
          <a:p>
            <a:pPr marL="501650" marR="294640">
              <a:lnSpc>
                <a:spcPct val="191700"/>
              </a:lnSpc>
              <a:spcBef>
                <a:spcPts val="570"/>
              </a:spcBef>
            </a:pPr>
            <a:r>
              <a:rPr sz="1300" spc="-5" dirty="0">
                <a:latin typeface="Times New Roman"/>
                <a:cs typeface="Times New Roman"/>
              </a:rPr>
              <a:t>Male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m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le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88595" indent="-176530">
              <a:lnSpc>
                <a:spcPct val="100000"/>
              </a:lnSpc>
              <a:buFont typeface="Arial MT"/>
              <a:buAutoNum type="arabicPeriod" startAt="3"/>
              <a:tabLst>
                <a:tab pos="189230" algn="l"/>
              </a:tabLst>
            </a:pPr>
            <a:r>
              <a:rPr sz="1300" b="1" spc="-5" dirty="0">
                <a:latin typeface="Arial"/>
                <a:cs typeface="Arial"/>
              </a:rPr>
              <a:t>Age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262255" marR="13335">
              <a:lnSpc>
                <a:spcPct val="120100"/>
              </a:lnSpc>
            </a:pPr>
            <a:r>
              <a:rPr sz="1200" spc="-5" dirty="0">
                <a:latin typeface="Arial MT"/>
                <a:cs typeface="Arial MT"/>
              </a:rPr>
              <a:t>Below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20years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21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30years</a:t>
            </a:r>
            <a:endParaRPr sz="1200">
              <a:latin typeface="Arial MT"/>
              <a:cs typeface="Arial MT"/>
            </a:endParaRPr>
          </a:p>
          <a:p>
            <a:pPr marL="262255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 MT"/>
                <a:cs typeface="Arial MT"/>
              </a:rPr>
              <a:t>31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40years</a:t>
            </a:r>
            <a:endParaRPr sz="1200">
              <a:latin typeface="Arial MT"/>
              <a:cs typeface="Arial MT"/>
            </a:endParaRPr>
          </a:p>
          <a:p>
            <a:pPr marL="26225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 MT"/>
                <a:cs typeface="Arial MT"/>
              </a:rPr>
              <a:t>41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50years</a:t>
            </a:r>
            <a:endParaRPr sz="1200">
              <a:latin typeface="Arial MT"/>
              <a:cs typeface="Arial MT"/>
            </a:endParaRPr>
          </a:p>
          <a:p>
            <a:pPr marL="262255" marR="5080" indent="-635">
              <a:lnSpc>
                <a:spcPct val="1201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50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60years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Above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60years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752" y="7498092"/>
            <a:ext cx="106997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4.</a:t>
            </a:r>
            <a:r>
              <a:rPr sz="1300" b="1" spc="-5" dirty="0">
                <a:latin typeface="Arial"/>
                <a:cs typeface="Arial"/>
              </a:rPr>
              <a:t>Occupation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262255" marR="121920">
              <a:lnSpc>
                <a:spcPct val="1205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Business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Student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oyee  </a:t>
            </a:r>
            <a:r>
              <a:rPr sz="1200" spc="-5" dirty="0">
                <a:latin typeface="Arial MT"/>
                <a:cs typeface="Arial MT"/>
              </a:rPr>
              <a:t>Retired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0370" y="3379482"/>
            <a:ext cx="1722120" cy="323215"/>
          </a:xfrm>
          <a:custGeom>
            <a:avLst/>
            <a:gdLst/>
            <a:ahLst/>
            <a:cxnLst/>
            <a:rect l="l" t="t" r="r" b="b"/>
            <a:pathLst>
              <a:path w="1722120" h="323214">
                <a:moveTo>
                  <a:pt x="53340" y="0"/>
                </a:moveTo>
                <a:lnTo>
                  <a:pt x="53975" y="0"/>
                </a:lnTo>
                <a:lnTo>
                  <a:pt x="46851" y="466"/>
                </a:lnTo>
                <a:lnTo>
                  <a:pt x="39846" y="1825"/>
                </a:lnTo>
                <a:lnTo>
                  <a:pt x="6985" y="26670"/>
                </a:lnTo>
                <a:lnTo>
                  <a:pt x="0" y="53975"/>
                </a:lnTo>
                <a:lnTo>
                  <a:pt x="0" y="269239"/>
                </a:lnTo>
                <a:lnTo>
                  <a:pt x="15875" y="307340"/>
                </a:lnTo>
                <a:lnTo>
                  <a:pt x="53975" y="323214"/>
                </a:lnTo>
                <a:lnTo>
                  <a:pt x="1668145" y="323214"/>
                </a:lnTo>
                <a:lnTo>
                  <a:pt x="1706245" y="307339"/>
                </a:lnTo>
                <a:lnTo>
                  <a:pt x="1722120" y="269239"/>
                </a:lnTo>
                <a:lnTo>
                  <a:pt x="1722120" y="53339"/>
                </a:lnTo>
                <a:lnTo>
                  <a:pt x="1722120" y="53975"/>
                </a:lnTo>
                <a:lnTo>
                  <a:pt x="1721653" y="46851"/>
                </a:lnTo>
                <a:lnTo>
                  <a:pt x="1720294" y="39846"/>
                </a:lnTo>
                <a:lnTo>
                  <a:pt x="1695450" y="6984"/>
                </a:lnTo>
                <a:lnTo>
                  <a:pt x="1668145" y="0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4511052"/>
            <a:ext cx="161925" cy="161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175" y="4890782"/>
            <a:ext cx="161925" cy="161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5782323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6002667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6223012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05" y="6443357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6663702"/>
            <a:ext cx="161925" cy="161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6884048"/>
            <a:ext cx="161925" cy="1619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8001013"/>
            <a:ext cx="161925" cy="1619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8221357"/>
            <a:ext cx="161925" cy="1619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8441702"/>
            <a:ext cx="161925" cy="1619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605" y="8662048"/>
            <a:ext cx="161925" cy="1619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05" y="8882392"/>
            <a:ext cx="161925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019" y="1332242"/>
            <a:ext cx="4965700" cy="677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28270">
              <a:lnSpc>
                <a:spcPct val="100000"/>
              </a:lnSpc>
              <a:spcBef>
                <a:spcPts val="100"/>
              </a:spcBef>
              <a:buSzPct val="84615"/>
              <a:buFont typeface="Arial MT"/>
              <a:buAutoNum type="arabicPeriod" startAt="5"/>
              <a:tabLst>
                <a:tab pos="182880" algn="l"/>
              </a:tabLst>
            </a:pPr>
            <a:r>
              <a:rPr sz="1300" b="1" spc="-5" dirty="0">
                <a:latin typeface="Arial"/>
                <a:cs typeface="Arial"/>
              </a:rPr>
              <a:t>Monthly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Income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5"/>
            </a:pPr>
            <a:endParaRPr sz="185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Less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20000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20000-40000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40000-80000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Greater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80000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 MT"/>
              <a:cs typeface="Arial MT"/>
            </a:endParaRPr>
          </a:p>
          <a:p>
            <a:pPr marL="150495" indent="-138430">
              <a:lnSpc>
                <a:spcPct val="100000"/>
              </a:lnSpc>
              <a:buSzPct val="92307"/>
              <a:buFont typeface="Arial MT"/>
              <a:buAutoNum type="arabicPeriod" startAt="6"/>
              <a:tabLst>
                <a:tab pos="151130" algn="l"/>
              </a:tabLst>
            </a:pPr>
            <a:r>
              <a:rPr sz="1300" b="1" spc="-5" dirty="0">
                <a:latin typeface="Arial"/>
                <a:cs typeface="Arial"/>
              </a:rPr>
              <a:t>Do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 Equity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6"/>
            </a:pPr>
            <a:endParaRPr sz="1600">
              <a:latin typeface="Arial"/>
              <a:cs typeface="Arial"/>
            </a:endParaRPr>
          </a:p>
          <a:p>
            <a:pPr marL="241300" marR="4468495" indent="-46355">
              <a:lnSpc>
                <a:spcPct val="118600"/>
              </a:lnSpc>
            </a:pPr>
            <a:r>
              <a:rPr sz="1300" spc="-45" dirty="0">
                <a:latin typeface="Arial MT"/>
                <a:cs typeface="Arial MT"/>
              </a:rPr>
              <a:t>Yes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ts val="1500"/>
              </a:lnSpc>
              <a:buSzPct val="92307"/>
              <a:buFont typeface="Arial MT"/>
              <a:buAutoNum type="arabicPeriod" startAt="7"/>
              <a:tabLst>
                <a:tab pos="151130" algn="l"/>
              </a:tabLst>
            </a:pPr>
            <a:r>
              <a:rPr sz="1300" b="1" spc="-5" dirty="0">
                <a:latin typeface="Arial"/>
                <a:cs typeface="Arial"/>
              </a:rPr>
              <a:t>If 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want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invest, which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investment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option would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feel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provides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best returns?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 startAt="7"/>
            </a:pPr>
            <a:endParaRPr sz="1550">
              <a:latin typeface="Arial"/>
              <a:cs typeface="Arial"/>
            </a:endParaRPr>
          </a:p>
          <a:p>
            <a:pPr marL="195580" marR="3734435">
              <a:lnSpc>
                <a:spcPct val="119200"/>
              </a:lnSpc>
            </a:pPr>
            <a:r>
              <a:rPr sz="1300" spc="-5" dirty="0">
                <a:latin typeface="Arial MT"/>
                <a:cs typeface="Arial MT"/>
              </a:rPr>
              <a:t>Equity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Shares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IPO</a:t>
            </a:r>
            <a:endParaRPr sz="1300">
              <a:latin typeface="Arial MT"/>
              <a:cs typeface="Arial MT"/>
            </a:endParaRPr>
          </a:p>
          <a:p>
            <a:pPr marL="195580" marR="3844290">
              <a:lnSpc>
                <a:spcPts val="186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Mutual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Fund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Bonds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Fixed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Deposits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Debentures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50495" indent="-138430">
              <a:lnSpc>
                <a:spcPct val="100000"/>
              </a:lnSpc>
              <a:buSzPct val="92307"/>
              <a:buFont typeface="Arial MT"/>
              <a:buAutoNum type="arabicPeriod" startAt="8"/>
              <a:tabLst>
                <a:tab pos="151130" algn="l"/>
              </a:tabLst>
            </a:pPr>
            <a:r>
              <a:rPr sz="1300" b="1" spc="-5" dirty="0">
                <a:latin typeface="Arial"/>
                <a:cs typeface="Arial"/>
              </a:rPr>
              <a:t>Which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factor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motivates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Equity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95580" marR="4156075">
              <a:lnSpc>
                <a:spcPct val="118900"/>
              </a:lnSpc>
              <a:spcBef>
                <a:spcPts val="5"/>
              </a:spcBef>
            </a:pPr>
            <a:r>
              <a:rPr sz="1300" spc="-5" dirty="0">
                <a:latin typeface="Arial MT"/>
                <a:cs typeface="Arial MT"/>
              </a:rPr>
              <a:t>Return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</a:t>
            </a:r>
            <a:r>
              <a:rPr sz="1300" spc="5" dirty="0">
                <a:latin typeface="Arial MT"/>
                <a:cs typeface="Arial MT"/>
              </a:rPr>
              <a:t>q</a:t>
            </a:r>
            <a:r>
              <a:rPr sz="1300" spc="-5" dirty="0">
                <a:latin typeface="Arial MT"/>
                <a:cs typeface="Arial MT"/>
              </a:rPr>
              <a:t>uidity  Safety</a:t>
            </a:r>
            <a:endParaRPr sz="1300">
              <a:latin typeface="Arial MT"/>
              <a:cs typeface="Arial MT"/>
            </a:endParaRPr>
          </a:p>
          <a:p>
            <a:pPr marL="195580" marR="3293745">
              <a:lnSpc>
                <a:spcPts val="1860"/>
              </a:lnSpc>
              <a:spcBef>
                <a:spcPts val="90"/>
              </a:spcBef>
            </a:pPr>
            <a:r>
              <a:rPr sz="1300" spc="-5" dirty="0">
                <a:latin typeface="Arial MT"/>
                <a:cs typeface="Arial MT"/>
              </a:rPr>
              <a:t>Capi</a:t>
            </a:r>
            <a:r>
              <a:rPr sz="1300" spc="5" dirty="0">
                <a:latin typeface="Arial MT"/>
                <a:cs typeface="Arial MT"/>
              </a:rPr>
              <a:t>t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dirty="0">
                <a:latin typeface="Arial MT"/>
                <a:cs typeface="Arial MT"/>
              </a:rPr>
              <a:t>l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ppre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10" dirty="0">
                <a:latin typeface="Arial MT"/>
                <a:cs typeface="Arial MT"/>
              </a:rPr>
              <a:t>i</a:t>
            </a:r>
            <a:r>
              <a:rPr sz="1300" spc="-5" dirty="0">
                <a:latin typeface="Arial MT"/>
                <a:cs typeface="Arial MT"/>
              </a:rPr>
              <a:t>atio</a:t>
            </a:r>
            <a:r>
              <a:rPr sz="1300" dirty="0">
                <a:latin typeface="Arial MT"/>
                <a:cs typeface="Arial MT"/>
              </a:rPr>
              <a:t>n  </a:t>
            </a:r>
            <a:r>
              <a:rPr sz="1300" spc="-5" dirty="0">
                <a:latin typeface="Arial MT"/>
                <a:cs typeface="Arial MT"/>
              </a:rPr>
              <a:t>Other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1850402"/>
            <a:ext cx="161925" cy="1619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085987"/>
            <a:ext cx="16192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321572"/>
            <a:ext cx="161925" cy="161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557157"/>
            <a:ext cx="161925" cy="161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499498"/>
            <a:ext cx="161925" cy="161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735082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867923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103507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339092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574677"/>
            <a:ext cx="161925" cy="161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810262"/>
            <a:ext cx="161925" cy="1619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045848"/>
            <a:ext cx="161925" cy="1619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988188"/>
            <a:ext cx="161925" cy="1619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7223773"/>
            <a:ext cx="161925" cy="1619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7459357"/>
            <a:ext cx="161925" cy="1619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7694942"/>
            <a:ext cx="161925" cy="1619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7930527"/>
            <a:ext cx="161925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019" y="1127773"/>
            <a:ext cx="5164455" cy="80391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322580">
              <a:lnSpc>
                <a:spcPts val="1500"/>
              </a:lnSpc>
              <a:spcBef>
                <a:spcPts val="200"/>
              </a:spcBef>
              <a:buSzPct val="92307"/>
              <a:buFont typeface="Arial MT"/>
              <a:buAutoNum type="arabicPeriod" startAt="9"/>
              <a:tabLst>
                <a:tab pos="151130" algn="l"/>
              </a:tabLst>
            </a:pPr>
            <a:r>
              <a:rPr sz="1300" b="1" spc="-5" dirty="0">
                <a:latin typeface="Arial"/>
                <a:cs typeface="Arial"/>
              </a:rPr>
              <a:t>What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percentage </a:t>
            </a:r>
            <a:r>
              <a:rPr sz="1300" b="1" dirty="0">
                <a:latin typeface="Arial"/>
                <a:cs typeface="Arial"/>
              </a:rPr>
              <a:t>of</a:t>
            </a:r>
            <a:r>
              <a:rPr sz="1300" b="1" spc="-5" dirty="0">
                <a:latin typeface="Arial"/>
                <a:cs typeface="Arial"/>
              </a:rPr>
              <a:t> your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income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would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 Equity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eriod" startAt="9"/>
            </a:pP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Less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5%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5%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10%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10%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15%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15%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20%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25%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More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25%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288290" indent="-275590">
              <a:lnSpc>
                <a:spcPct val="100000"/>
              </a:lnSpc>
              <a:buSzPct val="92307"/>
              <a:buFont typeface="Arial MT"/>
              <a:buAutoNum type="arabicPeriod" startAt="10"/>
              <a:tabLst>
                <a:tab pos="288290" algn="l"/>
              </a:tabLst>
            </a:pPr>
            <a:r>
              <a:rPr sz="1300" b="1" spc="-5" dirty="0">
                <a:latin typeface="Arial"/>
                <a:cs typeface="Arial"/>
              </a:rPr>
              <a:t>How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do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trade in Equity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10"/>
            </a:pPr>
            <a:endParaRPr sz="1600">
              <a:latin typeface="Arial"/>
              <a:cs typeface="Arial"/>
            </a:endParaRPr>
          </a:p>
          <a:p>
            <a:pPr marL="186690" marR="4098925" indent="8255">
              <a:lnSpc>
                <a:spcPct val="118900"/>
              </a:lnSpc>
            </a:pPr>
            <a:r>
              <a:rPr sz="1300" spc="-5" dirty="0">
                <a:latin typeface="Arial MT"/>
                <a:cs typeface="Arial MT"/>
              </a:rPr>
              <a:t>Intraday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Delivery </a:t>
            </a:r>
            <a:r>
              <a:rPr sz="1300" dirty="0">
                <a:latin typeface="Arial MT"/>
                <a:cs typeface="Arial MT"/>
              </a:rPr>
              <a:t> S</a:t>
            </a:r>
            <a:r>
              <a:rPr sz="1300" spc="-5" dirty="0">
                <a:latin typeface="Arial MT"/>
                <a:cs typeface="Arial MT"/>
              </a:rPr>
              <a:t>pe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5" dirty="0">
                <a:latin typeface="Arial MT"/>
                <a:cs typeface="Arial MT"/>
              </a:rPr>
              <a:t>u</a:t>
            </a:r>
            <a:r>
              <a:rPr sz="1300" spc="10" dirty="0">
                <a:latin typeface="Arial MT"/>
                <a:cs typeface="Arial MT"/>
              </a:rPr>
              <a:t>l</a:t>
            </a:r>
            <a:r>
              <a:rPr sz="1300" spc="-5" dirty="0">
                <a:latin typeface="Arial MT"/>
                <a:cs typeface="Arial MT"/>
              </a:rPr>
              <a:t>atio</a:t>
            </a:r>
            <a:r>
              <a:rPr sz="1300" dirty="0">
                <a:latin typeface="Arial MT"/>
                <a:cs typeface="Arial MT"/>
              </a:rPr>
              <a:t>n  </a:t>
            </a:r>
            <a:r>
              <a:rPr sz="1300" spc="-5" dirty="0">
                <a:latin typeface="Arial MT"/>
                <a:cs typeface="Arial MT"/>
              </a:rPr>
              <a:t>Arbitragers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Hedging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 MT"/>
              <a:cs typeface="Arial MT"/>
            </a:endParaRPr>
          </a:p>
          <a:p>
            <a:pPr marL="230504" indent="-218440">
              <a:lnSpc>
                <a:spcPct val="100000"/>
              </a:lnSpc>
              <a:buSzPct val="92307"/>
              <a:buFont typeface="Arial MT"/>
              <a:buAutoNum type="arabicPeriod" startAt="11"/>
              <a:tabLst>
                <a:tab pos="231140" algn="l"/>
              </a:tabLst>
            </a:pPr>
            <a:r>
              <a:rPr sz="1300" b="1" spc="-5" dirty="0">
                <a:latin typeface="Arial"/>
                <a:cs typeface="Arial"/>
              </a:rPr>
              <a:t>What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is the time horizon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for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investing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Equity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95580" marR="3602990" indent="-635">
              <a:lnSpc>
                <a:spcPct val="119200"/>
              </a:lnSpc>
            </a:pPr>
            <a:r>
              <a:rPr sz="1300" spc="-5" dirty="0">
                <a:latin typeface="Arial MT"/>
                <a:cs typeface="Arial MT"/>
              </a:rPr>
              <a:t>Less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month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–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3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months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dirty="0">
                <a:latin typeface="Arial MT"/>
                <a:cs typeface="Arial MT"/>
              </a:rPr>
              <a:t>3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–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6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months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dirty="0">
                <a:latin typeface="Arial MT"/>
                <a:cs typeface="Arial MT"/>
              </a:rPr>
              <a:t>6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–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12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months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 12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months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ct val="128499"/>
              </a:lnSpc>
            </a:pPr>
            <a:r>
              <a:rPr sz="1200" spc="-5" dirty="0">
                <a:latin typeface="Lucida Sans Unicode"/>
                <a:cs typeface="Lucida Sans Unicode"/>
              </a:rPr>
              <a:t>12.What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is</a:t>
            </a:r>
            <a:r>
              <a:rPr sz="1200" spc="-5" dirty="0">
                <a:latin typeface="Lucida Sans Unicode"/>
                <a:cs typeface="Lucida Sans Unicode"/>
              </a:rPr>
              <a:t> the rate </a:t>
            </a:r>
            <a:r>
              <a:rPr sz="1200" dirty="0">
                <a:latin typeface="Lucida Sans Unicode"/>
                <a:cs typeface="Lucida Sans Unicode"/>
              </a:rPr>
              <a:t>of</a:t>
            </a:r>
            <a:r>
              <a:rPr sz="1200" spc="-5" dirty="0">
                <a:latin typeface="Lucida Sans Unicode"/>
                <a:cs typeface="Lucida Sans Unicode"/>
              </a:rPr>
              <a:t> return expected by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you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from Equity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Market </a:t>
            </a:r>
            <a:r>
              <a:rPr sz="1200" dirty="0">
                <a:latin typeface="Lucida Sans Unicode"/>
                <a:cs typeface="Lucida Sans Unicode"/>
              </a:rPr>
              <a:t>in a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year?</a:t>
            </a:r>
            <a:endParaRPr sz="1200">
              <a:latin typeface="Lucida Sans Unicode"/>
              <a:cs typeface="Lucida Sans Unicode"/>
            </a:endParaRPr>
          </a:p>
          <a:p>
            <a:pPr marL="241300">
              <a:lnSpc>
                <a:spcPct val="100000"/>
              </a:lnSpc>
              <a:spcBef>
                <a:spcPts val="560"/>
              </a:spcBef>
            </a:pPr>
            <a:r>
              <a:rPr sz="1300" spc="-5" dirty="0">
                <a:latin typeface="Arial MT"/>
                <a:cs typeface="Arial MT"/>
              </a:rPr>
              <a:t>5%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10%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10%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15%</a:t>
            </a:r>
            <a:endParaRPr sz="1300">
              <a:latin typeface="Arial MT"/>
              <a:cs typeface="Arial MT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15%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20%</a:t>
            </a:r>
            <a:endParaRPr sz="13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20%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25%</a:t>
            </a:r>
            <a:endParaRPr sz="13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25%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30%</a:t>
            </a:r>
            <a:endParaRPr sz="13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latin typeface="Arial MT"/>
                <a:cs typeface="Arial MT"/>
              </a:rPr>
              <a:t>30%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above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1835797"/>
            <a:ext cx="161925" cy="1619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071382"/>
            <a:ext cx="16192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306967"/>
            <a:ext cx="161925" cy="161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542552"/>
            <a:ext cx="161925" cy="161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778137"/>
            <a:ext cx="161925" cy="161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013722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956062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191648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427232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662817"/>
            <a:ext cx="161925" cy="161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898402"/>
            <a:ext cx="161925" cy="1619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840742"/>
            <a:ext cx="161925" cy="1619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764" y="6076327"/>
            <a:ext cx="161925" cy="1619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311912"/>
            <a:ext cx="161925" cy="1619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547498"/>
            <a:ext cx="161925" cy="1619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783082"/>
            <a:ext cx="161925" cy="1619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7811782"/>
            <a:ext cx="161925" cy="1619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8047367"/>
            <a:ext cx="161925" cy="1619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8282952"/>
            <a:ext cx="161925" cy="16192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8518538"/>
            <a:ext cx="161925" cy="16192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8754123"/>
            <a:ext cx="161925" cy="16192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764" y="8989707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850" y="927100"/>
            <a:ext cx="5295265" cy="8499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Times New Roman"/>
                <a:cs typeface="Times New Roman"/>
              </a:rPr>
              <a:t>                        </a:t>
            </a:r>
            <a:r>
              <a:rPr b="1" spc="-5" dirty="0">
                <a:latin typeface="Times New Roman"/>
                <a:cs typeface="Times New Roman"/>
              </a:rPr>
              <a:t>Statement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problem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pc="-5" dirty="0">
                <a:latin typeface="Times New Roman"/>
                <a:cs typeface="Times New Roman"/>
              </a:rPr>
              <a:t>When it comes to investing in India, consumers are </a:t>
            </a:r>
            <a:r>
              <a:rPr dirty="0">
                <a:latin typeface="Times New Roman"/>
                <a:cs typeface="Times New Roman"/>
              </a:rPr>
              <a:t>only given </a:t>
            </a:r>
            <a:r>
              <a:rPr spc="-5" dirty="0">
                <a:latin typeface="Times New Roman"/>
                <a:cs typeface="Times New Roman"/>
              </a:rPr>
              <a:t>two options: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fixed deposits </a:t>
            </a:r>
            <a:r>
              <a:rPr dirty="0">
                <a:latin typeface="Times New Roman"/>
                <a:cs typeface="Times New Roman"/>
              </a:rPr>
              <a:t>or gold. </a:t>
            </a:r>
            <a:r>
              <a:rPr spc="-5" dirty="0">
                <a:latin typeface="Times New Roman"/>
                <a:cs typeface="Times New Roman"/>
              </a:rPr>
              <a:t>According to several surveys, just </a:t>
            </a:r>
            <a:r>
              <a:rPr dirty="0">
                <a:latin typeface="Times New Roman"/>
                <a:cs typeface="Times New Roman"/>
              </a:rPr>
              <a:t>2.5 </a:t>
            </a:r>
            <a:r>
              <a:rPr spc="-5" dirty="0">
                <a:latin typeface="Times New Roman"/>
                <a:cs typeface="Times New Roman"/>
              </a:rPr>
              <a:t>percent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country's </a:t>
            </a:r>
            <a:r>
              <a:rPr dirty="0">
                <a:latin typeface="Times New Roman"/>
                <a:cs typeface="Times New Roman"/>
              </a:rPr>
              <a:t>1.3 billion people </a:t>
            </a:r>
            <a:r>
              <a:rPr spc="-5" dirty="0">
                <a:latin typeface="Times New Roman"/>
                <a:cs typeface="Times New Roman"/>
              </a:rPr>
              <a:t>are aware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investment possibilities other than the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typical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fixed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deposit</a:t>
            </a:r>
            <a:r>
              <a:rPr dirty="0">
                <a:latin typeface="Times New Roman"/>
                <a:cs typeface="Times New Roman"/>
              </a:rPr>
              <a:t> 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gold,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meaning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investment</a:t>
            </a:r>
            <a:r>
              <a:rPr dirty="0">
                <a:latin typeface="Times New Roman"/>
                <a:cs typeface="Times New Roman"/>
              </a:rPr>
              <a:t> options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only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available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those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who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live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metro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areas.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study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aims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how </a:t>
            </a:r>
            <a:r>
              <a:rPr spc="-3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much people</a:t>
            </a:r>
            <a:r>
              <a:rPr dirty="0">
                <a:latin typeface="Times New Roman"/>
                <a:cs typeface="Times New Roman"/>
              </a:rPr>
              <a:t> know and </a:t>
            </a:r>
            <a:r>
              <a:rPr spc="-5" dirty="0">
                <a:latin typeface="Times New Roman"/>
                <a:cs typeface="Times New Roman"/>
              </a:rPr>
              <a:t>understand </a:t>
            </a:r>
            <a:r>
              <a:rPr dirty="0">
                <a:latin typeface="Times New Roman"/>
                <a:cs typeface="Times New Roman"/>
              </a:rPr>
              <a:t>about </a:t>
            </a:r>
            <a:r>
              <a:rPr spc="-5" dirty="0">
                <a:latin typeface="Times New Roman"/>
                <a:cs typeface="Times New Roman"/>
              </a:rPr>
              <a:t>different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possibilities,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well as their attitudes </a:t>
            </a:r>
            <a:r>
              <a:rPr dirty="0">
                <a:latin typeface="Times New Roman"/>
                <a:cs typeface="Times New Roman"/>
              </a:rPr>
              <a:t>on </a:t>
            </a:r>
            <a:r>
              <a:rPr spc="-5" dirty="0">
                <a:latin typeface="Times New Roman"/>
                <a:cs typeface="Times New Roman"/>
              </a:rPr>
              <a:t>stock market investment. This study will help </a:t>
            </a:r>
            <a:r>
              <a:rPr dirty="0">
                <a:latin typeface="Times New Roman"/>
                <a:cs typeface="Times New Roman"/>
              </a:rPr>
              <a:t>us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establish how well-informed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person is about the many investment </a:t>
            </a:r>
            <a:r>
              <a:rPr dirty="0">
                <a:latin typeface="Times New Roman"/>
                <a:cs typeface="Times New Roman"/>
              </a:rPr>
              <a:t>options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available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India,</a:t>
            </a:r>
            <a:r>
              <a:rPr dirty="0">
                <a:latin typeface="Times New Roman"/>
                <a:cs typeface="Times New Roman"/>
              </a:rPr>
              <a:t> 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well</a:t>
            </a:r>
            <a:r>
              <a:rPr dirty="0">
                <a:latin typeface="Times New Roman"/>
                <a:cs typeface="Times New Roman"/>
              </a:rPr>
              <a:t> as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various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factors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influence</a:t>
            </a:r>
            <a:r>
              <a:rPr dirty="0">
                <a:latin typeface="Times New Roman"/>
                <a:cs typeface="Times New Roman"/>
              </a:rPr>
              <a:t> a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person's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decision to invest their </a:t>
            </a:r>
            <a:r>
              <a:rPr spc="-20" dirty="0">
                <a:latin typeface="Times New Roman"/>
                <a:cs typeface="Times New Roman"/>
              </a:rPr>
              <a:t>money. </a:t>
            </a:r>
            <a:r>
              <a:rPr spc="-5" dirty="0">
                <a:latin typeface="Times New Roman"/>
                <a:cs typeface="Times New Roman"/>
              </a:rPr>
              <a:t>The significance and relevance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this study </a:t>
            </a:r>
            <a:r>
              <a:rPr spc="-10"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 that it will reveal </a:t>
            </a:r>
            <a:r>
              <a:rPr dirty="0">
                <a:latin typeface="Times New Roman"/>
                <a:cs typeface="Times New Roman"/>
              </a:rPr>
              <a:t>how people </a:t>
            </a:r>
            <a:r>
              <a:rPr spc="-5" dirty="0">
                <a:latin typeface="Times New Roman"/>
                <a:cs typeface="Times New Roman"/>
              </a:rPr>
              <a:t>invest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save money in order to maximise their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profits. This study will reveal the factors that people evaluate while making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investing decisions. This study will also look </a:t>
            </a:r>
            <a:r>
              <a:rPr dirty="0">
                <a:latin typeface="Times New Roman"/>
                <a:cs typeface="Times New Roman"/>
              </a:rPr>
              <a:t>at </a:t>
            </a:r>
            <a:r>
              <a:rPr spc="-5" dirty="0">
                <a:latin typeface="Times New Roman"/>
                <a:cs typeface="Times New Roman"/>
              </a:rPr>
              <a:t>those who </a:t>
            </a:r>
            <a:r>
              <a:rPr dirty="0">
                <a:latin typeface="Times New Roman"/>
                <a:cs typeface="Times New Roman"/>
              </a:rPr>
              <a:t>have only </a:t>
            </a:r>
            <a:r>
              <a:rPr spc="-5" dirty="0">
                <a:latin typeface="Times New Roman"/>
                <a:cs typeface="Times New Roman"/>
              </a:rPr>
              <a:t>been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working for 1-2 years to see </a:t>
            </a:r>
            <a:r>
              <a:rPr dirty="0">
                <a:latin typeface="Times New Roman"/>
                <a:cs typeface="Times New Roman"/>
              </a:rPr>
              <a:t>how </a:t>
            </a:r>
            <a:r>
              <a:rPr spc="-5" dirty="0">
                <a:latin typeface="Times New Roman"/>
                <a:cs typeface="Times New Roman"/>
              </a:rPr>
              <a:t>they feel </a:t>
            </a:r>
            <a:r>
              <a:rPr dirty="0">
                <a:latin typeface="Times New Roman"/>
                <a:cs typeface="Times New Roman"/>
              </a:rPr>
              <a:t>about </a:t>
            </a:r>
            <a:r>
              <a:rPr spc="-5" dirty="0">
                <a:latin typeface="Times New Roman"/>
                <a:cs typeface="Times New Roman"/>
              </a:rPr>
              <a:t>investing and what degree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knowledge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have.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019" y="891552"/>
            <a:ext cx="5224145" cy="78625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69875">
              <a:lnSpc>
                <a:spcPts val="1500"/>
              </a:lnSpc>
              <a:spcBef>
                <a:spcPts val="200"/>
              </a:spcBef>
              <a:buSzPct val="92307"/>
              <a:buFont typeface="Arial MT"/>
              <a:buAutoNum type="arabicPeriod" startAt="13"/>
              <a:tabLst>
                <a:tab pos="242570" algn="l"/>
              </a:tabLst>
            </a:pPr>
            <a:r>
              <a:rPr sz="1300" b="1" spc="-5" dirty="0">
                <a:latin typeface="Arial"/>
                <a:cs typeface="Arial"/>
              </a:rPr>
              <a:t>Are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satisfied with</a:t>
            </a:r>
            <a:r>
              <a:rPr sz="1300" b="1" dirty="0">
                <a:latin typeface="Arial"/>
                <a:cs typeface="Arial"/>
              </a:rPr>
              <a:t> the </a:t>
            </a:r>
            <a:r>
              <a:rPr sz="1300" b="1" spc="-5" dirty="0">
                <a:latin typeface="Arial"/>
                <a:cs typeface="Arial"/>
              </a:rPr>
              <a:t>current performance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of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Equity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Market in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terms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of expected return?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 startAt="13"/>
            </a:pPr>
            <a:endParaRPr sz="1550">
              <a:latin typeface="Arial"/>
              <a:cs typeface="Arial"/>
            </a:endParaRPr>
          </a:p>
          <a:p>
            <a:pPr marL="195580" marR="3994150" indent="-635">
              <a:lnSpc>
                <a:spcPct val="119000"/>
              </a:lnSpc>
            </a:pPr>
            <a:r>
              <a:rPr sz="1300" spc="-5" dirty="0">
                <a:latin typeface="Arial MT"/>
                <a:cs typeface="Arial MT"/>
              </a:rPr>
              <a:t>Fully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Satisfied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Satisfied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Neutral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Unsatisfied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288290" indent="-275590">
              <a:lnSpc>
                <a:spcPct val="100000"/>
              </a:lnSpc>
              <a:buSzPct val="92307"/>
              <a:buFont typeface="Arial MT"/>
              <a:buAutoNum type="arabicPeriod" startAt="14"/>
              <a:tabLst>
                <a:tab pos="288290" algn="l"/>
              </a:tabLst>
            </a:pPr>
            <a:r>
              <a:rPr sz="1300" b="1" spc="-5" dirty="0">
                <a:latin typeface="Arial"/>
                <a:cs typeface="Arial"/>
              </a:rPr>
              <a:t>Who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influenced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enter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into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Equity Market?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14"/>
            </a:pPr>
            <a:endParaRPr sz="1600">
              <a:latin typeface="Arial"/>
              <a:cs typeface="Arial"/>
            </a:endParaRPr>
          </a:p>
          <a:p>
            <a:pPr marL="232410" marR="4351020" indent="8890" algn="just">
              <a:lnSpc>
                <a:spcPct val="118800"/>
              </a:lnSpc>
            </a:pPr>
            <a:r>
              <a:rPr sz="1300" spc="-5" dirty="0">
                <a:latin typeface="Arial MT"/>
                <a:cs typeface="Arial MT"/>
              </a:rPr>
              <a:t>Friends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Relative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d</a:t>
            </a:r>
            <a:r>
              <a:rPr sz="1300" dirty="0">
                <a:latin typeface="Arial MT"/>
                <a:cs typeface="Arial MT"/>
              </a:rPr>
              <a:t>vis</a:t>
            </a:r>
            <a:r>
              <a:rPr sz="1300" spc="-5" dirty="0">
                <a:latin typeface="Arial MT"/>
                <a:cs typeface="Arial MT"/>
              </a:rPr>
              <a:t>er</a:t>
            </a:r>
            <a:r>
              <a:rPr sz="1300" dirty="0">
                <a:latin typeface="Arial MT"/>
                <a:cs typeface="Arial MT"/>
              </a:rPr>
              <a:t>s  </a:t>
            </a:r>
            <a:r>
              <a:rPr sz="1300" spc="-5" dirty="0">
                <a:latin typeface="Arial MT"/>
                <a:cs typeface="Arial MT"/>
              </a:rPr>
              <a:t>Media</a:t>
            </a:r>
            <a:endParaRPr sz="1300">
              <a:latin typeface="Arial MT"/>
              <a:cs typeface="Arial MT"/>
            </a:endParaRPr>
          </a:p>
          <a:p>
            <a:pPr marL="241300" marR="3726815" algn="just">
              <a:lnSpc>
                <a:spcPct val="118600"/>
              </a:lnSpc>
              <a:spcBef>
                <a:spcPts val="10"/>
              </a:spcBef>
            </a:pPr>
            <a:r>
              <a:rPr sz="1300" spc="-5" dirty="0">
                <a:latin typeface="Arial MT"/>
                <a:cs typeface="Arial MT"/>
              </a:rPr>
              <a:t>Research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Report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Magazines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ts val="1500"/>
              </a:lnSpc>
              <a:buSzPct val="92307"/>
              <a:buFont typeface="Arial MT"/>
              <a:buAutoNum type="arabicPeriod" startAt="15"/>
              <a:tabLst>
                <a:tab pos="242570" algn="l"/>
              </a:tabLst>
            </a:pPr>
            <a:r>
              <a:rPr sz="1300" b="1" spc="-5" dirty="0">
                <a:latin typeface="Arial"/>
                <a:cs typeface="Arial"/>
              </a:rPr>
              <a:t>Which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factor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do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consider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most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important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while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selecting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sectors?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 startAt="15"/>
            </a:pPr>
            <a:endParaRPr sz="1550">
              <a:latin typeface="Arial"/>
              <a:cs typeface="Arial"/>
            </a:endParaRPr>
          </a:p>
          <a:p>
            <a:pPr marL="195580" marR="3552825">
              <a:lnSpc>
                <a:spcPct val="118900"/>
              </a:lnSpc>
            </a:pPr>
            <a:r>
              <a:rPr sz="1300" spc="-5" dirty="0">
                <a:latin typeface="Arial MT"/>
                <a:cs typeface="Arial MT"/>
              </a:rPr>
              <a:t>Market </a:t>
            </a:r>
            <a:r>
              <a:rPr sz="1300" spc="-15" dirty="0">
                <a:latin typeface="Arial MT"/>
                <a:cs typeface="Arial MT"/>
              </a:rPr>
              <a:t>Trend 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Profitability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Economic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Condition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Industry Condition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Government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Policy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 MT"/>
              <a:cs typeface="Arial MT"/>
            </a:endParaRPr>
          </a:p>
          <a:p>
            <a:pPr marL="12700" marR="544195">
              <a:lnSpc>
                <a:spcPts val="1500"/>
              </a:lnSpc>
              <a:buSzPct val="92307"/>
              <a:buFont typeface="Arial MT"/>
              <a:buAutoNum type="arabicPeriod" startAt="16"/>
              <a:tabLst>
                <a:tab pos="242570" algn="l"/>
              </a:tabLst>
            </a:pPr>
            <a:r>
              <a:rPr sz="1300" b="1" spc="-5" dirty="0">
                <a:latin typeface="Arial"/>
                <a:cs typeface="Arial"/>
              </a:rPr>
              <a:t>Rank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following sectors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based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on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your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preference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for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investment?</a:t>
            </a:r>
            <a:endParaRPr sz="1300">
              <a:latin typeface="Arial"/>
              <a:cs typeface="Arial"/>
            </a:endParaRPr>
          </a:p>
          <a:p>
            <a:pPr marL="1845310">
              <a:lnSpc>
                <a:spcPct val="100000"/>
              </a:lnSpc>
              <a:spcBef>
                <a:spcPts val="260"/>
              </a:spcBef>
              <a:tabLst>
                <a:tab pos="2395220" algn="l"/>
                <a:tab pos="2899410" algn="l"/>
                <a:tab pos="3450590" algn="l"/>
                <a:tab pos="3954779" algn="l"/>
              </a:tabLst>
            </a:pPr>
            <a:r>
              <a:rPr sz="1300" dirty="0">
                <a:latin typeface="Arial MT"/>
                <a:cs typeface="Arial MT"/>
              </a:rPr>
              <a:t>1	2	3	4	5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00" spc="-5" dirty="0">
                <a:latin typeface="Arial MT"/>
                <a:cs typeface="Arial MT"/>
              </a:rPr>
              <a:t>Oil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Gas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sector</a:t>
            </a:r>
            <a:endParaRPr sz="1300">
              <a:latin typeface="Arial MT"/>
              <a:cs typeface="Arial MT"/>
            </a:endParaRPr>
          </a:p>
          <a:p>
            <a:pPr marL="12700" marR="3735704">
              <a:lnSpc>
                <a:spcPct val="118800"/>
              </a:lnSpc>
              <a:spcBef>
                <a:spcPts val="10"/>
              </a:spcBef>
            </a:pPr>
            <a:r>
              <a:rPr sz="1300" spc="-5" dirty="0">
                <a:latin typeface="Arial MT"/>
                <a:cs typeface="Arial MT"/>
              </a:rPr>
              <a:t>Infrastructure sector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Banking sector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Automobile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sector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sector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1600212"/>
            <a:ext cx="161925" cy="1619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1835797"/>
            <a:ext cx="16192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071382"/>
            <a:ext cx="161925" cy="161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2306967"/>
            <a:ext cx="161925" cy="161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249307"/>
            <a:ext cx="161925" cy="161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484892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720477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3956062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191648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4427232"/>
            <a:ext cx="161925" cy="161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560073"/>
            <a:ext cx="161925" cy="1619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5795657"/>
            <a:ext cx="161925" cy="1619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031242"/>
            <a:ext cx="161925" cy="1619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266827"/>
            <a:ext cx="161925" cy="1619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764" y="6502413"/>
            <a:ext cx="161925" cy="1619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0154" y="7593977"/>
            <a:ext cx="206375" cy="115760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260090" y="7613027"/>
            <a:ext cx="197485" cy="1139825"/>
            <a:chOff x="3260090" y="7613027"/>
            <a:chExt cx="197485" cy="113982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0090" y="7613027"/>
              <a:ext cx="197485" cy="1974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0090" y="7848612"/>
              <a:ext cx="197485" cy="1974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0090" y="8084197"/>
              <a:ext cx="197485" cy="1974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0090" y="8319782"/>
              <a:ext cx="197485" cy="1974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0090" y="8555367"/>
              <a:ext cx="197485" cy="19748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272915" y="7602867"/>
            <a:ext cx="198120" cy="430530"/>
            <a:chOff x="4272915" y="7602867"/>
            <a:chExt cx="198120" cy="43053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3550" y="7602867"/>
              <a:ext cx="197485" cy="19748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2915" y="7835912"/>
              <a:ext cx="197485" cy="19748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281804" y="8080388"/>
            <a:ext cx="198120" cy="675005"/>
            <a:chOff x="4281804" y="8080388"/>
            <a:chExt cx="198120" cy="67500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1804" y="8080388"/>
              <a:ext cx="197485" cy="19748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2439" y="8557908"/>
              <a:ext cx="197485" cy="1974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439" y="8322323"/>
              <a:ext cx="197485" cy="19748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811395" y="7857502"/>
            <a:ext cx="206375" cy="433705"/>
            <a:chOff x="4811395" y="7857502"/>
            <a:chExt cx="206375" cy="43370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0285" y="8093722"/>
              <a:ext cx="197485" cy="1974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1395" y="7857502"/>
              <a:ext cx="197484" cy="197484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9650" y="8343277"/>
            <a:ext cx="198120" cy="39560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811395" y="7606677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197484" y="99059"/>
                </a:moveTo>
                <a:lnTo>
                  <a:pt x="189984" y="136564"/>
                </a:lnTo>
                <a:lnTo>
                  <a:pt x="168671" y="168671"/>
                </a:lnTo>
                <a:lnTo>
                  <a:pt x="136564" y="189984"/>
                </a:lnTo>
                <a:lnTo>
                  <a:pt x="99059" y="197484"/>
                </a:lnTo>
                <a:lnTo>
                  <a:pt x="85873" y="196651"/>
                </a:lnTo>
                <a:lnTo>
                  <a:pt x="49529" y="184149"/>
                </a:lnTo>
                <a:lnTo>
                  <a:pt x="20329" y="158878"/>
                </a:lnTo>
                <a:lnTo>
                  <a:pt x="3333" y="124459"/>
                </a:lnTo>
                <a:lnTo>
                  <a:pt x="0" y="99059"/>
                </a:lnTo>
                <a:lnTo>
                  <a:pt x="833" y="85873"/>
                </a:lnTo>
                <a:lnTo>
                  <a:pt x="13334" y="49529"/>
                </a:lnTo>
                <a:lnTo>
                  <a:pt x="38606" y="20329"/>
                </a:lnTo>
                <a:lnTo>
                  <a:pt x="73104" y="3333"/>
                </a:lnTo>
                <a:lnTo>
                  <a:pt x="99059" y="0"/>
                </a:lnTo>
                <a:lnTo>
                  <a:pt x="111879" y="833"/>
                </a:lnTo>
                <a:lnTo>
                  <a:pt x="147954" y="13334"/>
                </a:lnTo>
                <a:lnTo>
                  <a:pt x="177155" y="38606"/>
                </a:lnTo>
                <a:lnTo>
                  <a:pt x="194151" y="73104"/>
                </a:lnTo>
                <a:lnTo>
                  <a:pt x="197484" y="99059"/>
                </a:lnTo>
                <a:close/>
              </a:path>
              <a:path w="197485" h="197484">
                <a:moveTo>
                  <a:pt x="197484" y="99059"/>
                </a:moveTo>
                <a:lnTo>
                  <a:pt x="189984" y="136564"/>
                </a:lnTo>
                <a:lnTo>
                  <a:pt x="168671" y="168671"/>
                </a:lnTo>
                <a:lnTo>
                  <a:pt x="136564" y="189984"/>
                </a:lnTo>
                <a:lnTo>
                  <a:pt x="99059" y="197484"/>
                </a:lnTo>
                <a:lnTo>
                  <a:pt x="85873" y="196651"/>
                </a:lnTo>
                <a:lnTo>
                  <a:pt x="49529" y="184149"/>
                </a:lnTo>
                <a:lnTo>
                  <a:pt x="20329" y="158878"/>
                </a:lnTo>
                <a:lnTo>
                  <a:pt x="3333" y="124459"/>
                </a:lnTo>
                <a:lnTo>
                  <a:pt x="0" y="99059"/>
                </a:lnTo>
                <a:lnTo>
                  <a:pt x="833" y="85873"/>
                </a:lnTo>
                <a:lnTo>
                  <a:pt x="13334" y="49529"/>
                </a:lnTo>
                <a:lnTo>
                  <a:pt x="38606" y="20329"/>
                </a:lnTo>
                <a:lnTo>
                  <a:pt x="73104" y="3333"/>
                </a:lnTo>
                <a:lnTo>
                  <a:pt x="99059" y="0"/>
                </a:lnTo>
                <a:lnTo>
                  <a:pt x="111879" y="833"/>
                </a:lnTo>
                <a:lnTo>
                  <a:pt x="147954" y="13334"/>
                </a:lnTo>
                <a:lnTo>
                  <a:pt x="177155" y="38606"/>
                </a:lnTo>
                <a:lnTo>
                  <a:pt x="194151" y="73104"/>
                </a:lnTo>
                <a:lnTo>
                  <a:pt x="197484" y="990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295265" y="7615567"/>
            <a:ext cx="215265" cy="633095"/>
            <a:chOff x="5295265" y="7615567"/>
            <a:chExt cx="215265" cy="633095"/>
          </a:xfrm>
        </p:grpSpPr>
        <p:sp>
          <p:nvSpPr>
            <p:cNvPr id="38" name="object 38"/>
            <p:cNvSpPr/>
            <p:nvPr/>
          </p:nvSpPr>
          <p:spPr>
            <a:xfrm>
              <a:off x="5304155" y="7615567"/>
              <a:ext cx="206375" cy="394335"/>
            </a:xfrm>
            <a:custGeom>
              <a:avLst/>
              <a:gdLst/>
              <a:ahLst/>
              <a:cxnLst/>
              <a:rect l="l" t="t" r="r" b="b"/>
              <a:pathLst>
                <a:path w="206375" h="394334">
                  <a:moveTo>
                    <a:pt x="206375" y="99060"/>
                  </a:moveTo>
                  <a:lnTo>
                    <a:pt x="198874" y="136564"/>
                  </a:lnTo>
                  <a:lnTo>
                    <a:pt x="177561" y="168671"/>
                  </a:lnTo>
                  <a:lnTo>
                    <a:pt x="145454" y="189984"/>
                  </a:lnTo>
                  <a:lnTo>
                    <a:pt x="107950" y="197485"/>
                  </a:lnTo>
                  <a:lnTo>
                    <a:pt x="94763" y="196651"/>
                  </a:lnTo>
                  <a:lnTo>
                    <a:pt x="58420" y="184150"/>
                  </a:lnTo>
                  <a:lnTo>
                    <a:pt x="29219" y="158878"/>
                  </a:lnTo>
                  <a:lnTo>
                    <a:pt x="12223" y="124460"/>
                  </a:lnTo>
                  <a:lnTo>
                    <a:pt x="8890" y="99060"/>
                  </a:lnTo>
                  <a:lnTo>
                    <a:pt x="9723" y="85873"/>
                  </a:lnTo>
                  <a:lnTo>
                    <a:pt x="22225" y="49530"/>
                  </a:lnTo>
                  <a:lnTo>
                    <a:pt x="47496" y="20329"/>
                  </a:lnTo>
                  <a:lnTo>
                    <a:pt x="81994" y="3333"/>
                  </a:lnTo>
                  <a:lnTo>
                    <a:pt x="107950" y="0"/>
                  </a:lnTo>
                  <a:lnTo>
                    <a:pt x="120769" y="833"/>
                  </a:lnTo>
                  <a:lnTo>
                    <a:pt x="156845" y="13335"/>
                  </a:lnTo>
                  <a:lnTo>
                    <a:pt x="186045" y="38606"/>
                  </a:lnTo>
                  <a:lnTo>
                    <a:pt x="203041" y="73104"/>
                  </a:lnTo>
                  <a:lnTo>
                    <a:pt x="206375" y="99060"/>
                  </a:lnTo>
                  <a:close/>
                </a:path>
                <a:path w="206375" h="394334">
                  <a:moveTo>
                    <a:pt x="197485" y="295910"/>
                  </a:moveTo>
                  <a:lnTo>
                    <a:pt x="189984" y="333414"/>
                  </a:lnTo>
                  <a:lnTo>
                    <a:pt x="168671" y="365521"/>
                  </a:lnTo>
                  <a:lnTo>
                    <a:pt x="136564" y="386834"/>
                  </a:lnTo>
                  <a:lnTo>
                    <a:pt x="99060" y="394335"/>
                  </a:lnTo>
                  <a:lnTo>
                    <a:pt x="85873" y="393501"/>
                  </a:lnTo>
                  <a:lnTo>
                    <a:pt x="49530" y="381000"/>
                  </a:lnTo>
                  <a:lnTo>
                    <a:pt x="20329" y="355728"/>
                  </a:lnTo>
                  <a:lnTo>
                    <a:pt x="3333" y="321310"/>
                  </a:lnTo>
                  <a:lnTo>
                    <a:pt x="0" y="295910"/>
                  </a:lnTo>
                  <a:lnTo>
                    <a:pt x="833" y="282723"/>
                  </a:lnTo>
                  <a:lnTo>
                    <a:pt x="13335" y="246380"/>
                  </a:lnTo>
                  <a:lnTo>
                    <a:pt x="38606" y="217179"/>
                  </a:lnTo>
                  <a:lnTo>
                    <a:pt x="73104" y="200183"/>
                  </a:lnTo>
                  <a:lnTo>
                    <a:pt x="99060" y="196850"/>
                  </a:lnTo>
                  <a:lnTo>
                    <a:pt x="111879" y="197683"/>
                  </a:lnTo>
                  <a:lnTo>
                    <a:pt x="147955" y="210185"/>
                  </a:lnTo>
                  <a:lnTo>
                    <a:pt x="177155" y="235456"/>
                  </a:lnTo>
                  <a:lnTo>
                    <a:pt x="194151" y="269954"/>
                  </a:lnTo>
                  <a:lnTo>
                    <a:pt x="197485" y="2959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265" y="8051177"/>
              <a:ext cx="197485" cy="197484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295265" y="8301367"/>
            <a:ext cx="197485" cy="430530"/>
            <a:chOff x="5295265" y="8301367"/>
            <a:chExt cx="197485" cy="43053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5265" y="8301367"/>
              <a:ext cx="197485" cy="19748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5265" y="8534412"/>
              <a:ext cx="197485" cy="197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019" y="891552"/>
            <a:ext cx="5022850" cy="18275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latin typeface="Arial MT"/>
                <a:cs typeface="Arial MT"/>
              </a:rPr>
              <a:t>17.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b="1" spc="-5" dirty="0">
                <a:latin typeface="Arial"/>
                <a:cs typeface="Arial"/>
              </a:rPr>
              <a:t>Rank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most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important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factor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selecting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5" dirty="0">
                <a:latin typeface="Arial"/>
                <a:cs typeface="Arial"/>
              </a:rPr>
              <a:t> company of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your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choice?</a:t>
            </a:r>
            <a:endParaRPr sz="1300" dirty="0">
              <a:latin typeface="Arial"/>
              <a:cs typeface="Arial"/>
            </a:endParaRPr>
          </a:p>
          <a:p>
            <a:pPr marL="1982470">
              <a:lnSpc>
                <a:spcPct val="100000"/>
              </a:lnSpc>
              <a:spcBef>
                <a:spcPts val="260"/>
              </a:spcBef>
              <a:tabLst>
                <a:tab pos="2669540" algn="l"/>
                <a:tab pos="3219450" algn="l"/>
                <a:tab pos="3677920" algn="l"/>
                <a:tab pos="4182110" algn="l"/>
              </a:tabLst>
            </a:pPr>
            <a:r>
              <a:rPr sz="1300" dirty="0">
                <a:latin typeface="Arial MT"/>
                <a:cs typeface="Arial MT"/>
              </a:rPr>
              <a:t>1	2	3	4	5</a:t>
            </a:r>
          </a:p>
          <a:p>
            <a:pPr marL="12700" marR="3579495">
              <a:lnSpc>
                <a:spcPts val="186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Earnings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Share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Dividend</a:t>
            </a: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spc="-5" dirty="0">
                <a:latin typeface="Arial MT"/>
                <a:cs typeface="Arial MT"/>
              </a:rPr>
              <a:t>Market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Capitalization</a:t>
            </a:r>
            <a:endParaRPr sz="1300" dirty="0">
              <a:latin typeface="Arial MT"/>
              <a:cs typeface="Arial MT"/>
            </a:endParaRPr>
          </a:p>
          <a:p>
            <a:pPr marL="12700" marR="3121660">
              <a:lnSpc>
                <a:spcPct val="118600"/>
              </a:lnSpc>
              <a:spcBef>
                <a:spcPts val="10"/>
              </a:spcBef>
            </a:pPr>
            <a:r>
              <a:rPr sz="1300" spc="-5" dirty="0">
                <a:latin typeface="Arial MT"/>
                <a:cs typeface="Arial MT"/>
              </a:rPr>
              <a:t>Performance of Company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 Ratio</a:t>
            </a:r>
            <a:endParaRPr sz="13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7304" y="1596402"/>
            <a:ext cx="197485" cy="1974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1175" y="1586877"/>
            <a:ext cx="197485" cy="1974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385184" y="1551317"/>
            <a:ext cx="206375" cy="656590"/>
            <a:chOff x="3385184" y="1551317"/>
            <a:chExt cx="206375" cy="6565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4074" y="1551317"/>
              <a:ext cx="197485" cy="1974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4074" y="1774837"/>
              <a:ext cx="197485" cy="1974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5184" y="2010422"/>
              <a:ext cx="197485" cy="19748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5820" y="2604782"/>
            <a:ext cx="197484" cy="1974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5820" y="2291092"/>
            <a:ext cx="197484" cy="19748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3050" y="2070100"/>
            <a:ext cx="197485" cy="19748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67175" y="2351417"/>
            <a:ext cx="206375" cy="430530"/>
            <a:chOff x="4067175" y="2351417"/>
            <a:chExt cx="206375" cy="4305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6064" y="2351417"/>
              <a:ext cx="197485" cy="1974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175" y="2584462"/>
              <a:ext cx="197485" cy="19748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650104" y="1577987"/>
            <a:ext cx="197485" cy="439420"/>
            <a:chOff x="4650104" y="1577987"/>
            <a:chExt cx="197485" cy="43942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0104" y="1577987"/>
              <a:ext cx="197485" cy="1974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0104" y="1819922"/>
              <a:ext cx="197485" cy="19748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195" y="1849132"/>
            <a:ext cx="197484" cy="1974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065" y="1858657"/>
            <a:ext cx="197485" cy="19748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149850" y="2070100"/>
            <a:ext cx="197485" cy="394335"/>
          </a:xfrm>
          <a:custGeom>
            <a:avLst/>
            <a:gdLst/>
            <a:ahLst/>
            <a:cxnLst/>
            <a:rect l="l" t="t" r="r" b="b"/>
            <a:pathLst>
              <a:path w="197485" h="394335">
                <a:moveTo>
                  <a:pt x="197485" y="98425"/>
                </a:moveTo>
                <a:lnTo>
                  <a:pt x="189984" y="136554"/>
                </a:lnTo>
                <a:lnTo>
                  <a:pt x="168671" y="168671"/>
                </a:lnTo>
                <a:lnTo>
                  <a:pt x="136564" y="189984"/>
                </a:lnTo>
                <a:lnTo>
                  <a:pt x="99060" y="197485"/>
                </a:lnTo>
                <a:lnTo>
                  <a:pt x="85873" y="196651"/>
                </a:lnTo>
                <a:lnTo>
                  <a:pt x="49529" y="184150"/>
                </a:lnTo>
                <a:lnTo>
                  <a:pt x="20329" y="158878"/>
                </a:lnTo>
                <a:lnTo>
                  <a:pt x="3333" y="124380"/>
                </a:lnTo>
                <a:lnTo>
                  <a:pt x="0" y="98425"/>
                </a:lnTo>
                <a:lnTo>
                  <a:pt x="833" y="85605"/>
                </a:lnTo>
                <a:lnTo>
                  <a:pt x="13335" y="49530"/>
                </a:lnTo>
                <a:lnTo>
                  <a:pt x="38606" y="20329"/>
                </a:lnTo>
                <a:lnTo>
                  <a:pt x="73104" y="3333"/>
                </a:lnTo>
                <a:lnTo>
                  <a:pt x="99060" y="0"/>
                </a:lnTo>
                <a:lnTo>
                  <a:pt x="111879" y="833"/>
                </a:lnTo>
                <a:lnTo>
                  <a:pt x="147954" y="13335"/>
                </a:lnTo>
                <a:lnTo>
                  <a:pt x="177155" y="38606"/>
                </a:lnTo>
                <a:lnTo>
                  <a:pt x="194151" y="73025"/>
                </a:lnTo>
                <a:lnTo>
                  <a:pt x="197485" y="98425"/>
                </a:lnTo>
                <a:close/>
              </a:path>
              <a:path w="197485" h="394335">
                <a:moveTo>
                  <a:pt x="197485" y="295910"/>
                </a:moveTo>
                <a:lnTo>
                  <a:pt x="189984" y="333414"/>
                </a:lnTo>
                <a:lnTo>
                  <a:pt x="168671" y="365521"/>
                </a:lnTo>
                <a:lnTo>
                  <a:pt x="136564" y="386834"/>
                </a:lnTo>
                <a:lnTo>
                  <a:pt x="99060" y="394335"/>
                </a:lnTo>
                <a:lnTo>
                  <a:pt x="85873" y="393501"/>
                </a:lnTo>
                <a:lnTo>
                  <a:pt x="49529" y="381000"/>
                </a:lnTo>
                <a:lnTo>
                  <a:pt x="20329" y="355728"/>
                </a:lnTo>
                <a:lnTo>
                  <a:pt x="3333" y="321310"/>
                </a:lnTo>
                <a:lnTo>
                  <a:pt x="0" y="295910"/>
                </a:lnTo>
                <a:lnTo>
                  <a:pt x="833" y="282723"/>
                </a:lnTo>
                <a:lnTo>
                  <a:pt x="13335" y="246380"/>
                </a:lnTo>
                <a:lnTo>
                  <a:pt x="38606" y="217179"/>
                </a:lnTo>
                <a:lnTo>
                  <a:pt x="73104" y="200183"/>
                </a:lnTo>
                <a:lnTo>
                  <a:pt x="99060" y="196850"/>
                </a:lnTo>
                <a:lnTo>
                  <a:pt x="111879" y="197683"/>
                </a:lnTo>
                <a:lnTo>
                  <a:pt x="147954" y="210185"/>
                </a:lnTo>
                <a:lnTo>
                  <a:pt x="177155" y="235456"/>
                </a:lnTo>
                <a:lnTo>
                  <a:pt x="194151" y="269954"/>
                </a:lnTo>
                <a:lnTo>
                  <a:pt x="197485" y="2959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600065" y="2112022"/>
            <a:ext cx="197485" cy="394335"/>
          </a:xfrm>
          <a:custGeom>
            <a:avLst/>
            <a:gdLst/>
            <a:ahLst/>
            <a:cxnLst/>
            <a:rect l="l" t="t" r="r" b="b"/>
            <a:pathLst>
              <a:path w="197485" h="394335">
                <a:moveTo>
                  <a:pt x="197485" y="98425"/>
                </a:moveTo>
                <a:lnTo>
                  <a:pt x="189984" y="136554"/>
                </a:lnTo>
                <a:lnTo>
                  <a:pt x="168671" y="168671"/>
                </a:lnTo>
                <a:lnTo>
                  <a:pt x="136564" y="189984"/>
                </a:lnTo>
                <a:lnTo>
                  <a:pt x="99060" y="197485"/>
                </a:lnTo>
                <a:lnTo>
                  <a:pt x="85873" y="196651"/>
                </a:lnTo>
                <a:lnTo>
                  <a:pt x="49530" y="184150"/>
                </a:lnTo>
                <a:lnTo>
                  <a:pt x="20329" y="158878"/>
                </a:lnTo>
                <a:lnTo>
                  <a:pt x="3333" y="124380"/>
                </a:lnTo>
                <a:lnTo>
                  <a:pt x="0" y="98425"/>
                </a:lnTo>
                <a:lnTo>
                  <a:pt x="833" y="85605"/>
                </a:lnTo>
                <a:lnTo>
                  <a:pt x="13335" y="49530"/>
                </a:lnTo>
                <a:lnTo>
                  <a:pt x="38606" y="20329"/>
                </a:lnTo>
                <a:lnTo>
                  <a:pt x="73104" y="3333"/>
                </a:lnTo>
                <a:lnTo>
                  <a:pt x="99060" y="0"/>
                </a:lnTo>
                <a:lnTo>
                  <a:pt x="111879" y="833"/>
                </a:lnTo>
                <a:lnTo>
                  <a:pt x="147955" y="13335"/>
                </a:lnTo>
                <a:lnTo>
                  <a:pt x="177155" y="38606"/>
                </a:lnTo>
                <a:lnTo>
                  <a:pt x="194151" y="73025"/>
                </a:lnTo>
                <a:lnTo>
                  <a:pt x="197485" y="98425"/>
                </a:lnTo>
                <a:close/>
              </a:path>
              <a:path w="197485" h="394335">
                <a:moveTo>
                  <a:pt x="197485" y="295910"/>
                </a:moveTo>
                <a:lnTo>
                  <a:pt x="189984" y="333414"/>
                </a:lnTo>
                <a:lnTo>
                  <a:pt x="168671" y="365521"/>
                </a:lnTo>
                <a:lnTo>
                  <a:pt x="136564" y="386834"/>
                </a:lnTo>
                <a:lnTo>
                  <a:pt x="99060" y="394335"/>
                </a:lnTo>
                <a:lnTo>
                  <a:pt x="85873" y="393501"/>
                </a:lnTo>
                <a:lnTo>
                  <a:pt x="49530" y="381000"/>
                </a:lnTo>
                <a:lnTo>
                  <a:pt x="20329" y="355728"/>
                </a:lnTo>
                <a:lnTo>
                  <a:pt x="3333" y="321310"/>
                </a:lnTo>
                <a:lnTo>
                  <a:pt x="0" y="295910"/>
                </a:lnTo>
                <a:lnTo>
                  <a:pt x="833" y="282723"/>
                </a:lnTo>
                <a:lnTo>
                  <a:pt x="13335" y="246380"/>
                </a:lnTo>
                <a:lnTo>
                  <a:pt x="38606" y="217179"/>
                </a:lnTo>
                <a:lnTo>
                  <a:pt x="73104" y="200183"/>
                </a:lnTo>
                <a:lnTo>
                  <a:pt x="99060" y="196850"/>
                </a:lnTo>
                <a:lnTo>
                  <a:pt x="111879" y="197683"/>
                </a:lnTo>
                <a:lnTo>
                  <a:pt x="147955" y="210185"/>
                </a:lnTo>
                <a:lnTo>
                  <a:pt x="177155" y="235456"/>
                </a:lnTo>
                <a:lnTo>
                  <a:pt x="194151" y="269954"/>
                </a:lnTo>
                <a:lnTo>
                  <a:pt x="197485" y="2959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648834" y="2091702"/>
            <a:ext cx="216535" cy="677545"/>
            <a:chOff x="4648834" y="2091702"/>
            <a:chExt cx="216535" cy="67754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8994" y="2091702"/>
              <a:ext cx="197484" cy="1974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834" y="2333637"/>
              <a:ext cx="197485" cy="1974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884" y="2571762"/>
              <a:ext cx="197485" cy="1974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3975" y="2565412"/>
            <a:ext cx="197485" cy="1974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7845" y="2565412"/>
            <a:ext cx="197484" cy="19748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4048125" y="158624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5">
                <a:moveTo>
                  <a:pt x="198120" y="99060"/>
                </a:moveTo>
                <a:lnTo>
                  <a:pt x="190619" y="136832"/>
                </a:lnTo>
                <a:lnTo>
                  <a:pt x="169068" y="169068"/>
                </a:lnTo>
                <a:lnTo>
                  <a:pt x="136832" y="190619"/>
                </a:lnTo>
                <a:lnTo>
                  <a:pt x="99060" y="198120"/>
                </a:lnTo>
                <a:lnTo>
                  <a:pt x="86231" y="197286"/>
                </a:lnTo>
                <a:lnTo>
                  <a:pt x="49529" y="184785"/>
                </a:lnTo>
                <a:lnTo>
                  <a:pt x="20597" y="159424"/>
                </a:lnTo>
                <a:lnTo>
                  <a:pt x="3333" y="124539"/>
                </a:lnTo>
                <a:lnTo>
                  <a:pt x="0" y="99060"/>
                </a:lnTo>
                <a:lnTo>
                  <a:pt x="833" y="86231"/>
                </a:lnTo>
                <a:lnTo>
                  <a:pt x="13335" y="49529"/>
                </a:lnTo>
                <a:lnTo>
                  <a:pt x="38695" y="20597"/>
                </a:lnTo>
                <a:lnTo>
                  <a:pt x="73580" y="3333"/>
                </a:lnTo>
                <a:lnTo>
                  <a:pt x="99060" y="0"/>
                </a:lnTo>
                <a:lnTo>
                  <a:pt x="111888" y="833"/>
                </a:lnTo>
                <a:lnTo>
                  <a:pt x="148589" y="13335"/>
                </a:lnTo>
                <a:lnTo>
                  <a:pt x="177522" y="38695"/>
                </a:lnTo>
                <a:lnTo>
                  <a:pt x="194786" y="73580"/>
                </a:lnTo>
                <a:lnTo>
                  <a:pt x="198120" y="99060"/>
                </a:lnTo>
                <a:close/>
              </a:path>
              <a:path w="198754" h="395605">
                <a:moveTo>
                  <a:pt x="198754" y="297179"/>
                </a:moveTo>
                <a:lnTo>
                  <a:pt x="191254" y="334684"/>
                </a:lnTo>
                <a:lnTo>
                  <a:pt x="169941" y="366791"/>
                </a:lnTo>
                <a:lnTo>
                  <a:pt x="137834" y="388104"/>
                </a:lnTo>
                <a:lnTo>
                  <a:pt x="100329" y="395604"/>
                </a:lnTo>
                <a:lnTo>
                  <a:pt x="87143" y="394771"/>
                </a:lnTo>
                <a:lnTo>
                  <a:pt x="50800" y="382270"/>
                </a:lnTo>
                <a:lnTo>
                  <a:pt x="21599" y="356998"/>
                </a:lnTo>
                <a:lnTo>
                  <a:pt x="4603" y="322579"/>
                </a:lnTo>
                <a:lnTo>
                  <a:pt x="1270" y="297179"/>
                </a:lnTo>
                <a:lnTo>
                  <a:pt x="2103" y="283993"/>
                </a:lnTo>
                <a:lnTo>
                  <a:pt x="14604" y="247650"/>
                </a:lnTo>
                <a:lnTo>
                  <a:pt x="39876" y="218449"/>
                </a:lnTo>
                <a:lnTo>
                  <a:pt x="74374" y="201453"/>
                </a:lnTo>
                <a:lnTo>
                  <a:pt x="100329" y="198120"/>
                </a:lnTo>
                <a:lnTo>
                  <a:pt x="113149" y="198953"/>
                </a:lnTo>
                <a:lnTo>
                  <a:pt x="149225" y="211454"/>
                </a:lnTo>
                <a:lnTo>
                  <a:pt x="178425" y="236726"/>
                </a:lnTo>
                <a:lnTo>
                  <a:pt x="195421" y="271224"/>
                </a:lnTo>
                <a:lnTo>
                  <a:pt x="198754" y="297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1688233"/>
            <a:ext cx="6553199" cy="60805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en-IN" sz="2800" b="1" spc="-5" dirty="0">
                <a:latin typeface="Times New Roman"/>
                <a:cs typeface="Times New Roman"/>
              </a:rPr>
              <a:t>                    </a:t>
            </a:r>
            <a:r>
              <a:rPr sz="2800" b="1" spc="-5" dirty="0">
                <a:latin typeface="Times New Roman"/>
                <a:cs typeface="Times New Roman"/>
              </a:rPr>
              <a:t>Objectives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study</a:t>
            </a:r>
            <a:endParaRPr lang="en-IN" sz="28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endParaRPr lang="en-IN" sz="28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endParaRPr lang="en-IN" sz="28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73990" algn="l"/>
              </a:tabLst>
            </a:pPr>
            <a:r>
              <a:rPr sz="2800" spc="-50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understand the investors’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preference towards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investment.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7399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73990" algn="l"/>
              </a:tabLst>
            </a:pPr>
            <a:r>
              <a:rPr sz="2800" spc="-50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factors influencing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investment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market.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7399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73355" indent="-16129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73990" algn="l"/>
              </a:tabLst>
            </a:pPr>
            <a:r>
              <a:rPr sz="2800" spc="-5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awareness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various investment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avenues.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850" y="-432715"/>
            <a:ext cx="5105400" cy="86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9490">
              <a:lnSpc>
                <a:spcPct val="100000"/>
              </a:lnSpc>
              <a:spcBef>
                <a:spcPts val="100"/>
              </a:spcBef>
            </a:pPr>
            <a:endParaRPr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 marR="5080" indent="1372870">
              <a:lnSpc>
                <a:spcPct val="250599"/>
              </a:lnSpc>
              <a:spcBef>
                <a:spcPts val="10"/>
              </a:spcBef>
            </a:pPr>
            <a:r>
              <a:rPr b="1" spc="-5" dirty="0">
                <a:solidFill>
                  <a:srgbClr val="00B050"/>
                </a:solidFill>
                <a:latin typeface="Times New Roman"/>
                <a:cs typeface="Times New Roman"/>
              </a:rPr>
              <a:t>Data Analysis And Interpretation</a:t>
            </a:r>
            <a:endParaRPr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425" y="2520962"/>
          <a:ext cx="5274308" cy="112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Gender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Percentages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Female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60169" y="7800353"/>
            <a:ext cx="4918075" cy="1121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Analysis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Interpretation:</a:t>
            </a:r>
            <a:endParaRPr sz="1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sz="1400" b="1" dirty="0">
                <a:latin typeface="Times New Roman"/>
                <a:cs typeface="Times New Roman"/>
              </a:rPr>
              <a:t>72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% 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 respondents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are Males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28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%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are Females.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This shows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that </a:t>
            </a:r>
            <a:r>
              <a:rPr sz="1400" b="1" spc="-3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financial literacy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more among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males.</a:t>
            </a:r>
            <a:endParaRPr sz="1400" b="1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9170" y="4805692"/>
            <a:ext cx="2827655" cy="2827020"/>
            <a:chOff x="2249170" y="4805692"/>
            <a:chExt cx="2827655" cy="2827020"/>
          </a:xfrm>
        </p:grpSpPr>
        <p:sp>
          <p:nvSpPr>
            <p:cNvPr id="7" name="object 7"/>
            <p:cNvSpPr/>
            <p:nvPr/>
          </p:nvSpPr>
          <p:spPr>
            <a:xfrm>
              <a:off x="2249170" y="4805692"/>
              <a:ext cx="2802890" cy="2827020"/>
            </a:xfrm>
            <a:custGeom>
              <a:avLst/>
              <a:gdLst/>
              <a:ahLst/>
              <a:cxnLst/>
              <a:rect l="l" t="t" r="r" b="b"/>
              <a:pathLst>
                <a:path w="2802890" h="2827020">
                  <a:moveTo>
                    <a:pt x="1414145" y="0"/>
                  </a:moveTo>
                  <a:lnTo>
                    <a:pt x="1364669" y="868"/>
                  </a:lnTo>
                  <a:lnTo>
                    <a:pt x="1315328" y="3466"/>
                  </a:lnTo>
                  <a:lnTo>
                    <a:pt x="1266166" y="7784"/>
                  </a:lnTo>
                  <a:lnTo>
                    <a:pt x="1217223" y="13811"/>
                  </a:lnTo>
                  <a:lnTo>
                    <a:pt x="1168541" y="21536"/>
                  </a:lnTo>
                  <a:lnTo>
                    <a:pt x="1120163" y="30950"/>
                  </a:lnTo>
                  <a:lnTo>
                    <a:pt x="1072129" y="42041"/>
                  </a:lnTo>
                  <a:lnTo>
                    <a:pt x="1024483" y="54799"/>
                  </a:lnTo>
                  <a:lnTo>
                    <a:pt x="977265" y="69214"/>
                  </a:lnTo>
                  <a:lnTo>
                    <a:pt x="930565" y="85273"/>
                  </a:lnTo>
                  <a:lnTo>
                    <a:pt x="884476" y="102952"/>
                  </a:lnTo>
                  <a:lnTo>
                    <a:pt x="839046" y="122225"/>
                  </a:lnTo>
                  <a:lnTo>
                    <a:pt x="794322" y="143066"/>
                  </a:lnTo>
                  <a:lnTo>
                    <a:pt x="750350" y="165449"/>
                  </a:lnTo>
                  <a:lnTo>
                    <a:pt x="707178" y="189347"/>
                  </a:lnTo>
                  <a:lnTo>
                    <a:pt x="664852" y="214735"/>
                  </a:lnTo>
                  <a:lnTo>
                    <a:pt x="623421" y="241586"/>
                  </a:lnTo>
                  <a:lnTo>
                    <a:pt x="582930" y="269875"/>
                  </a:lnTo>
                  <a:lnTo>
                    <a:pt x="543471" y="299739"/>
                  </a:lnTo>
                  <a:lnTo>
                    <a:pt x="505125" y="330894"/>
                  </a:lnTo>
                  <a:lnTo>
                    <a:pt x="467924" y="363314"/>
                  </a:lnTo>
                  <a:lnTo>
                    <a:pt x="431899" y="396972"/>
                  </a:lnTo>
                  <a:lnTo>
                    <a:pt x="397081" y="431843"/>
                  </a:lnTo>
                  <a:lnTo>
                    <a:pt x="363502" y="467900"/>
                  </a:lnTo>
                  <a:lnTo>
                    <a:pt x="331193" y="505118"/>
                  </a:lnTo>
                  <a:lnTo>
                    <a:pt x="300185" y="543470"/>
                  </a:lnTo>
                  <a:lnTo>
                    <a:pt x="270510" y="582929"/>
                  </a:lnTo>
                  <a:lnTo>
                    <a:pt x="242032" y="623399"/>
                  </a:lnTo>
                  <a:lnTo>
                    <a:pt x="215034" y="664772"/>
                  </a:lnTo>
                  <a:lnTo>
                    <a:pt x="189535" y="707013"/>
                  </a:lnTo>
                  <a:lnTo>
                    <a:pt x="165558" y="750085"/>
                  </a:lnTo>
                  <a:lnTo>
                    <a:pt x="143122" y="793952"/>
                  </a:lnTo>
                  <a:lnTo>
                    <a:pt x="122249" y="838576"/>
                  </a:lnTo>
                  <a:lnTo>
                    <a:pt x="102959" y="883921"/>
                  </a:lnTo>
                  <a:lnTo>
                    <a:pt x="85274" y="929951"/>
                  </a:lnTo>
                  <a:lnTo>
                    <a:pt x="69215" y="976629"/>
                  </a:lnTo>
                  <a:lnTo>
                    <a:pt x="54799" y="1024015"/>
                  </a:lnTo>
                  <a:lnTo>
                    <a:pt x="42041" y="1071751"/>
                  </a:lnTo>
                  <a:lnTo>
                    <a:pt x="30950" y="1119810"/>
                  </a:lnTo>
                  <a:lnTo>
                    <a:pt x="21536" y="1168168"/>
                  </a:lnTo>
                  <a:lnTo>
                    <a:pt x="13811" y="1216797"/>
                  </a:lnTo>
                  <a:lnTo>
                    <a:pt x="7784" y="1265672"/>
                  </a:lnTo>
                  <a:lnTo>
                    <a:pt x="3466" y="1314767"/>
                  </a:lnTo>
                  <a:lnTo>
                    <a:pt x="868" y="1364054"/>
                  </a:lnTo>
                  <a:lnTo>
                    <a:pt x="0" y="1413509"/>
                  </a:lnTo>
                  <a:lnTo>
                    <a:pt x="868" y="1462985"/>
                  </a:lnTo>
                  <a:lnTo>
                    <a:pt x="3466" y="1512326"/>
                  </a:lnTo>
                  <a:lnTo>
                    <a:pt x="7784" y="1561488"/>
                  </a:lnTo>
                  <a:lnTo>
                    <a:pt x="13811" y="1610431"/>
                  </a:lnTo>
                  <a:lnTo>
                    <a:pt x="21536" y="1659113"/>
                  </a:lnTo>
                  <a:lnTo>
                    <a:pt x="30950" y="1707491"/>
                  </a:lnTo>
                  <a:lnTo>
                    <a:pt x="42041" y="1755525"/>
                  </a:lnTo>
                  <a:lnTo>
                    <a:pt x="54799" y="1803171"/>
                  </a:lnTo>
                  <a:lnTo>
                    <a:pt x="69215" y="1850389"/>
                  </a:lnTo>
                  <a:lnTo>
                    <a:pt x="85274" y="1897089"/>
                  </a:lnTo>
                  <a:lnTo>
                    <a:pt x="102959" y="1943171"/>
                  </a:lnTo>
                  <a:lnTo>
                    <a:pt x="122249" y="1988584"/>
                  </a:lnTo>
                  <a:lnTo>
                    <a:pt x="143122" y="2033276"/>
                  </a:lnTo>
                  <a:lnTo>
                    <a:pt x="165558" y="2077195"/>
                  </a:lnTo>
                  <a:lnTo>
                    <a:pt x="189535" y="2120288"/>
                  </a:lnTo>
                  <a:lnTo>
                    <a:pt x="215034" y="2162503"/>
                  </a:lnTo>
                  <a:lnTo>
                    <a:pt x="242032" y="2203787"/>
                  </a:lnTo>
                  <a:lnTo>
                    <a:pt x="270510" y="2244090"/>
                  </a:lnTo>
                  <a:lnTo>
                    <a:pt x="300185" y="2283737"/>
                  </a:lnTo>
                  <a:lnTo>
                    <a:pt x="331193" y="2322230"/>
                  </a:lnTo>
                  <a:lnTo>
                    <a:pt x="363502" y="2359542"/>
                  </a:lnTo>
                  <a:lnTo>
                    <a:pt x="397081" y="2395646"/>
                  </a:lnTo>
                  <a:lnTo>
                    <a:pt x="431899" y="2430517"/>
                  </a:lnTo>
                  <a:lnTo>
                    <a:pt x="467924" y="2464129"/>
                  </a:lnTo>
                  <a:lnTo>
                    <a:pt x="505125" y="2496455"/>
                  </a:lnTo>
                  <a:lnTo>
                    <a:pt x="543471" y="2527468"/>
                  </a:lnTo>
                  <a:lnTo>
                    <a:pt x="582930" y="2557144"/>
                  </a:lnTo>
                  <a:lnTo>
                    <a:pt x="623421" y="2585600"/>
                  </a:lnTo>
                  <a:lnTo>
                    <a:pt x="664852" y="2612540"/>
                  </a:lnTo>
                  <a:lnTo>
                    <a:pt x="707178" y="2637954"/>
                  </a:lnTo>
                  <a:lnTo>
                    <a:pt x="750350" y="2661832"/>
                  </a:lnTo>
                  <a:lnTo>
                    <a:pt x="794322" y="2684162"/>
                  </a:lnTo>
                  <a:lnTo>
                    <a:pt x="839046" y="2704935"/>
                  </a:lnTo>
                  <a:lnTo>
                    <a:pt x="884476" y="2724140"/>
                  </a:lnTo>
                  <a:lnTo>
                    <a:pt x="930565" y="2741767"/>
                  </a:lnTo>
                  <a:lnTo>
                    <a:pt x="977265" y="2757804"/>
                  </a:lnTo>
                  <a:lnTo>
                    <a:pt x="1024482" y="2772387"/>
                  </a:lnTo>
                  <a:lnTo>
                    <a:pt x="1072123" y="2785234"/>
                  </a:lnTo>
                  <a:lnTo>
                    <a:pt x="1120140" y="2796351"/>
                  </a:lnTo>
                  <a:lnTo>
                    <a:pt x="1168486" y="2805744"/>
                  </a:lnTo>
                  <a:lnTo>
                    <a:pt x="1217114" y="2813417"/>
                  </a:lnTo>
                  <a:lnTo>
                    <a:pt x="1265978" y="2819376"/>
                  </a:lnTo>
                  <a:lnTo>
                    <a:pt x="1315030" y="2823626"/>
                  </a:lnTo>
                  <a:lnTo>
                    <a:pt x="1364223" y="2826172"/>
                  </a:lnTo>
                  <a:lnTo>
                    <a:pt x="1413509" y="2827019"/>
                  </a:lnTo>
                  <a:lnTo>
                    <a:pt x="1462985" y="2826172"/>
                  </a:lnTo>
                  <a:lnTo>
                    <a:pt x="1512326" y="2823626"/>
                  </a:lnTo>
                  <a:lnTo>
                    <a:pt x="1561488" y="2819376"/>
                  </a:lnTo>
                  <a:lnTo>
                    <a:pt x="1610431" y="2813417"/>
                  </a:lnTo>
                  <a:lnTo>
                    <a:pt x="1659113" y="2805744"/>
                  </a:lnTo>
                  <a:lnTo>
                    <a:pt x="1707491" y="2796351"/>
                  </a:lnTo>
                  <a:lnTo>
                    <a:pt x="1755525" y="2785234"/>
                  </a:lnTo>
                  <a:lnTo>
                    <a:pt x="1803171" y="2772387"/>
                  </a:lnTo>
                  <a:lnTo>
                    <a:pt x="1850390" y="2757804"/>
                  </a:lnTo>
                  <a:lnTo>
                    <a:pt x="1897257" y="2741767"/>
                  </a:lnTo>
                  <a:lnTo>
                    <a:pt x="1943434" y="2724140"/>
                  </a:lnTo>
                  <a:lnTo>
                    <a:pt x="1988890" y="2704935"/>
                  </a:lnTo>
                  <a:lnTo>
                    <a:pt x="2033594" y="2684162"/>
                  </a:lnTo>
                  <a:lnTo>
                    <a:pt x="2077513" y="2661832"/>
                  </a:lnTo>
                  <a:lnTo>
                    <a:pt x="2120617" y="2637954"/>
                  </a:lnTo>
                  <a:lnTo>
                    <a:pt x="2162875" y="2612540"/>
                  </a:lnTo>
                  <a:lnTo>
                    <a:pt x="2204254" y="2585600"/>
                  </a:lnTo>
                  <a:lnTo>
                    <a:pt x="2244725" y="2557144"/>
                  </a:lnTo>
                  <a:lnTo>
                    <a:pt x="2284184" y="2527468"/>
                  </a:lnTo>
                  <a:lnTo>
                    <a:pt x="2322536" y="2496455"/>
                  </a:lnTo>
                  <a:lnTo>
                    <a:pt x="2359754" y="2464129"/>
                  </a:lnTo>
                  <a:lnTo>
                    <a:pt x="2395811" y="2430517"/>
                  </a:lnTo>
                  <a:lnTo>
                    <a:pt x="2430682" y="2395646"/>
                  </a:lnTo>
                  <a:lnTo>
                    <a:pt x="2464340" y="2359542"/>
                  </a:lnTo>
                  <a:lnTo>
                    <a:pt x="2496760" y="2322230"/>
                  </a:lnTo>
                  <a:lnTo>
                    <a:pt x="2527915" y="2283737"/>
                  </a:lnTo>
                  <a:lnTo>
                    <a:pt x="2557780" y="2244090"/>
                  </a:lnTo>
                  <a:lnTo>
                    <a:pt x="2586068" y="2203787"/>
                  </a:lnTo>
                  <a:lnTo>
                    <a:pt x="2612919" y="2162503"/>
                  </a:lnTo>
                  <a:lnTo>
                    <a:pt x="2638307" y="2120288"/>
                  </a:lnTo>
                  <a:lnTo>
                    <a:pt x="2662205" y="2077195"/>
                  </a:lnTo>
                  <a:lnTo>
                    <a:pt x="2684588" y="2033276"/>
                  </a:lnTo>
                  <a:lnTo>
                    <a:pt x="2705429" y="1988584"/>
                  </a:lnTo>
                  <a:lnTo>
                    <a:pt x="2724702" y="1943171"/>
                  </a:lnTo>
                  <a:lnTo>
                    <a:pt x="2742381" y="1897089"/>
                  </a:lnTo>
                  <a:lnTo>
                    <a:pt x="2758440" y="1850389"/>
                  </a:lnTo>
                  <a:lnTo>
                    <a:pt x="2771546" y="1807884"/>
                  </a:lnTo>
                  <a:lnTo>
                    <a:pt x="2783284" y="1765141"/>
                  </a:lnTo>
                  <a:lnTo>
                    <a:pt x="2793712" y="1722159"/>
                  </a:lnTo>
                  <a:lnTo>
                    <a:pt x="2802890" y="1678939"/>
                  </a:lnTo>
                  <a:lnTo>
                    <a:pt x="1414145" y="1413509"/>
                  </a:lnTo>
                  <a:lnTo>
                    <a:pt x="1414145" y="0"/>
                  </a:lnTo>
                  <a:close/>
                </a:path>
              </a:pathLst>
            </a:custGeom>
            <a:solidFill>
              <a:srgbClr val="FFD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2680" y="4805692"/>
              <a:ext cx="1414145" cy="1678939"/>
            </a:xfrm>
            <a:custGeom>
              <a:avLst/>
              <a:gdLst/>
              <a:ahLst/>
              <a:cxnLst/>
              <a:rect l="l" t="t" r="r" b="b"/>
              <a:pathLst>
                <a:path w="1414145" h="1678939">
                  <a:moveTo>
                    <a:pt x="0" y="0"/>
                  </a:moveTo>
                  <a:lnTo>
                    <a:pt x="635" y="1413509"/>
                  </a:lnTo>
                  <a:lnTo>
                    <a:pt x="1389380" y="1678939"/>
                  </a:lnTo>
                  <a:lnTo>
                    <a:pt x="1398295" y="1626219"/>
                  </a:lnTo>
                  <a:lnTo>
                    <a:pt x="1405229" y="1573255"/>
                  </a:lnTo>
                  <a:lnTo>
                    <a:pt x="1410182" y="1520108"/>
                  </a:lnTo>
                  <a:lnTo>
                    <a:pt x="1413154" y="1466839"/>
                  </a:lnTo>
                  <a:lnTo>
                    <a:pt x="1414145" y="1413509"/>
                  </a:lnTo>
                  <a:lnTo>
                    <a:pt x="1413276" y="1364054"/>
                  </a:lnTo>
                  <a:lnTo>
                    <a:pt x="1410678" y="1314767"/>
                  </a:lnTo>
                  <a:lnTo>
                    <a:pt x="1406360" y="1265672"/>
                  </a:lnTo>
                  <a:lnTo>
                    <a:pt x="1400333" y="1216797"/>
                  </a:lnTo>
                  <a:lnTo>
                    <a:pt x="1392608" y="1168168"/>
                  </a:lnTo>
                  <a:lnTo>
                    <a:pt x="1383194" y="1119810"/>
                  </a:lnTo>
                  <a:lnTo>
                    <a:pt x="1372103" y="1071751"/>
                  </a:lnTo>
                  <a:lnTo>
                    <a:pt x="1359345" y="1024015"/>
                  </a:lnTo>
                  <a:lnTo>
                    <a:pt x="1344930" y="976629"/>
                  </a:lnTo>
                  <a:lnTo>
                    <a:pt x="1328871" y="929951"/>
                  </a:lnTo>
                  <a:lnTo>
                    <a:pt x="1311192" y="883921"/>
                  </a:lnTo>
                  <a:lnTo>
                    <a:pt x="1291919" y="838576"/>
                  </a:lnTo>
                  <a:lnTo>
                    <a:pt x="1271078" y="793952"/>
                  </a:lnTo>
                  <a:lnTo>
                    <a:pt x="1248695" y="750085"/>
                  </a:lnTo>
                  <a:lnTo>
                    <a:pt x="1224797" y="707013"/>
                  </a:lnTo>
                  <a:lnTo>
                    <a:pt x="1199409" y="664772"/>
                  </a:lnTo>
                  <a:lnTo>
                    <a:pt x="1172558" y="623399"/>
                  </a:lnTo>
                  <a:lnTo>
                    <a:pt x="1144270" y="582929"/>
                  </a:lnTo>
                  <a:lnTo>
                    <a:pt x="1114405" y="543470"/>
                  </a:lnTo>
                  <a:lnTo>
                    <a:pt x="1083250" y="505118"/>
                  </a:lnTo>
                  <a:lnTo>
                    <a:pt x="1050830" y="467900"/>
                  </a:lnTo>
                  <a:lnTo>
                    <a:pt x="1017172" y="431843"/>
                  </a:lnTo>
                  <a:lnTo>
                    <a:pt x="982301" y="396972"/>
                  </a:lnTo>
                  <a:lnTo>
                    <a:pt x="946244" y="363314"/>
                  </a:lnTo>
                  <a:lnTo>
                    <a:pt x="909026" y="330894"/>
                  </a:lnTo>
                  <a:lnTo>
                    <a:pt x="870674" y="299739"/>
                  </a:lnTo>
                  <a:lnTo>
                    <a:pt x="831215" y="269875"/>
                  </a:lnTo>
                  <a:lnTo>
                    <a:pt x="790744" y="241586"/>
                  </a:lnTo>
                  <a:lnTo>
                    <a:pt x="749365" y="214735"/>
                  </a:lnTo>
                  <a:lnTo>
                    <a:pt x="707107" y="189347"/>
                  </a:lnTo>
                  <a:lnTo>
                    <a:pt x="664003" y="165449"/>
                  </a:lnTo>
                  <a:lnTo>
                    <a:pt x="620084" y="143066"/>
                  </a:lnTo>
                  <a:lnTo>
                    <a:pt x="575380" y="122225"/>
                  </a:lnTo>
                  <a:lnTo>
                    <a:pt x="529924" y="102952"/>
                  </a:lnTo>
                  <a:lnTo>
                    <a:pt x="483747" y="85273"/>
                  </a:lnTo>
                  <a:lnTo>
                    <a:pt x="436880" y="69214"/>
                  </a:lnTo>
                  <a:lnTo>
                    <a:pt x="389662" y="54799"/>
                  </a:lnTo>
                  <a:lnTo>
                    <a:pt x="342021" y="42041"/>
                  </a:lnTo>
                  <a:lnTo>
                    <a:pt x="294004" y="30950"/>
                  </a:lnTo>
                  <a:lnTo>
                    <a:pt x="245658" y="21536"/>
                  </a:lnTo>
                  <a:lnTo>
                    <a:pt x="197030" y="13811"/>
                  </a:lnTo>
                  <a:lnTo>
                    <a:pt x="148166" y="7784"/>
                  </a:lnTo>
                  <a:lnTo>
                    <a:pt x="99114" y="3466"/>
                  </a:lnTo>
                  <a:lnTo>
                    <a:pt x="49921" y="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999479" y="60909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D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9479" y="627254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76200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6200" y="75564"/>
                </a:lnTo>
                <a:lnTo>
                  <a:pt x="76200" y="0"/>
                </a:lnTo>
                <a:close/>
              </a:path>
            </a:pathLst>
          </a:custGeom>
          <a:solidFill>
            <a:srgbClr val="AEC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6200" y="4725682"/>
            <a:ext cx="5325110" cy="2990850"/>
          </a:xfrm>
          <a:prstGeom prst="rect">
            <a:avLst/>
          </a:prstGeom>
          <a:ln w="9525">
            <a:solidFill>
              <a:srgbClr val="295F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37894" algn="ctr">
              <a:lnSpc>
                <a:spcPct val="100000"/>
              </a:lnSpc>
            </a:pPr>
            <a:r>
              <a:rPr sz="1800" spc="10" dirty="0">
                <a:latin typeface="Arial MT"/>
                <a:cs typeface="Arial MT"/>
              </a:rPr>
              <a:t>28%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 MT"/>
              <a:cs typeface="Arial MT"/>
            </a:endParaRPr>
          </a:p>
          <a:p>
            <a:pPr marL="4765040" marR="131445">
              <a:lnSpc>
                <a:spcPct val="119200"/>
              </a:lnSpc>
            </a:pPr>
            <a:r>
              <a:rPr sz="1000" dirty="0">
                <a:latin typeface="Arial MT"/>
                <a:cs typeface="Arial MT"/>
              </a:rPr>
              <a:t>Male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F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m</a:t>
            </a:r>
            <a:r>
              <a:rPr sz="1000" spc="-20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l</a:t>
            </a:r>
            <a:r>
              <a:rPr sz="1000" dirty="0">
                <a:latin typeface="Arial MT"/>
                <a:cs typeface="Arial MT"/>
              </a:rPr>
              <a:t>e</a:t>
            </a: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 marL="1270000">
              <a:lnSpc>
                <a:spcPct val="100000"/>
              </a:lnSpc>
              <a:spcBef>
                <a:spcPts val="890"/>
              </a:spcBef>
            </a:pPr>
            <a:r>
              <a:rPr sz="1800" spc="10" dirty="0">
                <a:latin typeface="Arial MT"/>
                <a:cs typeface="Arial MT"/>
              </a:rPr>
              <a:t>72%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0EF5B-C3FB-401D-ABB9-B17C108C250F}"/>
              </a:ext>
            </a:extLst>
          </p:cNvPr>
          <p:cNvSpPr/>
          <p:nvPr/>
        </p:nvSpPr>
        <p:spPr>
          <a:xfrm>
            <a:off x="1644650" y="1689100"/>
            <a:ext cx="4937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/>
                <a:cs typeface="Times New Roman"/>
              </a:rPr>
              <a:t>Classification</a:t>
            </a:r>
            <a:r>
              <a:rPr lang="en-US" b="1" dirty="0">
                <a:latin typeface="Times New Roman"/>
                <a:cs typeface="Times New Roman"/>
              </a:rPr>
              <a:t> of </a:t>
            </a:r>
            <a:r>
              <a:rPr lang="en-US" b="1" spc="-10" dirty="0">
                <a:latin typeface="Times New Roman"/>
                <a:cs typeface="Times New Roman"/>
              </a:rPr>
              <a:t>respondents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based </a:t>
            </a:r>
            <a:r>
              <a:rPr lang="en-US" b="1" dirty="0">
                <a:latin typeface="Times New Roman"/>
                <a:cs typeface="Times New Roman"/>
              </a:rPr>
              <a:t>on gender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250" y="698500"/>
            <a:ext cx="4739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Classification</a:t>
            </a:r>
            <a:r>
              <a:rPr b="1" dirty="0">
                <a:latin typeface="Times New Roman"/>
                <a:cs typeface="Times New Roman"/>
              </a:rPr>
              <a:t> of </a:t>
            </a:r>
            <a:r>
              <a:rPr b="1" spc="-10" dirty="0">
                <a:latin typeface="Times New Roman"/>
                <a:cs typeface="Times New Roman"/>
              </a:rPr>
              <a:t>respondents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on the basis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dirty="0">
                <a:latin typeface="Times New Roman"/>
                <a:cs typeface="Times New Roman"/>
              </a:rPr>
              <a:t> age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3825" y="1991372"/>
          <a:ext cx="5248910" cy="235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years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38985" y="5736602"/>
            <a:ext cx="2517140" cy="2516505"/>
            <a:chOff x="2038985" y="5736602"/>
            <a:chExt cx="2517140" cy="2516505"/>
          </a:xfrm>
        </p:grpSpPr>
        <p:sp>
          <p:nvSpPr>
            <p:cNvPr id="6" name="object 6"/>
            <p:cNvSpPr/>
            <p:nvPr/>
          </p:nvSpPr>
          <p:spPr>
            <a:xfrm>
              <a:off x="2691130" y="5736602"/>
              <a:ext cx="606425" cy="1257935"/>
            </a:xfrm>
            <a:custGeom>
              <a:avLst/>
              <a:gdLst/>
              <a:ahLst/>
              <a:cxnLst/>
              <a:rect l="l" t="t" r="r" b="b"/>
              <a:pathLst>
                <a:path w="606425" h="1257934">
                  <a:moveTo>
                    <a:pt x="606424" y="0"/>
                  </a:moveTo>
                  <a:lnTo>
                    <a:pt x="556934" y="952"/>
                  </a:lnTo>
                  <a:lnTo>
                    <a:pt x="507563" y="3810"/>
                  </a:lnTo>
                  <a:lnTo>
                    <a:pt x="458370" y="8572"/>
                  </a:lnTo>
                  <a:lnTo>
                    <a:pt x="409416" y="15239"/>
                  </a:lnTo>
                  <a:lnTo>
                    <a:pt x="360759" y="23812"/>
                  </a:lnTo>
                  <a:lnTo>
                    <a:pt x="312459" y="34289"/>
                  </a:lnTo>
                  <a:lnTo>
                    <a:pt x="264576" y="46672"/>
                  </a:lnTo>
                  <a:lnTo>
                    <a:pt x="217169" y="60960"/>
                  </a:lnTo>
                  <a:lnTo>
                    <a:pt x="172455" y="76586"/>
                  </a:lnTo>
                  <a:lnTo>
                    <a:pt x="128290" y="93766"/>
                  </a:lnTo>
                  <a:lnTo>
                    <a:pt x="84764" y="112532"/>
                  </a:lnTo>
                  <a:lnTo>
                    <a:pt x="41970" y="132913"/>
                  </a:lnTo>
                  <a:lnTo>
                    <a:pt x="0" y="154940"/>
                  </a:lnTo>
                  <a:lnTo>
                    <a:pt x="606424" y="1257935"/>
                  </a:lnTo>
                  <a:lnTo>
                    <a:pt x="606424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985" y="5891542"/>
              <a:ext cx="1258570" cy="2273300"/>
            </a:xfrm>
            <a:custGeom>
              <a:avLst/>
              <a:gdLst/>
              <a:ahLst/>
              <a:cxnLst/>
              <a:rect l="l" t="t" r="r" b="b"/>
              <a:pathLst>
                <a:path w="1258570" h="2273300">
                  <a:moveTo>
                    <a:pt x="652144" y="0"/>
                  </a:moveTo>
                  <a:lnTo>
                    <a:pt x="617726" y="19903"/>
                  </a:lnTo>
                  <a:lnTo>
                    <a:pt x="583961" y="40639"/>
                  </a:lnTo>
                  <a:lnTo>
                    <a:pt x="550793" y="62329"/>
                  </a:lnTo>
                  <a:lnTo>
                    <a:pt x="518159" y="85089"/>
                  </a:lnTo>
                  <a:lnTo>
                    <a:pt x="478757" y="114907"/>
                  </a:lnTo>
                  <a:lnTo>
                    <a:pt x="440590" y="146228"/>
                  </a:lnTo>
                  <a:lnTo>
                    <a:pt x="403703" y="179007"/>
                  </a:lnTo>
                  <a:lnTo>
                    <a:pt x="368141" y="213201"/>
                  </a:lnTo>
                  <a:lnTo>
                    <a:pt x="333947" y="248763"/>
                  </a:lnTo>
                  <a:lnTo>
                    <a:pt x="301168" y="285650"/>
                  </a:lnTo>
                  <a:lnTo>
                    <a:pt x="269847" y="323817"/>
                  </a:lnTo>
                  <a:lnTo>
                    <a:pt x="240029" y="363219"/>
                  </a:lnTo>
                  <a:lnTo>
                    <a:pt x="211787" y="403962"/>
                  </a:lnTo>
                  <a:lnTo>
                    <a:pt x="185181" y="445680"/>
                  </a:lnTo>
                  <a:lnTo>
                    <a:pt x="160243" y="488336"/>
                  </a:lnTo>
                  <a:lnTo>
                    <a:pt x="137001" y="531891"/>
                  </a:lnTo>
                  <a:lnTo>
                    <a:pt x="115485" y="576310"/>
                  </a:lnTo>
                  <a:lnTo>
                    <a:pt x="95726" y="621555"/>
                  </a:lnTo>
                  <a:lnTo>
                    <a:pt x="77752" y="667589"/>
                  </a:lnTo>
                  <a:lnTo>
                    <a:pt x="61594" y="714375"/>
                  </a:lnTo>
                  <a:lnTo>
                    <a:pt x="47097" y="761754"/>
                  </a:lnTo>
                  <a:lnTo>
                    <a:pt x="34557" y="809565"/>
                  </a:lnTo>
                  <a:lnTo>
                    <a:pt x="23967" y="857763"/>
                  </a:lnTo>
                  <a:lnTo>
                    <a:pt x="15319" y="906303"/>
                  </a:lnTo>
                  <a:lnTo>
                    <a:pt x="8605" y="955141"/>
                  </a:lnTo>
                  <a:lnTo>
                    <a:pt x="3819" y="1004232"/>
                  </a:lnTo>
                  <a:lnTo>
                    <a:pt x="953" y="1053531"/>
                  </a:lnTo>
                  <a:lnTo>
                    <a:pt x="0" y="1102994"/>
                  </a:lnTo>
                  <a:lnTo>
                    <a:pt x="953" y="1152485"/>
                  </a:lnTo>
                  <a:lnTo>
                    <a:pt x="3819" y="1201856"/>
                  </a:lnTo>
                  <a:lnTo>
                    <a:pt x="8605" y="1251049"/>
                  </a:lnTo>
                  <a:lnTo>
                    <a:pt x="15319" y="1300003"/>
                  </a:lnTo>
                  <a:lnTo>
                    <a:pt x="23967" y="1348660"/>
                  </a:lnTo>
                  <a:lnTo>
                    <a:pt x="34557" y="1396960"/>
                  </a:lnTo>
                  <a:lnTo>
                    <a:pt x="47097" y="1444843"/>
                  </a:lnTo>
                  <a:lnTo>
                    <a:pt x="61594" y="1492250"/>
                  </a:lnTo>
                  <a:lnTo>
                    <a:pt x="77752" y="1538851"/>
                  </a:lnTo>
                  <a:lnTo>
                    <a:pt x="95726" y="1584791"/>
                  </a:lnTo>
                  <a:lnTo>
                    <a:pt x="115485" y="1630001"/>
                  </a:lnTo>
                  <a:lnTo>
                    <a:pt x="137001" y="1674415"/>
                  </a:lnTo>
                  <a:lnTo>
                    <a:pt x="160243" y="1717966"/>
                  </a:lnTo>
                  <a:lnTo>
                    <a:pt x="185181" y="1760587"/>
                  </a:lnTo>
                  <a:lnTo>
                    <a:pt x="211787" y="1802210"/>
                  </a:lnTo>
                  <a:lnTo>
                    <a:pt x="240029" y="1842769"/>
                  </a:lnTo>
                  <a:lnTo>
                    <a:pt x="269847" y="1882173"/>
                  </a:lnTo>
                  <a:lnTo>
                    <a:pt x="301168" y="1920349"/>
                  </a:lnTo>
                  <a:lnTo>
                    <a:pt x="333947" y="1957259"/>
                  </a:lnTo>
                  <a:lnTo>
                    <a:pt x="368141" y="1992868"/>
                  </a:lnTo>
                  <a:lnTo>
                    <a:pt x="403703" y="2027137"/>
                  </a:lnTo>
                  <a:lnTo>
                    <a:pt x="440590" y="2060029"/>
                  </a:lnTo>
                  <a:lnTo>
                    <a:pt x="478757" y="2091507"/>
                  </a:lnTo>
                  <a:lnTo>
                    <a:pt x="518159" y="2121535"/>
                  </a:lnTo>
                  <a:lnTo>
                    <a:pt x="561598" y="2151474"/>
                  </a:lnTo>
                  <a:lnTo>
                    <a:pt x="606166" y="2179649"/>
                  </a:lnTo>
                  <a:lnTo>
                    <a:pt x="651827" y="2205990"/>
                  </a:lnTo>
                  <a:lnTo>
                    <a:pt x="698547" y="2230425"/>
                  </a:lnTo>
                  <a:lnTo>
                    <a:pt x="746289" y="2252885"/>
                  </a:lnTo>
                  <a:lnTo>
                    <a:pt x="795019" y="2273299"/>
                  </a:lnTo>
                  <a:lnTo>
                    <a:pt x="1258569" y="1102994"/>
                  </a:lnTo>
                  <a:lnTo>
                    <a:pt x="652144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4005" y="6994537"/>
              <a:ext cx="1699895" cy="1258570"/>
            </a:xfrm>
            <a:custGeom>
              <a:avLst/>
              <a:gdLst/>
              <a:ahLst/>
              <a:cxnLst/>
              <a:rect l="l" t="t" r="r" b="b"/>
              <a:pathLst>
                <a:path w="1699895" h="1258570">
                  <a:moveTo>
                    <a:pt x="463549" y="0"/>
                  </a:moveTo>
                  <a:lnTo>
                    <a:pt x="0" y="1170305"/>
                  </a:lnTo>
                  <a:lnTo>
                    <a:pt x="18216" y="1177329"/>
                  </a:lnTo>
                  <a:lnTo>
                    <a:pt x="36671" y="1184116"/>
                  </a:lnTo>
                  <a:lnTo>
                    <a:pt x="74294" y="1196975"/>
                  </a:lnTo>
                  <a:lnTo>
                    <a:pt x="121700" y="1211472"/>
                  </a:lnTo>
                  <a:lnTo>
                    <a:pt x="169574" y="1224012"/>
                  </a:lnTo>
                  <a:lnTo>
                    <a:pt x="217850" y="1234602"/>
                  </a:lnTo>
                  <a:lnTo>
                    <a:pt x="266461" y="1243250"/>
                  </a:lnTo>
                  <a:lnTo>
                    <a:pt x="315340" y="1249964"/>
                  </a:lnTo>
                  <a:lnTo>
                    <a:pt x="364420" y="1254750"/>
                  </a:lnTo>
                  <a:lnTo>
                    <a:pt x="413634" y="1257616"/>
                  </a:lnTo>
                  <a:lnTo>
                    <a:pt x="462915" y="1258570"/>
                  </a:lnTo>
                  <a:lnTo>
                    <a:pt x="512405" y="1257616"/>
                  </a:lnTo>
                  <a:lnTo>
                    <a:pt x="561776" y="1254750"/>
                  </a:lnTo>
                  <a:lnTo>
                    <a:pt x="610969" y="1249964"/>
                  </a:lnTo>
                  <a:lnTo>
                    <a:pt x="659923" y="1243250"/>
                  </a:lnTo>
                  <a:lnTo>
                    <a:pt x="708580" y="1234602"/>
                  </a:lnTo>
                  <a:lnTo>
                    <a:pt x="756880" y="1224012"/>
                  </a:lnTo>
                  <a:lnTo>
                    <a:pt x="804763" y="1211472"/>
                  </a:lnTo>
                  <a:lnTo>
                    <a:pt x="852169" y="1196975"/>
                  </a:lnTo>
                  <a:lnTo>
                    <a:pt x="898955" y="1180817"/>
                  </a:lnTo>
                  <a:lnTo>
                    <a:pt x="944989" y="1162843"/>
                  </a:lnTo>
                  <a:lnTo>
                    <a:pt x="990234" y="1143084"/>
                  </a:lnTo>
                  <a:lnTo>
                    <a:pt x="1034653" y="1121568"/>
                  </a:lnTo>
                  <a:lnTo>
                    <a:pt x="1078208" y="1098326"/>
                  </a:lnTo>
                  <a:lnTo>
                    <a:pt x="1120864" y="1073388"/>
                  </a:lnTo>
                  <a:lnTo>
                    <a:pt x="1162582" y="1046782"/>
                  </a:lnTo>
                  <a:lnTo>
                    <a:pt x="1203324" y="1018540"/>
                  </a:lnTo>
                  <a:lnTo>
                    <a:pt x="1242727" y="988512"/>
                  </a:lnTo>
                  <a:lnTo>
                    <a:pt x="1280894" y="957034"/>
                  </a:lnTo>
                  <a:lnTo>
                    <a:pt x="1317781" y="924142"/>
                  </a:lnTo>
                  <a:lnTo>
                    <a:pt x="1353343" y="889873"/>
                  </a:lnTo>
                  <a:lnTo>
                    <a:pt x="1387537" y="854264"/>
                  </a:lnTo>
                  <a:lnTo>
                    <a:pt x="1420316" y="817354"/>
                  </a:lnTo>
                  <a:lnTo>
                    <a:pt x="1451637" y="779178"/>
                  </a:lnTo>
                  <a:lnTo>
                    <a:pt x="1481455" y="739775"/>
                  </a:lnTo>
                  <a:lnTo>
                    <a:pt x="1509697" y="699215"/>
                  </a:lnTo>
                  <a:lnTo>
                    <a:pt x="1536303" y="657592"/>
                  </a:lnTo>
                  <a:lnTo>
                    <a:pt x="1561241" y="614971"/>
                  </a:lnTo>
                  <a:lnTo>
                    <a:pt x="1584483" y="571420"/>
                  </a:lnTo>
                  <a:lnTo>
                    <a:pt x="1605999" y="527006"/>
                  </a:lnTo>
                  <a:lnTo>
                    <a:pt x="1625758" y="481796"/>
                  </a:lnTo>
                  <a:lnTo>
                    <a:pt x="1643732" y="435856"/>
                  </a:lnTo>
                  <a:lnTo>
                    <a:pt x="1659890" y="389255"/>
                  </a:lnTo>
                  <a:lnTo>
                    <a:pt x="1671945" y="351412"/>
                  </a:lnTo>
                  <a:lnTo>
                    <a:pt x="1682511" y="313213"/>
                  </a:lnTo>
                  <a:lnTo>
                    <a:pt x="1691768" y="274776"/>
                  </a:lnTo>
                  <a:lnTo>
                    <a:pt x="1699895" y="236220"/>
                  </a:lnTo>
                  <a:lnTo>
                    <a:pt x="463549" y="0"/>
                  </a:lnTo>
                  <a:close/>
                </a:path>
              </a:pathLst>
            </a:custGeom>
            <a:solidFill>
              <a:srgbClr val="FFB5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7555" y="6320167"/>
              <a:ext cx="1258570" cy="910590"/>
            </a:xfrm>
            <a:custGeom>
              <a:avLst/>
              <a:gdLst/>
              <a:ahLst/>
              <a:cxnLst/>
              <a:rect l="l" t="t" r="r" b="b"/>
              <a:pathLst>
                <a:path w="1258570" h="910590">
                  <a:moveTo>
                    <a:pt x="1062355" y="0"/>
                  </a:moveTo>
                  <a:lnTo>
                    <a:pt x="0" y="674369"/>
                  </a:lnTo>
                  <a:lnTo>
                    <a:pt x="1236345" y="910589"/>
                  </a:lnTo>
                  <a:lnTo>
                    <a:pt x="1244264" y="863650"/>
                  </a:lnTo>
                  <a:lnTo>
                    <a:pt x="1250477" y="816559"/>
                  </a:lnTo>
                  <a:lnTo>
                    <a:pt x="1254953" y="769315"/>
                  </a:lnTo>
                  <a:lnTo>
                    <a:pt x="1257660" y="721918"/>
                  </a:lnTo>
                  <a:lnTo>
                    <a:pt x="1258570" y="674369"/>
                  </a:lnTo>
                  <a:lnTo>
                    <a:pt x="1257588" y="624906"/>
                  </a:lnTo>
                  <a:lnTo>
                    <a:pt x="1254650" y="575607"/>
                  </a:lnTo>
                  <a:lnTo>
                    <a:pt x="1249763" y="526516"/>
                  </a:lnTo>
                  <a:lnTo>
                    <a:pt x="1242933" y="477678"/>
                  </a:lnTo>
                  <a:lnTo>
                    <a:pt x="1234168" y="429138"/>
                  </a:lnTo>
                  <a:lnTo>
                    <a:pt x="1223476" y="380940"/>
                  </a:lnTo>
                  <a:lnTo>
                    <a:pt x="1210864" y="333129"/>
                  </a:lnTo>
                  <a:lnTo>
                    <a:pt x="1196340" y="285750"/>
                  </a:lnTo>
                  <a:lnTo>
                    <a:pt x="1179095" y="235920"/>
                  </a:lnTo>
                  <a:lnTo>
                    <a:pt x="1159768" y="186831"/>
                  </a:lnTo>
                  <a:lnTo>
                    <a:pt x="1138396" y="138588"/>
                  </a:lnTo>
                  <a:lnTo>
                    <a:pt x="1115012" y="91298"/>
                  </a:lnTo>
                  <a:lnTo>
                    <a:pt x="1089654" y="45067"/>
                  </a:lnTo>
                  <a:lnTo>
                    <a:pt x="1062355" y="0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7555" y="5775337"/>
              <a:ext cx="1062355" cy="1219200"/>
            </a:xfrm>
            <a:custGeom>
              <a:avLst/>
              <a:gdLst/>
              <a:ahLst/>
              <a:cxnLst/>
              <a:rect l="l" t="t" r="r" b="b"/>
              <a:pathLst>
                <a:path w="1062354" h="1219200">
                  <a:moveTo>
                    <a:pt x="312420" y="0"/>
                  </a:moveTo>
                  <a:lnTo>
                    <a:pt x="0" y="1219200"/>
                  </a:lnTo>
                  <a:lnTo>
                    <a:pt x="1062355" y="544830"/>
                  </a:lnTo>
                  <a:lnTo>
                    <a:pt x="1051748" y="528270"/>
                  </a:lnTo>
                  <a:lnTo>
                    <a:pt x="1029583" y="495627"/>
                  </a:lnTo>
                  <a:lnTo>
                    <a:pt x="988087" y="440022"/>
                  </a:lnTo>
                  <a:lnTo>
                    <a:pt x="956766" y="401855"/>
                  </a:lnTo>
                  <a:lnTo>
                    <a:pt x="923987" y="364968"/>
                  </a:lnTo>
                  <a:lnTo>
                    <a:pt x="889793" y="329406"/>
                  </a:lnTo>
                  <a:lnTo>
                    <a:pt x="854231" y="295212"/>
                  </a:lnTo>
                  <a:lnTo>
                    <a:pt x="817344" y="262433"/>
                  </a:lnTo>
                  <a:lnTo>
                    <a:pt x="779177" y="231112"/>
                  </a:lnTo>
                  <a:lnTo>
                    <a:pt x="739775" y="201295"/>
                  </a:lnTo>
                  <a:lnTo>
                    <a:pt x="699032" y="173025"/>
                  </a:lnTo>
                  <a:lnTo>
                    <a:pt x="657314" y="146347"/>
                  </a:lnTo>
                  <a:lnTo>
                    <a:pt x="614658" y="121307"/>
                  </a:lnTo>
                  <a:lnTo>
                    <a:pt x="571103" y="97948"/>
                  </a:lnTo>
                  <a:lnTo>
                    <a:pt x="526684" y="76316"/>
                  </a:lnTo>
                  <a:lnTo>
                    <a:pt x="481439" y="56455"/>
                  </a:lnTo>
                  <a:lnTo>
                    <a:pt x="435405" y="38410"/>
                  </a:lnTo>
                  <a:lnTo>
                    <a:pt x="388620" y="22225"/>
                  </a:lnTo>
                  <a:lnTo>
                    <a:pt x="350758" y="10636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80D3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97555" y="5736602"/>
              <a:ext cx="312420" cy="1257935"/>
            </a:xfrm>
            <a:custGeom>
              <a:avLst/>
              <a:gdLst/>
              <a:ahLst/>
              <a:cxnLst/>
              <a:rect l="l" t="t" r="r" b="b"/>
              <a:pathLst>
                <a:path w="312420" h="1257934">
                  <a:moveTo>
                    <a:pt x="0" y="0"/>
                  </a:moveTo>
                  <a:lnTo>
                    <a:pt x="0" y="1257935"/>
                  </a:lnTo>
                  <a:lnTo>
                    <a:pt x="312420" y="38735"/>
                  </a:lnTo>
                  <a:lnTo>
                    <a:pt x="261099" y="26781"/>
                  </a:lnTo>
                  <a:lnTo>
                    <a:pt x="209408" y="16980"/>
                  </a:lnTo>
                  <a:lnTo>
                    <a:pt x="157400" y="9366"/>
                  </a:lnTo>
                  <a:lnTo>
                    <a:pt x="105127" y="3974"/>
                  </a:lnTo>
                  <a:lnTo>
                    <a:pt x="52643" y="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7960" y="5508002"/>
            <a:ext cx="251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2270" y="6957073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36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9379" y="8119123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28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7240" y="653289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12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9079" y="571755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12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2020" y="5477523"/>
            <a:ext cx="251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4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1620" y="64617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1620" y="6642748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199"/>
                </a:lnTo>
                <a:lnTo>
                  <a:pt x="38100" y="76199"/>
                </a:lnTo>
                <a:lnTo>
                  <a:pt x="75564" y="76199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1620" y="68243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4"/>
                </a:lnTo>
                <a:lnTo>
                  <a:pt x="38100" y="75564"/>
                </a:lnTo>
                <a:lnTo>
                  <a:pt x="75564" y="75564"/>
                </a:lnTo>
                <a:lnTo>
                  <a:pt x="75564" y="0"/>
                </a:lnTo>
                <a:close/>
              </a:path>
            </a:pathLst>
          </a:custGeom>
          <a:solidFill>
            <a:srgbClr val="FFB5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1620" y="700533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1620" y="718694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80D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620" y="73685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53379" y="6372873"/>
            <a:ext cx="898525" cy="11137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000" spc="-10" dirty="0">
                <a:latin typeface="Arial MT"/>
                <a:cs typeface="Arial MT"/>
              </a:rPr>
              <a:t>Below 20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21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30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31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40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1000" spc="-10" dirty="0">
                <a:latin typeface="Arial MT"/>
                <a:cs typeface="Arial MT"/>
              </a:rPr>
              <a:t>41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50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latin typeface="Arial MT"/>
                <a:cs typeface="Arial MT"/>
              </a:rPr>
              <a:t>50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60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60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years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56030" y="5410212"/>
            <a:ext cx="5234305" cy="3088005"/>
          </a:xfrm>
          <a:custGeom>
            <a:avLst/>
            <a:gdLst/>
            <a:ahLst/>
            <a:cxnLst/>
            <a:rect l="l" t="t" r="r" b="b"/>
            <a:pathLst>
              <a:path w="5234305" h="3088004">
                <a:moveTo>
                  <a:pt x="0" y="5080"/>
                </a:moveTo>
                <a:lnTo>
                  <a:pt x="5234305" y="5080"/>
                </a:lnTo>
              </a:path>
              <a:path w="5234305" h="3088004">
                <a:moveTo>
                  <a:pt x="5229859" y="0"/>
                </a:moveTo>
                <a:lnTo>
                  <a:pt x="5229859" y="3088005"/>
                </a:lnTo>
              </a:path>
              <a:path w="5234305" h="3088004">
                <a:moveTo>
                  <a:pt x="5234305" y="3083560"/>
                </a:moveTo>
                <a:lnTo>
                  <a:pt x="0" y="3083560"/>
                </a:lnTo>
              </a:path>
              <a:path w="5234305" h="3088004">
                <a:moveTo>
                  <a:pt x="5079" y="3088005"/>
                </a:moveTo>
                <a:lnTo>
                  <a:pt x="5079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90282"/>
            <a:ext cx="52247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8% 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belongs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age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categories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below </a:t>
            </a:r>
            <a:r>
              <a:rPr sz="1300" dirty="0">
                <a:latin typeface="Times New Roman"/>
                <a:cs typeface="Times New Roman"/>
              </a:rPr>
              <a:t>20 </a:t>
            </a:r>
            <a:r>
              <a:rPr sz="1300" spc="-5" dirty="0">
                <a:latin typeface="Times New Roman"/>
                <a:cs typeface="Times New Roman"/>
              </a:rPr>
              <a:t>years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S UI Gothic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69900" marR="516890" indent="-228600">
              <a:lnSpc>
                <a:spcPct val="144200"/>
              </a:lnSpc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Most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age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categories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 21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30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years(36%)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31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40</a:t>
            </a:r>
            <a:r>
              <a:rPr sz="1300" spc="-5" dirty="0">
                <a:latin typeface="Times New Roman"/>
                <a:cs typeface="Times New Roman"/>
              </a:rPr>
              <a:t> years(28%).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69"/>
              </a:spcBef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12%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belong 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age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categories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41</a:t>
            </a:r>
            <a:r>
              <a:rPr sz="1300" spc="-5" dirty="0">
                <a:latin typeface="Times New Roman"/>
                <a:cs typeface="Times New Roman"/>
              </a:rPr>
              <a:t> to</a:t>
            </a:r>
            <a:r>
              <a:rPr sz="1300" dirty="0">
                <a:latin typeface="Times New Roman"/>
                <a:cs typeface="Times New Roman"/>
              </a:rPr>
              <a:t> 50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&amp;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50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60.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S UI Gothic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80"/>
              </a:spcBef>
              <a:buFont typeface="MS UI Gothic"/>
              <a:buChar char="•"/>
              <a:tabLst>
                <a:tab pos="469265" algn="l"/>
                <a:tab pos="469900" algn="l"/>
              </a:tabLst>
            </a:pPr>
            <a:r>
              <a:rPr sz="1300" dirty="0">
                <a:latin typeface="Times New Roman"/>
                <a:cs typeface="Times New Roman"/>
              </a:rPr>
              <a:t>4%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age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categories </a:t>
            </a:r>
            <a:r>
              <a:rPr sz="1300" dirty="0">
                <a:latin typeface="Times New Roman"/>
                <a:cs typeface="Times New Roman"/>
              </a:rPr>
              <a:t>above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60 </a:t>
            </a:r>
            <a:r>
              <a:rPr sz="1300" spc="-5" dirty="0">
                <a:latin typeface="Times New Roman"/>
                <a:cs typeface="Times New Roman"/>
              </a:rPr>
              <a:t>years.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4815852"/>
            <a:ext cx="49314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 err="1">
                <a:latin typeface="Times New Roman"/>
                <a:cs typeface="Times New Roman"/>
              </a:rPr>
              <a:t>Classi</a:t>
            </a:r>
            <a:r>
              <a:rPr sz="1600" b="1" spc="-5" dirty="0" err="1">
                <a:latin typeface="Times New Roman"/>
                <a:cs typeface="Times New Roman"/>
              </a:rPr>
              <a:t>fication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 the basis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occupation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8425" y="5381002"/>
          <a:ext cx="5274308" cy="2053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Occupation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respondents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Percentage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Business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Professional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Retired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90282"/>
            <a:ext cx="50139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Classification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respondents</a:t>
            </a:r>
            <a:r>
              <a:rPr sz="1600" b="1" dirty="0">
                <a:latin typeface="Times New Roman"/>
                <a:cs typeface="Times New Roman"/>
              </a:rPr>
              <a:t> 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basis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occupation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5491492"/>
            <a:ext cx="530098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Analysis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Interpretation: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300" spc="-5" dirty="0">
                <a:latin typeface="Times New Roman"/>
                <a:cs typeface="Times New Roman"/>
              </a:rPr>
              <a:t>Students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constitute</a:t>
            </a:r>
            <a:r>
              <a:rPr sz="1300" dirty="0">
                <a:latin typeface="Times New Roman"/>
                <a:cs typeface="Times New Roman"/>
              </a:rPr>
              <a:t>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major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(36%)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respondents.20%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employees.18%</a:t>
            </a:r>
            <a:r>
              <a:rPr sz="1300" dirty="0">
                <a:latin typeface="Times New Roman"/>
                <a:cs typeface="Times New Roman"/>
              </a:rPr>
              <a:t>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respondents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belong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professional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sector.16%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belong to business </a:t>
            </a:r>
            <a:r>
              <a:rPr sz="1300" spc="-10" dirty="0">
                <a:latin typeface="Times New Roman"/>
                <a:cs typeface="Times New Roman"/>
              </a:rPr>
              <a:t>sector.10% </a:t>
            </a:r>
            <a:r>
              <a:rPr sz="1300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the respondents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retired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individuals.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1995" y="1750072"/>
            <a:ext cx="2968625" cy="2967990"/>
            <a:chOff x="1991995" y="1750072"/>
            <a:chExt cx="2968625" cy="2967990"/>
          </a:xfrm>
        </p:grpSpPr>
        <p:sp>
          <p:nvSpPr>
            <p:cNvPr id="5" name="object 5"/>
            <p:cNvSpPr/>
            <p:nvPr/>
          </p:nvSpPr>
          <p:spPr>
            <a:xfrm>
              <a:off x="2222500" y="1750072"/>
              <a:ext cx="1253490" cy="1483995"/>
            </a:xfrm>
            <a:custGeom>
              <a:avLst/>
              <a:gdLst/>
              <a:ahLst/>
              <a:cxnLst/>
              <a:rect l="l" t="t" r="r" b="b"/>
              <a:pathLst>
                <a:path w="1253489" h="1483995">
                  <a:moveTo>
                    <a:pt x="1253489" y="0"/>
                  </a:moveTo>
                  <a:lnTo>
                    <a:pt x="1201663" y="914"/>
                  </a:lnTo>
                  <a:lnTo>
                    <a:pt x="1149937" y="3647"/>
                  </a:lnTo>
                  <a:lnTo>
                    <a:pt x="1098361" y="8184"/>
                  </a:lnTo>
                  <a:lnTo>
                    <a:pt x="1046990" y="14508"/>
                  </a:lnTo>
                  <a:lnTo>
                    <a:pt x="995875" y="22603"/>
                  </a:lnTo>
                  <a:lnTo>
                    <a:pt x="945068" y="32455"/>
                  </a:lnTo>
                  <a:lnTo>
                    <a:pt x="894621" y="44047"/>
                  </a:lnTo>
                  <a:lnTo>
                    <a:pt x="844588" y="57364"/>
                  </a:lnTo>
                  <a:lnTo>
                    <a:pt x="795019" y="72390"/>
                  </a:lnTo>
                  <a:lnTo>
                    <a:pt x="745826" y="89319"/>
                  </a:lnTo>
                  <a:lnTo>
                    <a:pt x="697332" y="107922"/>
                  </a:lnTo>
                  <a:lnTo>
                    <a:pt x="649581" y="128175"/>
                  </a:lnTo>
                  <a:lnTo>
                    <a:pt x="602614" y="150060"/>
                  </a:lnTo>
                  <a:lnTo>
                    <a:pt x="556472" y="173554"/>
                  </a:lnTo>
                  <a:lnTo>
                    <a:pt x="511198" y="198637"/>
                  </a:lnTo>
                  <a:lnTo>
                    <a:pt x="466833" y="225288"/>
                  </a:lnTo>
                  <a:lnTo>
                    <a:pt x="423420" y="253486"/>
                  </a:lnTo>
                  <a:lnTo>
                    <a:pt x="381000" y="283210"/>
                  </a:lnTo>
                  <a:lnTo>
                    <a:pt x="339637" y="314412"/>
                  </a:lnTo>
                  <a:lnTo>
                    <a:pt x="299399" y="347030"/>
                  </a:lnTo>
                  <a:lnTo>
                    <a:pt x="260326" y="381023"/>
                  </a:lnTo>
                  <a:lnTo>
                    <a:pt x="222460" y="416349"/>
                  </a:lnTo>
                  <a:lnTo>
                    <a:pt x="185844" y="452965"/>
                  </a:lnTo>
                  <a:lnTo>
                    <a:pt x="150518" y="490831"/>
                  </a:lnTo>
                  <a:lnTo>
                    <a:pt x="116525" y="529904"/>
                  </a:lnTo>
                  <a:lnTo>
                    <a:pt x="83907" y="570142"/>
                  </a:lnTo>
                  <a:lnTo>
                    <a:pt x="52705" y="611505"/>
                  </a:lnTo>
                  <a:lnTo>
                    <a:pt x="25876" y="650001"/>
                  </a:lnTo>
                  <a:lnTo>
                    <a:pt x="0" y="688975"/>
                  </a:lnTo>
                  <a:lnTo>
                    <a:pt x="1253489" y="1483995"/>
                  </a:lnTo>
                  <a:lnTo>
                    <a:pt x="1253489" y="0"/>
                  </a:lnTo>
                  <a:close/>
                </a:path>
              </a:pathLst>
            </a:custGeom>
            <a:solidFill>
              <a:srgbClr val="FFD7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1995" y="2439047"/>
              <a:ext cx="1670050" cy="2279015"/>
            </a:xfrm>
            <a:custGeom>
              <a:avLst/>
              <a:gdLst/>
              <a:ahLst/>
              <a:cxnLst/>
              <a:rect l="l" t="t" r="r" b="b"/>
              <a:pathLst>
                <a:path w="1670050" h="2279015">
                  <a:moveTo>
                    <a:pt x="230505" y="0"/>
                  </a:moveTo>
                  <a:lnTo>
                    <a:pt x="202985" y="45401"/>
                  </a:lnTo>
                  <a:lnTo>
                    <a:pt x="177053" y="91769"/>
                  </a:lnTo>
                  <a:lnTo>
                    <a:pt x="152744" y="139059"/>
                  </a:lnTo>
                  <a:lnTo>
                    <a:pt x="130089" y="187226"/>
                  </a:lnTo>
                  <a:lnTo>
                    <a:pt x="109123" y="236227"/>
                  </a:lnTo>
                  <a:lnTo>
                    <a:pt x="89879" y="286016"/>
                  </a:lnTo>
                  <a:lnTo>
                    <a:pt x="72390" y="336550"/>
                  </a:lnTo>
                  <a:lnTo>
                    <a:pt x="57364" y="386118"/>
                  </a:lnTo>
                  <a:lnTo>
                    <a:pt x="44047" y="436151"/>
                  </a:lnTo>
                  <a:lnTo>
                    <a:pt x="32455" y="486598"/>
                  </a:lnTo>
                  <a:lnTo>
                    <a:pt x="22603" y="537405"/>
                  </a:lnTo>
                  <a:lnTo>
                    <a:pt x="14508" y="588520"/>
                  </a:lnTo>
                  <a:lnTo>
                    <a:pt x="8184" y="639891"/>
                  </a:lnTo>
                  <a:lnTo>
                    <a:pt x="3647" y="691467"/>
                  </a:lnTo>
                  <a:lnTo>
                    <a:pt x="914" y="743193"/>
                  </a:lnTo>
                  <a:lnTo>
                    <a:pt x="0" y="795020"/>
                  </a:lnTo>
                  <a:lnTo>
                    <a:pt x="914" y="846846"/>
                  </a:lnTo>
                  <a:lnTo>
                    <a:pt x="3647" y="898572"/>
                  </a:lnTo>
                  <a:lnTo>
                    <a:pt x="8184" y="950148"/>
                  </a:lnTo>
                  <a:lnTo>
                    <a:pt x="14508" y="1001519"/>
                  </a:lnTo>
                  <a:lnTo>
                    <a:pt x="22603" y="1052634"/>
                  </a:lnTo>
                  <a:lnTo>
                    <a:pt x="32455" y="1103441"/>
                  </a:lnTo>
                  <a:lnTo>
                    <a:pt x="44047" y="1153888"/>
                  </a:lnTo>
                  <a:lnTo>
                    <a:pt x="57364" y="1203921"/>
                  </a:lnTo>
                  <a:lnTo>
                    <a:pt x="72390" y="1253490"/>
                  </a:lnTo>
                  <a:lnTo>
                    <a:pt x="89319" y="1302495"/>
                  </a:lnTo>
                  <a:lnTo>
                    <a:pt x="107922" y="1350847"/>
                  </a:lnTo>
                  <a:lnTo>
                    <a:pt x="128175" y="1398505"/>
                  </a:lnTo>
                  <a:lnTo>
                    <a:pt x="150060" y="1445425"/>
                  </a:lnTo>
                  <a:lnTo>
                    <a:pt x="173554" y="1491567"/>
                  </a:lnTo>
                  <a:lnTo>
                    <a:pt x="198637" y="1536888"/>
                  </a:lnTo>
                  <a:lnTo>
                    <a:pt x="225288" y="1581346"/>
                  </a:lnTo>
                  <a:lnTo>
                    <a:pt x="253486" y="1624901"/>
                  </a:lnTo>
                  <a:lnTo>
                    <a:pt x="283210" y="1667510"/>
                  </a:lnTo>
                  <a:lnTo>
                    <a:pt x="314412" y="1708872"/>
                  </a:lnTo>
                  <a:lnTo>
                    <a:pt x="347030" y="1749110"/>
                  </a:lnTo>
                  <a:lnTo>
                    <a:pt x="381023" y="1788183"/>
                  </a:lnTo>
                  <a:lnTo>
                    <a:pt x="416349" y="1826049"/>
                  </a:lnTo>
                  <a:lnTo>
                    <a:pt x="452965" y="1862665"/>
                  </a:lnTo>
                  <a:lnTo>
                    <a:pt x="490831" y="1897991"/>
                  </a:lnTo>
                  <a:lnTo>
                    <a:pt x="529904" y="1931984"/>
                  </a:lnTo>
                  <a:lnTo>
                    <a:pt x="570142" y="1964602"/>
                  </a:lnTo>
                  <a:lnTo>
                    <a:pt x="611505" y="1995805"/>
                  </a:lnTo>
                  <a:lnTo>
                    <a:pt x="653925" y="2025528"/>
                  </a:lnTo>
                  <a:lnTo>
                    <a:pt x="697338" y="2053726"/>
                  </a:lnTo>
                  <a:lnTo>
                    <a:pt x="741703" y="2080377"/>
                  </a:lnTo>
                  <a:lnTo>
                    <a:pt x="786977" y="2105460"/>
                  </a:lnTo>
                  <a:lnTo>
                    <a:pt x="833119" y="2128954"/>
                  </a:lnTo>
                  <a:lnTo>
                    <a:pt x="880086" y="2150839"/>
                  </a:lnTo>
                  <a:lnTo>
                    <a:pt x="927837" y="2171092"/>
                  </a:lnTo>
                  <a:lnTo>
                    <a:pt x="976331" y="2189695"/>
                  </a:lnTo>
                  <a:lnTo>
                    <a:pt x="1025525" y="2206625"/>
                  </a:lnTo>
                  <a:lnTo>
                    <a:pt x="1075093" y="2221650"/>
                  </a:lnTo>
                  <a:lnTo>
                    <a:pt x="1125126" y="2234967"/>
                  </a:lnTo>
                  <a:lnTo>
                    <a:pt x="1175573" y="2246559"/>
                  </a:lnTo>
                  <a:lnTo>
                    <a:pt x="1226380" y="2256411"/>
                  </a:lnTo>
                  <a:lnTo>
                    <a:pt x="1277495" y="2264506"/>
                  </a:lnTo>
                  <a:lnTo>
                    <a:pt x="1328866" y="2270830"/>
                  </a:lnTo>
                  <a:lnTo>
                    <a:pt x="1380442" y="2275367"/>
                  </a:lnTo>
                  <a:lnTo>
                    <a:pt x="1432168" y="2278100"/>
                  </a:lnTo>
                  <a:lnTo>
                    <a:pt x="1483995" y="2279015"/>
                  </a:lnTo>
                  <a:lnTo>
                    <a:pt x="1530657" y="2278300"/>
                  </a:lnTo>
                  <a:lnTo>
                    <a:pt x="1577260" y="2276157"/>
                  </a:lnTo>
                  <a:lnTo>
                    <a:pt x="1623744" y="2272585"/>
                  </a:lnTo>
                  <a:lnTo>
                    <a:pt x="1670050" y="2267585"/>
                  </a:lnTo>
                  <a:lnTo>
                    <a:pt x="1483995" y="795020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5990" y="3234067"/>
              <a:ext cx="1411605" cy="1472565"/>
            </a:xfrm>
            <a:custGeom>
              <a:avLst/>
              <a:gdLst/>
              <a:ahLst/>
              <a:cxnLst/>
              <a:rect l="l" t="t" r="r" b="b"/>
              <a:pathLst>
                <a:path w="1411604" h="1472564">
                  <a:moveTo>
                    <a:pt x="0" y="0"/>
                  </a:moveTo>
                  <a:lnTo>
                    <a:pt x="186055" y="1472565"/>
                  </a:lnTo>
                  <a:lnTo>
                    <a:pt x="232295" y="1465844"/>
                  </a:lnTo>
                  <a:lnTo>
                    <a:pt x="278271" y="1457748"/>
                  </a:lnTo>
                  <a:lnTo>
                    <a:pt x="323929" y="1448276"/>
                  </a:lnTo>
                  <a:lnTo>
                    <a:pt x="369217" y="1437428"/>
                  </a:lnTo>
                  <a:lnTo>
                    <a:pt x="414081" y="1425204"/>
                  </a:lnTo>
                  <a:lnTo>
                    <a:pt x="458470" y="1411605"/>
                  </a:lnTo>
                  <a:lnTo>
                    <a:pt x="507663" y="1394675"/>
                  </a:lnTo>
                  <a:lnTo>
                    <a:pt x="556157" y="1376072"/>
                  </a:lnTo>
                  <a:lnTo>
                    <a:pt x="603908" y="1355819"/>
                  </a:lnTo>
                  <a:lnTo>
                    <a:pt x="650875" y="1333934"/>
                  </a:lnTo>
                  <a:lnTo>
                    <a:pt x="697017" y="1310440"/>
                  </a:lnTo>
                  <a:lnTo>
                    <a:pt x="742291" y="1285357"/>
                  </a:lnTo>
                  <a:lnTo>
                    <a:pt x="786656" y="1258706"/>
                  </a:lnTo>
                  <a:lnTo>
                    <a:pt x="830069" y="1230508"/>
                  </a:lnTo>
                  <a:lnTo>
                    <a:pt x="872489" y="1200785"/>
                  </a:lnTo>
                  <a:lnTo>
                    <a:pt x="913852" y="1169582"/>
                  </a:lnTo>
                  <a:lnTo>
                    <a:pt x="954090" y="1136964"/>
                  </a:lnTo>
                  <a:lnTo>
                    <a:pt x="993163" y="1102971"/>
                  </a:lnTo>
                  <a:lnTo>
                    <a:pt x="1031029" y="1067645"/>
                  </a:lnTo>
                  <a:lnTo>
                    <a:pt x="1067645" y="1031029"/>
                  </a:lnTo>
                  <a:lnTo>
                    <a:pt x="1102971" y="993163"/>
                  </a:lnTo>
                  <a:lnTo>
                    <a:pt x="1136964" y="954090"/>
                  </a:lnTo>
                  <a:lnTo>
                    <a:pt x="1169582" y="913852"/>
                  </a:lnTo>
                  <a:lnTo>
                    <a:pt x="1200785" y="872490"/>
                  </a:lnTo>
                  <a:lnTo>
                    <a:pt x="1230508" y="829881"/>
                  </a:lnTo>
                  <a:lnTo>
                    <a:pt x="1258706" y="786326"/>
                  </a:lnTo>
                  <a:lnTo>
                    <a:pt x="1285357" y="741868"/>
                  </a:lnTo>
                  <a:lnTo>
                    <a:pt x="1310440" y="696547"/>
                  </a:lnTo>
                  <a:lnTo>
                    <a:pt x="1333934" y="650405"/>
                  </a:lnTo>
                  <a:lnTo>
                    <a:pt x="1355819" y="603485"/>
                  </a:lnTo>
                  <a:lnTo>
                    <a:pt x="1376072" y="555827"/>
                  </a:lnTo>
                  <a:lnTo>
                    <a:pt x="1394675" y="507475"/>
                  </a:lnTo>
                  <a:lnTo>
                    <a:pt x="1411605" y="45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5990" y="2033282"/>
              <a:ext cx="1484630" cy="1659255"/>
            </a:xfrm>
            <a:custGeom>
              <a:avLst/>
              <a:gdLst/>
              <a:ahLst/>
              <a:cxnLst/>
              <a:rect l="l" t="t" r="r" b="b"/>
              <a:pathLst>
                <a:path w="1484629" h="1659254">
                  <a:moveTo>
                    <a:pt x="872489" y="0"/>
                  </a:moveTo>
                  <a:lnTo>
                    <a:pt x="0" y="1200784"/>
                  </a:lnTo>
                  <a:lnTo>
                    <a:pt x="1411605" y="1659254"/>
                  </a:lnTo>
                  <a:lnTo>
                    <a:pt x="1426819" y="1609686"/>
                  </a:lnTo>
                  <a:lnTo>
                    <a:pt x="1440283" y="1559653"/>
                  </a:lnTo>
                  <a:lnTo>
                    <a:pt x="1451986" y="1509206"/>
                  </a:lnTo>
                  <a:lnTo>
                    <a:pt x="1461917" y="1458399"/>
                  </a:lnTo>
                  <a:lnTo>
                    <a:pt x="1470065" y="1407284"/>
                  </a:lnTo>
                  <a:lnTo>
                    <a:pt x="1476422" y="1355913"/>
                  </a:lnTo>
                  <a:lnTo>
                    <a:pt x="1480975" y="1304337"/>
                  </a:lnTo>
                  <a:lnTo>
                    <a:pt x="1483714" y="1252611"/>
                  </a:lnTo>
                  <a:lnTo>
                    <a:pt x="1484630" y="1200784"/>
                  </a:lnTo>
                  <a:lnTo>
                    <a:pt x="1483714" y="1148958"/>
                  </a:lnTo>
                  <a:lnTo>
                    <a:pt x="1480975" y="1097232"/>
                  </a:lnTo>
                  <a:lnTo>
                    <a:pt x="1476422" y="1045656"/>
                  </a:lnTo>
                  <a:lnTo>
                    <a:pt x="1470065" y="994285"/>
                  </a:lnTo>
                  <a:lnTo>
                    <a:pt x="1461917" y="943170"/>
                  </a:lnTo>
                  <a:lnTo>
                    <a:pt x="1451986" y="892363"/>
                  </a:lnTo>
                  <a:lnTo>
                    <a:pt x="1440283" y="841916"/>
                  </a:lnTo>
                  <a:lnTo>
                    <a:pt x="1426819" y="791883"/>
                  </a:lnTo>
                  <a:lnTo>
                    <a:pt x="1411605" y="742314"/>
                  </a:lnTo>
                  <a:lnTo>
                    <a:pt x="1394675" y="693121"/>
                  </a:lnTo>
                  <a:lnTo>
                    <a:pt x="1376072" y="644627"/>
                  </a:lnTo>
                  <a:lnTo>
                    <a:pt x="1355819" y="596876"/>
                  </a:lnTo>
                  <a:lnTo>
                    <a:pt x="1333934" y="549909"/>
                  </a:lnTo>
                  <a:lnTo>
                    <a:pt x="1310440" y="503767"/>
                  </a:lnTo>
                  <a:lnTo>
                    <a:pt x="1285357" y="458493"/>
                  </a:lnTo>
                  <a:lnTo>
                    <a:pt x="1258706" y="414128"/>
                  </a:lnTo>
                  <a:lnTo>
                    <a:pt x="1230508" y="370715"/>
                  </a:lnTo>
                  <a:lnTo>
                    <a:pt x="1200785" y="328295"/>
                  </a:lnTo>
                  <a:lnTo>
                    <a:pt x="1169582" y="286932"/>
                  </a:lnTo>
                  <a:lnTo>
                    <a:pt x="1136964" y="246694"/>
                  </a:lnTo>
                  <a:lnTo>
                    <a:pt x="1102971" y="207621"/>
                  </a:lnTo>
                  <a:lnTo>
                    <a:pt x="1067645" y="169755"/>
                  </a:lnTo>
                  <a:lnTo>
                    <a:pt x="1031029" y="133139"/>
                  </a:lnTo>
                  <a:lnTo>
                    <a:pt x="993163" y="97813"/>
                  </a:lnTo>
                  <a:lnTo>
                    <a:pt x="954090" y="63820"/>
                  </a:lnTo>
                  <a:lnTo>
                    <a:pt x="913852" y="31202"/>
                  </a:lnTo>
                  <a:lnTo>
                    <a:pt x="872489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75990" y="1750072"/>
              <a:ext cx="872490" cy="1483995"/>
            </a:xfrm>
            <a:custGeom>
              <a:avLst/>
              <a:gdLst/>
              <a:ahLst/>
              <a:cxnLst/>
              <a:rect l="l" t="t" r="r" b="b"/>
              <a:pathLst>
                <a:path w="872489" h="1483995">
                  <a:moveTo>
                    <a:pt x="0" y="0"/>
                  </a:moveTo>
                  <a:lnTo>
                    <a:pt x="0" y="1483995"/>
                  </a:lnTo>
                  <a:lnTo>
                    <a:pt x="872489" y="283210"/>
                  </a:lnTo>
                  <a:lnTo>
                    <a:pt x="830069" y="253486"/>
                  </a:lnTo>
                  <a:lnTo>
                    <a:pt x="786656" y="225288"/>
                  </a:lnTo>
                  <a:lnTo>
                    <a:pt x="742291" y="198637"/>
                  </a:lnTo>
                  <a:lnTo>
                    <a:pt x="697017" y="173554"/>
                  </a:lnTo>
                  <a:lnTo>
                    <a:pt x="650875" y="150060"/>
                  </a:lnTo>
                  <a:lnTo>
                    <a:pt x="603908" y="128175"/>
                  </a:lnTo>
                  <a:lnTo>
                    <a:pt x="556157" y="107922"/>
                  </a:lnTo>
                  <a:lnTo>
                    <a:pt x="507663" y="89319"/>
                  </a:lnTo>
                  <a:lnTo>
                    <a:pt x="458470" y="72390"/>
                  </a:lnTo>
                  <a:lnTo>
                    <a:pt x="408922" y="57364"/>
                  </a:lnTo>
                  <a:lnTo>
                    <a:pt x="358941" y="44047"/>
                  </a:lnTo>
                  <a:lnTo>
                    <a:pt x="308562" y="32455"/>
                  </a:lnTo>
                  <a:lnTo>
                    <a:pt x="257823" y="22603"/>
                  </a:lnTo>
                  <a:lnTo>
                    <a:pt x="206760" y="14508"/>
                  </a:lnTo>
                  <a:lnTo>
                    <a:pt x="155410" y="8184"/>
                  </a:lnTo>
                  <a:lnTo>
                    <a:pt x="103808" y="3647"/>
                  </a:lnTo>
                  <a:lnTo>
                    <a:pt x="51993" y="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00300" y="167133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16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2770" y="403226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36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6429" y="4394212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18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9029" y="2543823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20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0970" y="1555763"/>
            <a:ext cx="342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10</a:t>
            </a:r>
            <a:r>
              <a:rPr sz="1300" dirty="0">
                <a:latin typeface="Arial MT"/>
                <a:cs typeface="Arial MT"/>
              </a:rPr>
              <a:t>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2009" y="276162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2009" y="2943237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FF4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2009" y="312484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564" y="0"/>
                </a:moveTo>
                <a:lnTo>
                  <a:pt x="0" y="0"/>
                </a:lnTo>
                <a:lnTo>
                  <a:pt x="0" y="75565"/>
                </a:lnTo>
                <a:lnTo>
                  <a:pt x="38100" y="75565"/>
                </a:lnTo>
                <a:lnTo>
                  <a:pt x="75564" y="75565"/>
                </a:lnTo>
                <a:lnTo>
                  <a:pt x="75564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2009" y="3305823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009" y="3487432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564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5564" y="76200"/>
                </a:lnTo>
                <a:lnTo>
                  <a:pt x="75564" y="0"/>
                </a:lnTo>
                <a:close/>
              </a:path>
            </a:pathLst>
          </a:custGeom>
          <a:solidFill>
            <a:srgbClr val="B6B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33770" y="2673363"/>
            <a:ext cx="718820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9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Business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Student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25" dirty="0">
                <a:latin typeface="Arial MT"/>
                <a:cs typeface="Arial MT"/>
              </a:rPr>
              <a:t>r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20" dirty="0">
                <a:latin typeface="Arial MT"/>
                <a:cs typeface="Arial MT"/>
              </a:rPr>
              <a:t>f</a:t>
            </a:r>
            <a:r>
              <a:rPr sz="1000" spc="-20" dirty="0">
                <a:latin typeface="Arial MT"/>
                <a:cs typeface="Arial MT"/>
              </a:rPr>
              <a:t>e</a:t>
            </a:r>
            <a:r>
              <a:rPr sz="1000" spc="35" dirty="0">
                <a:latin typeface="Arial MT"/>
                <a:cs typeface="Arial MT"/>
              </a:rPr>
              <a:t>ss</a:t>
            </a:r>
            <a:r>
              <a:rPr sz="1000" spc="1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ona</a:t>
            </a:r>
            <a:r>
              <a:rPr sz="1000" dirty="0">
                <a:latin typeface="Arial MT"/>
                <a:cs typeface="Arial MT"/>
              </a:rPr>
              <a:t>l 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dirty="0">
                <a:latin typeface="Arial MT"/>
                <a:cs typeface="Arial MT"/>
              </a:rPr>
              <a:t> Retired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29030" y="1450352"/>
            <a:ext cx="5758815" cy="3427095"/>
          </a:xfrm>
          <a:custGeom>
            <a:avLst/>
            <a:gdLst/>
            <a:ahLst/>
            <a:cxnLst/>
            <a:rect l="l" t="t" r="r" b="b"/>
            <a:pathLst>
              <a:path w="5758815" h="3427095">
                <a:moveTo>
                  <a:pt x="0" y="5079"/>
                </a:moveTo>
                <a:lnTo>
                  <a:pt x="5758815" y="5079"/>
                </a:lnTo>
              </a:path>
              <a:path w="5758815" h="3427095">
                <a:moveTo>
                  <a:pt x="5754370" y="0"/>
                </a:moveTo>
                <a:lnTo>
                  <a:pt x="5754370" y="3427094"/>
                </a:lnTo>
              </a:path>
              <a:path w="5758815" h="3427095">
                <a:moveTo>
                  <a:pt x="5758815" y="3422649"/>
                </a:moveTo>
                <a:lnTo>
                  <a:pt x="0" y="3422649"/>
                </a:lnTo>
              </a:path>
              <a:path w="5758815" h="3427095">
                <a:moveTo>
                  <a:pt x="5079" y="3427094"/>
                </a:moveTo>
                <a:lnTo>
                  <a:pt x="5079" y="0"/>
                </a:lnTo>
              </a:path>
            </a:pathLst>
          </a:custGeom>
          <a:ln w="9525">
            <a:solidFill>
              <a:srgbClr val="295F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4865</Words>
  <Application>Microsoft Office PowerPoint</Application>
  <PresentationFormat>Custom</PresentationFormat>
  <Paragraphs>997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UI Gothic</vt:lpstr>
      <vt:lpstr>Arial</vt:lpstr>
      <vt:lpstr>Arial MT</vt:lpstr>
      <vt:lpstr>Calibri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2023-06-03T09:09:56Z</dcterms:created>
  <dcterms:modified xsi:type="dcterms:W3CDTF">2023-06-03T17:22:51Z</dcterms:modified>
</cp:coreProperties>
</file>