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CC3399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46F3-DA1F-4BDA-B634-E8A66ACF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62BC1-5781-4BA2-8081-878E19DD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E62B-C3D8-41E9-84F4-E0FC230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26FE-B8A1-44CD-8AFA-89980907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1FDE-C7AD-40C0-B2F7-27FBCA0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B0FB-95E2-463B-ACD5-F94238FF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7EACF-DBA9-430C-9304-C3BCB119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2EF2-15B3-4A9F-8C86-C8C20F74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4505-9047-4948-8164-577A6F43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940-74C2-430C-AF8B-6CADBC8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324A3-D37C-40FE-8207-95E52887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A22B-982B-4066-9C36-CD6CCD19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6C27-1D02-4D76-A035-B30526FB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D7B9-44BC-431C-9325-ADB9FFB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062F-31BF-4534-BC9E-CC971587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BBA-F9ED-4565-AF76-1CC3E609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F4C1-C8A7-4BBC-8138-FAA15904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E40E-93D6-4A69-AAF7-1C815D19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D6DD3-E944-41B0-A4D6-C15C1604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94F8-E913-4057-ADA8-87F97A22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2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E86F-BE6D-4168-8F6B-D74B1527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7B18-EA39-4A5F-BA66-830C5606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245B-0E83-4F0A-9AE2-C9BDF162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7FD7-F1F5-4EFA-9D51-618AD942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EDF3-F18A-44F6-A045-15226CDE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C076-C8F9-4BE1-885E-E31C4D0B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6830-B330-4204-81A3-E98477FC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E2F3-AD9E-4DF2-8762-800DC451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6F12-3E29-4D1A-B9E7-B763912E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4617-48CC-4290-B163-F274A335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57CC9-E2F6-40DA-8536-B25495B6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37D0-5E67-4692-8D68-124E667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27D5A-CDDC-471A-93D2-FC374311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B0445-4041-420A-9FC1-60E714D73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D4DD1-303D-41B9-B276-0C8C99738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C255B-55D4-4762-8161-58B41F8AA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CC542-668E-4B32-967B-359C87F2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D6EEB-C958-410D-86E5-8FC94EBA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DFFEF-F083-4057-BF84-20C076A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C06-1951-426E-922F-9F5498D7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4851D-08A2-407A-862C-38A3D3BB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C2F0B-9B1D-426C-9F51-018C35E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7142C-AA55-422E-8D47-3E572D49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64C5-7629-4346-992D-9F962E50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DA0DD-025A-4233-B5ED-A18ED1C8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19F1-32D0-4452-A176-A2040F3C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E879-D538-4EFB-A3C7-42057071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5E94-CCE5-4B4E-99DD-AC4EE77C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0DA71-C9A7-447C-AAC5-3D64B454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761B-2192-40E0-B000-84253A8D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DEE4-D64D-4AAD-AB23-F408FEB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CD82E-AFC4-4B8D-95DC-08DE66EC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3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F41D-44DC-4A4B-84CC-F487B42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F7AC-CC12-4549-930C-522A4FED7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0E7FC-F911-4771-B6A1-1527980A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FD0E-3025-42C4-BE0C-ECB96FBC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2EE8-6162-4127-93DA-2787AC27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F9EF-ED6B-4769-8BC3-D46B8B48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7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0DBF-EB35-49F2-836F-CBE1D3F8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187F-FC75-4AA0-9614-466B8FD5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5D6E-5AC5-4D5B-8EBC-252E67FB4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CEA2-DC50-4091-BD85-99FF2E8B89BE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A39C-D861-4D78-AFFD-3509252E6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2D19-6B6A-4181-8F22-A204B322B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A1F5-B51B-46FA-AC69-68AF7C22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dhurpant/world-economic-data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64A4-3416-4CC4-8CE5-0344ABE64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4699"/>
            <a:ext cx="12154702" cy="83873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FERGUSSON COLLEGE (AUTONOMOUS) , PUNE.</a:t>
            </a:r>
            <a:r>
              <a:rPr lang="en-IN" sz="2800" dirty="0"/>
              <a:t>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16C5-C38C-442B-B237-27FD08E69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979" y="5426643"/>
            <a:ext cx="10547685" cy="1487503"/>
          </a:xfrm>
        </p:spPr>
        <p:txBody>
          <a:bodyPr>
            <a:noAutofit/>
          </a:bodyPr>
          <a:lstStyle/>
          <a:p>
            <a:endParaRPr lang="en-IN" sz="4400" dirty="0"/>
          </a:p>
          <a:p>
            <a:pPr lvl="1"/>
            <a:endParaRPr lang="en-IN" sz="4000" dirty="0"/>
          </a:p>
          <a:p>
            <a:pPr lvl="1"/>
            <a:r>
              <a:rPr lang="en-IN" sz="4000" dirty="0"/>
              <a:t>             </a:t>
            </a:r>
          </a:p>
          <a:p>
            <a:pPr lvl="1"/>
            <a:r>
              <a:rPr lang="en-IN" sz="4000" dirty="0"/>
              <a:t>                      </a:t>
            </a:r>
            <a:endParaRPr lang="en-IN" sz="2800" dirty="0"/>
          </a:p>
          <a:p>
            <a:pPr lvl="1"/>
            <a:r>
              <a:rPr lang="en-IN" sz="2800" dirty="0"/>
              <a:t>                                            </a:t>
            </a:r>
          </a:p>
          <a:p>
            <a:pPr lvl="1"/>
            <a:endParaRPr lang="en-IN" sz="4000" dirty="0"/>
          </a:p>
        </p:txBody>
      </p:sp>
      <p:pic>
        <p:nvPicPr>
          <p:cNvPr id="4" name="Picture 2" descr="Logo of Fergusson College, Pune">
            <a:extLst>
              <a:ext uri="{FF2B5EF4-FFF2-40B4-BE49-F238E27FC236}">
                <a16:creationId xmlns:a16="http://schemas.microsoft.com/office/drawing/2014/main" id="{DBA2659E-6972-4B49-BBAD-C0373AA8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50" y="227495"/>
            <a:ext cx="3387256" cy="29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909B19-9C27-447A-BD98-A20203F813C8}"/>
              </a:ext>
            </a:extLst>
          </p:cNvPr>
          <p:cNvSpPr/>
          <p:nvPr/>
        </p:nvSpPr>
        <p:spPr>
          <a:xfrm>
            <a:off x="8077200" y="5266640"/>
            <a:ext cx="580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B0F0"/>
                </a:solidFill>
              </a:rPr>
              <a:t>NAME</a:t>
            </a:r>
            <a:r>
              <a:rPr lang="en-IN" sz="2400" dirty="0"/>
              <a:t>:</a:t>
            </a:r>
            <a:r>
              <a:rPr lang="en-IN" sz="2400" b="1" dirty="0"/>
              <a:t>ADITYA DUMBARE</a:t>
            </a:r>
            <a:r>
              <a:rPr lang="en-IN" sz="2400" dirty="0"/>
              <a:t>.</a:t>
            </a:r>
          </a:p>
          <a:p>
            <a:pPr lvl="1"/>
            <a:r>
              <a:rPr lang="en-IN" sz="2400" dirty="0">
                <a:solidFill>
                  <a:srgbClr val="00B0F0"/>
                </a:solidFill>
              </a:rPr>
              <a:t>ROLL_NO</a:t>
            </a:r>
            <a:r>
              <a:rPr lang="en-IN" sz="2400" dirty="0"/>
              <a:t>:</a:t>
            </a:r>
            <a:r>
              <a:rPr lang="en-IN" sz="2400" b="1" dirty="0"/>
              <a:t>226502.</a:t>
            </a:r>
          </a:p>
          <a:p>
            <a:pPr lvl="1"/>
            <a:r>
              <a:rPr lang="en-IN" sz="2400" dirty="0" err="1">
                <a:solidFill>
                  <a:srgbClr val="00B0F0"/>
                </a:solidFill>
              </a:rPr>
              <a:t>Class</a:t>
            </a:r>
            <a:r>
              <a:rPr lang="en-IN" sz="2400" dirty="0" err="1"/>
              <a:t>:F.Y.M.sc</a:t>
            </a:r>
            <a:r>
              <a:rPr lang="en-IN" sz="2400" dirty="0"/>
              <a:t>(Data Science).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14D21-392F-4C11-B231-0449CD4896BE}"/>
              </a:ext>
            </a:extLst>
          </p:cNvPr>
          <p:cNvSpPr/>
          <p:nvPr/>
        </p:nvSpPr>
        <p:spPr>
          <a:xfrm>
            <a:off x="3424988" y="373949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Computer Science Department</a:t>
            </a:r>
            <a:br>
              <a:rPr lang="en-IN" sz="3200" dirty="0">
                <a:solidFill>
                  <a:srgbClr val="00B0F0"/>
                </a:solidFill>
              </a:rPr>
            </a:br>
            <a:r>
              <a:rPr lang="en-IN" sz="3200" dirty="0">
                <a:solidFill>
                  <a:srgbClr val="00B0F0"/>
                </a:solidFill>
              </a:rPr>
              <a:t>   </a:t>
            </a:r>
            <a:r>
              <a:rPr lang="en-IN" sz="3200" dirty="0">
                <a:solidFill>
                  <a:srgbClr val="FF0000"/>
                </a:solidFill>
              </a:rPr>
              <a:t>Applied Linear Algebra:CE-2</a:t>
            </a:r>
          </a:p>
        </p:txBody>
      </p:sp>
    </p:spTree>
    <p:extLst>
      <p:ext uri="{BB962C8B-B14F-4D97-AF65-F5344CB8AC3E}">
        <p14:creationId xmlns:p14="http://schemas.microsoft.com/office/powerpoint/2010/main" val="37596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B5E1-E4D4-4A6A-B326-6E739DDD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1" y="4243705"/>
            <a:ext cx="12133691" cy="2403585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rgbClr val="FF3300"/>
                </a:solidFill>
              </a:rPr>
              <a:t>Conclusion:  </a:t>
            </a:r>
            <a:r>
              <a:rPr lang="en-IN" sz="2000" dirty="0"/>
              <a:t>I divide the cluster into four parts 1) </a:t>
            </a:r>
            <a:r>
              <a:rPr lang="en-IN" sz="2000" dirty="0">
                <a:solidFill>
                  <a:srgbClr val="CC00FF"/>
                </a:solidFill>
              </a:rPr>
              <a:t>High</a:t>
            </a:r>
            <a:r>
              <a:rPr lang="en-IN" sz="2000" dirty="0"/>
              <a:t> 2) </a:t>
            </a:r>
            <a:r>
              <a:rPr lang="en-IN" sz="2000" dirty="0">
                <a:solidFill>
                  <a:srgbClr val="CC0099"/>
                </a:solidFill>
              </a:rPr>
              <a:t>Medium High </a:t>
            </a:r>
            <a:r>
              <a:rPr lang="en-IN" sz="2000" dirty="0"/>
              <a:t>3) </a:t>
            </a:r>
            <a:r>
              <a:rPr lang="en-IN" sz="2000" dirty="0">
                <a:solidFill>
                  <a:schemeClr val="accent2"/>
                </a:solidFill>
              </a:rPr>
              <a:t>Medium Low </a:t>
            </a:r>
            <a:r>
              <a:rPr lang="en-IN" sz="2000" dirty="0"/>
              <a:t>4)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Low</a:t>
            </a:r>
            <a:br>
              <a:rPr lang="en-IN" sz="2000" dirty="0">
                <a:solidFill>
                  <a:srgbClr val="FF3300"/>
                </a:solidFill>
              </a:rPr>
            </a:br>
            <a:r>
              <a:rPr lang="en-IN" sz="2000" dirty="0">
                <a:solidFill>
                  <a:srgbClr val="FF3300"/>
                </a:solidFill>
              </a:rPr>
              <a:t>                      </a:t>
            </a:r>
            <a:br>
              <a:rPr lang="en-IN" sz="2000" dirty="0">
                <a:solidFill>
                  <a:srgbClr val="FF3300"/>
                </a:solidFill>
              </a:rPr>
            </a:br>
            <a:r>
              <a:rPr lang="en-IN" sz="2000" dirty="0">
                <a:solidFill>
                  <a:srgbClr val="FF3300"/>
                </a:solidFill>
              </a:rPr>
              <a:t>                      </a:t>
            </a:r>
            <a:r>
              <a:rPr lang="en-IN" sz="2000" dirty="0"/>
              <a:t>1) In the </a:t>
            </a:r>
            <a:r>
              <a:rPr lang="en-IN" sz="2000" b="1" u="sng" dirty="0">
                <a:solidFill>
                  <a:srgbClr val="FF0000"/>
                </a:solidFill>
              </a:rPr>
              <a:t>red</a:t>
            </a:r>
            <a:r>
              <a:rPr lang="en-IN" sz="2000" b="1" u="sng" dirty="0"/>
              <a:t> </a:t>
            </a:r>
            <a:r>
              <a:rPr lang="en-IN" sz="2000" dirty="0"/>
              <a:t>cluster the annual income of countries  is </a:t>
            </a:r>
            <a:r>
              <a:rPr lang="en-IN" sz="2000" u="sng" dirty="0"/>
              <a:t>low</a:t>
            </a:r>
            <a:r>
              <a:rPr lang="en-IN" sz="2000" dirty="0"/>
              <a:t> &amp; the corruption  index is  very </a:t>
            </a:r>
            <a:r>
              <a:rPr lang="en-IN" sz="2000" u="sng" dirty="0"/>
              <a:t>high</a:t>
            </a:r>
            <a:br>
              <a:rPr lang="en-IN" sz="2000" dirty="0"/>
            </a:br>
            <a:r>
              <a:rPr lang="en-IN" sz="2000" dirty="0"/>
              <a:t>                      2) In the </a:t>
            </a:r>
            <a:r>
              <a:rPr lang="en-IN" sz="2000" b="1" u="sng" dirty="0">
                <a:solidFill>
                  <a:srgbClr val="00B050"/>
                </a:solidFill>
              </a:rPr>
              <a:t>green</a:t>
            </a:r>
            <a:r>
              <a:rPr lang="en-IN" sz="2000" dirty="0"/>
              <a:t> cluster the annual income is </a:t>
            </a:r>
            <a:r>
              <a:rPr lang="en-IN" sz="2000" u="sng" dirty="0"/>
              <a:t>moderately low </a:t>
            </a:r>
            <a:r>
              <a:rPr lang="en-IN" sz="2000" dirty="0"/>
              <a:t>&amp; the corruption index is </a:t>
            </a:r>
            <a:r>
              <a:rPr lang="en-IN" sz="2000" u="sng" dirty="0"/>
              <a:t>moderate</a:t>
            </a:r>
            <a:br>
              <a:rPr lang="en-IN" sz="2000" dirty="0"/>
            </a:br>
            <a:r>
              <a:rPr lang="en-IN" sz="2000" dirty="0"/>
              <a:t>                      3) In the </a:t>
            </a:r>
            <a:r>
              <a:rPr lang="en-IN" sz="2000" b="1" u="sng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  <a:r>
              <a:rPr lang="en-IN" sz="2000" b="1" dirty="0"/>
              <a:t> </a:t>
            </a:r>
            <a:r>
              <a:rPr lang="en-IN" sz="2000" dirty="0"/>
              <a:t>cluster the annual income is </a:t>
            </a:r>
            <a:r>
              <a:rPr lang="en-IN" sz="2000" u="sng" dirty="0"/>
              <a:t>moderately high </a:t>
            </a:r>
            <a:r>
              <a:rPr lang="en-IN" sz="2000" dirty="0"/>
              <a:t>&amp; the corruption index is </a:t>
            </a:r>
            <a:r>
              <a:rPr lang="en-IN" sz="2000" u="sng" dirty="0"/>
              <a:t>quite low</a:t>
            </a:r>
            <a:br>
              <a:rPr lang="en-IN" sz="2000" dirty="0"/>
            </a:br>
            <a:r>
              <a:rPr lang="en-IN" sz="2000" dirty="0"/>
              <a:t>                      4) In the </a:t>
            </a:r>
            <a:r>
              <a:rPr lang="en-IN" sz="2000" b="1" u="sng" dirty="0">
                <a:solidFill>
                  <a:srgbClr val="0070C0"/>
                </a:solidFill>
              </a:rPr>
              <a:t>blue</a:t>
            </a:r>
            <a:r>
              <a:rPr lang="en-IN" sz="2000" b="1" dirty="0"/>
              <a:t> </a:t>
            </a:r>
            <a:r>
              <a:rPr lang="en-IN" sz="2000" dirty="0"/>
              <a:t>cluster the annual income has a wide range all towards the </a:t>
            </a:r>
            <a:r>
              <a:rPr lang="en-IN" sz="2000" u="sng" dirty="0"/>
              <a:t>higher side</a:t>
            </a:r>
            <a:r>
              <a:rPr lang="en-IN" sz="2000" dirty="0"/>
              <a:t> &amp; the corruption index is quite </a:t>
            </a:r>
            <a:r>
              <a:rPr lang="en-IN" sz="2000" u="sng" dirty="0"/>
              <a:t>low</a:t>
            </a:r>
            <a:br>
              <a:rPr lang="en-IN" sz="2000" dirty="0"/>
            </a:br>
            <a:r>
              <a:rPr lang="en-IN" sz="2000" dirty="0"/>
              <a:t>                       </a:t>
            </a:r>
            <a:br>
              <a:rPr lang="en-IN" sz="2000" dirty="0"/>
            </a:br>
            <a:r>
              <a:rPr lang="en-IN" sz="2000" dirty="0"/>
              <a:t>                       Overall  from all clusters it is conclude that  the countries with low income have high corruption index</a:t>
            </a:r>
            <a:br>
              <a:rPr lang="en-IN" sz="2000" dirty="0"/>
            </a:br>
            <a:r>
              <a:rPr lang="en-IN" sz="2000" dirty="0"/>
              <a:t>                        </a:t>
            </a:r>
            <a:endParaRPr lang="en-IN" sz="2000" dirty="0">
              <a:solidFill>
                <a:srgbClr val="FF33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3F904-1C9A-4A6F-9767-806D01E6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92393"/>
            <a:ext cx="11032765" cy="3636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311FD3-11B1-4D5B-8DE7-E44E7A9B31C6}"/>
              </a:ext>
            </a:extLst>
          </p:cNvPr>
          <p:cNvSpPr/>
          <p:nvPr/>
        </p:nvSpPr>
        <p:spPr>
          <a:xfrm>
            <a:off x="5151029" y="3729362"/>
            <a:ext cx="188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annual_income</a:t>
            </a:r>
            <a:r>
              <a:rPr lang="en-IN" dirty="0"/>
              <a:t>($)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7672E-59CE-471B-867D-C9C736B71893}"/>
              </a:ext>
            </a:extLst>
          </p:cNvPr>
          <p:cNvSpPr/>
          <p:nvPr/>
        </p:nvSpPr>
        <p:spPr>
          <a:xfrm rot="16200000">
            <a:off x="734281" y="1407579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corruption_index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Speech for Students and Children | 3 Minutes Speech">
            <a:extLst>
              <a:ext uri="{FF2B5EF4-FFF2-40B4-BE49-F238E27FC236}">
                <a16:creationId xmlns:a16="http://schemas.microsoft.com/office/drawing/2014/main" id="{DD4E92B7-B8BD-4794-83E4-3F68EE2C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0D9B-4418-483D-9B01-A243059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4255"/>
          </a:xfrm>
        </p:spPr>
        <p:txBody>
          <a:bodyPr>
            <a:normAutofit/>
          </a:bodyPr>
          <a:lstStyle/>
          <a:p>
            <a:r>
              <a:rPr lang="en-IN" dirty="0"/>
              <a:t>Topic Name: </a:t>
            </a:r>
            <a:r>
              <a:rPr lang="en-IN" dirty="0">
                <a:solidFill>
                  <a:srgbClr val="0000FF"/>
                </a:solidFill>
              </a:rPr>
              <a:t>K-Means Clustering  </a:t>
            </a:r>
            <a:r>
              <a:rPr lang="en-IN" dirty="0"/>
              <a:t>              </a:t>
            </a:r>
            <a:br>
              <a:rPr lang="en-IN" dirty="0"/>
            </a:br>
            <a:r>
              <a:rPr lang="en-IN" dirty="0"/>
              <a:t>                                       </a:t>
            </a:r>
            <a:r>
              <a:rPr lang="en-IN" sz="3600" dirty="0"/>
              <a:t>On</a:t>
            </a:r>
            <a:br>
              <a:rPr lang="en-IN" dirty="0"/>
            </a:br>
            <a:r>
              <a:rPr lang="en-IN" dirty="0"/>
              <a:t>                       </a:t>
            </a:r>
            <a:r>
              <a:rPr lang="en-IN" b="1" dirty="0">
                <a:solidFill>
                  <a:srgbClr val="0000FF"/>
                </a:solidFill>
              </a:rPr>
              <a:t>World Economic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A626-33FC-424A-9A25-923CBEE7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2985"/>
            <a:ext cx="10515600" cy="4351338"/>
          </a:xfrm>
        </p:spPr>
        <p:txBody>
          <a:bodyPr/>
          <a:lstStyle/>
          <a:p>
            <a:r>
              <a:rPr lang="en-IN" dirty="0"/>
              <a:t>Data Collection:</a:t>
            </a:r>
          </a:p>
          <a:p>
            <a:r>
              <a:rPr lang="en-IN" dirty="0">
                <a:hlinkClick r:id="rId2"/>
              </a:rPr>
              <a:t>https://www.Kaggle.com</a:t>
            </a:r>
            <a:endParaRPr lang="en-IN" dirty="0"/>
          </a:p>
          <a:p>
            <a:r>
              <a:rPr lang="en-IN" dirty="0">
                <a:hlinkClick r:id="rId3"/>
              </a:rPr>
              <a:t>https://www.kaggle.com/datasets/madhurpant/world-economic-data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8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BEA2-414D-42C3-89FB-2C8827E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3300"/>
                </a:solidFill>
              </a:rPr>
              <a:t>Clustering</a:t>
            </a:r>
            <a:r>
              <a:rPr lang="en-IN" sz="36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D229-A687-4642-BE1C-C00153E0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18"/>
            <a:ext cx="10515600" cy="55221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Clustering is the task of dividing the data points into a number of groups such that data points in the same groups are more similar to other data points in the same group than those in other groups.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>
                <a:solidFill>
                  <a:srgbClr val="FF3300"/>
                </a:solidFill>
              </a:rPr>
              <a:t>K-Means Clustering</a:t>
            </a:r>
            <a:r>
              <a:rPr lang="en-IN" sz="3200" dirty="0"/>
              <a:t>: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r>
              <a:rPr lang="en-IN" dirty="0"/>
              <a:t>K-means clustering is a simple unsupervised learning algorithm that is used to solve clustering problems. It follows a simple procedure of classifying a given data set into a number of clusters, defined by the letter “K”.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CD6D8-ED52-479A-80E8-A6C1CFA2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40" y="2661380"/>
            <a:ext cx="6528021" cy="22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ypes of clustering | K-Means Clustering Customer Segmentation">
            <a:extLst>
              <a:ext uri="{FF2B5EF4-FFF2-40B4-BE49-F238E27FC236}">
                <a16:creationId xmlns:a16="http://schemas.microsoft.com/office/drawing/2014/main" id="{8F6C7915-326D-4FAC-900F-95B5EE94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15" y="735128"/>
            <a:ext cx="306584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6BF64-29EA-4031-8A47-24AA7692935D}"/>
              </a:ext>
            </a:extLst>
          </p:cNvPr>
          <p:cNvSpPr/>
          <p:nvPr/>
        </p:nvSpPr>
        <p:spPr>
          <a:xfrm>
            <a:off x="461173" y="29029"/>
            <a:ext cx="866692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Lato"/>
              </a:rPr>
              <a:t>Types of Clustering:</a:t>
            </a:r>
          </a:p>
          <a:p>
            <a:endParaRPr lang="en-US" sz="2000" b="1" i="0" dirty="0">
              <a:solidFill>
                <a:srgbClr val="FF0000"/>
              </a:solidFill>
              <a:effectLst/>
              <a:latin typeface="Lato"/>
            </a:endParaRPr>
          </a:p>
          <a:p>
            <a:pPr marL="342900" indent="-342900">
              <a:buAutoNum type="arabicParenR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Lato"/>
              </a:rPr>
              <a:t>Exclusive Clustering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– Two or more groups or clusters which do not overlap.</a:t>
            </a:r>
          </a:p>
          <a:p>
            <a:br>
              <a:rPr lang="en-US" b="0" i="0" dirty="0">
                <a:solidFill>
                  <a:srgbClr val="222222"/>
                </a:solidFill>
                <a:effectLst/>
                <a:latin typeface="Lato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"/>
              </a:rPr>
              <a:t>2) 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Lato"/>
              </a:rPr>
              <a:t>Overlapping Clustering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– Two or more groups or clusters that overlap.</a:t>
            </a:r>
          </a:p>
          <a:p>
            <a:br>
              <a:rPr lang="en-US" b="0" i="0" dirty="0">
                <a:solidFill>
                  <a:srgbClr val="222222"/>
                </a:solidFill>
                <a:effectLst/>
                <a:latin typeface="Lato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Lato"/>
              </a:rPr>
              <a:t>3) 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Lato"/>
              </a:rPr>
              <a:t>Hierarchical Clustering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– It builds the hierarchy of clusters.</a:t>
            </a:r>
          </a:p>
        </p:txBody>
      </p:sp>
      <p:pic>
        <p:nvPicPr>
          <p:cNvPr id="5126" name="Picture 6" descr="Flow of k-means">
            <a:extLst>
              <a:ext uri="{FF2B5EF4-FFF2-40B4-BE49-F238E27FC236}">
                <a16:creationId xmlns:a16="http://schemas.microsoft.com/office/drawing/2014/main" id="{A8029E22-0AFB-4889-A007-DF1572B45B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7" y="3363402"/>
            <a:ext cx="5174390" cy="33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269EC6-CA9F-42CF-804A-5511D514A16D}"/>
              </a:ext>
            </a:extLst>
          </p:cNvPr>
          <p:cNvSpPr/>
          <p:nvPr/>
        </p:nvSpPr>
        <p:spPr>
          <a:xfrm>
            <a:off x="155325" y="2822916"/>
            <a:ext cx="3089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Flow of K-Means Algorithm</a:t>
            </a:r>
          </a:p>
        </p:txBody>
      </p:sp>
    </p:spTree>
    <p:extLst>
      <p:ext uri="{BB962C8B-B14F-4D97-AF65-F5344CB8AC3E}">
        <p14:creationId xmlns:p14="http://schemas.microsoft.com/office/powerpoint/2010/main" val="22569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8805-CB7A-4836-B986-B2F85C5E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00685"/>
            <a:ext cx="11239500" cy="141636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Import require packages: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4BB098-E325-49DB-8FA2-4A885561FEED}"/>
              </a:ext>
            </a:extLst>
          </p:cNvPr>
          <p:cNvSpPr/>
          <p:nvPr/>
        </p:nvSpPr>
        <p:spPr>
          <a:xfrm>
            <a:off x="241909" y="4783574"/>
            <a:ext cx="96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Dataset: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6DBAF7A1-2824-4A39-A841-DFB17BBE4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6" y="982544"/>
            <a:ext cx="10515600" cy="3304902"/>
          </a:xfr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E60F673-9BD6-4673-A21D-F9B8B8F77B1A}"/>
              </a:ext>
            </a:extLst>
          </p:cNvPr>
          <p:cNvSpPr/>
          <p:nvPr/>
        </p:nvSpPr>
        <p:spPr>
          <a:xfrm>
            <a:off x="1066800" y="5285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1) Dataset contains Attribute (</a:t>
            </a:r>
            <a:r>
              <a:rPr lang="en-IN" dirty="0">
                <a:solidFill>
                  <a:srgbClr val="00B0F0"/>
                </a:solidFill>
              </a:rPr>
              <a:t>Country name($)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Country annual</a:t>
            </a:r>
            <a:r>
              <a:rPr lang="en-IN" dirty="0"/>
              <a:t>      </a:t>
            </a:r>
            <a:r>
              <a:rPr lang="en-IN" dirty="0">
                <a:solidFill>
                  <a:srgbClr val="FF0000"/>
                </a:solidFill>
              </a:rPr>
              <a:t>income</a:t>
            </a:r>
            <a:r>
              <a:rPr lang="en-IN" dirty="0"/>
              <a:t> , </a:t>
            </a:r>
            <a:r>
              <a:rPr lang="en-IN" dirty="0">
                <a:solidFill>
                  <a:srgbClr val="00B050"/>
                </a:solidFill>
              </a:rPr>
              <a:t>Corruption index</a:t>
            </a:r>
            <a:r>
              <a:rPr lang="en-IN" dirty="0"/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E4D701-D57D-47D6-9DD9-06D45759543F}"/>
              </a:ext>
            </a:extLst>
          </p:cNvPr>
          <p:cNvSpPr/>
          <p:nvPr/>
        </p:nvSpPr>
        <p:spPr>
          <a:xfrm>
            <a:off x="1069892" y="6124694"/>
            <a:ext cx="3450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2) It contains </a:t>
            </a:r>
            <a:r>
              <a:rPr lang="en-IN" b="1" dirty="0">
                <a:solidFill>
                  <a:srgbClr val="CC00FF"/>
                </a:solidFill>
              </a:rPr>
              <a:t>110</a:t>
            </a:r>
            <a:r>
              <a:rPr lang="en-IN" b="1" dirty="0"/>
              <a:t> </a:t>
            </a:r>
            <a:r>
              <a:rPr lang="en-IN" dirty="0"/>
              <a:t>countries record.</a:t>
            </a:r>
          </a:p>
        </p:txBody>
      </p:sp>
    </p:spTree>
    <p:extLst>
      <p:ext uri="{BB962C8B-B14F-4D97-AF65-F5344CB8AC3E}">
        <p14:creationId xmlns:p14="http://schemas.microsoft.com/office/powerpoint/2010/main" val="4996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AF93-236F-43E2-B37A-F096307D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1" y="396239"/>
            <a:ext cx="10280037" cy="6560821"/>
          </a:xfrm>
        </p:spPr>
      </p:pic>
    </p:spTree>
    <p:extLst>
      <p:ext uri="{BB962C8B-B14F-4D97-AF65-F5344CB8AC3E}">
        <p14:creationId xmlns:p14="http://schemas.microsoft.com/office/powerpoint/2010/main" val="339446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ED1A7-D078-42FB-8E46-00BBDE74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273489"/>
            <a:ext cx="11513820" cy="4511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F35F0-CCDA-425F-9925-913138A4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4784528"/>
            <a:ext cx="12192000" cy="17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7BD3-798C-49B1-ABD0-F12C1360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524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30D7E-5D08-4DBE-BD59-1701072F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850232"/>
            <a:ext cx="11810999" cy="584734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F0E631-8CAA-49F5-8C98-20E888F3653A}"/>
              </a:ext>
            </a:extLst>
          </p:cNvPr>
          <p:cNvSpPr/>
          <p:nvPr/>
        </p:nvSpPr>
        <p:spPr>
          <a:xfrm>
            <a:off x="502010" y="156236"/>
            <a:ext cx="165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Elbow Method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66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DC024-505B-4A4B-9789-54E32F0F8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8" y="320040"/>
            <a:ext cx="12004632" cy="6050280"/>
          </a:xfrm>
        </p:spPr>
      </p:pic>
    </p:spTree>
    <p:extLst>
      <p:ext uri="{BB962C8B-B14F-4D97-AF65-F5344CB8AC3E}">
        <p14:creationId xmlns:p14="http://schemas.microsoft.com/office/powerpoint/2010/main" val="26397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394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FERGUSSON COLLEGE (AUTONOMOUS) , PUNE.                                                                                                                                               </vt:lpstr>
      <vt:lpstr>Topic Name: K-Means Clustering                                                        On                        World Economic Data  </vt:lpstr>
      <vt:lpstr>Clustering:</vt:lpstr>
      <vt:lpstr>PowerPoint Presentation</vt:lpstr>
      <vt:lpstr>Import require packages:</vt:lpstr>
      <vt:lpstr>PowerPoint Presentation</vt:lpstr>
      <vt:lpstr>PowerPoint Presentation</vt:lpstr>
      <vt:lpstr>PowerPoint Presentation</vt:lpstr>
      <vt:lpstr>PowerPoint Presentation</vt:lpstr>
      <vt:lpstr>Conclusion:  I divide the cluster into four parts 1) High 2) Medium High 3) Medium Low 4) Low                                              1) In the red cluster the annual income of countries  is low &amp; the corruption  index is  very high                       2) In the green cluster the annual income is moderately low &amp; the corruption index is moderate                       3) In the yellow cluster the annual income is moderately high &amp; the corruption index is quite low                       4) In the blue cluster the annual income has a wide range all towards the higher side &amp; the corruption index is quite low                                                Overall  from all clusters it is conclude that  the countries with low income have high corruption index       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33</cp:revision>
  <dcterms:created xsi:type="dcterms:W3CDTF">2022-12-04T07:57:26Z</dcterms:created>
  <dcterms:modified xsi:type="dcterms:W3CDTF">2022-12-09T16:34:27Z</dcterms:modified>
</cp:coreProperties>
</file>