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6" r:id="rId5"/>
    <p:sldId id="287" r:id="rId6"/>
    <p:sldId id="260" r:id="rId7"/>
    <p:sldId id="261" r:id="rId8"/>
    <p:sldId id="289" r:id="rId9"/>
    <p:sldId id="290" r:id="rId10"/>
    <p:sldId id="288" r:id="rId11"/>
    <p:sldId id="262" r:id="rId12"/>
    <p:sldId id="263" r:id="rId13"/>
    <p:sldId id="264" r:id="rId14"/>
    <p:sldId id="277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85794" autoAdjust="0"/>
  </p:normalViewPr>
  <p:slideViewPr>
    <p:cSldViewPr snapToGrid="0">
      <p:cViewPr varScale="1">
        <p:scale>
          <a:sx n="92" d="100"/>
          <a:sy n="92" d="100"/>
        </p:scale>
        <p:origin x="326" y="53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2018/11/11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ZA" smtClean="0"/>
              <a:t>2018/11/11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ZA" smtClean="0"/>
              <a:t>13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Website</a:t>
            </a:r>
            <a:endParaRPr lang="en-ZA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cover option</a:t>
            </a:r>
            <a:endParaRPr lang="en-ZA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cover option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ZA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3X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ZA" dirty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ZA" dirty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5.svg"/><Relationship Id="rId7" Type="http://schemas.openxmlformats.org/officeDocument/2006/relationships/image" Target="../media/image10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04013"/>
          </a:xfrm>
        </p:spPr>
      </p:pic>
      <p:sp>
        <p:nvSpPr>
          <p:cNvPr id="7" name="Rectangle 6" title="Overlay Graphic">
            <a:extLst>
              <a:ext uri="{FF2B5EF4-FFF2-40B4-BE49-F238E27FC236}">
                <a16:creationId xmlns:a16="http://schemas.microsoft.com/office/drawing/2014/main" id="{A0B8B412-7962-44AD-8293-75C5384B789A}"/>
              </a:ext>
            </a:extLst>
          </p:cNvPr>
          <p:cNvSpPr/>
          <p:nvPr/>
        </p:nvSpPr>
        <p:spPr bwMode="ltGray">
          <a:xfrm>
            <a:off x="441325" y="3913793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 title="Overlay Graphic">
            <a:extLst>
              <a:ext uri="{FF2B5EF4-FFF2-40B4-BE49-F238E27FC236}">
                <a16:creationId xmlns:a16="http://schemas.microsoft.com/office/drawing/2014/main" id="{33ED47D5-16A1-40D1-96F9-393B2558727A}"/>
              </a:ext>
            </a:extLst>
          </p:cNvPr>
          <p:cNvSpPr/>
          <p:nvPr/>
        </p:nvSpPr>
        <p:spPr bwMode="ltGray">
          <a:xfrm>
            <a:off x="441324" y="193840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17" y="3907857"/>
            <a:ext cx="5167824" cy="1532849"/>
          </a:xfrm>
        </p:spPr>
        <p:txBody>
          <a:bodyPr/>
          <a:lstStyle/>
          <a:p>
            <a:r>
              <a:rPr lang="en-ZA" dirty="0"/>
              <a:t>Dem smart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noProof="1"/>
              <a:t>Making lives better</a:t>
            </a:r>
          </a:p>
        </p:txBody>
      </p:sp>
      <p:cxnSp>
        <p:nvCxnSpPr>
          <p:cNvPr id="15" name="Straight Connector 14" descr="decorative element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 descr="decorative element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97D0870-387D-4D40-AD26-32F2BCD1B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6" y="-389549"/>
            <a:ext cx="4861559" cy="48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How are we different?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D3532A8A-A0BF-4816-B1FF-73DFB4F6F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8" name="Picture Placeholder 7" descr="Picture of a laptop from the top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/>
        <p:txBody>
          <a:bodyPr/>
          <a:lstStyle/>
          <a:p>
            <a:r>
              <a:rPr lang="en-ZA" dirty="0"/>
              <a:t>We provide a personalised experience for the user by having voices of their loved ones. </a:t>
            </a:r>
          </a:p>
          <a:p>
            <a:r>
              <a:rPr lang="en-ZA" dirty="0"/>
              <a:t>We have speech exercises to discuss about daily things and  the reducing the aging of dementia.*</a:t>
            </a:r>
          </a:p>
          <a:p>
            <a:r>
              <a:rPr lang="en-ZA" noProof="1"/>
              <a:t>Music Therapy*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F18B2C-5908-41E0-B1DF-FAFD506BC9DB}"/>
              </a:ext>
            </a:extLst>
          </p:cNvPr>
          <p:cNvSpPr txBox="1"/>
          <p:nvPr/>
        </p:nvSpPr>
        <p:spPr>
          <a:xfrm>
            <a:off x="1064030" y="6433195"/>
            <a:ext cx="33619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*In development</a:t>
            </a:r>
          </a:p>
        </p:txBody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FC371A7F-EE65-4195-86A1-8ECED0B4207A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2"/>
          <a:stretch>
            <a:fillRect/>
          </a:stretch>
        </p:blipFill>
        <p:spPr>
          <a:xfrm>
            <a:off x="624882" y="2256915"/>
            <a:ext cx="1217130" cy="12159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4E43DC-79BE-45E7-A216-2671BD944C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Aditya Dutta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A83B3A1A-1842-4B27-A578-D179E6A77E14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3"/>
          <a:stretch>
            <a:fillRect/>
          </a:stretch>
        </p:blipFill>
        <p:spPr>
          <a:xfrm>
            <a:off x="4634095" y="2257496"/>
            <a:ext cx="1217130" cy="121473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501EAB-3443-481B-9C04-A7B933F3628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ZA" dirty="0"/>
              <a:t>Ryan </a:t>
            </a:r>
          </a:p>
          <a:p>
            <a:r>
              <a:rPr lang="en-ZA" dirty="0"/>
              <a:t>Guido</a:t>
            </a: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A0FEAE46-9AE4-4548-A546-E3A75A1EE344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4"/>
          <a:stretch>
            <a:fillRect/>
          </a:stretch>
        </p:blipFill>
        <p:spPr>
          <a:xfrm>
            <a:off x="8643308" y="2256300"/>
            <a:ext cx="1217130" cy="121713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EDDEA1-898C-4B9E-891D-BE99BDBE105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ZA" dirty="0"/>
              <a:t>Robel </a:t>
            </a:r>
          </a:p>
          <a:p>
            <a:r>
              <a:rPr lang="en-ZA" dirty="0"/>
              <a:t>Solomon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3FA97161-1437-4446-8F3D-9F9A8F4AA454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5"/>
          <a:stretch>
            <a:fillRect/>
          </a:stretch>
        </p:blipFill>
        <p:spPr>
          <a:xfrm>
            <a:off x="624882" y="4023015"/>
            <a:ext cx="1217130" cy="1217130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A277DA6-6AF7-4645-85B6-E2DD818E96E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ZA" dirty="0"/>
              <a:t>Anya Li</a:t>
            </a:r>
          </a:p>
        </p:txBody>
      </p:sp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BBB096B6-0847-4F89-83D8-A1DADF7112F6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6"/>
          <a:stretch>
            <a:fillRect/>
          </a:stretch>
        </p:blipFill>
        <p:spPr>
          <a:xfrm>
            <a:off x="4634095" y="4023015"/>
            <a:ext cx="1217130" cy="121713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9A93B4B-935D-4D19-8CC5-5D8CC08FD022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ZA" dirty="0"/>
              <a:t>Andy Liu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D7CEBE-50B8-4649-B7B3-12F0A067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83AE5C-EF68-4A2B-9566-EDAB608739BA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65" name="Oval 64" descr="Glowing Orb">
            <a:extLst>
              <a:ext uri="{FF2B5EF4-FFF2-40B4-BE49-F238E27FC236}">
                <a16:creationId xmlns:a16="http://schemas.microsoft.com/office/drawing/2014/main" id="{AD2377F1-9AF2-47EB-9582-454EB0C422F5}"/>
              </a:ext>
            </a:extLst>
          </p:cNvPr>
          <p:cNvSpPr/>
          <p:nvPr/>
        </p:nvSpPr>
        <p:spPr>
          <a:xfrm>
            <a:off x="5601158" y="3321271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4578E-DC24-42F6-9B8B-DE8D751745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76CF76-4DCD-4303-BE4A-9745BC2208F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312A56A-6705-4275-8FC1-4360C64227F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F7C9D31-DE82-4030-8EE5-A8467DB41B6F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A3EC9FD-41DE-454C-9C95-66FACBB82FAA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DBC21537-3483-4A61-8359-A4652995A7BF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ZA" noProof="1"/>
              <a:t>We aim to improve the lives of our audience by providing them an experience.</a:t>
            </a:r>
          </a:p>
          <a:p>
            <a:r>
              <a:rPr lang="en-ZA" noProof="1"/>
              <a:t> We also focus on UN Sustainable Goal of good health and well being.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Summary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56582A-55F9-4B18-95E7-DD8795CF2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Let’s take a step to make their lives better</a:t>
            </a:r>
          </a:p>
        </p:txBody>
      </p:sp>
      <p:grpSp>
        <p:nvGrpSpPr>
          <p:cNvPr id="12" name="Group 11" descr="decorative element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 title="Overlay Graphic">
            <a:extLst>
              <a:ext uri="{FF2B5EF4-FFF2-40B4-BE49-F238E27FC236}">
                <a16:creationId xmlns:a16="http://schemas.microsoft.com/office/drawing/2014/main" id="{B3AA8824-BE92-4856-86D2-FAB3C18306B5}"/>
              </a:ext>
            </a:extLst>
          </p:cNvPr>
          <p:cNvSpPr/>
          <p:nvPr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1" name="Rectangle 30" title="Overlay Graphic">
            <a:extLst>
              <a:ext uri="{FF2B5EF4-FFF2-40B4-BE49-F238E27FC236}">
                <a16:creationId xmlns:a16="http://schemas.microsoft.com/office/drawing/2014/main" id="{BE32A17F-2099-4D5E-A4EC-AADCA9D7E68D}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Thank You</a:t>
            </a:r>
          </a:p>
        </p:txBody>
      </p:sp>
      <p:cxnSp>
        <p:nvCxnSpPr>
          <p:cNvPr id="20" name="Straight Connector 19" descr="decorative element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descr="decorative element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 descr="decorative element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E76520-BCE7-4E33-8D1A-98AFF326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33" y="1995055"/>
            <a:ext cx="10508733" cy="3217025"/>
          </a:xfrm>
        </p:spPr>
        <p:txBody>
          <a:bodyPr/>
          <a:lstStyle/>
          <a:p>
            <a:r>
              <a:rPr lang="en-US" sz="2400" b="0" dirty="0"/>
              <a:t>THE BRAIN IS  ONE OF  YOUR  MOST  VITAL ORGANS.  IT  PLAYS  A  ROLE IN EVERY ACTION AND EVERY  THOUGHT, AND JUST LIKE  THE REST OF  YOUR BODY, IT NEEDS  TO  BE LOOKED  AFTER.</a:t>
            </a:r>
          </a:p>
        </p:txBody>
      </p:sp>
    </p:spTree>
    <p:extLst>
      <p:ext uri="{BB962C8B-B14F-4D97-AF65-F5344CB8AC3E}">
        <p14:creationId xmlns:p14="http://schemas.microsoft.com/office/powerpoint/2010/main" val="78000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ZA" dirty="0"/>
              <a:t>We are a team of 5 programmers from various years of study and experience.</a:t>
            </a:r>
          </a:p>
          <a:p>
            <a:r>
              <a:rPr lang="en-ZA" dirty="0"/>
              <a:t>We have attempted to build a system with a vision to impact the well being of dementia patients.</a:t>
            </a:r>
          </a:p>
          <a:p>
            <a:endParaRPr lang="en-ZA" noProof="1"/>
          </a:p>
          <a:p>
            <a:endParaRPr lang="en-ZA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About Us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7124" y="4608000"/>
            <a:ext cx="4124325" cy="1800000"/>
          </a:xfrm>
        </p:spPr>
        <p:txBody>
          <a:bodyPr/>
          <a:lstStyle/>
          <a:p>
            <a:r>
              <a:rPr lang="en-ZA" noProof="1"/>
              <a:t>bostonSacks</a:t>
            </a:r>
          </a:p>
        </p:txBody>
      </p:sp>
      <p:grpSp>
        <p:nvGrpSpPr>
          <p:cNvPr id="31" name="Group 30" descr="decorative element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99827" y="846814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5DD9EF9E-218D-4DDF-BE52-ED1B09DDA20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9225" r="29225"/>
          <a:stretch>
            <a:fillRect/>
          </a:stretch>
        </p:blipFill>
        <p:spPr/>
      </p:pic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4A8FAAFC-DF2D-45C0-A9EB-58B8EB31BE9C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/>
          <a:srcRect l="14607" r="14607"/>
          <a:stretch>
            <a:fillRect/>
          </a:stretch>
        </p:blipFill>
        <p:spPr>
          <a:xfrm>
            <a:off x="6096000" y="2588908"/>
            <a:ext cx="1121385" cy="1121385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6C8A34A-E198-4912-BC78-AB94FB426E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4DBBB3C-370B-48BD-B4CE-556B33522E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200" dirty="0"/>
              <a:t>Learning how to utilize IoT devices to make daily life smarter. </a:t>
            </a:r>
          </a:p>
          <a:p>
            <a:endParaRPr lang="en-US" sz="1200" dirty="0"/>
          </a:p>
        </p:txBody>
      </p:sp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9E7366DA-7B5C-4008-A701-D96757E87691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4"/>
          <a:srcRect t="6928" b="6928"/>
          <a:stretch>
            <a:fillRect/>
          </a:stretch>
        </p:blipFill>
        <p:spPr>
          <a:xfrm>
            <a:off x="8151543" y="2709492"/>
            <a:ext cx="1000801" cy="1000801"/>
          </a:xfr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DE0088B-008A-4DF2-8500-75D5E96ABCB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FADE16A-E7D8-4FA8-B7DF-C0807CBD386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sz="1200" dirty="0"/>
              <a:t>Studying the intimate interaction of dementia patients and technology.</a:t>
            </a:r>
          </a:p>
          <a:p>
            <a:endParaRPr lang="en-US" sz="1200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C048523-181C-428F-BE33-64E71D47FF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Finance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9892DD46-BD9E-4E82-BB41-51AE48842EB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sz="1200" dirty="0"/>
              <a:t>$341,840 is the estimated lifetime cost of care for an individual living with dementia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The Problem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72C60A84-96A2-4C7A-BD04-1BE350844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9" name="Picture Placeholder 30" descr="Coins">
            <a:extLst>
              <a:ext uri="{FF2B5EF4-FFF2-40B4-BE49-F238E27FC236}">
                <a16:creationId xmlns:a16="http://schemas.microsoft.com/office/drawing/2014/main" id="{6E2A359E-EF6D-47AA-B55E-D3EB8E0D7479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28" b="128"/>
          <a:stretch>
            <a:fillRect/>
          </a:stretch>
        </p:blipFill>
        <p:spPr>
          <a:xfrm>
            <a:off x="10086502" y="2709863"/>
            <a:ext cx="1002989" cy="1000430"/>
          </a:xfrm>
        </p:spPr>
      </p:pic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100FBF79-892C-4ECE-B217-1FDE3F784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87" t="4678" r="12416" b="6565"/>
          <a:stretch/>
        </p:blipFill>
        <p:spPr>
          <a:xfrm>
            <a:off x="1429789" y="1072342"/>
            <a:ext cx="8321039" cy="5554243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A6D002-91F2-473A-8867-83CBFDA5419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ZA"/>
              <a:t>page </a:t>
            </a:r>
            <a:fld id="{19B51A1E-902D-48AF-9020-955120F399B6}" type="slidenum">
              <a:rPr lang="en-ZA" b="1" i="1" smtClean="0"/>
              <a:pPr/>
              <a:t>5</a:t>
            </a:fld>
            <a:endParaRPr lang="en-ZA" b="1" i="1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711C21A-0DB4-46B1-96C0-8439BEC3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10999768" cy="432000"/>
          </a:xfrm>
        </p:spPr>
        <p:txBody>
          <a:bodyPr/>
          <a:lstStyle/>
          <a:p>
            <a:pPr algn="ctr"/>
            <a:r>
              <a:rPr lang="en-US" dirty="0"/>
              <a:t>Ages of People with Alzheimer’s Dementia in the United States, 2018</a:t>
            </a:r>
          </a:p>
        </p:txBody>
      </p:sp>
    </p:spTree>
    <p:extLst>
      <p:ext uri="{BB962C8B-B14F-4D97-AF65-F5344CB8AC3E}">
        <p14:creationId xmlns:p14="http://schemas.microsoft.com/office/powerpoint/2010/main" val="121856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9D4EBB-8D2C-4A4E-B61E-765C6EAA1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3" r="1267" b="12669"/>
          <a:stretch/>
        </p:blipFill>
        <p:spPr>
          <a:xfrm>
            <a:off x="448886" y="864000"/>
            <a:ext cx="11064241" cy="5562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D0DD70-3B2E-4D77-943E-C62B5ACC7EC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ZA"/>
              <a:t>page </a:t>
            </a:r>
            <a:fld id="{19B51A1E-902D-48AF-9020-955120F399B6}" type="slidenum">
              <a:rPr lang="en-ZA" b="1" i="1" smtClean="0"/>
              <a:pPr/>
              <a:t>6</a:t>
            </a:fld>
            <a:endParaRPr lang="en-ZA" b="1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805B8F-FC98-41E6-A612-016EAFFD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SEVEN STAGES OF DEMENTIA</a:t>
            </a:r>
          </a:p>
        </p:txBody>
      </p:sp>
    </p:spTree>
    <p:extLst>
      <p:ext uri="{BB962C8B-B14F-4D97-AF65-F5344CB8AC3E}">
        <p14:creationId xmlns:p14="http://schemas.microsoft.com/office/powerpoint/2010/main" val="284830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9514CE4-3AB9-47F2-A673-40B24D851A9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ZA"/>
              <a:t>page </a:t>
            </a:r>
            <a:fld id="{19B51A1E-902D-48AF-9020-955120F399B6}" type="slidenum">
              <a:rPr lang="en-ZA" b="1" i="1" smtClean="0"/>
              <a:pPr/>
              <a:t>7</a:t>
            </a:fld>
            <a:endParaRPr lang="en-ZA" b="1" i="1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F92C3F4-6FFF-4C6A-8745-ED14981D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10999767" cy="432000"/>
          </a:xfrm>
        </p:spPr>
        <p:txBody>
          <a:bodyPr/>
          <a:lstStyle/>
          <a:p>
            <a:pPr algn="ctr"/>
            <a:r>
              <a:rPr lang="en-US" dirty="0"/>
              <a:t>Projected Increases Between 2018 and 2025 in Alzheimer’s Dementia Prevalence by State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F79E45E-3E52-49CA-BFB7-2AC35C4E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4F67864-3D6B-4975-AD73-3443D44F1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36" t="5371" r="16818" b="1454"/>
          <a:stretch/>
        </p:blipFill>
        <p:spPr>
          <a:xfrm>
            <a:off x="1760913" y="1152000"/>
            <a:ext cx="8670174" cy="553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6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Teacher">
            <a:extLst>
              <a:ext uri="{FF2B5EF4-FFF2-40B4-BE49-F238E27FC236}">
                <a16:creationId xmlns:a16="http://schemas.microsoft.com/office/drawing/2014/main" id="{EF145220-68FE-4BC3-8DF6-074CABEAC09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Prioritize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ZA" dirty="0"/>
              <a:t>Reminding dementia patients about daily tasks</a:t>
            </a:r>
            <a:endParaRPr lang="en-ZA" noProof="1"/>
          </a:p>
          <a:p>
            <a:endParaRPr lang="en-ZA" dirty="0"/>
          </a:p>
        </p:txBody>
      </p:sp>
      <p:pic>
        <p:nvPicPr>
          <p:cNvPr id="29" name="Picture Placeholder 28" descr="Lecturer">
            <a:extLst>
              <a:ext uri="{FF2B5EF4-FFF2-40B4-BE49-F238E27FC236}">
                <a16:creationId xmlns:a16="http://schemas.microsoft.com/office/drawing/2014/main" id="{344FCB42-636B-4918-8866-D50ACA206D8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/>
              <a:t>Authorize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ZA" dirty="0"/>
              <a:t>Having someone who controls the tasks</a:t>
            </a:r>
            <a:endParaRPr lang="en-ZA" noProof="1"/>
          </a:p>
          <a:p>
            <a:endParaRPr lang="en-ZA" dirty="0"/>
          </a:p>
        </p:txBody>
      </p:sp>
      <p:pic>
        <p:nvPicPr>
          <p:cNvPr id="31" name="Picture Placeholder 30" descr="Coins">
            <a:extLst>
              <a:ext uri="{FF2B5EF4-FFF2-40B4-BE49-F238E27FC236}">
                <a16:creationId xmlns:a16="http://schemas.microsoft.com/office/drawing/2014/main" id="{A1AA205C-54CC-4A28-9B43-520D5A97DD7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ZA" dirty="0"/>
              <a:t>Monetize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ZA" dirty="0"/>
              <a:t>Reducing the cost of daily care </a:t>
            </a:r>
            <a:endParaRPr lang="en-ZA" noProof="1"/>
          </a:p>
          <a:p>
            <a:endParaRPr lang="en-ZA" dirty="0"/>
          </a:p>
        </p:txBody>
      </p:sp>
      <p:pic>
        <p:nvPicPr>
          <p:cNvPr id="33" name="Picture Placeholder 32" descr="Fibre optic wires">
            <a:extLst>
              <a:ext uri="{FF2B5EF4-FFF2-40B4-BE49-F238E27FC236}">
                <a16:creationId xmlns:a16="http://schemas.microsoft.com/office/drawing/2014/main" id="{B21FC1DB-B2B2-4AAC-9181-840F2A673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8FED25-4DDC-4D72-A54E-3E227B420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Placeholder 57" descr="Scientific experiment">
            <a:extLst>
              <a:ext uri="{FF2B5EF4-FFF2-40B4-BE49-F238E27FC236}">
                <a16:creationId xmlns:a16="http://schemas.microsoft.com/office/drawing/2014/main" id="{BAEF06B8-4E9A-492A-A9B8-2C7DB901FC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431BB-7E59-4D2E-B4E7-CA454CF90122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Product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54CB10-3BB7-4C3D-9275-80A6E79BD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noProof="1"/>
          </a:p>
        </p:txBody>
      </p:sp>
      <p:pic>
        <p:nvPicPr>
          <p:cNvPr id="31" name="Picture Placeholder 30" descr="Bullseye">
            <a:extLst>
              <a:ext uri="{FF2B5EF4-FFF2-40B4-BE49-F238E27FC236}">
                <a16:creationId xmlns:a16="http://schemas.microsoft.com/office/drawing/2014/main" id="{146C3774-1A16-4CEA-B0D9-21F4D70DD683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178372" y="1079357"/>
            <a:ext cx="621792" cy="62179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9268" y="2331629"/>
            <a:ext cx="1620000" cy="252000"/>
          </a:xfrm>
        </p:spPr>
        <p:txBody>
          <a:bodyPr/>
          <a:lstStyle/>
          <a:p>
            <a:r>
              <a:rPr lang="en-ZA" dirty="0"/>
              <a:t>Unique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BEF8A3-3B79-4A1D-83CE-3501D6E1EC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92240" y="2702598"/>
            <a:ext cx="2026679" cy="434302"/>
          </a:xfrm>
        </p:spPr>
        <p:txBody>
          <a:bodyPr/>
          <a:lstStyle/>
          <a:p>
            <a:r>
              <a:rPr lang="en-ZA" dirty="0"/>
              <a:t>Provides a personalised experience to the customer</a:t>
            </a:r>
          </a:p>
        </p:txBody>
      </p:sp>
      <p:pic>
        <p:nvPicPr>
          <p:cNvPr id="33" name="Picture Placeholder 32" descr="Lecturer">
            <a:extLst>
              <a:ext uri="{FF2B5EF4-FFF2-40B4-BE49-F238E27FC236}">
                <a16:creationId xmlns:a16="http://schemas.microsoft.com/office/drawing/2014/main" id="{34FE467F-DFCB-454B-9B3B-9C4BF433B3C6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/>
              <a:t>First to Market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24B20D-50EC-427F-9E2C-81625A7AC44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ZA" noProof="1"/>
              <a:t>An all new experience utilizing familarity</a:t>
            </a:r>
          </a:p>
          <a:p>
            <a:endParaRPr lang="en-ZA" noProof="1"/>
          </a:p>
          <a:p>
            <a:endParaRPr lang="en-ZA" dirty="0"/>
          </a:p>
        </p:txBody>
      </p:sp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7AF56B60-D53D-40A4-82F9-B1DEB9644A3D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7"/>
          <a:stretch>
            <a:fillRect/>
          </a:stretch>
        </p:blipFill>
        <p:spPr>
          <a:xfrm>
            <a:off x="6518899" y="4340034"/>
            <a:ext cx="2000020" cy="25200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ZA" dirty="0"/>
              <a:t>Bose API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F58DB01-FA52-44DB-A820-8E4A194D9F8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741858" y="5721826"/>
            <a:ext cx="2026679" cy="434302"/>
          </a:xfrm>
        </p:spPr>
        <p:txBody>
          <a:bodyPr/>
          <a:lstStyle/>
          <a:p>
            <a:r>
              <a:rPr lang="en-ZA" dirty="0"/>
              <a:t>We use the Bose</a:t>
            </a:r>
            <a:r>
              <a:rPr lang="en-US" dirty="0"/>
              <a:t>® </a:t>
            </a:r>
            <a:r>
              <a:rPr lang="en-US" dirty="0" err="1"/>
              <a:t>SoundTouch</a:t>
            </a:r>
            <a:r>
              <a:rPr lang="en-US" dirty="0"/>
              <a:t> Audio Notification API</a:t>
            </a:r>
            <a:endParaRPr lang="en-ZA" dirty="0"/>
          </a:p>
        </p:txBody>
      </p:sp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1701A2E9-D331-4627-A32A-658F1BDB82EF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8"/>
          <a:stretch>
            <a:fillRect/>
          </a:stretch>
        </p:blipFill>
        <p:spPr>
          <a:xfrm>
            <a:off x="9736212" y="4148792"/>
            <a:ext cx="621792" cy="621792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DC6D72-DCF6-41AE-B39D-609AE438F22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029777" y="5329272"/>
            <a:ext cx="2042775" cy="252000"/>
          </a:xfrm>
        </p:spPr>
        <p:txBody>
          <a:bodyPr/>
          <a:lstStyle/>
          <a:p>
            <a:r>
              <a:rPr lang="en-ZA" dirty="0"/>
              <a:t>Google Calendar API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1B6F490-8CEC-444D-ADC0-E8B315EA3B5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227127" y="5705658"/>
            <a:ext cx="1845425" cy="434302"/>
          </a:xfrm>
        </p:spPr>
        <p:txBody>
          <a:bodyPr/>
          <a:lstStyle/>
          <a:p>
            <a:r>
              <a:rPr lang="en-ZA" dirty="0"/>
              <a:t>We use the Google Calendar API for  reminders</a:t>
            </a:r>
          </a:p>
        </p:txBody>
      </p:sp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ntoso Business Pitch Deck_SB - v4" id="{EFB764D1-0445-4B00-ABB1-283312FEB584}" vid="{7721A07E-6842-4E19-9838-65B95841B6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BB2B2B-C092-4034-8027-ED80E70B81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BD0185-E894-43F5-A381-22FE8094B9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2E6E59-6E17-40F8-B412-65DEC6629148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STEM pitch deck</Template>
  <TotalTime>0</TotalTime>
  <Words>330</Words>
  <Application>Microsoft Office PowerPoint</Application>
  <PresentationFormat>Widescreen</PresentationFormat>
  <Paragraphs>62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Times New Roman</vt:lpstr>
      <vt:lpstr>Office Theme</vt:lpstr>
      <vt:lpstr>Dem smart</vt:lpstr>
      <vt:lpstr>THE BRAIN IS  ONE OF  YOUR  MOST  VITAL ORGANS.  IT  PLAYS  A  ROLE IN EVERY ACTION AND EVERY  THOUGHT, AND JUST LIKE  THE REST OF  YOUR BODY, IT NEEDS  TO  BE LOOKED  AFTER.</vt:lpstr>
      <vt:lpstr>About Us</vt:lpstr>
      <vt:lpstr>The Problem</vt:lpstr>
      <vt:lpstr>Ages of People with Alzheimer’s Dementia in the United States, 2018</vt:lpstr>
      <vt:lpstr>THE SEVEN STAGES OF DEMENTIA</vt:lpstr>
      <vt:lpstr>Projected Increases Between 2018 and 2025 in Alzheimer’s Dementia Prevalence by State</vt:lpstr>
      <vt:lpstr>Solution</vt:lpstr>
      <vt:lpstr>Product</vt:lpstr>
      <vt:lpstr>How are we different?</vt:lpstr>
      <vt:lpstr>Team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2018-11-04T16:07:12Z</dcterms:created>
  <dcterms:modified xsi:type="dcterms:W3CDTF">2018-11-11T13:35:33Z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