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86" r:id="rId5"/>
    <p:sldId id="287" r:id="rId6"/>
    <p:sldId id="260" r:id="rId7"/>
    <p:sldId id="261" r:id="rId8"/>
    <p:sldId id="289" r:id="rId9"/>
    <p:sldId id="290" r:id="rId10"/>
    <p:sldId id="288" r:id="rId11"/>
    <p:sldId id="262" r:id="rId12"/>
    <p:sldId id="263" r:id="rId13"/>
    <p:sldId id="264" r:id="rId14"/>
    <p:sldId id="277" r:id="rId15"/>
    <p:sldId id="279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FFFE"/>
    <a:srgbClr val="F7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929F9F4-4A8F-4326-A1B4-22849713DDAB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85794" autoAdjust="0"/>
  </p:normalViewPr>
  <p:slideViewPr>
    <p:cSldViewPr snapToGrid="0">
      <p:cViewPr varScale="1">
        <p:scale>
          <a:sx n="92" d="100"/>
          <a:sy n="92" d="100"/>
        </p:scale>
        <p:origin x="326" y="77"/>
      </p:cViewPr>
      <p:guideLst/>
    </p:cSldViewPr>
  </p:slideViewPr>
  <p:outlineViewPr>
    <p:cViewPr>
      <p:scale>
        <a:sx n="33" d="100"/>
        <a:sy n="33" d="100"/>
      </p:scale>
      <p:origin x="0" y="-210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2018/11/11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ZA" smtClean="0"/>
              <a:t>2018/11/10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ZA" smtClean="0"/>
              <a:t>13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title="Overlay Graphic">
            <a:extLst>
              <a:ext uri="{FF2B5EF4-FFF2-40B4-BE49-F238E27FC236}">
                <a16:creationId xmlns:a16="http://schemas.microsoft.com/office/drawing/2014/main" id="{693A70F3-06C1-4E8B-9B0E-5E6545B98633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6803E4-2DDA-4202-8774-33010D5BA394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A066F6-418A-4534-9C6E-B4AE3F337975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60370" y="3674372"/>
            <a:ext cx="5022591" cy="2728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15800" y="3674373"/>
            <a:ext cx="5085650" cy="720000"/>
          </a:xfrm>
        </p:spPr>
        <p:txBody>
          <a:bodyPr vert="horz" lIns="0" tIns="0" rIns="0" bIns="0" rtlCol="0" anchor="b">
            <a:noAutofit/>
          </a:bodyPr>
          <a:lstStyle>
            <a:lvl1pPr algn="r">
              <a:defRPr lang="en-ZA" sz="3500" b="1" cap="all" baseline="0" dirty="0"/>
            </a:lvl1pPr>
          </a:lstStyle>
          <a:p>
            <a:pPr marL="0" lvl="0" algn="r"/>
            <a:r>
              <a:rPr lang="en-US" dirty="0"/>
              <a:t>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800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168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403177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Z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47624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90633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ZA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350800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D536EE-5B38-4E2F-B796-E4E5C97C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32B7C1-ABDB-491C-B644-84474A5ADAF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7196159-5065-4F13-BE36-C9AAE1E7047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FE9D6AE-A9C2-4841-93E3-5285C40927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1A5AC53-BFFC-4A53-8344-0538ECEFC6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1681" y="1728000"/>
            <a:ext cx="3240000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dirty="0"/>
              <a:t>Section 1 Title</a:t>
            </a:r>
            <a:endParaRPr lang="en-ZA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4E072CE-C186-4DB7-BB84-C8216816DF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76241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dirty="0"/>
              <a:t>Section 2 Title</a:t>
            </a:r>
            <a:endParaRPr lang="en-ZA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2CE4D36-2AC5-45F3-82DD-BA8C841BBA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50232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dirty="0"/>
              <a:t>Section 3 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606421" y="3866682"/>
            <a:ext cx="109950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066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1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06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12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117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91782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2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2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633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49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38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44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54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59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65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70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75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81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86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191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97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2129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202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707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206998" y="2190750"/>
            <a:ext cx="1793875" cy="561975"/>
          </a:xfrm>
          <a:noFill/>
          <a:ln w="3175">
            <a:solidFill>
              <a:schemeClr val="bg1">
                <a:alpha val="52000"/>
              </a:schemeClr>
            </a:solidFill>
          </a:ln>
        </p:spPr>
        <p:txBody>
          <a:bodyPr tIns="36000" anchor="t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872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BAFDBA-55A9-474E-B718-9A082A4E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B8B7D-30D2-4642-AD21-0E2F8D85A424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E7080-8808-492F-8C61-44DEA0F09990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1B66C276-44E8-433F-9CFB-2C5032B73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200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2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12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12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172997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29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29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29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4988E9-7A39-4529-8C9C-2B5DB99D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F9ED8-9A9C-443A-BA3F-560FC1AF9653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118C2-75B3-4BD8-82FE-6B58FA497537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5815719-95C6-4247-B73D-C265876026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4882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99635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1544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34095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0884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16756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643308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018063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01806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624882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999635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1544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34095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0884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16756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643308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018063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1806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E86487-436E-4E20-818F-6FE24592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773E5-5A1D-47F5-A9E8-22ED16ACFB98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C18B1-2A69-45F2-9E64-4039A1621DF4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2644738"/>
            <a:ext cx="4456700" cy="2167600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8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3BCBEEC5-D921-4710-B8FF-692DAB4797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62798" y="5025053"/>
            <a:ext cx="4123927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Full Name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B91AC62-3ECA-4CD6-9D68-BD76E467ED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62798" y="5431223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ADDC2574-9CF3-4678-9FEE-004CF6F4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2798" y="5817586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Email</a:t>
            </a:r>
            <a:endParaRPr lang="en-ZA" dirty="0"/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4CC733C3-A907-460A-8AD7-49363E9AAB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3009" y="6203950"/>
            <a:ext cx="41254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Website</a:t>
            </a:r>
            <a:endParaRPr lang="en-ZA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3FB367-9560-41D1-B4DB-0D0284D31E3E}"/>
              </a:ext>
            </a:extLst>
          </p:cNvPr>
          <p:cNvSpPr/>
          <p:nvPr userDrawn="1"/>
        </p:nvSpPr>
        <p:spPr>
          <a:xfrm>
            <a:off x="3004667" y="2917733"/>
            <a:ext cx="1022532" cy="1022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65916E-A562-4EC7-BECD-E09320F7CE22}"/>
              </a:ext>
            </a:extLst>
          </p:cNvPr>
          <p:cNvSpPr/>
          <p:nvPr userDrawn="1"/>
        </p:nvSpPr>
        <p:spPr>
          <a:xfrm>
            <a:off x="3477091" y="3390157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3BE85F-A442-4F7A-B17E-B0AD0A1A5A32}"/>
              </a:ext>
            </a:extLst>
          </p:cNvPr>
          <p:cNvSpPr/>
          <p:nvPr userDrawn="1"/>
        </p:nvSpPr>
        <p:spPr>
          <a:xfrm>
            <a:off x="2176606" y="2068627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024262-F018-4B83-BC12-AE595F2BBD39}"/>
              </a:ext>
            </a:extLst>
          </p:cNvPr>
          <p:cNvSpPr/>
          <p:nvPr userDrawn="1"/>
        </p:nvSpPr>
        <p:spPr>
          <a:xfrm>
            <a:off x="3497933" y="2018703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AA664F-1891-4089-A1EC-D4D78A20D903}"/>
              </a:ext>
            </a:extLst>
          </p:cNvPr>
          <p:cNvSpPr/>
          <p:nvPr userDrawn="1"/>
        </p:nvSpPr>
        <p:spPr>
          <a:xfrm>
            <a:off x="3438860" y="4711087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574B58-F4FB-4017-9DA9-6F879B9007C3}"/>
              </a:ext>
            </a:extLst>
          </p:cNvPr>
          <p:cNvCxnSpPr>
            <a:cxnSpLocks/>
          </p:cNvCxnSpPr>
          <p:nvPr userDrawn="1"/>
        </p:nvCxnSpPr>
        <p:spPr>
          <a:xfrm flipV="1">
            <a:off x="2874362" y="4154407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CF129E-ECF4-486F-B299-1D7AB5F1735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2874362" y="1401738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72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294365-4003-437C-A0F5-524248E374DD}"/>
              </a:ext>
            </a:extLst>
          </p:cNvPr>
          <p:cNvSpPr/>
          <p:nvPr userDrawn="1"/>
        </p:nvSpPr>
        <p:spPr>
          <a:xfrm>
            <a:off x="0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FA281E-522D-4FF3-9C5D-ABFB832C7091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3" name="Rectangle 22" title="Overlay Graphic">
            <a:extLst>
              <a:ext uri="{FF2B5EF4-FFF2-40B4-BE49-F238E27FC236}">
                <a16:creationId xmlns:a16="http://schemas.microsoft.com/office/drawing/2014/main" id="{91AAC7D0-2F52-4711-BE35-1406E978A9C9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5F6BFFB-AC1F-469E-BF67-102C61E468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cover option</a:t>
            </a:r>
            <a:endParaRPr lang="en-ZA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569475B0-300D-4DAC-9037-4A7165C20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26" name="Rectangle 25" title="Overlay Graphic">
            <a:extLst>
              <a:ext uri="{FF2B5EF4-FFF2-40B4-BE49-F238E27FC236}">
                <a16:creationId xmlns:a16="http://schemas.microsoft.com/office/drawing/2014/main" id="{AD6363D5-DBCE-486B-BFAD-F4486CCB439E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ADF6F8F-C843-46C9-BCAE-3A814A33C0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3C30B5-B1F5-4F75-B228-FD8CA3FBF33D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ECDD84-471C-4235-9B29-BC10612DDC1E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354EEE-2DC5-4D1B-9807-25660421A0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rIns="396000" anchor="ctr"/>
          <a:lstStyle>
            <a:lvl1pPr marL="0" indent="0" algn="r">
              <a:buNone/>
              <a:defRPr i="1"/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618A6D-2D01-4E48-A214-E027E1DF2926}"/>
              </a:ext>
            </a:extLst>
          </p:cNvPr>
          <p:cNvSpPr/>
          <p:nvPr userDrawn="1"/>
        </p:nvSpPr>
        <p:spPr>
          <a:xfrm>
            <a:off x="-1" y="6704160"/>
            <a:ext cx="12191999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3A6A3E-8350-4459-B8CC-EAD99A470244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 title="Overlay Graphic">
            <a:extLst>
              <a:ext uri="{FF2B5EF4-FFF2-40B4-BE49-F238E27FC236}">
                <a16:creationId xmlns:a16="http://schemas.microsoft.com/office/drawing/2014/main" id="{116BA484-94A7-491B-8880-A549E58F3024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cover option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9" name="Rectangle 8" title="Overlay Graphic">
            <a:extLst>
              <a:ext uri="{FF2B5EF4-FFF2-40B4-BE49-F238E27FC236}">
                <a16:creationId xmlns:a16="http://schemas.microsoft.com/office/drawing/2014/main" id="{C7502B15-7A29-47F1-B4E2-978F0C462B12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F8196B-825A-4D0A-BFD3-FE474A8D0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788227-A423-4EF0-AD07-12996A738B02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A9D355-57CC-4CE6-BAD3-D2C3735E3850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 descr="Cover Title Graphic (Move me around)">
            <a:extLst>
              <a:ext uri="{FF2B5EF4-FFF2-40B4-BE49-F238E27FC236}">
                <a16:creationId xmlns:a16="http://schemas.microsoft.com/office/drawing/2014/main" id="{22DB2211-43FB-4DED-A78D-B675BA45FB49}"/>
              </a:ext>
            </a:extLst>
          </p:cNvPr>
          <p:cNvSpPr/>
          <p:nvPr userDrawn="1"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grpSp>
        <p:nvGrpSpPr>
          <p:cNvPr id="21" name="Group 20" descr="Cover Title Graphic (Move me around)">
            <a:extLst>
              <a:ext uri="{FF2B5EF4-FFF2-40B4-BE49-F238E27FC236}">
                <a16:creationId xmlns:a16="http://schemas.microsoft.com/office/drawing/2014/main" id="{AD95DECB-9715-4C50-BF9D-619FD8182B17}"/>
              </a:ext>
            </a:extLst>
          </p:cNvPr>
          <p:cNvGrpSpPr/>
          <p:nvPr userDrawn="1"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B44883B-F11E-41B5-9FEB-ED560A239A0E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712D12-C314-4A6A-9003-E94F4CC995C4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grpSp>
        <p:nvGrpSpPr>
          <p:cNvPr id="26" name="Group 25" descr="Cover Title Graphic (Rotate me)">
            <a:extLst>
              <a:ext uri="{FF2B5EF4-FFF2-40B4-BE49-F238E27FC236}">
                <a16:creationId xmlns:a16="http://schemas.microsoft.com/office/drawing/2014/main" id="{4CDDFE0A-CF92-4F5D-9A01-CDE02D1D5B61}"/>
              </a:ext>
            </a:extLst>
          </p:cNvPr>
          <p:cNvGrpSpPr/>
          <p:nvPr userDrawn="1"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E218AD4-04AC-496E-81D4-3E9AB3797536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4E3872F-2849-4F1E-AA5C-000A13FFE98A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87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1DE6450-88E3-478B-8298-FD7C76A2FAB8}"/>
              </a:ext>
            </a:extLst>
          </p:cNvPr>
          <p:cNvSpPr/>
          <p:nvPr userDrawn="1"/>
        </p:nvSpPr>
        <p:spPr>
          <a:xfrm>
            <a:off x="2176606" y="2187602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85302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EBC7E09B-F6F8-4471-974B-65A91E899D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lIns="396000" rIns="0" anchor="ctr"/>
          <a:lstStyle>
            <a:lvl1pPr marL="0" indent="0" algn="l">
              <a:buNone/>
              <a:defRPr i="1"/>
            </a:lvl1pPr>
          </a:lstStyle>
          <a:p>
            <a:r>
              <a:rPr lang="en-ZA" dirty="0"/>
              <a:t>Insert or Drag &amp; Drop your Photo2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7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E58A019-6601-4FFB-9A68-62887365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A47B37-80B0-5A4F-BDC3-DE42D5B2D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26695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52387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28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428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A6AC2DF-47CD-A743-A120-FBE75B801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57554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5473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5514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5514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7E0F6BC-FBF2-3048-B833-616097390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8413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5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860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860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0B0310F-833E-864C-9FB7-B2B2A6714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9272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9164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168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168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906D597-BA39-4C4D-833F-CC0EE989B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0130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4731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771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4771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DA538E-510B-4461-9710-1A6EAA4B8948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47FA9C2-43A2-4271-ABC9-7BAD6464148D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8350FCD5-4151-44A8-917B-4D66C8F1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2D65EEF7-301B-486F-AC58-F8095230D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27D67C-932D-4270-A0E5-6F1F9315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9424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987A1EC-DB2A-4AA3-8590-C488A6082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61124" y="2942103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681" y="1152000"/>
            <a:ext cx="5400000" cy="50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0318" y="1152525"/>
            <a:ext cx="5400000" cy="5038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A7A7A7-C80D-4495-B14B-6296A7579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841D61-5F98-4EC4-B787-EB56150857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C05FD31-A7DF-49EF-9D28-882C100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540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682" y="1584000"/>
            <a:ext cx="5400000" cy="46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0318" y="1584325"/>
            <a:ext cx="5400000" cy="4606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0318" y="1152525"/>
            <a:ext cx="5400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35D8ED-2066-4E08-8401-49E9FAEFB9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B73A6-9F9E-4741-8EA1-ACBEE74D01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BB8B9F0-A458-406A-93FD-B51037C0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81522-201F-4996-9579-5F11FA4F26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4CE59-25C2-4E40-866A-15718DC5A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EE8C60A-4B89-4ABC-BBDC-C6357412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79C6B-1E44-4A07-A0FA-161D3AE6E5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71DF8-D19E-460F-92D7-165B9EBE2B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700" y="1016000"/>
            <a:ext cx="6486481" cy="51089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B90D34-30D8-41A0-8277-15FABE7B46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1682" y="6320622"/>
            <a:ext cx="4114800" cy="226714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E9349-1106-4A24-B492-C0D854F00F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98FA49-168B-4F86-89CF-B8C8344F3316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5E1821-75EB-4FF2-8952-E1945C42D14F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92699" y="1"/>
            <a:ext cx="6486482" cy="6687110"/>
          </a:xfrm>
          <a:solidFill>
            <a:schemeClr val="tx1">
              <a:lumMod val="95000"/>
              <a:lumOff val="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13AC73C-8104-4F0B-B04E-FB14DCFDB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9" y="1016000"/>
            <a:ext cx="4114801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306C0-C390-4360-B704-9B0A7311FF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3A53F-6548-4F5B-AAEE-2E862AEB1A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4790D010-2852-DE49-BD36-340D6725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1925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50910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12253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12253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D02C68-EB7D-E044-99A9-658364A3B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7924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825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825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962E1D-1D13-2B48-9F3B-CE31039D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63923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06110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6425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56425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481DA-8671-472C-B2CF-B134EDAD7A5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CC5C2-09E7-4586-9B5F-3532B87B93D0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E54F41B-75D5-471F-9187-384BD10C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E99A070-0D10-4FD0-959D-54B40AD04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9777B06-12C0-49D3-A18F-49D1E0574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25080" y="2981545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3X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5E3B0AD5-3645-8443-891F-C0E1D9763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7894" y="2284616"/>
            <a:ext cx="1471544" cy="1471544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3827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831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831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9B724A-B58C-CD4D-8980-C0DFE08B7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3613" y="2284616"/>
            <a:ext cx="1471544" cy="1471544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 userDrawn="1">
            <p:ph type="pic" sz="quarter" idx="47" hasCustomPrompt="1"/>
          </p:nvPr>
        </p:nvSpPr>
        <p:spPr>
          <a:xfrm>
            <a:off x="8368489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868896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868896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8894D68-6E31-8646-BFD7-2C0D8C4CD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9332" y="2284616"/>
            <a:ext cx="1471544" cy="1471544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 userDrawn="1">
            <p:ph type="pic" sz="quarter" idx="48" hasCustomPrompt="1"/>
          </p:nvPr>
        </p:nvSpPr>
        <p:spPr>
          <a:xfrm>
            <a:off x="1035420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985461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985461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Photo </a:t>
            </a:r>
            <a:br>
              <a:rPr lang="en-ZA" dirty="0"/>
            </a:br>
            <a:r>
              <a:rPr lang="en-ZA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D3E8CF-7C38-4321-A56A-49D7CA2A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7157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6A7FE8-1975-474D-B747-D7B028C1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75FF3E-1E22-42B2-A043-163B207792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571B2B-DE4E-494A-8C0A-567D1523D7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D5DB0A-C96D-4B82-95B6-E7A7B8E6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6D532F9-49C3-47DF-8512-4744419402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18F5508-636D-4B8E-B220-493139AF23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Photo </a:t>
            </a:r>
            <a:br>
              <a:rPr lang="en-ZA" dirty="0"/>
            </a:br>
            <a:r>
              <a:rPr lang="en-ZA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90CA185-E043-470F-95CF-875B22903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1332" y="773488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B284336B-BAAE-481C-8386-97B014DFC438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73985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FDB63C1-8C36-4108-975B-33B0DBB80A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89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A75A12D0-6487-4916-9346-CEBAF2AFB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989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1A887C7-02BE-4F5E-8DCF-A46A0C580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2191" y="773488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7" name="Picture Placeholder 15">
            <a:extLst>
              <a:ext uri="{FF2B5EF4-FFF2-40B4-BE49-F238E27FC236}">
                <a16:creationId xmlns:a16="http://schemas.microsoft.com/office/drawing/2014/main" id="{B5A932A2-E3A1-45CA-994D-EEDA802E0EAD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95293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BCF784F-456C-4904-BC40-A4B0A58C643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297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73EE3E7-3A9B-466C-9FD3-98D33887F40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297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D0F7D1-0D65-4376-B381-E7B5C5F9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0354" y="3771131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FB596127-06BD-4C58-8ACA-B5598699CDCC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975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9D601562-9249-47A2-9550-804AE9F10FD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8989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F8B9D875-2C45-4EDA-9273-6A61CA99C8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8989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02406B-416D-47F8-A75D-831B8879A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1213" y="3771131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1" name="Picture Placeholder 15">
            <a:extLst>
              <a:ext uri="{FF2B5EF4-FFF2-40B4-BE49-F238E27FC236}">
                <a16:creationId xmlns:a16="http://schemas.microsoft.com/office/drawing/2014/main" id="{52443373-B630-41A4-AD86-A84619AC81F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95283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6BDB8BBD-CC0D-49EF-B446-80DF35EDE4F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297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A277C0EF-3DAB-495B-AA7A-69450D86197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0297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1008A4-54EE-4B43-9BCF-279C5CEA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39289" y="3753131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BD3F08B-8063-4DB3-9FBB-D9B9215CB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3206" y="1345564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824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gital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4965CF9A-6F29-4DC3-B1BB-34A23DB8E5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6167" y="799242"/>
            <a:ext cx="10705833" cy="6195852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6D532F9-49C3-47DF-8512-474441940275}"/>
              </a:ext>
            </a:extLst>
          </p:cNvPr>
          <p:cNvCxnSpPr>
            <a:cxnSpLocks/>
          </p:cNvCxnSpPr>
          <p:nvPr userDrawn="1"/>
        </p:nvCxnSpPr>
        <p:spPr>
          <a:xfrm>
            <a:off x="545014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18F5508-636D-4B8E-B220-493139AF2313}"/>
              </a:ext>
            </a:extLst>
          </p:cNvPr>
          <p:cNvCxnSpPr>
            <a:cxnSpLocks/>
          </p:cNvCxnSpPr>
          <p:nvPr userDrawn="1"/>
        </p:nvCxnSpPr>
        <p:spPr>
          <a:xfrm>
            <a:off x="44132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1288050"/>
            <a:ext cx="4993813" cy="5472319"/>
          </a:xfrm>
          <a:solidFill>
            <a:schemeClr val="tx1">
              <a:alpha val="70000"/>
            </a:schemeClr>
          </a:solidFill>
        </p:spPr>
        <p:txBody>
          <a:bodyPr tIns="288000" rIns="252000" bIns="1188000" anchor="t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2971788"/>
            <a:ext cx="4283297" cy="474448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 userDrawn="1"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3F940399-0EA2-4F26-93EA-6EF93D869CE8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488111" y="1288050"/>
            <a:ext cx="5703889" cy="4320000"/>
          </a:xfrm>
          <a:solidFill>
            <a:schemeClr val="tx1"/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your Screen Design here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DD41659-75CD-4A77-8E99-4A04870C7FE0}"/>
              </a:ext>
            </a:extLst>
          </p:cNvPr>
          <p:cNvSpPr>
            <a:spLocks noGrp="1"/>
          </p:cNvSpPr>
          <p:nvPr userDrawn="1">
            <p:ph idx="52"/>
          </p:nvPr>
        </p:nvSpPr>
        <p:spPr>
          <a:xfrm>
            <a:off x="890787" y="3639469"/>
            <a:ext cx="4283297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1688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  <a:endParaRPr lang="en-Z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124F1-8800-42C8-84AC-ADC1E7ED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0BC414-34B2-428E-A2A3-9A586561984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52ADA-7D42-4A8D-A7EE-45243B68806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9527026-8CF5-41F5-92D1-B7C6EF5B81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ZA" dirty="0"/>
              <a:t>Section Header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ZA" dirty="0"/>
              <a:t>Section Header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dirty="0"/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30F96C7-098F-4133-9155-82499E25F7EC}"/>
              </a:ext>
            </a:extLst>
          </p:cNvPr>
          <p:cNvSpPr/>
          <p:nvPr userDrawn="1"/>
        </p:nvSpPr>
        <p:spPr>
          <a:xfrm>
            <a:off x="4123560" y="2671832"/>
            <a:ext cx="646927" cy="2190705"/>
          </a:xfrm>
          <a:custGeom>
            <a:avLst/>
            <a:gdLst>
              <a:gd name="connsiteX0" fmla="*/ 348641 w 646927"/>
              <a:gd name="connsiteY0" fmla="*/ 0 h 2190705"/>
              <a:gd name="connsiteX1" fmla="*/ 384533 w 646927"/>
              <a:gd name="connsiteY1" fmla="*/ 59080 h 2190705"/>
              <a:gd name="connsiteX2" fmla="*/ 646927 w 646927"/>
              <a:gd name="connsiteY2" fmla="*/ 1095353 h 2190705"/>
              <a:gd name="connsiteX3" fmla="*/ 384533 w 646927"/>
              <a:gd name="connsiteY3" fmla="*/ 2131626 h 2190705"/>
              <a:gd name="connsiteX4" fmla="*/ 348642 w 646927"/>
              <a:gd name="connsiteY4" fmla="*/ 2190705 h 2190705"/>
              <a:gd name="connsiteX5" fmla="*/ 324877 w 646927"/>
              <a:gd name="connsiteY5" fmla="*/ 2158925 h 2190705"/>
              <a:gd name="connsiteX6" fmla="*/ 0 w 646927"/>
              <a:gd name="connsiteY6" fmla="*/ 1095352 h 2190705"/>
              <a:gd name="connsiteX7" fmla="*/ 324877 w 646927"/>
              <a:gd name="connsiteY7" fmla="*/ 31780 h 219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927" h="2190705">
                <a:moveTo>
                  <a:pt x="348641" y="0"/>
                </a:moveTo>
                <a:lnTo>
                  <a:pt x="384533" y="59080"/>
                </a:lnTo>
                <a:cubicBezTo>
                  <a:pt x="551874" y="367126"/>
                  <a:pt x="646927" y="720139"/>
                  <a:pt x="646927" y="1095353"/>
                </a:cubicBezTo>
                <a:cubicBezTo>
                  <a:pt x="646927" y="1470567"/>
                  <a:pt x="551874" y="1823580"/>
                  <a:pt x="384533" y="2131626"/>
                </a:cubicBezTo>
                <a:lnTo>
                  <a:pt x="348642" y="2190705"/>
                </a:lnTo>
                <a:lnTo>
                  <a:pt x="324877" y="2158925"/>
                </a:lnTo>
                <a:cubicBezTo>
                  <a:pt x="119767" y="1855322"/>
                  <a:pt x="0" y="1489323"/>
                  <a:pt x="0" y="1095352"/>
                </a:cubicBezTo>
                <a:cubicBezTo>
                  <a:pt x="0" y="701381"/>
                  <a:pt x="119767" y="335383"/>
                  <a:pt x="324877" y="3178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46AA56D-F7DE-4D68-A178-7B35A0A68A2C}"/>
              </a:ext>
            </a:extLst>
          </p:cNvPr>
          <p:cNvSpPr/>
          <p:nvPr userDrawn="1"/>
        </p:nvSpPr>
        <p:spPr>
          <a:xfrm>
            <a:off x="7445617" y="2900739"/>
            <a:ext cx="473084" cy="1732886"/>
          </a:xfrm>
          <a:custGeom>
            <a:avLst/>
            <a:gdLst>
              <a:gd name="connsiteX0" fmla="*/ 262899 w 473084"/>
              <a:gd name="connsiteY0" fmla="*/ 0 h 1732886"/>
              <a:gd name="connsiteX1" fmla="*/ 323595 w 473084"/>
              <a:gd name="connsiteY1" fmla="*/ 125997 h 1732886"/>
              <a:gd name="connsiteX2" fmla="*/ 473084 w 473084"/>
              <a:gd name="connsiteY2" fmla="*/ 866443 h 1732886"/>
              <a:gd name="connsiteX3" fmla="*/ 323595 w 473084"/>
              <a:gd name="connsiteY3" fmla="*/ 1606889 h 1732886"/>
              <a:gd name="connsiteX4" fmla="*/ 262899 w 473084"/>
              <a:gd name="connsiteY4" fmla="*/ 1732886 h 1732886"/>
              <a:gd name="connsiteX5" fmla="*/ 188298 w 473084"/>
              <a:gd name="connsiteY5" fmla="*/ 1610089 h 1732886"/>
              <a:gd name="connsiteX6" fmla="*/ 0 w 473084"/>
              <a:gd name="connsiteY6" fmla="*/ 866443 h 1732886"/>
              <a:gd name="connsiteX7" fmla="*/ 188298 w 473084"/>
              <a:gd name="connsiteY7" fmla="*/ 122798 h 173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084" h="1732886">
                <a:moveTo>
                  <a:pt x="262899" y="0"/>
                </a:moveTo>
                <a:lnTo>
                  <a:pt x="323595" y="125997"/>
                </a:lnTo>
                <a:cubicBezTo>
                  <a:pt x="419855" y="353581"/>
                  <a:pt x="473084" y="603796"/>
                  <a:pt x="473084" y="866443"/>
                </a:cubicBezTo>
                <a:cubicBezTo>
                  <a:pt x="473084" y="1129091"/>
                  <a:pt x="419855" y="1379306"/>
                  <a:pt x="323595" y="1606889"/>
                </a:cubicBezTo>
                <a:lnTo>
                  <a:pt x="262899" y="1732886"/>
                </a:lnTo>
                <a:lnTo>
                  <a:pt x="188298" y="1610089"/>
                </a:lnTo>
                <a:cubicBezTo>
                  <a:pt x="68212" y="1389030"/>
                  <a:pt x="0" y="1135702"/>
                  <a:pt x="0" y="866443"/>
                </a:cubicBezTo>
                <a:cubicBezTo>
                  <a:pt x="0" y="597184"/>
                  <a:pt x="68212" y="343856"/>
                  <a:pt x="188298" y="122798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0913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0913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dirty="0"/>
              <a:t>2</a:t>
            </a:r>
            <a:endParaRPr lang="en-ZA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0913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dirty="0"/>
              <a:t>3</a:t>
            </a:r>
            <a:endParaRPr lang="en-ZA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E60A3F-C4C6-4B36-95C8-D6B9BFEA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3C13C2-0AB1-4148-839D-5541DF3B6FAA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3335684-35F6-427A-9110-6965E7EACD9E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7968EE05-411F-4127-9247-9A4C13FA0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184B85-CF0D-4108-84D1-D399A7A65D56}"/>
              </a:ext>
            </a:extLst>
          </p:cNvPr>
          <p:cNvSpPr/>
          <p:nvPr userDrawn="1"/>
        </p:nvSpPr>
        <p:spPr>
          <a:xfrm>
            <a:off x="7431629" y="372928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16725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1694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14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14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108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FA8FA-BF7A-4B3E-8DB9-5EC31D50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0CE7-9A60-466A-9250-F9584A52198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06C98-179A-4BE0-854E-C0F1796375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B6CB7A4-3F87-40B5-90E8-CDBE273668A3}"/>
              </a:ext>
            </a:extLst>
          </p:cNvPr>
          <p:cNvSpPr/>
          <p:nvPr userDrawn="1"/>
        </p:nvSpPr>
        <p:spPr>
          <a:xfrm>
            <a:off x="11580000" y="6704160"/>
            <a:ext cx="612000" cy="153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90B2D3-A5A2-4560-AC65-2077AE62E3CA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0349" y="162707"/>
            <a:ext cx="1308679" cy="50492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10999767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DBAFA2-F5E0-42BB-B15D-53BACE961ED2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84" r:id="rId5"/>
    <p:sldLayoutId id="2147483685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3" r:id="rId14"/>
    <p:sldLayoutId id="2147483675" r:id="rId15"/>
    <p:sldLayoutId id="2147483679" r:id="rId16"/>
    <p:sldLayoutId id="2147483680" r:id="rId17"/>
    <p:sldLayoutId id="2147483682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jp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5.svg"/><Relationship Id="rId7" Type="http://schemas.openxmlformats.org/officeDocument/2006/relationships/image" Target="../media/image10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igital signboard at night">
            <a:extLst>
              <a:ext uri="{FF2B5EF4-FFF2-40B4-BE49-F238E27FC236}">
                <a16:creationId xmlns:a16="http://schemas.microsoft.com/office/drawing/2014/main" id="{158A29DA-889A-405F-9EBC-17F0179D75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704013"/>
          </a:xfrm>
        </p:spPr>
      </p:pic>
      <p:sp>
        <p:nvSpPr>
          <p:cNvPr id="7" name="Rectangle 6" title="Overlay Graphic">
            <a:extLst>
              <a:ext uri="{FF2B5EF4-FFF2-40B4-BE49-F238E27FC236}">
                <a16:creationId xmlns:a16="http://schemas.microsoft.com/office/drawing/2014/main" id="{A0B8B412-7962-44AD-8293-75C5384B789A}"/>
              </a:ext>
            </a:extLst>
          </p:cNvPr>
          <p:cNvSpPr/>
          <p:nvPr/>
        </p:nvSpPr>
        <p:spPr bwMode="ltGray">
          <a:xfrm>
            <a:off x="441325" y="3913793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 title="Overlay Graphic">
            <a:extLst>
              <a:ext uri="{FF2B5EF4-FFF2-40B4-BE49-F238E27FC236}">
                <a16:creationId xmlns:a16="http://schemas.microsoft.com/office/drawing/2014/main" id="{33ED47D5-16A1-40D1-96F9-393B2558727A}"/>
              </a:ext>
            </a:extLst>
          </p:cNvPr>
          <p:cNvSpPr/>
          <p:nvPr/>
        </p:nvSpPr>
        <p:spPr bwMode="ltGray">
          <a:xfrm>
            <a:off x="441324" y="193840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4E65B-AD78-4F8E-AF3D-775924565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17" y="3907857"/>
            <a:ext cx="5167824" cy="1532849"/>
          </a:xfrm>
        </p:spPr>
        <p:txBody>
          <a:bodyPr/>
          <a:lstStyle/>
          <a:p>
            <a:r>
              <a:rPr lang="en-ZA" dirty="0"/>
              <a:t>Dem smart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4A9BB-6E23-4A5F-9B9E-D9C953E9F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noProof="1"/>
              <a:t>Making lives better</a:t>
            </a:r>
          </a:p>
        </p:txBody>
      </p:sp>
      <p:cxnSp>
        <p:nvCxnSpPr>
          <p:cNvPr id="15" name="Straight Connector 14" descr="decorative element">
            <a:extLst>
              <a:ext uri="{FF2B5EF4-FFF2-40B4-BE49-F238E27FC236}">
                <a16:creationId xmlns:a16="http://schemas.microsoft.com/office/drawing/2014/main" id="{EDBD2E0D-D8D7-4940-9A82-1ACDAD32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 descr="decorative element">
            <a:extLst>
              <a:ext uri="{FF2B5EF4-FFF2-40B4-BE49-F238E27FC236}">
                <a16:creationId xmlns:a16="http://schemas.microsoft.com/office/drawing/2014/main" id="{26658F5F-1D95-45C0-BA5E-84A608B4A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97D0870-387D-4D40-AD26-32F2BCD1B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56" y="-389549"/>
            <a:ext cx="4861559" cy="486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03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10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How are we different?</a:t>
            </a:r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D3532A8A-A0BF-4816-B1FF-73DFB4F6F5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 dirty="0"/>
          </a:p>
        </p:txBody>
      </p:sp>
      <p:pic>
        <p:nvPicPr>
          <p:cNvPr id="8" name="Picture Placeholder 7" descr="Picture of a laptop from the top">
            <a:extLst>
              <a:ext uri="{FF2B5EF4-FFF2-40B4-BE49-F238E27FC236}">
                <a16:creationId xmlns:a16="http://schemas.microsoft.com/office/drawing/2014/main" id="{F0CDEBE3-63F4-4845-BE8F-EF94E69657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52"/>
          </p:nvPr>
        </p:nvSpPr>
        <p:spPr/>
        <p:txBody>
          <a:bodyPr/>
          <a:lstStyle/>
          <a:p>
            <a:r>
              <a:rPr lang="en-ZA" dirty="0"/>
              <a:t>We provide a personalised experience for the user by having voices of their loved ones. </a:t>
            </a:r>
          </a:p>
          <a:p>
            <a:r>
              <a:rPr lang="en-ZA" dirty="0"/>
              <a:t>We have speech exercises to discuss about daily things and  the reducing the aging of dementia.*</a:t>
            </a:r>
          </a:p>
          <a:p>
            <a:r>
              <a:rPr lang="en-ZA" noProof="1"/>
              <a:t>Music Therapy*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F18B2C-5908-41E0-B1DF-FAFD506BC9DB}"/>
              </a:ext>
            </a:extLst>
          </p:cNvPr>
          <p:cNvSpPr txBox="1"/>
          <p:nvPr/>
        </p:nvSpPr>
        <p:spPr>
          <a:xfrm>
            <a:off x="1064030" y="6433195"/>
            <a:ext cx="33619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*In development</a:t>
            </a:r>
          </a:p>
        </p:txBody>
      </p:sp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FC371A7F-EE65-4195-86A1-8ECED0B4207A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2"/>
          <a:stretch>
            <a:fillRect/>
          </a:stretch>
        </p:blipFill>
        <p:spPr>
          <a:xfrm>
            <a:off x="624882" y="2256915"/>
            <a:ext cx="1217130" cy="12159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4E43DC-79BE-45E7-A216-2671BD944C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ZA" dirty="0"/>
              <a:t>Aditya Dutta</a:t>
            </a:r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A83B3A1A-1842-4B27-A578-D179E6A77E14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3"/>
          <a:stretch>
            <a:fillRect/>
          </a:stretch>
        </p:blipFill>
        <p:spPr>
          <a:xfrm>
            <a:off x="4634095" y="2257496"/>
            <a:ext cx="1217130" cy="1214738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2501EAB-3443-481B-9C04-A7B933F36285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ZA" dirty="0"/>
              <a:t>Ryan </a:t>
            </a:r>
          </a:p>
          <a:p>
            <a:r>
              <a:rPr lang="en-ZA" dirty="0"/>
              <a:t>Guido</a:t>
            </a:r>
          </a:p>
        </p:txBody>
      </p:sp>
      <p:pic>
        <p:nvPicPr>
          <p:cNvPr id="28" name="Picture Placeholder 27" descr="Profile Photo">
            <a:extLst>
              <a:ext uri="{FF2B5EF4-FFF2-40B4-BE49-F238E27FC236}">
                <a16:creationId xmlns:a16="http://schemas.microsoft.com/office/drawing/2014/main" id="{A0FEAE46-9AE4-4548-A546-E3A75A1EE344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4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7EDDEA1-898C-4B9E-891D-BE99BDBE105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ZA" dirty="0"/>
              <a:t>Robel </a:t>
            </a:r>
          </a:p>
          <a:p>
            <a:r>
              <a:rPr lang="en-ZA" dirty="0"/>
              <a:t>Solomon</a:t>
            </a:r>
          </a:p>
        </p:txBody>
      </p:sp>
      <p:pic>
        <p:nvPicPr>
          <p:cNvPr id="30" name="Picture Placeholder 29" descr="Profile Photo">
            <a:extLst>
              <a:ext uri="{FF2B5EF4-FFF2-40B4-BE49-F238E27FC236}">
                <a16:creationId xmlns:a16="http://schemas.microsoft.com/office/drawing/2014/main" id="{3FA97161-1437-4446-8F3D-9F9A8F4AA454}"/>
              </a:ext>
            </a:extLst>
          </p:cNvPr>
          <p:cNvPicPr>
            <a:picLocks noGrp="1" noChangeAspect="1"/>
          </p:cNvPicPr>
          <p:nvPr>
            <p:ph type="pic" sz="quarter" idx="55"/>
          </p:nvPr>
        </p:nvPicPr>
        <p:blipFill>
          <a:blip r:embed="rId5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A277DA6-6AF7-4645-85B6-E2DD818E96E1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ZA" dirty="0"/>
              <a:t>Anya</a:t>
            </a:r>
          </a:p>
        </p:txBody>
      </p:sp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BBB096B6-0847-4F89-83D8-A1DADF7112F6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6"/>
          <a:stretch>
            <a:fillRect/>
          </a:stretch>
        </p:blipFill>
        <p:spPr>
          <a:xfrm>
            <a:off x="4634095" y="4023015"/>
            <a:ext cx="1217130" cy="1217130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9A93B4B-935D-4D19-8CC5-5D8CC08FD022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ZA" dirty="0"/>
              <a:t>Andy Liu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D7CEBE-50B8-4649-B7B3-12F0A0675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83AE5C-EF68-4A2B-9566-EDAB608739BA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11</a:t>
            </a:fld>
            <a:endParaRPr lang="en-ZA" dirty="0"/>
          </a:p>
        </p:txBody>
      </p:sp>
      <p:sp>
        <p:nvSpPr>
          <p:cNvPr id="65" name="Oval 64" descr="Glowing Orb">
            <a:extLst>
              <a:ext uri="{FF2B5EF4-FFF2-40B4-BE49-F238E27FC236}">
                <a16:creationId xmlns:a16="http://schemas.microsoft.com/office/drawing/2014/main" id="{AD2377F1-9AF2-47EB-9582-454EB0C422F5}"/>
              </a:ext>
            </a:extLst>
          </p:cNvPr>
          <p:cNvSpPr/>
          <p:nvPr/>
        </p:nvSpPr>
        <p:spPr>
          <a:xfrm>
            <a:off x="5601158" y="3321271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34578E-DC24-42F6-9B8B-DE8D7517452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176CF76-4DCD-4303-BE4A-9745BC2208F4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312A56A-6705-4275-8FC1-4360C64227F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F7C9D31-DE82-4030-8EE5-A8467DB41B6F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A3EC9FD-41DE-454C-9C95-66FACBB82FAA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DBC21537-3483-4A61-8359-A4652995A7BF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3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390BA-F9E5-4A53-AE84-CFF64715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12</a:t>
            </a:fld>
            <a:endParaRPr lang="en-Z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13B8E-BE7A-486A-9F5A-9FEE77C9ED2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ZA" noProof="1"/>
              <a:t>We aim to improve the lives of our audience by providing them an experience.</a:t>
            </a:r>
          </a:p>
          <a:p>
            <a:r>
              <a:rPr lang="en-ZA" noProof="1"/>
              <a:t> We also focus on UN Sustainable Goal of good health and well being of all humans.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5E3BD5-1051-4A50-9F18-DFC536C0E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Summary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C56582A-55F9-4B18-95E7-DD8795CF2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Let’s take a step to make their lives better</a:t>
            </a:r>
          </a:p>
        </p:txBody>
      </p:sp>
      <p:grpSp>
        <p:nvGrpSpPr>
          <p:cNvPr id="12" name="Group 11" descr="decorative element">
            <a:extLst>
              <a:ext uri="{FF2B5EF4-FFF2-40B4-BE49-F238E27FC236}">
                <a16:creationId xmlns:a16="http://schemas.microsoft.com/office/drawing/2014/main" id="{24760C03-A974-4492-8BDC-3A3B1DA4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20200" y="1125275"/>
            <a:ext cx="2381250" cy="2335471"/>
            <a:chOff x="1952144" y="833521"/>
            <a:chExt cx="2846074" cy="279135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663A09-922C-4254-9D30-7A8E6E2694A8}"/>
                </a:ext>
              </a:extLst>
            </p:cNvPr>
            <p:cNvSpPr/>
            <p:nvPr userDrawn="1"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45C08B-B7E1-453E-BC2E-F22D7AC53DC5}"/>
                </a:ext>
              </a:extLst>
            </p:cNvPr>
            <p:cNvSpPr/>
            <p:nvPr userDrawn="1"/>
          </p:nvSpPr>
          <p:spPr>
            <a:xfrm>
              <a:off x="2172489" y="1005639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7A6E3CD-53B5-46DB-988D-203236BF22B0}"/>
                </a:ext>
              </a:extLst>
            </p:cNvPr>
            <p:cNvSpPr/>
            <p:nvPr userDrawn="1"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7E3E48F-4C52-4C35-B945-1A097E0030DC}"/>
                </a:ext>
              </a:extLst>
            </p:cNvPr>
            <p:cNvSpPr/>
            <p:nvPr userDrawn="1"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5E22542-B340-4287-91C8-BED785B735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085771" y="923049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0245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 title="Overlay Graphic">
            <a:extLst>
              <a:ext uri="{FF2B5EF4-FFF2-40B4-BE49-F238E27FC236}">
                <a16:creationId xmlns:a16="http://schemas.microsoft.com/office/drawing/2014/main" id="{B3AA8824-BE92-4856-86D2-FAB3C18306B5}"/>
              </a:ext>
            </a:extLst>
          </p:cNvPr>
          <p:cNvSpPr/>
          <p:nvPr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1" name="Rectangle 30" title="Overlay Graphic">
            <a:extLst>
              <a:ext uri="{FF2B5EF4-FFF2-40B4-BE49-F238E27FC236}">
                <a16:creationId xmlns:a16="http://schemas.microsoft.com/office/drawing/2014/main" id="{BE32A17F-2099-4D5E-A4EC-AADCA9D7E68D}"/>
              </a:ext>
            </a:extLst>
          </p:cNvPr>
          <p:cNvSpPr/>
          <p:nvPr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Thank You</a:t>
            </a:r>
          </a:p>
        </p:txBody>
      </p:sp>
      <p:cxnSp>
        <p:nvCxnSpPr>
          <p:cNvPr id="20" name="Straight Connector 19" descr="decorative element">
            <a:extLst>
              <a:ext uri="{FF2B5EF4-FFF2-40B4-BE49-F238E27FC236}">
                <a16:creationId xmlns:a16="http://schemas.microsoft.com/office/drawing/2014/main" id="{C1E98117-0D60-4216-A28C-2B5048561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 descr="decorative element">
            <a:extLst>
              <a:ext uri="{FF2B5EF4-FFF2-40B4-BE49-F238E27FC236}">
                <a16:creationId xmlns:a16="http://schemas.microsoft.com/office/drawing/2014/main" id="{F0695CC3-3918-4156-8025-B08D8AF2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 descr="decorative element">
            <a:extLst>
              <a:ext uri="{FF2B5EF4-FFF2-40B4-BE49-F238E27FC236}">
                <a16:creationId xmlns:a16="http://schemas.microsoft.com/office/drawing/2014/main" id="{C6132D90-BDAC-4073-B0E5-07A7BE485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E76520-BCE7-4E33-8D1A-98AFF3265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633" y="1995055"/>
            <a:ext cx="10508733" cy="3217025"/>
          </a:xfrm>
        </p:spPr>
        <p:txBody>
          <a:bodyPr/>
          <a:lstStyle/>
          <a:p>
            <a:r>
              <a:rPr lang="en-US" sz="2400" b="0" dirty="0"/>
              <a:t>THE BRAIN IS  ONE OF  YOUR  MOST  VITAL ORGANS.  IT  PLAYS  A  ROLE IN EVERY ACTION AND EVERY  THOUGHT, AND JUST LIKE  THE REST OF  YOUR BODY, IT NEEDS  TO  BE LOOKED  AFTER.</a:t>
            </a:r>
          </a:p>
        </p:txBody>
      </p:sp>
    </p:spTree>
    <p:extLst>
      <p:ext uri="{BB962C8B-B14F-4D97-AF65-F5344CB8AC3E}">
        <p14:creationId xmlns:p14="http://schemas.microsoft.com/office/powerpoint/2010/main" val="780008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B41C8-4B55-458F-878B-550AD24B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ZA" dirty="0"/>
              <a:t>We are a team of 5 programmers from various years of study and experience.</a:t>
            </a:r>
          </a:p>
          <a:p>
            <a:r>
              <a:rPr lang="en-ZA" dirty="0"/>
              <a:t>We have attempted to build a system with a vision to impact the well being of dementia patients.</a:t>
            </a:r>
          </a:p>
          <a:p>
            <a:endParaRPr lang="en-ZA" noProof="1"/>
          </a:p>
          <a:p>
            <a:endParaRPr lang="en-ZA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About Us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7124" y="4608000"/>
            <a:ext cx="4124325" cy="1800000"/>
          </a:xfrm>
        </p:spPr>
        <p:txBody>
          <a:bodyPr/>
          <a:lstStyle/>
          <a:p>
            <a:r>
              <a:rPr lang="en-ZA" noProof="1"/>
              <a:t>bostonSacks</a:t>
            </a:r>
          </a:p>
        </p:txBody>
      </p:sp>
      <p:grpSp>
        <p:nvGrpSpPr>
          <p:cNvPr id="31" name="Group 30" descr="decorative element">
            <a:extLst>
              <a:ext uri="{FF2B5EF4-FFF2-40B4-BE49-F238E27FC236}">
                <a16:creationId xmlns:a16="http://schemas.microsoft.com/office/drawing/2014/main" id="{A899F6F6-5846-4520-8EA6-DE53C5F0C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99827" y="846814"/>
            <a:ext cx="4025781" cy="2720745"/>
            <a:chOff x="7699827" y="846814"/>
            <a:chExt cx="4025781" cy="272074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52A5BC6-0335-4C37-95CC-316A81DB1506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52F453A-57F5-4901-A8A9-F1625EA46C5E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D39D4C1-97D9-4F9B-8ABC-9865E6AC056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7B2ABD9-2D46-41E8-A98C-92B3AD82825E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5530FC-EFC1-4DB0-AA9C-798C7CB96D95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DCB067-D886-41C5-A83B-3EA98E194C6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EC7057A-03E0-4875-BBFC-A48287F17198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00EBC-271F-4F7A-B2FD-DB4DDA95DE3E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F2B326A-0599-4ECB-9889-DBFEDED37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5DD9EF9E-218D-4DDF-BE52-ED1B09DDA20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9225" r="29225"/>
          <a:stretch>
            <a:fillRect/>
          </a:stretch>
        </p:blipFill>
        <p:spPr/>
      </p:pic>
      <p:pic>
        <p:nvPicPr>
          <p:cNvPr id="33" name="Picture Placeholder 32">
            <a:extLst>
              <a:ext uri="{FF2B5EF4-FFF2-40B4-BE49-F238E27FC236}">
                <a16:creationId xmlns:a16="http://schemas.microsoft.com/office/drawing/2014/main" id="{4A8FAAFC-DF2D-45C0-A9EB-58B8EB31BE9C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3"/>
          <a:srcRect l="14607" r="14607"/>
          <a:stretch>
            <a:fillRect/>
          </a:stretch>
        </p:blipFill>
        <p:spPr>
          <a:xfrm>
            <a:off x="6096000" y="2588908"/>
            <a:ext cx="1121385" cy="1121385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6C8A34A-E198-4912-BC78-AB94FB426E9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4DBBB3C-370B-48BD-B4CE-556B33522E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200" dirty="0"/>
              <a:t>Learning how to utilize IoT devices to make daily life smarter. </a:t>
            </a:r>
          </a:p>
          <a:p>
            <a:endParaRPr lang="en-US" sz="1200" dirty="0"/>
          </a:p>
        </p:txBody>
      </p:sp>
      <p:pic>
        <p:nvPicPr>
          <p:cNvPr id="35" name="Picture Placeholder 34">
            <a:extLst>
              <a:ext uri="{FF2B5EF4-FFF2-40B4-BE49-F238E27FC236}">
                <a16:creationId xmlns:a16="http://schemas.microsoft.com/office/drawing/2014/main" id="{9E7366DA-7B5C-4008-A701-D96757E87691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4"/>
          <a:srcRect t="6928" b="6928"/>
          <a:stretch>
            <a:fillRect/>
          </a:stretch>
        </p:blipFill>
        <p:spPr>
          <a:xfrm>
            <a:off x="8151543" y="2709492"/>
            <a:ext cx="1000801" cy="1000801"/>
          </a:xfrm>
        </p:spPr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DE0088B-008A-4DF2-8500-75D5E96ABCB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Audience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FADE16A-E7D8-4FA8-B7DF-C0807CBD386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sz="1200" dirty="0"/>
              <a:t>Studying the intimate interaction of dementia patients and technology.</a:t>
            </a:r>
          </a:p>
          <a:p>
            <a:endParaRPr lang="en-US" sz="1200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C048523-181C-428F-BE33-64E71D47FF3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Finance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9892DD46-BD9E-4E82-BB41-51AE48842EB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sz="1200" dirty="0"/>
              <a:t>$341,840 is the estimated lifetime cost of care for an individual living with dementia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79E495-0BD4-426B-909E-18FDE27BDE66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ED61FF-98D7-468C-A710-A0E65FFCFD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The Problem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72C60A84-96A2-4C7A-BD04-1BE3508446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9" name="Picture Placeholder 30" descr="Coins">
            <a:extLst>
              <a:ext uri="{FF2B5EF4-FFF2-40B4-BE49-F238E27FC236}">
                <a16:creationId xmlns:a16="http://schemas.microsoft.com/office/drawing/2014/main" id="{6E2A359E-EF6D-47AA-B55E-D3EB8E0D7479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128" b="128"/>
          <a:stretch>
            <a:fillRect/>
          </a:stretch>
        </p:blipFill>
        <p:spPr>
          <a:xfrm>
            <a:off x="10086502" y="2709863"/>
            <a:ext cx="1002989" cy="1000430"/>
          </a:xfrm>
        </p:spPr>
      </p:pic>
    </p:spTree>
    <p:extLst>
      <p:ext uri="{BB962C8B-B14F-4D97-AF65-F5344CB8AC3E}">
        <p14:creationId xmlns:p14="http://schemas.microsoft.com/office/powerpoint/2010/main" val="27126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100FBF79-892C-4ECE-B217-1FDE3F784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787" t="4678" r="12416" b="6565"/>
          <a:stretch/>
        </p:blipFill>
        <p:spPr>
          <a:xfrm>
            <a:off x="1429789" y="1072342"/>
            <a:ext cx="8321039" cy="5554243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2A6D002-91F2-473A-8867-83CBFDA5419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ZA"/>
              <a:t>page </a:t>
            </a:r>
            <a:fld id="{19B51A1E-902D-48AF-9020-955120F399B6}" type="slidenum">
              <a:rPr lang="en-ZA" b="1" i="1" smtClean="0"/>
              <a:pPr/>
              <a:t>5</a:t>
            </a:fld>
            <a:endParaRPr lang="en-ZA" b="1" i="1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711C21A-0DB4-46B1-96C0-8439BEC3E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10999768" cy="432000"/>
          </a:xfrm>
        </p:spPr>
        <p:txBody>
          <a:bodyPr/>
          <a:lstStyle/>
          <a:p>
            <a:pPr algn="ctr"/>
            <a:r>
              <a:rPr lang="en-US" dirty="0"/>
              <a:t>Ages of People with Alzheimer’s Dementia in the United States, 2018</a:t>
            </a:r>
          </a:p>
        </p:txBody>
      </p:sp>
    </p:spTree>
    <p:extLst>
      <p:ext uri="{BB962C8B-B14F-4D97-AF65-F5344CB8AC3E}">
        <p14:creationId xmlns:p14="http://schemas.microsoft.com/office/powerpoint/2010/main" val="1218563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9D4EBB-8D2C-4A4E-B61E-765C6EAA1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13" r="1267" b="12669"/>
          <a:stretch/>
        </p:blipFill>
        <p:spPr>
          <a:xfrm>
            <a:off x="448886" y="864000"/>
            <a:ext cx="11064241" cy="5562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D0DD70-3B2E-4D77-943E-C62B5ACC7EC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ZA"/>
              <a:t>page </a:t>
            </a:r>
            <a:fld id="{19B51A1E-902D-48AF-9020-955120F399B6}" type="slidenum">
              <a:rPr lang="en-ZA" b="1" i="1" smtClean="0"/>
              <a:pPr/>
              <a:t>6</a:t>
            </a:fld>
            <a:endParaRPr lang="en-ZA" b="1" i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805B8F-FC98-41E6-A612-016EAFFDB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SEVEN STAGES OF DEMENTIA</a:t>
            </a:r>
          </a:p>
        </p:txBody>
      </p:sp>
    </p:spTree>
    <p:extLst>
      <p:ext uri="{BB962C8B-B14F-4D97-AF65-F5344CB8AC3E}">
        <p14:creationId xmlns:p14="http://schemas.microsoft.com/office/powerpoint/2010/main" val="284830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9514CE4-3AB9-47F2-A673-40B24D851A9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ZA"/>
              <a:t>page </a:t>
            </a:r>
            <a:fld id="{19B51A1E-902D-48AF-9020-955120F399B6}" type="slidenum">
              <a:rPr lang="en-ZA" b="1" i="1" smtClean="0"/>
              <a:pPr/>
              <a:t>7</a:t>
            </a:fld>
            <a:endParaRPr lang="en-ZA" b="1" i="1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F92C3F4-6FFF-4C6A-8745-ED14981D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10999767" cy="432000"/>
          </a:xfrm>
        </p:spPr>
        <p:txBody>
          <a:bodyPr/>
          <a:lstStyle/>
          <a:p>
            <a:pPr algn="ctr"/>
            <a:r>
              <a:rPr lang="en-US" dirty="0"/>
              <a:t>Projected Increases Between 2018 and 2025 in Alzheimer’s Dementia Prevalence by State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F79E45E-3E52-49CA-BFB7-2AC35C4EA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4F67864-3D6B-4975-AD73-3443D44F10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36" t="5371" r="16818" b="1454"/>
          <a:stretch/>
        </p:blipFill>
        <p:spPr>
          <a:xfrm>
            <a:off x="1760913" y="1152000"/>
            <a:ext cx="8670174" cy="553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62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 descr="Teacher">
            <a:extLst>
              <a:ext uri="{FF2B5EF4-FFF2-40B4-BE49-F238E27FC236}">
                <a16:creationId xmlns:a16="http://schemas.microsoft.com/office/drawing/2014/main" id="{EF145220-68FE-4BC3-8DF6-074CABEAC097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5F34C1-576F-4BF7-8C9C-D507F213AE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ZA" dirty="0"/>
              <a:t>Prioritize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E93992-F65E-48D7-971D-FA51E969BE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ZA" dirty="0"/>
              <a:t>Reminding dementia patients about daily tasks</a:t>
            </a:r>
            <a:endParaRPr lang="en-ZA" noProof="1"/>
          </a:p>
          <a:p>
            <a:endParaRPr lang="en-ZA" dirty="0"/>
          </a:p>
        </p:txBody>
      </p:sp>
      <p:pic>
        <p:nvPicPr>
          <p:cNvPr id="29" name="Picture Placeholder 28" descr="Lecturer">
            <a:extLst>
              <a:ext uri="{FF2B5EF4-FFF2-40B4-BE49-F238E27FC236}">
                <a16:creationId xmlns:a16="http://schemas.microsoft.com/office/drawing/2014/main" id="{344FCB42-636B-4918-8866-D50ACA206D8C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B0B4A0-79F2-4CB5-BBB6-FEEBD846525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ZA" dirty="0"/>
              <a:t>Authorize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6810F29-B4A6-4A97-903D-F931D52ACA7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ZA" dirty="0"/>
              <a:t>Having someone who controls the tasks</a:t>
            </a:r>
            <a:endParaRPr lang="en-ZA" noProof="1"/>
          </a:p>
          <a:p>
            <a:endParaRPr lang="en-ZA" dirty="0"/>
          </a:p>
        </p:txBody>
      </p:sp>
      <p:pic>
        <p:nvPicPr>
          <p:cNvPr id="31" name="Picture Placeholder 30" descr="Coins">
            <a:extLst>
              <a:ext uri="{FF2B5EF4-FFF2-40B4-BE49-F238E27FC236}">
                <a16:creationId xmlns:a16="http://schemas.microsoft.com/office/drawing/2014/main" id="{A1AA205C-54CC-4A28-9B43-520D5A97DD74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053976-DF5A-4CE2-94FB-5F70C906426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ZA" dirty="0"/>
              <a:t>Monetize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9256EF6-3CDE-4ADE-8753-BF5040E3C65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ZA" dirty="0"/>
              <a:t>Reducing the cost of daily care </a:t>
            </a:r>
            <a:endParaRPr lang="en-ZA" noProof="1"/>
          </a:p>
          <a:p>
            <a:endParaRPr lang="en-ZA" dirty="0"/>
          </a:p>
        </p:txBody>
      </p:sp>
      <p:pic>
        <p:nvPicPr>
          <p:cNvPr id="33" name="Picture Placeholder 32" descr="Fibre optic wires">
            <a:extLst>
              <a:ext uri="{FF2B5EF4-FFF2-40B4-BE49-F238E27FC236}">
                <a16:creationId xmlns:a16="http://schemas.microsoft.com/office/drawing/2014/main" id="{B21FC1DB-B2B2-4AAC-9181-840F2A673C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C2AC9A-0FD0-4DA8-99B4-C440A1D15D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Solution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28FED25-4DDC-4D72-A54E-3E227B4203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 noProof="1"/>
          </a:p>
        </p:txBody>
      </p:sp>
    </p:spTree>
    <p:extLst>
      <p:ext uri="{BB962C8B-B14F-4D97-AF65-F5344CB8AC3E}">
        <p14:creationId xmlns:p14="http://schemas.microsoft.com/office/powerpoint/2010/main" val="3378458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Placeholder 57" descr="Scientific experiment">
            <a:extLst>
              <a:ext uri="{FF2B5EF4-FFF2-40B4-BE49-F238E27FC236}">
                <a16:creationId xmlns:a16="http://schemas.microsoft.com/office/drawing/2014/main" id="{BAEF06B8-4E9A-492A-A9B8-2C7DB901FCB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431BB-7E59-4D2E-B4E7-CA454CF90122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D4394E-B587-4CD9-96D1-650A82CA01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Product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154CB10-3BB7-4C3D-9275-80A6E79BD7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 noProof="1"/>
          </a:p>
        </p:txBody>
      </p:sp>
      <p:pic>
        <p:nvPicPr>
          <p:cNvPr id="31" name="Picture Placeholder 30" descr="Bullseye">
            <a:extLst>
              <a:ext uri="{FF2B5EF4-FFF2-40B4-BE49-F238E27FC236}">
                <a16:creationId xmlns:a16="http://schemas.microsoft.com/office/drawing/2014/main" id="{146C3774-1A16-4CEA-B0D9-21F4D70DD683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178372" y="1079357"/>
            <a:ext cx="621792" cy="62179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D1680A-25DD-42DD-B066-2294665CF2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9268" y="2331629"/>
            <a:ext cx="1620000" cy="252000"/>
          </a:xfrm>
        </p:spPr>
        <p:txBody>
          <a:bodyPr/>
          <a:lstStyle/>
          <a:p>
            <a:r>
              <a:rPr lang="en-ZA" dirty="0"/>
              <a:t>Unique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BEF8A3-3B79-4A1D-83CE-3501D6E1EC5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92240" y="2702598"/>
            <a:ext cx="2026679" cy="434302"/>
          </a:xfrm>
        </p:spPr>
        <p:txBody>
          <a:bodyPr/>
          <a:lstStyle/>
          <a:p>
            <a:r>
              <a:rPr lang="en-ZA" dirty="0"/>
              <a:t>Provides a personalised experience to the customer</a:t>
            </a:r>
          </a:p>
        </p:txBody>
      </p:sp>
      <p:pic>
        <p:nvPicPr>
          <p:cNvPr id="33" name="Picture Placeholder 32" descr="Lecturer">
            <a:extLst>
              <a:ext uri="{FF2B5EF4-FFF2-40B4-BE49-F238E27FC236}">
                <a16:creationId xmlns:a16="http://schemas.microsoft.com/office/drawing/2014/main" id="{34FE467F-DFCB-454B-9B3B-9C4BF433B3C6}"/>
              </a:ext>
            </a:extLst>
          </p:cNvPr>
          <p:cNvPicPr>
            <a:picLocks noGrp="1" noChangeAspect="1"/>
          </p:cNvPicPr>
          <p:nvPr>
            <p:ph type="pic" sz="quarter" idx="53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157E51-898F-41B4-8235-6C34BBCD749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ZA" dirty="0"/>
              <a:t>First to Market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724B20D-50EC-427F-9E2C-81625A7AC44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ZA" noProof="1"/>
              <a:t>An all new experience utilizing familarity</a:t>
            </a:r>
          </a:p>
          <a:p>
            <a:endParaRPr lang="en-ZA" noProof="1"/>
          </a:p>
          <a:p>
            <a:endParaRPr lang="en-ZA" dirty="0"/>
          </a:p>
        </p:txBody>
      </p:sp>
      <p:pic>
        <p:nvPicPr>
          <p:cNvPr id="35" name="Picture Placeholder 34">
            <a:extLst>
              <a:ext uri="{FF2B5EF4-FFF2-40B4-BE49-F238E27FC236}">
                <a16:creationId xmlns:a16="http://schemas.microsoft.com/office/drawing/2014/main" id="{7AF56B60-D53D-40A4-82F9-B1DEB9644A3D}"/>
              </a:ext>
            </a:extLst>
          </p:cNvPr>
          <p:cNvPicPr>
            <a:picLocks noGrp="1" noChangeAspect="1"/>
          </p:cNvPicPr>
          <p:nvPr>
            <p:ph type="pic" sz="quarter" idx="54"/>
          </p:nvPr>
        </p:nvPicPr>
        <p:blipFill>
          <a:blip r:embed="rId7"/>
          <a:stretch>
            <a:fillRect/>
          </a:stretch>
        </p:blipFill>
        <p:spPr>
          <a:xfrm>
            <a:off x="6518899" y="4340034"/>
            <a:ext cx="2000020" cy="252000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DE267D-5AD5-4C76-A976-43EDB64DB1F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ZA" dirty="0"/>
              <a:t>Bose API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F58DB01-FA52-44DB-A820-8E4A194D9F8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741858" y="5721826"/>
            <a:ext cx="2026679" cy="434302"/>
          </a:xfrm>
        </p:spPr>
        <p:txBody>
          <a:bodyPr/>
          <a:lstStyle/>
          <a:p>
            <a:r>
              <a:rPr lang="en-ZA" dirty="0"/>
              <a:t>We use the Bose</a:t>
            </a:r>
            <a:r>
              <a:rPr lang="en-US" dirty="0"/>
              <a:t>® </a:t>
            </a:r>
            <a:r>
              <a:rPr lang="en-US" dirty="0" err="1"/>
              <a:t>SoundTouch</a:t>
            </a:r>
            <a:r>
              <a:rPr lang="en-US" dirty="0"/>
              <a:t> Audio Notification API</a:t>
            </a:r>
            <a:endParaRPr lang="en-ZA" dirty="0"/>
          </a:p>
        </p:txBody>
      </p:sp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1701A2E9-D331-4627-A32A-658F1BDB82EF}"/>
              </a:ext>
            </a:extLst>
          </p:cNvPr>
          <p:cNvPicPr>
            <a:picLocks noGrp="1" noChangeAspect="1"/>
          </p:cNvPicPr>
          <p:nvPr>
            <p:ph type="pic" sz="quarter" idx="55"/>
          </p:nvPr>
        </p:nvPicPr>
        <p:blipFill>
          <a:blip r:embed="rId8"/>
          <a:stretch>
            <a:fillRect/>
          </a:stretch>
        </p:blipFill>
        <p:spPr>
          <a:xfrm>
            <a:off x="9736212" y="4148792"/>
            <a:ext cx="621792" cy="621792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DDC6D72-DCF6-41AE-B39D-609AE438F22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9029777" y="5329272"/>
            <a:ext cx="2042775" cy="252000"/>
          </a:xfrm>
        </p:spPr>
        <p:txBody>
          <a:bodyPr/>
          <a:lstStyle/>
          <a:p>
            <a:r>
              <a:rPr lang="en-ZA" dirty="0"/>
              <a:t>Google Calendar API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1B6F490-8CEC-444D-ADC0-E8B315EA3B5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9227127" y="5705658"/>
            <a:ext cx="1845425" cy="434302"/>
          </a:xfrm>
        </p:spPr>
        <p:txBody>
          <a:bodyPr/>
          <a:lstStyle/>
          <a:p>
            <a:r>
              <a:rPr lang="en-ZA" dirty="0"/>
              <a:t>We use the Google Calendar API for  reminders</a:t>
            </a:r>
          </a:p>
        </p:txBody>
      </p:sp>
    </p:spTree>
    <p:extLst>
      <p:ext uri="{BB962C8B-B14F-4D97-AF65-F5344CB8AC3E}">
        <p14:creationId xmlns:p14="http://schemas.microsoft.com/office/powerpoint/2010/main" val="4002911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Theme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bg1"/>
          </a:solidFill>
        </a:ln>
        <a:effectLst>
          <a:glow rad="165100">
            <a:schemeClr val="bg1">
              <a:alpha val="9000"/>
            </a:schemeClr>
          </a:glo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ntoso Business Pitch Deck_SB - v4" id="{EFB764D1-0445-4B00-ABB1-283312FEB584}" vid="{7721A07E-6842-4E19-9838-65B95841B6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BB2B2B-C092-4034-8027-ED80E70B81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2E6E59-6E17-40F8-B412-65DEC6629148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0BD0185-E894-43F5-A381-22FE8094B9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STEM pitch deck</Template>
  <TotalTime>0</TotalTime>
  <Words>332</Words>
  <Application>Microsoft Office PowerPoint</Application>
  <PresentationFormat>Widescreen</PresentationFormat>
  <Paragraphs>62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Corbel</vt:lpstr>
      <vt:lpstr>Times New Roman</vt:lpstr>
      <vt:lpstr>Office Theme</vt:lpstr>
      <vt:lpstr>Dem smart</vt:lpstr>
      <vt:lpstr>THE BRAIN IS  ONE OF  YOUR  MOST  VITAL ORGANS.  IT  PLAYS  A  ROLE IN EVERY ACTION AND EVERY  THOUGHT, AND JUST LIKE  THE REST OF  YOUR BODY, IT NEEDS  TO  BE LOOKED  AFTER.</vt:lpstr>
      <vt:lpstr>About Us</vt:lpstr>
      <vt:lpstr>The Problem</vt:lpstr>
      <vt:lpstr>Ages of People with Alzheimer’s Dementia in the United States, 2018</vt:lpstr>
      <vt:lpstr>THE SEVEN STAGES OF DEMENTIA</vt:lpstr>
      <vt:lpstr>Projected Increases Between 2018 and 2025 in Alzheimer’s Dementia Prevalence by State</vt:lpstr>
      <vt:lpstr>Solution</vt:lpstr>
      <vt:lpstr>Product</vt:lpstr>
      <vt:lpstr>How are we different?</vt:lpstr>
      <vt:lpstr>Team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2018-11-04T16:07:12Z</dcterms:created>
  <dcterms:modified xsi:type="dcterms:W3CDTF">2018-11-11T12:05:52Z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