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794" autoAdjust="0"/>
  </p:normalViewPr>
  <p:slideViewPr>
    <p:cSldViewPr snapToGrid="0">
      <p:cViewPr varScale="1">
        <p:scale>
          <a:sx n="92" d="100"/>
          <a:sy n="92" d="100"/>
        </p:scale>
        <p:origin x="288" y="53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2018/11/10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2018/11/10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ZA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3X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svg"/><Relationship Id="rId7" Type="http://schemas.openxmlformats.org/officeDocument/2006/relationships/image" Target="../media/image4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10" Type="http://schemas.openxmlformats.org/officeDocument/2006/relationships/chart" Target="../charts/chart1.xml"/><Relationship Id="rId4" Type="http://schemas.openxmlformats.org/officeDocument/2006/relationships/image" Target="../media/image38.png"/><Relationship Id="rId9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svg"/><Relationship Id="rId7" Type="http://schemas.openxmlformats.org/officeDocument/2006/relationships/image" Target="../media/image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 title="Overlay Graphic">
            <a:extLst>
              <a:ext uri="{FF2B5EF4-FFF2-40B4-BE49-F238E27FC236}">
                <a16:creationId xmlns:a16="http://schemas.microsoft.com/office/drawing/2014/main" id="{A0B8B412-7962-44AD-8293-75C5384B789A}"/>
              </a:ext>
            </a:extLst>
          </p:cNvPr>
          <p:cNvSpPr/>
          <p:nvPr/>
        </p:nvSpPr>
        <p:spPr bwMode="ltGray">
          <a:xfrm>
            <a:off x="441325" y="3913793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 title="Overlay Graphic">
            <a:extLst>
              <a:ext uri="{FF2B5EF4-FFF2-40B4-BE49-F238E27FC236}">
                <a16:creationId xmlns:a16="http://schemas.microsoft.com/office/drawing/2014/main" id="{33ED47D5-16A1-40D1-96F9-393B2558727A}"/>
              </a:ext>
            </a:extLst>
          </p:cNvPr>
          <p:cNvSpPr/>
          <p:nvPr/>
        </p:nvSpPr>
        <p:spPr bwMode="ltGray">
          <a:xfrm>
            <a:off x="441324" y="193840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17" y="3907857"/>
            <a:ext cx="5167824" cy="1532849"/>
          </a:xfrm>
        </p:spPr>
        <p:txBody>
          <a:bodyPr/>
          <a:lstStyle/>
          <a:p>
            <a:r>
              <a:rPr lang="en-ZA" dirty="0"/>
              <a:t>Dem smart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noProof="1"/>
              <a:t>Making dem lives better</a:t>
            </a:r>
          </a:p>
        </p:txBody>
      </p:sp>
      <p:sp>
        <p:nvSpPr>
          <p:cNvPr id="11" name="Oval 10" descr="Cover Title Graphic (Move me around)">
            <a:extLst>
              <a:ext uri="{FF2B5EF4-FFF2-40B4-BE49-F238E27FC236}">
                <a16:creationId xmlns:a16="http://schemas.microsoft.com/office/drawing/2014/main" id="{A185A67E-A75A-47A0-A846-3772FAE1B973}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6178E4B4-24A5-4096-A3D1-F762B1F4BDB5}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22" name="Group 21" descr="Cover Title Graphic (Rotate me)">
            <a:extLst>
              <a:ext uri="{FF2B5EF4-FFF2-40B4-BE49-F238E27FC236}">
                <a16:creationId xmlns:a16="http://schemas.microsoft.com/office/drawing/2014/main" id="{DCFF208F-FFDF-40EC-81E0-20313AC11446}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 descr="decorative element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decorative element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ZA" dirty="0"/>
              <a:t>Few Competitors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ZA" dirty="0"/>
              <a:t>Opportunity to Build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ZA" dirty="0"/>
              <a:t>Freedom to Invent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ZA" dirty="0"/>
              <a:t>$3B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ZA" dirty="0"/>
              <a:t>$2B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$1B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B89F-B673-46A9-9582-849B9C73C01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Market Opportunity Option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Integer convallis suscipit ante eu varius. Morbi a purus dolor. </a:t>
            </a:r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6F3DC0-5F30-4986-B8AE-2B5D7CE3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2307031"/>
            <a:ext cx="5400000" cy="360000"/>
          </a:xfrm>
        </p:spPr>
        <p:txBody>
          <a:bodyPr/>
          <a:lstStyle/>
          <a:p>
            <a:r>
              <a:rPr lang="en-ZA" dirty="0"/>
              <a:t>Contoso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64BC-35A3-4E70-94B0-3FF95E13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2739031"/>
            <a:ext cx="5400000" cy="1959432"/>
          </a:xfrm>
        </p:spPr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ZA" noProof="1"/>
              <a:t>Sed in molestie est. Cras ornare turpis at ligula posuere, sit amet accumsan neque lobortis.</a:t>
            </a:r>
          </a:p>
          <a:p>
            <a:pPr lvl="1"/>
            <a:r>
              <a:rPr lang="en-ZA" noProof="1"/>
              <a:t>Maecenas mattis risus ligula, sed ullamcorper nunc efficitur sed.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DB88-69E3-46D5-A161-0AAEFD20F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2739356"/>
            <a:ext cx="5400000" cy="1958975"/>
          </a:xfrm>
        </p:spPr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venenatis quam tortor, id viverra nunc rutrum a. </a:t>
            </a:r>
          </a:p>
          <a:p>
            <a:pPr lvl="1"/>
            <a:r>
              <a:rPr lang="en-ZA" noProof="1"/>
              <a:t>Maecenas malesuada ultricies sapien sit amet pharetra. </a:t>
            </a:r>
          </a:p>
          <a:p>
            <a:pPr lvl="1"/>
            <a:r>
              <a:rPr lang="en-ZA" noProof="1"/>
              <a:t>Nunc tempus, risus sodales sodales hendrerit, arcu dolor commodo libero, a sollicitudin quam nulla quis lectus. In at porta mauris.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6B281-9CD0-4712-BC2A-46D16F97EB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2307556"/>
            <a:ext cx="5400000" cy="358775"/>
          </a:xfrm>
        </p:spPr>
        <p:txBody>
          <a:bodyPr/>
          <a:lstStyle/>
          <a:p>
            <a:r>
              <a:rPr lang="en-ZA" dirty="0"/>
              <a:t>Competitor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F5B-0380-4D9E-AFCD-1C09EBE776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Competition Option 1</a:t>
            </a:r>
          </a:p>
        </p:txBody>
      </p:sp>
    </p:spTree>
    <p:extLst>
      <p:ext uri="{BB962C8B-B14F-4D97-AF65-F5344CB8AC3E}">
        <p14:creationId xmlns:p14="http://schemas.microsoft.com/office/powerpoint/2010/main" val="363586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 dirty="0"/>
              <a:t>Convenience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Inconvenient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87FCC-C985-4E22-87B0-249CE8F023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Expensive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F4D0530-8F08-463A-A616-6F86742231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Affordable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Competition Option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pic>
        <p:nvPicPr>
          <p:cNvPr id="20" name="Picture 19" descr="Contoso Logo">
            <a:extLst>
              <a:ext uri="{FF2B5EF4-FFF2-40B4-BE49-F238E27FC236}">
                <a16:creationId xmlns:a16="http://schemas.microsoft.com/office/drawing/2014/main" id="{B85BD58D-4C8E-4FE7-817D-DA724AEA627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021" y="1880388"/>
            <a:ext cx="1308679" cy="5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r>
              <a:rPr lang="en-ZA" noProof="1"/>
              <a:t>Etiam aliquet eu mi quis lacinia. Ut fermentum a magna ut eleifend. Integer convallis suscipit ante eu varius. </a:t>
            </a:r>
          </a:p>
          <a:p>
            <a:endParaRPr lang="en-ZA" noProof="1"/>
          </a:p>
          <a:p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r>
              <a:rPr lang="en-ZA" noProof="1"/>
              <a:t>Etiam aliquet eu mi quis lacinia. Ut fermentum a magna ut eleifend. Integer convallis suscipit ante eu varius. </a:t>
            </a:r>
          </a:p>
          <a:p>
            <a:endParaRPr lang="en-ZA" noProof="1"/>
          </a:p>
          <a:p>
            <a:endParaRPr lang="en-Z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r>
              <a:rPr lang="en-ZA" noProof="1"/>
              <a:t>Etiam aliquet eu mi quis lacinia. Ut fermentum a magna ut eleifend. Integer convallis suscipit ante eu varius. </a:t>
            </a:r>
          </a:p>
          <a:p>
            <a:endParaRPr lang="en-ZA" noProof="1"/>
          </a:p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Growth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1AB1-BCAC-49C5-AF28-BBDC68699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How will we scale in the future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ZA" dirty="0"/>
              <a:t>Phase 1</a:t>
            </a:r>
            <a:br>
              <a:rPr lang="en-ZA" dirty="0"/>
            </a:br>
            <a:r>
              <a:rPr lang="en-ZA" sz="1800" b="0" dirty="0"/>
              <a:t>Month, Year</a:t>
            </a:r>
            <a:endParaRPr lang="en-ZA" b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ZA" dirty="0"/>
              <a:t>Phase 2</a:t>
            </a:r>
            <a:br>
              <a:rPr lang="en-ZA" dirty="0"/>
            </a:br>
            <a:r>
              <a:rPr lang="en-ZA" sz="1800" b="0" dirty="0"/>
              <a:t>Month, Year</a:t>
            </a:r>
            <a:endParaRPr lang="en-ZA" b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ZA" dirty="0"/>
              <a:t>Phase 3</a:t>
            </a:r>
            <a:br>
              <a:rPr lang="en-ZA" dirty="0"/>
            </a:br>
            <a:r>
              <a:rPr lang="en-ZA" sz="1800" b="0" dirty="0"/>
              <a:t>Month, Year</a:t>
            </a:r>
            <a:endParaRPr lang="en-ZA" b="0" dirty="0"/>
          </a:p>
        </p:txBody>
      </p:sp>
    </p:spTree>
    <p:extLst>
      <p:ext uri="{BB962C8B-B14F-4D97-AF65-F5344CB8AC3E}">
        <p14:creationId xmlns:p14="http://schemas.microsoft.com/office/powerpoint/2010/main" val="160138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Pentagon 30" title="Milestone Arrow">
            <a:extLst>
              <a:ext uri="{FF2B5EF4-FFF2-40B4-BE49-F238E27FC236}">
                <a16:creationId xmlns:a16="http://schemas.microsoft.com/office/drawing/2014/main" id="{FA7A9A8B-6D8E-42E6-B030-A2DA0A5BE01A}"/>
              </a:ext>
            </a:extLst>
          </p:cNvPr>
          <p:cNvSpPr/>
          <p:nvPr/>
        </p:nvSpPr>
        <p:spPr>
          <a:xfrm rot="5400000">
            <a:off x="940003" y="2968364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0" name="Arrow: Pentagon 39" title="Milestone Arrow">
            <a:extLst>
              <a:ext uri="{FF2B5EF4-FFF2-40B4-BE49-F238E27FC236}">
                <a16:creationId xmlns:a16="http://schemas.microsoft.com/office/drawing/2014/main" id="{95BF0B49-1279-413F-A38B-214D38C4165B}"/>
              </a:ext>
            </a:extLst>
          </p:cNvPr>
          <p:cNvSpPr/>
          <p:nvPr/>
        </p:nvSpPr>
        <p:spPr>
          <a:xfrm rot="16200000">
            <a:off x="2491555" y="4458018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4" name="Arrow: Pentagon 33" title="Milestone Arrow">
            <a:extLst>
              <a:ext uri="{FF2B5EF4-FFF2-40B4-BE49-F238E27FC236}">
                <a16:creationId xmlns:a16="http://schemas.microsoft.com/office/drawing/2014/main" id="{11428CA7-EA35-4774-B45E-74FDBBEC8451}"/>
              </a:ext>
            </a:extLst>
          </p:cNvPr>
          <p:cNvSpPr/>
          <p:nvPr/>
        </p:nvSpPr>
        <p:spPr>
          <a:xfrm rot="5400000">
            <a:off x="5478436" y="2968364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3" name="Arrow: Pentagon 42" title="Milestone Arrow">
            <a:extLst>
              <a:ext uri="{FF2B5EF4-FFF2-40B4-BE49-F238E27FC236}">
                <a16:creationId xmlns:a16="http://schemas.microsoft.com/office/drawing/2014/main" id="{B9A5B1C3-7B8C-48F8-8CC2-7A657167BDD0}"/>
              </a:ext>
            </a:extLst>
          </p:cNvPr>
          <p:cNvSpPr/>
          <p:nvPr/>
        </p:nvSpPr>
        <p:spPr>
          <a:xfrm rot="16200000">
            <a:off x="7024689" y="4458019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6" name="Arrow: Pentagon 45" title="Milestone Arrow">
            <a:extLst>
              <a:ext uri="{FF2B5EF4-FFF2-40B4-BE49-F238E27FC236}">
                <a16:creationId xmlns:a16="http://schemas.microsoft.com/office/drawing/2014/main" id="{35AE8A83-3056-47C7-A825-18681A2BB826}"/>
              </a:ext>
            </a:extLst>
          </p:cNvPr>
          <p:cNvSpPr/>
          <p:nvPr/>
        </p:nvSpPr>
        <p:spPr>
          <a:xfrm rot="16200000">
            <a:off x="9068899" y="4458020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Arrow: Pentagon 36" title="Milestone Arrow">
            <a:extLst>
              <a:ext uri="{FF2B5EF4-FFF2-40B4-BE49-F238E27FC236}">
                <a16:creationId xmlns:a16="http://schemas.microsoft.com/office/drawing/2014/main" id="{066E6187-C0CE-477B-BDCE-FF7E75C1778E}"/>
              </a:ext>
            </a:extLst>
          </p:cNvPr>
          <p:cNvSpPr/>
          <p:nvPr/>
        </p:nvSpPr>
        <p:spPr>
          <a:xfrm rot="5400000">
            <a:off x="11051734" y="2968365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B5BD8-098C-49CB-83F5-66A9857795C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20YY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0153D4-6BE1-4775-8DB0-AF6F6B6305E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dirty="0"/>
              <a:t>AUG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92477C-106F-4ACF-9F87-CCEB47554D7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SEP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DD0026-6F51-4C7F-A56C-F65493E9FEA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/>
              <a:t>OCT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9CDDE1-0ECF-443E-A45E-D79B9EDB4FA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/>
              <a:t>NOV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C7F497-AF01-4BD2-9DA6-8E87BE2CE4B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ZA" dirty="0"/>
              <a:t>20YY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1AF48A-4DD0-4ACA-BADE-96E2296C2A8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/>
              <a:t>DEC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9541D6D-5806-4579-B106-3AC7E947B81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ZA" dirty="0"/>
              <a:t>JAN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E5250A-E0C5-450F-B324-8B214D45C0C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ZA" dirty="0"/>
              <a:t>FEB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F24C43-5229-4A8D-8830-3519775B484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ZA" dirty="0"/>
              <a:t>MAY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517CC3B-3BE8-4544-BD85-3D7E95006A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ZA" dirty="0"/>
              <a:t>MAR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449F2E1-6906-48B5-9833-C154025B4C1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ZA" dirty="0"/>
              <a:t>APR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B64AE2D-234B-40D4-914E-50FF870E62B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ZA" dirty="0"/>
              <a:t>JUN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BEB8C77-452E-457C-ABF0-8D888DA65F2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ZA" dirty="0"/>
              <a:t>JUL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844EAEC-ACDF-4D36-8545-B2E0D64931B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ZA" dirty="0"/>
              <a:t>AUG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71378CA-A7A3-4FDB-9FB3-52E088925FB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ZA" dirty="0"/>
              <a:t>SEP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215858D-C865-44F3-942E-150A9567432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ZA" dirty="0"/>
              <a:t>OCT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4C23D78-11EE-4923-A0DE-F6835790A15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ZA" dirty="0"/>
              <a:t>NOV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53DB2CA-F228-4CCA-8787-80CD1EABCF1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ZA" dirty="0"/>
              <a:t>DEC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ACD272-4496-43F6-B9E4-DFFBACDDC3C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ZA" dirty="0"/>
              <a:t>JAN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7CC1FC-4CFD-44F0-B8A0-3FBBA8549F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ZA" dirty="0"/>
              <a:t>FEB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E41E4DD-E5EB-4682-9AA3-BA23502357C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ZA" dirty="0"/>
              <a:t>MAY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49C0CB4-E352-430E-A9B3-2AC715BAA58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ZA" dirty="0"/>
              <a:t>MAR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F3FC6DB-D8A8-4081-9B5F-E9289FF1DB1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ZA" dirty="0"/>
              <a:t>APR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B01CDF5-5785-42A7-8FCF-499C2D0216D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27429" y="2190750"/>
            <a:ext cx="1793875" cy="561975"/>
          </a:xfrm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/>
          <a:lstStyle/>
          <a:p>
            <a:r>
              <a:rPr lang="en-ZA" dirty="0"/>
              <a:t>Trials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EB6AD7A-70B7-44AF-A561-DFBE576D836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79158" y="2505005"/>
            <a:ext cx="1690417" cy="224670"/>
          </a:xfrm>
        </p:spPr>
        <p:txBody>
          <a:bodyPr/>
          <a:lstStyle/>
          <a:p>
            <a:r>
              <a:rPr lang="en-ZA" dirty="0"/>
              <a:t>Month, 20YY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82309-8DCF-411D-966B-C430D147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D2383-EFA4-46C9-8926-B33450EBF2AD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FA1BA-EC91-4633-B5BD-112C7C379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Our two-year action plan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FC515413-F507-4A34-82ED-04E98A4CDD31}"/>
              </a:ext>
            </a:extLst>
          </p:cNvPr>
          <p:cNvSpPr txBox="1">
            <a:spLocks/>
          </p:cNvSpPr>
          <p:nvPr/>
        </p:nvSpPr>
        <p:spPr>
          <a:xfrm>
            <a:off x="1936255" y="4925656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ZA" dirty="0"/>
              <a:t>Legislation</a:t>
            </a:r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D45EC93F-78C4-4289-8D2C-529081D4E330}"/>
              </a:ext>
            </a:extLst>
          </p:cNvPr>
          <p:cNvSpPr txBox="1">
            <a:spLocks/>
          </p:cNvSpPr>
          <p:nvPr/>
        </p:nvSpPr>
        <p:spPr>
          <a:xfrm>
            <a:off x="1987984" y="5239911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Month, 20YY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3B8215E4-CBB2-4AF4-8D62-074910551A83}"/>
              </a:ext>
            </a:extLst>
          </p:cNvPr>
          <p:cNvSpPr txBox="1">
            <a:spLocks/>
          </p:cNvSpPr>
          <p:nvPr/>
        </p:nvSpPr>
        <p:spPr>
          <a:xfrm>
            <a:off x="4923136" y="2190751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ZA" dirty="0"/>
              <a:t>Marketing</a:t>
            </a:r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9E7006F3-EE4E-489F-B064-7A486ADA740E}"/>
              </a:ext>
            </a:extLst>
          </p:cNvPr>
          <p:cNvSpPr txBox="1">
            <a:spLocks/>
          </p:cNvSpPr>
          <p:nvPr/>
        </p:nvSpPr>
        <p:spPr>
          <a:xfrm>
            <a:off x="4974865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Month, 20YY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541D2AF2-0475-41D2-B2F3-BD6A7CB6DDEA}"/>
              </a:ext>
            </a:extLst>
          </p:cNvPr>
          <p:cNvSpPr txBox="1">
            <a:spLocks/>
          </p:cNvSpPr>
          <p:nvPr/>
        </p:nvSpPr>
        <p:spPr>
          <a:xfrm>
            <a:off x="6469389" y="4925657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ZA" dirty="0"/>
              <a:t>Investment</a:t>
            </a:r>
          </a:p>
        </p:txBody>
      </p:sp>
      <p:sp>
        <p:nvSpPr>
          <p:cNvPr id="42" name="Text Placeholder 29">
            <a:extLst>
              <a:ext uri="{FF2B5EF4-FFF2-40B4-BE49-F238E27FC236}">
                <a16:creationId xmlns:a16="http://schemas.microsoft.com/office/drawing/2014/main" id="{C99AE0E9-ABEE-4A45-85D0-7ED61137310B}"/>
              </a:ext>
            </a:extLst>
          </p:cNvPr>
          <p:cNvSpPr txBox="1">
            <a:spLocks/>
          </p:cNvSpPr>
          <p:nvPr/>
        </p:nvSpPr>
        <p:spPr>
          <a:xfrm>
            <a:off x="6521118" y="5239912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Month, 20YY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0DD5FF2-6AB8-4480-BD08-3AE02A14A2A4}"/>
              </a:ext>
            </a:extLst>
          </p:cNvPr>
          <p:cNvSpPr txBox="1">
            <a:spLocks/>
          </p:cNvSpPr>
          <p:nvPr/>
        </p:nvSpPr>
        <p:spPr>
          <a:xfrm>
            <a:off x="8513599" y="4925658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ZA" dirty="0"/>
              <a:t>Procurement</a:t>
            </a:r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F534225C-44A4-4396-8349-B29318EB2FCD}"/>
              </a:ext>
            </a:extLst>
          </p:cNvPr>
          <p:cNvSpPr txBox="1">
            <a:spLocks/>
          </p:cNvSpPr>
          <p:nvPr/>
        </p:nvSpPr>
        <p:spPr>
          <a:xfrm>
            <a:off x="8565328" y="523991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Month, 20YY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5DDAA146-7B54-4D5A-9D07-B5407105AE6E}"/>
              </a:ext>
            </a:extLst>
          </p:cNvPr>
          <p:cNvSpPr txBox="1">
            <a:spLocks/>
          </p:cNvSpPr>
          <p:nvPr/>
        </p:nvSpPr>
        <p:spPr>
          <a:xfrm>
            <a:off x="9796925" y="2190751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ZA" dirty="0"/>
              <a:t>Launch</a:t>
            </a:r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3259EAFB-C623-4255-9B5C-A06E8132A64F}"/>
              </a:ext>
            </a:extLst>
          </p:cNvPr>
          <p:cNvSpPr txBox="1">
            <a:spLocks/>
          </p:cNvSpPr>
          <p:nvPr/>
        </p:nvSpPr>
        <p:spPr>
          <a:xfrm>
            <a:off x="9848654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Month, 20YY</a:t>
            </a:r>
          </a:p>
        </p:txBody>
      </p:sp>
    </p:spTree>
    <p:extLst>
      <p:ext uri="{BB962C8B-B14F-4D97-AF65-F5344CB8AC3E}">
        <p14:creationId xmlns:p14="http://schemas.microsoft.com/office/powerpoint/2010/main" val="320314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Profile Photo">
            <a:extLst>
              <a:ext uri="{FF2B5EF4-FFF2-40B4-BE49-F238E27FC236}">
                <a16:creationId xmlns:a16="http://schemas.microsoft.com/office/drawing/2014/main" id="{FC371A7F-EE65-4195-86A1-8ECED0B4207A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Mirjam Nilsson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BFA3CF-DB91-465B-9E17-6332187729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COO</a:t>
            </a:r>
          </a:p>
        </p:txBody>
      </p:sp>
      <p:pic>
        <p:nvPicPr>
          <p:cNvPr id="26" name="Picture Placeholder 25" descr="Profile Photo">
            <a:extLst>
              <a:ext uri="{FF2B5EF4-FFF2-40B4-BE49-F238E27FC236}">
                <a16:creationId xmlns:a16="http://schemas.microsoft.com/office/drawing/2014/main" id="{A83B3A1A-1842-4B27-A578-D179E6A77E14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" r="65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ZA" dirty="0"/>
              <a:t>Victoria Lindqvist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184F99-4DD3-4944-ABFC-1BAC53C2B4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ZA" dirty="0"/>
              <a:t>COB</a:t>
            </a:r>
          </a:p>
        </p:txBody>
      </p:sp>
      <p:pic>
        <p:nvPicPr>
          <p:cNvPr id="28" name="Picture Placeholder 27" descr="Profile Photo">
            <a:extLst>
              <a:ext uri="{FF2B5EF4-FFF2-40B4-BE49-F238E27FC236}">
                <a16:creationId xmlns:a16="http://schemas.microsoft.com/office/drawing/2014/main" id="{A0FEAE46-9AE4-4548-A546-E3A75A1EE3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ZA" dirty="0"/>
              <a:t>Alexander Martensson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60DE56-ADD5-4F3F-BFE6-076D46045B3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ZA" dirty="0"/>
              <a:t>CFO</a:t>
            </a:r>
          </a:p>
        </p:txBody>
      </p:sp>
      <p:pic>
        <p:nvPicPr>
          <p:cNvPr id="30" name="Picture Placeholder 29" descr="Profile Photo">
            <a:extLst>
              <a:ext uri="{FF2B5EF4-FFF2-40B4-BE49-F238E27FC236}">
                <a16:creationId xmlns:a16="http://schemas.microsoft.com/office/drawing/2014/main" id="{3FA97161-1437-4446-8F3D-9F9A8F4AA454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277DA6-6AF7-4645-85B6-E2DD818E96E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ZA" dirty="0"/>
              <a:t>Angelica Astrom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93D0B3-1EBC-4A31-B6D5-EB3DA64B9F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ZA" dirty="0"/>
              <a:t>Head of Operations</a:t>
            </a:r>
          </a:p>
        </p:txBody>
      </p:sp>
      <p:pic>
        <p:nvPicPr>
          <p:cNvPr id="32" name="Picture Placeholder 31" descr="Profile Photo">
            <a:extLst>
              <a:ext uri="{FF2B5EF4-FFF2-40B4-BE49-F238E27FC236}">
                <a16:creationId xmlns:a16="http://schemas.microsoft.com/office/drawing/2014/main" id="{BBB096B6-0847-4F89-83D8-A1DADF7112F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A93B4B-935D-4D19-8CC5-5D8CC08FD02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ZA" dirty="0"/>
              <a:t>Mira Karlsson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F949A24-E239-4AB3-A3FC-EDFF83BDE9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ZA" dirty="0"/>
              <a:t>Head of Technical</a:t>
            </a:r>
          </a:p>
        </p:txBody>
      </p:sp>
      <p:pic>
        <p:nvPicPr>
          <p:cNvPr id="34" name="Picture Placeholder 33" descr="Profile Photo">
            <a:extLst>
              <a:ext uri="{FF2B5EF4-FFF2-40B4-BE49-F238E27FC236}">
                <a16:creationId xmlns:a16="http://schemas.microsoft.com/office/drawing/2014/main" id="{2A7A440D-D1A9-486C-9C65-A36D410B9465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7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30081B2-8CBF-44F8-A13B-DEFA7589439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ZA" dirty="0"/>
              <a:t>Flora Berggren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311816-FA44-451E-99BA-593D9A59D4AB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ZA" dirty="0"/>
              <a:t>Creative Director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3AE5C-EF68-4A2B-9566-EDAB608739BA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64" name="Oval 63" descr="Glowing Orb">
            <a:extLst>
              <a:ext uri="{FF2B5EF4-FFF2-40B4-BE49-F238E27FC236}">
                <a16:creationId xmlns:a16="http://schemas.microsoft.com/office/drawing/2014/main" id="{DE52A067-CAF7-484C-A382-836FBA8786F9}"/>
              </a:ext>
            </a:extLst>
          </p:cNvPr>
          <p:cNvSpPr/>
          <p:nvPr/>
        </p:nvSpPr>
        <p:spPr>
          <a:xfrm>
            <a:off x="9213030" y="393337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5" name="Oval 64" descr="Glowing Orb">
            <a:extLst>
              <a:ext uri="{FF2B5EF4-FFF2-40B4-BE49-F238E27FC236}">
                <a16:creationId xmlns:a16="http://schemas.microsoft.com/office/drawing/2014/main" id="{AD2377F1-9AF2-47EB-9582-454EB0C422F5}"/>
              </a:ext>
            </a:extLst>
          </p:cNvPr>
          <p:cNvSpPr/>
          <p:nvPr/>
        </p:nvSpPr>
        <p:spPr>
          <a:xfrm>
            <a:off x="5601158" y="3321271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Funding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8FA785D-9264-466B-AEAA-8E2A8AC23BFF}"/>
              </a:ext>
            </a:extLst>
          </p:cNvPr>
          <p:cNvGrpSpPr/>
          <p:nvPr/>
        </p:nvGrpSpPr>
        <p:grpSpPr>
          <a:xfrm>
            <a:off x="1418286" y="1158373"/>
            <a:ext cx="2456706" cy="1634164"/>
            <a:chOff x="635303" y="993330"/>
            <a:chExt cx="2456706" cy="1634164"/>
          </a:xfrm>
        </p:grpSpPr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sz="1400" dirty="0">
                  <a:solidFill>
                    <a:schemeClr val="bg1"/>
                  </a:solidFill>
                </a:rPr>
                <a:t>Lorem </a:t>
              </a:r>
              <a:r>
                <a:rPr lang="en-ZA" sz="1400" noProof="1">
                  <a:solidFill>
                    <a:schemeClr val="bg1"/>
                  </a:solidFill>
                </a:rPr>
                <a:t>ipsum dolor sit amet, consectetur adipiscing elit. </a:t>
              </a:r>
            </a:p>
          </p:txBody>
        </p:sp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dirty="0">
                  <a:solidFill>
                    <a:schemeClr val="bg1"/>
                  </a:solidFill>
                </a:rPr>
                <a:t>Fund Category</a:t>
              </a:r>
            </a:p>
          </p:txBody>
        </p:sp>
        <p:pic>
          <p:nvPicPr>
            <p:cNvPr id="13" name="Graphic 12" descr="Placeholder Icon&#10;Network">
              <a:extLst>
                <a:ext uri="{FF2B5EF4-FFF2-40B4-BE49-F238E27FC236}">
                  <a16:creationId xmlns:a16="http://schemas.microsoft.com/office/drawing/2014/main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18" name="Group 17" title="Fund Category (Grouped)">
            <a:extLst>
              <a:ext uri="{FF2B5EF4-FFF2-40B4-BE49-F238E27FC236}">
                <a16:creationId xmlns:a16="http://schemas.microsoft.com/office/drawing/2014/main" id="{990D619C-FBD3-434E-BFD3-36EFCE176C70}"/>
              </a:ext>
            </a:extLst>
          </p:cNvPr>
          <p:cNvGrpSpPr/>
          <p:nvPr/>
        </p:nvGrpSpPr>
        <p:grpSpPr>
          <a:xfrm>
            <a:off x="1228745" y="4610045"/>
            <a:ext cx="2646247" cy="1669940"/>
            <a:chOff x="428369" y="2759296"/>
            <a:chExt cx="2646247" cy="1669940"/>
          </a:xfrm>
        </p:grpSpPr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A6878129-A39E-41EB-9E23-2A32984D7CAC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712581"/>
              <a:ext cx="259832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sz="1400" dirty="0">
                  <a:solidFill>
                    <a:schemeClr val="bg1"/>
                  </a:solidFill>
                </a:rPr>
                <a:t>Lorem </a:t>
              </a:r>
              <a:r>
                <a:rPr lang="en-ZA" sz="1400" noProof="1">
                  <a:solidFill>
                    <a:schemeClr val="bg1"/>
                  </a:solidFill>
                </a:rPr>
                <a:t>ipsum dolor sit amet, consectetur adipiscing elit. </a:t>
              </a:r>
            </a:p>
          </p:txBody>
        </p:sp>
        <p:sp>
          <p:nvSpPr>
            <p:cNvPr id="20" name="Text Placeholder 80">
              <a:extLst>
                <a:ext uri="{FF2B5EF4-FFF2-40B4-BE49-F238E27FC236}">
                  <a16:creationId xmlns:a16="http://schemas.microsoft.com/office/drawing/2014/main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dirty="0">
                  <a:solidFill>
                    <a:schemeClr val="bg1"/>
                  </a:solidFill>
                </a:rPr>
                <a:t>Fund Category</a:t>
              </a:r>
            </a:p>
          </p:txBody>
        </p:sp>
        <p:pic>
          <p:nvPicPr>
            <p:cNvPr id="21" name="Graphic 20" descr="Placeholder Icon&#10;Newspaper">
              <a:extLst>
                <a:ext uri="{FF2B5EF4-FFF2-40B4-BE49-F238E27FC236}">
                  <a16:creationId xmlns:a16="http://schemas.microsoft.com/office/drawing/2014/main" id="{08C706D0-602E-4E70-8D49-B7A3F84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8183841" y="1025022"/>
            <a:ext cx="2391394" cy="1657889"/>
            <a:chOff x="635303" y="4653927"/>
            <a:chExt cx="2391394" cy="1657889"/>
          </a:xfrm>
        </p:grpSpPr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sz="1400" dirty="0">
                  <a:solidFill>
                    <a:schemeClr val="bg1"/>
                  </a:solidFill>
                </a:rPr>
                <a:t>Lorem </a:t>
              </a:r>
              <a:r>
                <a:rPr lang="en-ZA" sz="1400" noProof="1">
                  <a:solidFill>
                    <a:schemeClr val="bg1"/>
                  </a:solidFill>
                </a:rPr>
                <a:t>ipsum dolor sit amet, consectetur adipiscing elit. 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dirty="0">
                  <a:solidFill>
                    <a:schemeClr val="bg1"/>
                  </a:solidFill>
                </a:rPr>
                <a:t>Fund Category</a:t>
              </a:r>
            </a:p>
          </p:txBody>
        </p:sp>
        <p:pic>
          <p:nvPicPr>
            <p:cNvPr id="17" name="Graphic 16" descr="Placeholder Icon&#10;Satellite">
              <a:extLst>
                <a:ext uri="{FF2B5EF4-FFF2-40B4-BE49-F238E27FC236}">
                  <a16:creationId xmlns:a16="http://schemas.microsoft.com/office/drawing/2014/main" id="{07C77A0A-D269-44E9-A32D-6A9CEC70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5303" y="4653927"/>
              <a:ext cx="516155" cy="516155"/>
            </a:xfrm>
            <a:prstGeom prst="rect">
              <a:avLst/>
            </a:prstGeom>
          </p:spPr>
        </p:pic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059A3F79-6A32-438A-BEFD-DD7037DBEFCC}"/>
              </a:ext>
            </a:extLst>
          </p:cNvPr>
          <p:cNvGrpSpPr/>
          <p:nvPr/>
        </p:nvGrpSpPr>
        <p:grpSpPr>
          <a:xfrm>
            <a:off x="8183841" y="4448189"/>
            <a:ext cx="2778261" cy="1962347"/>
            <a:chOff x="8881417" y="2258575"/>
            <a:chExt cx="2778261" cy="1962347"/>
          </a:xfrm>
        </p:grpSpPr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8987805" y="3316332"/>
              <a:ext cx="2671873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sz="1400" dirty="0">
                  <a:solidFill>
                    <a:schemeClr val="bg1"/>
                  </a:solidFill>
                </a:rPr>
                <a:t>Lorem </a:t>
              </a:r>
              <a:r>
                <a:rPr lang="en-ZA" sz="1400" noProof="1">
                  <a:solidFill>
                    <a:schemeClr val="bg1"/>
                  </a:solidFill>
                </a:rPr>
                <a:t>ipsum dolor sit amet, consectetur adipiscing elit. </a:t>
              </a:r>
            </a:p>
          </p:txBody>
        </p:sp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dirty="0">
                  <a:solidFill>
                    <a:schemeClr val="bg1"/>
                  </a:solidFill>
                </a:rPr>
                <a:t>Fund Category</a:t>
              </a:r>
            </a:p>
          </p:txBody>
        </p:sp>
        <p:pic>
          <p:nvPicPr>
            <p:cNvPr id="9" name="Graphic 8" descr="Placeholder Icon&#10;Bullseye">
              <a:extLst>
                <a:ext uri="{FF2B5EF4-FFF2-40B4-BE49-F238E27FC236}">
                  <a16:creationId xmlns:a16="http://schemas.microsoft.com/office/drawing/2014/main" id="{EB5DF1D7-3FD9-42D6-BEE4-A0BE8715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</p:grpSp>
      <p:sp>
        <p:nvSpPr>
          <p:cNvPr id="36" name="Oval 35" descr="decorative element">
            <a:extLst>
              <a:ext uri="{FF2B5EF4-FFF2-40B4-BE49-F238E27FC236}">
                <a16:creationId xmlns:a16="http://schemas.microsoft.com/office/drawing/2014/main" id="{55CD0478-9252-47FB-9703-B19F4329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6673" y="2252973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299785"/>
              </p:ext>
            </p:extLst>
          </p:nvPr>
        </p:nvGraphicFramePr>
        <p:xfrm>
          <a:off x="4708857" y="2244534"/>
          <a:ext cx="2774286" cy="27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9" name="Group 38" descr="Callout Arrow">
            <a:extLst>
              <a:ext uri="{FF2B5EF4-FFF2-40B4-BE49-F238E27FC236}">
                <a16:creationId xmlns:a16="http://schemas.microsoft.com/office/drawing/2014/main" id="{9DAC4825-9A54-42A2-962A-529509E88C7A}"/>
              </a:ext>
            </a:extLst>
          </p:cNvPr>
          <p:cNvGrpSpPr/>
          <p:nvPr/>
        </p:nvGrpSpPr>
        <p:grpSpPr>
          <a:xfrm>
            <a:off x="7082870" y="1827903"/>
            <a:ext cx="959302" cy="369173"/>
            <a:chOff x="7082870" y="1827903"/>
            <a:chExt cx="959302" cy="369173"/>
          </a:xfrm>
        </p:grpSpPr>
        <p:grpSp>
          <p:nvGrpSpPr>
            <p:cNvPr id="22" name="Group 21" descr="Callout arrows&#10;">
              <a:extLst>
                <a:ext uri="{FF2B5EF4-FFF2-40B4-BE49-F238E27FC236}">
                  <a16:creationId xmlns:a16="http://schemas.microsoft.com/office/drawing/2014/main" id="{286F7A2F-659A-4006-8D19-8ED4E02D58D6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84E44BF-58C4-4DA8-B6B1-C9E9A39EB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AFC16D-113E-464A-BC6B-A0684D4FEE9D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52D9B15-BAD5-4589-9448-485063A71209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40" name="Group 39" descr="Callout Arrow">
            <a:extLst>
              <a:ext uri="{FF2B5EF4-FFF2-40B4-BE49-F238E27FC236}">
                <a16:creationId xmlns:a16="http://schemas.microsoft.com/office/drawing/2014/main" id="{71EA6190-6EC5-43F9-B1F3-CFD84A0B1B28}"/>
              </a:ext>
            </a:extLst>
          </p:cNvPr>
          <p:cNvGrpSpPr/>
          <p:nvPr/>
        </p:nvGrpSpPr>
        <p:grpSpPr>
          <a:xfrm flipV="1">
            <a:off x="7082870" y="5066749"/>
            <a:ext cx="959302" cy="369173"/>
            <a:chOff x="7082870" y="1827903"/>
            <a:chExt cx="959302" cy="369173"/>
          </a:xfrm>
        </p:grpSpPr>
        <p:grpSp>
          <p:nvGrpSpPr>
            <p:cNvPr id="41" name="Group 40" descr="Callout arrows&#10;">
              <a:extLst>
                <a:ext uri="{FF2B5EF4-FFF2-40B4-BE49-F238E27FC236}">
                  <a16:creationId xmlns:a16="http://schemas.microsoft.com/office/drawing/2014/main" id="{66F2F9DE-5AA0-4D39-A6ED-143F9CE93555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0185B8-C077-4BA0-8860-920CFE074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AF601F2-F361-47E6-AE42-E3EF48D83FB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6B49CC-05C2-4BBD-B39E-15C55FE78A8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45" name="Group 44" descr="Callout Arrow">
            <a:extLst>
              <a:ext uri="{FF2B5EF4-FFF2-40B4-BE49-F238E27FC236}">
                <a16:creationId xmlns:a16="http://schemas.microsoft.com/office/drawing/2014/main" id="{86C9F581-3561-4AF1-B390-F754274458A3}"/>
              </a:ext>
            </a:extLst>
          </p:cNvPr>
          <p:cNvGrpSpPr/>
          <p:nvPr/>
        </p:nvGrpSpPr>
        <p:grpSpPr>
          <a:xfrm flipH="1">
            <a:off x="4178480" y="1827903"/>
            <a:ext cx="959302" cy="369173"/>
            <a:chOff x="7082870" y="1827903"/>
            <a:chExt cx="959302" cy="369173"/>
          </a:xfrm>
        </p:grpSpPr>
        <p:grpSp>
          <p:nvGrpSpPr>
            <p:cNvPr id="46" name="Group 45" descr="Callout arrows&#10;">
              <a:extLst>
                <a:ext uri="{FF2B5EF4-FFF2-40B4-BE49-F238E27FC236}">
                  <a16:creationId xmlns:a16="http://schemas.microsoft.com/office/drawing/2014/main" id="{492B50D1-B419-43E7-A92D-38271989B5C0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6DF3B1-4CA4-46BB-993E-ADBC3C43B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C70BFDC-AC34-4AD2-9960-C2A33D486C3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04D7A7-0079-418A-AC4E-6DFCC53AFA9E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50" name="Group 49" descr="Callout Arrow">
            <a:extLst>
              <a:ext uri="{FF2B5EF4-FFF2-40B4-BE49-F238E27FC236}">
                <a16:creationId xmlns:a16="http://schemas.microsoft.com/office/drawing/2014/main" id="{955A3937-3310-466D-B857-84EEB74A8DA4}"/>
              </a:ext>
            </a:extLst>
          </p:cNvPr>
          <p:cNvGrpSpPr/>
          <p:nvPr/>
        </p:nvGrpSpPr>
        <p:grpSpPr>
          <a:xfrm flipH="1" flipV="1">
            <a:off x="4178480" y="5066749"/>
            <a:ext cx="959302" cy="369173"/>
            <a:chOff x="7082870" y="1827903"/>
            <a:chExt cx="959302" cy="369173"/>
          </a:xfrm>
        </p:grpSpPr>
        <p:grpSp>
          <p:nvGrpSpPr>
            <p:cNvPr id="51" name="Group 50" descr="Callout arrows&#10;">
              <a:extLst>
                <a:ext uri="{FF2B5EF4-FFF2-40B4-BE49-F238E27FC236}">
                  <a16:creationId xmlns:a16="http://schemas.microsoft.com/office/drawing/2014/main" id="{220B0A39-BA1C-4DFE-9E39-CCBDD1A596C4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85D25C6-382E-4A5F-8399-A22D1C638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60122E-3990-48D0-86B2-3056DC0DA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DB5B86-E839-4BE9-B171-006C5C5A04C6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Etiam aliquet eu mi quis lacinia. </a:t>
            </a:r>
          </a:p>
          <a:p>
            <a:r>
              <a:rPr lang="en-ZA" noProof="1"/>
              <a:t>Ut fermentum a magna ut eleifend. Integer convallis suscipit ante eu varius. Morbi a purus dolor. Suspendisse sit amet ipsum finibus justo viverra blandit. </a:t>
            </a:r>
          </a:p>
          <a:p>
            <a:r>
              <a:rPr lang="en-ZA" noProof="1"/>
              <a:t>Ut congue quis tortor eget sodales. Nulla a erat eget nunc hendrerit ultrices eu.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Summary tagline </a:t>
            </a:r>
            <a:br>
              <a:rPr lang="en-ZA" dirty="0"/>
            </a:br>
            <a:r>
              <a:rPr lang="en-ZA" dirty="0"/>
              <a:t>or sub-headline</a:t>
            </a:r>
          </a:p>
        </p:txBody>
      </p:sp>
      <p:grpSp>
        <p:nvGrpSpPr>
          <p:cNvPr id="12" name="Group 11" descr="decorative element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 title="Overlay Graphic">
            <a:extLst>
              <a:ext uri="{FF2B5EF4-FFF2-40B4-BE49-F238E27FC236}">
                <a16:creationId xmlns:a16="http://schemas.microsoft.com/office/drawing/2014/main" id="{B3AA8824-BE92-4856-86D2-FAB3C18306B5}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Rectangle 30" title="Overlay Graphic">
            <a:extLst>
              <a:ext uri="{FF2B5EF4-FFF2-40B4-BE49-F238E27FC236}">
                <a16:creationId xmlns:a16="http://schemas.microsoft.com/office/drawing/2014/main" id="{BE32A17F-2099-4D5E-A4EC-AADCA9D7E68D}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noProof="1"/>
              <a:t>Allan Mattsson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+1 555-0100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allan@contoso.com</a:t>
            </a:r>
          </a:p>
          <a:p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www.contoso.com</a:t>
            </a:r>
          </a:p>
        </p:txBody>
      </p:sp>
      <p:cxnSp>
        <p:nvCxnSpPr>
          <p:cNvPr id="20" name="Straight Connector 19" descr="decorative element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descr="decorative element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 descr="decorative element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11400284" y="5059754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400284" y="5468514"/>
            <a:ext cx="218900" cy="218900"/>
          </a:xfrm>
          <a:prstGeom prst="rect">
            <a:avLst/>
          </a:prstGeom>
        </p:spPr>
      </p:pic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11400284" y="5836232"/>
            <a:ext cx="218900" cy="218900"/>
          </a:xfrm>
          <a:prstGeom prst="rect">
            <a:avLst/>
          </a:prstGeom>
        </p:spPr>
      </p:pic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black">
          <a:xfrm>
            <a:off x="11383425" y="6203950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ZA" dirty="0"/>
              <a:t>The system focuses on improving the daily lives of dementia patients.</a:t>
            </a:r>
            <a:endParaRPr lang="en-ZA" noProof="1"/>
          </a:p>
          <a:p>
            <a:r>
              <a:rPr lang="en-ZA" noProof="1"/>
              <a:t>Personalised virtual reminder. </a:t>
            </a:r>
          </a:p>
          <a:p>
            <a:r>
              <a:rPr lang="en-ZA" noProof="1"/>
              <a:t>Ut congue quis tortor eget sodales.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08000"/>
            <a:ext cx="4124325" cy="1800000"/>
          </a:xfrm>
        </p:spPr>
        <p:txBody>
          <a:bodyPr/>
          <a:lstStyle/>
          <a:p>
            <a:r>
              <a:rPr lang="en-ZA" noProof="1"/>
              <a:t>The s</a:t>
            </a:r>
          </a:p>
        </p:txBody>
      </p:sp>
      <p:grpSp>
        <p:nvGrpSpPr>
          <p:cNvPr id="31" name="Group 30" descr="decorative element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5DD9EF9E-218D-4DDF-BE52-ED1B09DDA2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9225" r="29225"/>
          <a:stretch>
            <a:fillRect/>
          </a:stretch>
        </p:blipFill>
        <p:spPr/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4A8FAAFC-DF2D-45C0-A9EB-58B8EB31BE9C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/>
          <a:srcRect l="14607" r="14607"/>
          <a:stretch>
            <a:fillRect/>
          </a:stretch>
        </p:blipFill>
        <p:spPr>
          <a:xfrm>
            <a:off x="6096000" y="2588908"/>
            <a:ext cx="1121385" cy="1121385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6C8A34A-E198-4912-BC78-AB94FB426E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4DBBB3C-370B-48BD-B4CE-556B33522E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200" dirty="0"/>
              <a:t>Learning how to utilize IoT devices to realize the dream of the smart home. </a:t>
            </a:r>
          </a:p>
          <a:p>
            <a:endParaRPr lang="en-US" sz="1200" dirty="0"/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9E7366DA-7B5C-4008-A701-D96757E87691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/>
          <a:srcRect t="6928" b="6928"/>
          <a:stretch>
            <a:fillRect/>
          </a:stretch>
        </p:blipFill>
        <p:spPr>
          <a:xfrm>
            <a:off x="8151543" y="2709492"/>
            <a:ext cx="1000801" cy="1000801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DE0088B-008A-4DF2-8500-75D5E96ABC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FADE16A-E7D8-4FA8-B7DF-C0807CBD38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z="1200" dirty="0"/>
              <a:t>Studying the intimate interaction of dementia patients and technology.</a:t>
            </a:r>
          </a:p>
          <a:p>
            <a:endParaRPr lang="en-US" sz="12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C048523-181C-428F-BE33-64E71D47FF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Finance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892DD46-BD9E-4E82-BB41-51AE48842EB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1200" dirty="0"/>
              <a:t>Cost of average expenses included $273 per month, spent on medical supplies.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The Problem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72C60A84-96A2-4C7A-BD04-1BE350844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9" name="Picture Placeholder 30" descr="Coins">
            <a:extLst>
              <a:ext uri="{FF2B5EF4-FFF2-40B4-BE49-F238E27FC236}">
                <a16:creationId xmlns:a16="http://schemas.microsoft.com/office/drawing/2014/main" id="{6E2A359E-EF6D-47AA-B55E-D3EB8E0D7479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28" b="128"/>
          <a:stretch>
            <a:fillRect/>
          </a:stretch>
        </p:blipFill>
        <p:spPr>
          <a:xfrm>
            <a:off x="10086502" y="2709863"/>
            <a:ext cx="1002989" cy="1000430"/>
          </a:xfr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Prioritize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Reminding dementia patients about daily tasks</a:t>
            </a:r>
            <a:endParaRPr lang="en-ZA" noProof="1"/>
          </a:p>
          <a:p>
            <a:endParaRPr lang="en-ZA" dirty="0"/>
          </a:p>
        </p:txBody>
      </p:sp>
      <p:pic>
        <p:nvPicPr>
          <p:cNvPr id="29" name="Picture Placeholder 28" descr="Lecturer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Authorize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dirty="0"/>
              <a:t>Having someone who controls the tasks</a:t>
            </a:r>
            <a:endParaRPr lang="en-ZA" noProof="1"/>
          </a:p>
          <a:p>
            <a:endParaRPr lang="en-ZA" dirty="0"/>
          </a:p>
        </p:txBody>
      </p:sp>
      <p:pic>
        <p:nvPicPr>
          <p:cNvPr id="31" name="Picture Placeholder 30" descr="Coins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Monetize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/>
              <a:t>Reducing the cost of daily care </a:t>
            </a:r>
            <a:endParaRPr lang="en-ZA" noProof="1"/>
          </a:p>
          <a:p>
            <a:endParaRPr lang="en-ZA" dirty="0"/>
          </a:p>
        </p:txBody>
      </p:sp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answer to the problem</a:t>
            </a:r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Placeholder 57" descr="Scientific experiment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Product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noProof="1"/>
          </a:p>
        </p:txBody>
      </p:sp>
      <p:pic>
        <p:nvPicPr>
          <p:cNvPr id="31" name="Picture Placeholder 30" descr="Bullsey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178372" y="1079357"/>
            <a:ext cx="621792" cy="62179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9268" y="2331629"/>
            <a:ext cx="1620000" cy="252000"/>
          </a:xfrm>
        </p:spPr>
        <p:txBody>
          <a:bodyPr/>
          <a:lstStyle/>
          <a:p>
            <a:r>
              <a:rPr lang="en-ZA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92240" y="2702598"/>
            <a:ext cx="2026679" cy="434302"/>
          </a:xfrm>
        </p:spPr>
        <p:txBody>
          <a:bodyPr/>
          <a:lstStyle/>
          <a:p>
            <a:r>
              <a:rPr lang="en-ZA" dirty="0"/>
              <a:t>Provides a personalised experience to the customer</a:t>
            </a:r>
          </a:p>
        </p:txBody>
      </p:sp>
      <p:pic>
        <p:nvPicPr>
          <p:cNvPr id="33" name="Picture Placeholder 32" descr="Lecturer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 lor sit amet, consectetur adipiscing elit. </a:t>
            </a:r>
          </a:p>
          <a:p>
            <a:endParaRPr lang="en-ZA" noProof="1"/>
          </a:p>
          <a:p>
            <a:endParaRPr lang="en-ZA" dirty="0"/>
          </a:p>
        </p:txBody>
      </p:sp>
      <p:pic>
        <p:nvPicPr>
          <p:cNvPr id="35" name="Picture Placeholder 34" descr="Network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ZA" dirty="0"/>
              <a:t>Tested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endParaRPr lang="en-ZA" noProof="1"/>
          </a:p>
          <a:p>
            <a:endParaRPr lang="en-ZA" dirty="0"/>
          </a:p>
        </p:txBody>
      </p:sp>
      <p:pic>
        <p:nvPicPr>
          <p:cNvPr id="37" name="Picture Placeholder 36" descr="Megaphone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ZA" dirty="0"/>
              <a:t>Authentic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endParaRPr lang="en-ZA" noProof="1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How are we different?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8" name="Picture Placeholder 7" descr="Picture of a laptop from the top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en-ZA" dirty="0"/>
              <a:t>We provide a personalised experience for the user by having voices of their loved ones. </a:t>
            </a:r>
          </a:p>
          <a:p>
            <a:r>
              <a:rPr lang="en-ZA" dirty="0"/>
              <a:t>We have speech exercises to discuss about daily things and  the reduce neurological process from degrading faster.</a:t>
            </a:r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ZA" dirty="0"/>
              <a:t>Section Divider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AFB058-F34E-4FAC-AA90-D1CB170C998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7</a:t>
            </a:fld>
            <a:endParaRPr lang="en-ZA" b="1" i="1" dirty="0"/>
          </a:p>
        </p:txBody>
      </p:sp>
      <p:grpSp>
        <p:nvGrpSpPr>
          <p:cNvPr id="9" name="Group 8" descr="Section Divider Graphic (Move me around)">
            <a:extLst>
              <a:ext uri="{FF2B5EF4-FFF2-40B4-BE49-F238E27FC236}">
                <a16:creationId xmlns:a16="http://schemas.microsoft.com/office/drawing/2014/main" id="{C9345208-146D-4405-83A8-B4741DF079BD}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</p:grpSp>
      <p:grpSp>
        <p:nvGrpSpPr>
          <p:cNvPr id="13" name="Group 12" descr="Section Divider Graphic (Move me around and rotate me)">
            <a:extLst>
              <a:ext uri="{FF2B5EF4-FFF2-40B4-BE49-F238E27FC236}">
                <a16:creationId xmlns:a16="http://schemas.microsoft.com/office/drawing/2014/main" id="{E585D5FD-EAAF-4780-9190-AEA0FE98B268}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eacher">
            <a:extLst>
              <a:ext uri="{FF2B5EF4-FFF2-40B4-BE49-F238E27FC236}">
                <a16:creationId xmlns:a16="http://schemas.microsoft.com/office/drawing/2014/main" id="{29F61CCC-B375-46FD-AC69-F11C1EB5757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3989-3B52-4E3D-A635-D939C417B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B7F5F9-AC4C-4CA4-ABAB-271F6B44A0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endParaRPr lang="en-ZA" dirty="0"/>
          </a:p>
        </p:txBody>
      </p:sp>
      <p:pic>
        <p:nvPicPr>
          <p:cNvPr id="23" name="Picture Placeholder 22" descr="Group">
            <a:extLst>
              <a:ext uri="{FF2B5EF4-FFF2-40B4-BE49-F238E27FC236}">
                <a16:creationId xmlns:a16="http://schemas.microsoft.com/office/drawing/2014/main" id="{E25DFC4C-7C37-49B1-B6A5-9145D825125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E4ACF-78F8-4143-A8FF-BB1CAF035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Finance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1739BB-184A-4F2F-A194-E2AC5447261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endParaRPr lang="en-ZA" dirty="0"/>
          </a:p>
        </p:txBody>
      </p:sp>
      <p:pic>
        <p:nvPicPr>
          <p:cNvPr id="25" name="Picture Placeholder 24" descr="Repeat">
            <a:extLst>
              <a:ext uri="{FF2B5EF4-FFF2-40B4-BE49-F238E27FC236}">
                <a16:creationId xmlns:a16="http://schemas.microsoft.com/office/drawing/2014/main" id="{A959DDB7-1BF9-4963-9901-AE8A8DFB830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1C8737-2F2E-4041-B588-265FBBB0817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Invest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E85709-7A8D-448D-80D2-31C8C1E22A7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768A-5307-49F8-B634-ACCA9B7C48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Business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9710F-626E-47E6-9916-873AC71C7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E44A62-8E09-4084-9A7E-FFC8FD968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$1B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19B4-7FE5-43DD-81FB-DA75B8EA4C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r>
              <a:rPr lang="en-ZA" noProof="1"/>
              <a:t>Etiam aliquet eu mi quis lacinia. Ut fermentum a magna ut eleifend. Integer convallis suscipit ante eu varius. </a:t>
            </a:r>
          </a:p>
          <a:p>
            <a:r>
              <a:rPr lang="en-ZA" noProof="1"/>
              <a:t>Morbi a purus dolor. Suspendisse sit amet ipsum finibus justo viverra blandit.</a:t>
            </a:r>
          </a:p>
          <a:p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C3A6E4-FBBE-4F2E-8B22-4CACF85BE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$2B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71564-A5F6-4B9F-B28F-E281F154CB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ut congue quis tortor eget sodales. Nulla a erat eget nunc hendrerit ultrices eu nec nulla. </a:t>
            </a:r>
          </a:p>
          <a:p>
            <a:r>
              <a:rPr lang="en-ZA" noProof="1"/>
              <a:t>Donec viverra leo aliquet, auctor quam id, convallis orci.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Market Opportunity Option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FEDF-9990-41FD-BD04-8F48FA99ADB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02D4E5-96A4-43A6-915C-A5DC22FEA1F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  <a:p>
            <a:endParaRPr lang="en-ZA" dirty="0"/>
          </a:p>
        </p:txBody>
      </p:sp>
      <p:pic>
        <p:nvPicPr>
          <p:cNvPr id="70" name="Picture Placeholder 24" descr="Bullseye">
            <a:extLst>
              <a:ext uri="{FF2B5EF4-FFF2-40B4-BE49-F238E27FC236}">
                <a16:creationId xmlns:a16="http://schemas.microsoft.com/office/drawing/2014/main" id="{120A52C2-7C0E-004B-8329-E4E37C6AE1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791" b="5791"/>
          <a:stretch>
            <a:fillRect/>
          </a:stretch>
        </p:blipFill>
        <p:spPr>
          <a:xfrm>
            <a:off x="710907" y="2259202"/>
            <a:ext cx="576765" cy="509964"/>
          </a:xfrm>
          <a:prstGeom prst="rect">
            <a:avLst/>
          </a:prstGeom>
        </p:spPr>
      </p:pic>
      <p:pic>
        <p:nvPicPr>
          <p:cNvPr id="71" name="Picture Placeholder 26" descr="Lecturer">
            <a:extLst>
              <a:ext uri="{FF2B5EF4-FFF2-40B4-BE49-F238E27FC236}">
                <a16:creationId xmlns:a16="http://schemas.microsoft.com/office/drawing/2014/main" id="{183C32CC-2A28-074C-AEE5-C5B38EA348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13136" b="-12288"/>
          <a:stretch/>
        </p:blipFill>
        <p:spPr>
          <a:xfrm>
            <a:off x="6005054" y="2152485"/>
            <a:ext cx="576765" cy="7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oso Business Pitch Deck_SB - v4" id="{EFB764D1-0445-4B00-ABB1-283312FEB584}" vid="{7721A07E-6842-4E19-9838-65B95841B6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2E6E59-6E17-40F8-B412-65DEC6629148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858</Words>
  <Application>Microsoft Office PowerPoint</Application>
  <PresentationFormat>Widescreen</PresentationFormat>
  <Paragraphs>176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Office Theme</vt:lpstr>
      <vt:lpstr>Dem smart</vt:lpstr>
      <vt:lpstr>About Us</vt:lpstr>
      <vt:lpstr>The Problem</vt:lpstr>
      <vt:lpstr>Solution</vt:lpstr>
      <vt:lpstr>Product</vt:lpstr>
      <vt:lpstr>How are we different?</vt:lpstr>
      <vt:lpstr>Section Divider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Timeline</vt:lpstr>
      <vt:lpstr>Team</vt:lpstr>
      <vt:lpstr>Funding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2018-11-04T16:07:12Z</dcterms:created>
  <dcterms:modified xsi:type="dcterms:W3CDTF">2018-11-10T23:30:47Z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