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0"/>
  </p:notesMasterIdLst>
  <p:sldIdLst>
    <p:sldId id="256" r:id="rId5"/>
    <p:sldId id="360" r:id="rId6"/>
    <p:sldId id="26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410" r:id="rId28"/>
    <p:sldId id="381" r:id="rId29"/>
    <p:sldId id="382" r:id="rId30"/>
    <p:sldId id="383" r:id="rId31"/>
    <p:sldId id="384" r:id="rId32"/>
    <p:sldId id="385" r:id="rId33"/>
    <p:sldId id="386" r:id="rId34"/>
    <p:sldId id="406" r:id="rId35"/>
    <p:sldId id="409" r:id="rId36"/>
    <p:sldId id="404" r:id="rId37"/>
    <p:sldId id="405" r:id="rId38"/>
    <p:sldId id="407" r:id="rId39"/>
    <p:sldId id="408" r:id="rId40"/>
    <p:sldId id="411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355" r:id="rId5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F81A789A-C118-409C-9A4F-B7DDF1259FE3}">
          <p14:sldIdLst>
            <p14:sldId id="256"/>
            <p14:sldId id="360"/>
            <p14:sldId id="267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410"/>
            <p14:sldId id="381"/>
            <p14:sldId id="382"/>
            <p14:sldId id="383"/>
            <p14:sldId id="384"/>
            <p14:sldId id="385"/>
            <p14:sldId id="386"/>
            <p14:sldId id="406"/>
            <p14:sldId id="409"/>
            <p14:sldId id="404"/>
            <p14:sldId id="405"/>
            <p14:sldId id="407"/>
            <p14:sldId id="408"/>
            <p14:sldId id="411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Untitled Section" id="{3D6D71F9-16CD-4CDF-A4A3-F08F4CD37167}">
          <p14:sldIdLst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1" d="100"/>
          <a:sy n="81" d="100"/>
        </p:scale>
        <p:origin x="87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EF131-D5AB-4C8F-AD5F-F71B9BB06A4F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3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20F06-6904-4CB4-8A7C-B313E5C99BF0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4019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CD553-5FD3-4CFF-8A75-A48FF3D932FA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2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09DA3-1642-4670-8E07-722723AB0281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9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157BE-ED75-4A29-8B33-64E824BCAF55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163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2BBB7-AFD2-4C31-A44F-7090FF082D99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55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64B5D-3D96-4374-8FEF-80B4B9D09D62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46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FF5F3-93D4-4AD2-B1BB-C55149BEDA78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35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0367F-015C-453A-BEA3-17A190E9CC63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F5802-4912-49AE-9F42-E5D863189053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930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A885E-E89D-4DD2-A7CF-B5C74A51E480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23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2/10/2016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3515-E24F-4A3B-A274-6BB4B9AB5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4400"/>
            <a:ext cx="75438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2571750"/>
            <a:ext cx="4953000" cy="16716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4672012"/>
            <a:ext cx="19304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Sep 21, Fall 2006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4672012"/>
            <a:ext cx="2844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IAT 410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4672012"/>
            <a:ext cx="1828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C7187FA2-C814-4525-8CD3-033C0BB2D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295400" y="13716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5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3515-E24F-4A3B-A274-6BB4B9AB5B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6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A9071-76E9-4B64-80A4-14DC8CF2132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2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88BC7-23B2-4649-B339-B3D7D55E4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4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6C959-8B6B-4BE1-B33F-1EB16EDDC6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8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9FCDC-F92A-4EEF-B2F4-806DC50D742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1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F0F8E-5A3E-4E9C-B29D-D06A7371BC85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5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B407D-8474-451E-AE1F-8BDE149FE76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DA24B-1F55-4076-872E-2C02E3D4E6B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1694E-18A7-4082-9601-0619D9EF3F7D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9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71450"/>
            <a:ext cx="2057400" cy="437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71450"/>
            <a:ext cx="6019800" cy="437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6C9DC-0856-454E-90A1-605AC6E48A3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79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4400"/>
            <a:ext cx="75438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2571750"/>
            <a:ext cx="4953000" cy="16716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4672012"/>
            <a:ext cx="19304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Sep 21, Fall 2006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4672012"/>
            <a:ext cx="2844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IAT 410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4672012"/>
            <a:ext cx="1828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C7187FA2-C814-4525-8CD3-033C0BB2D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295400" y="13716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76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3515-E24F-4A3B-A274-6BB4B9AB5B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98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A9071-76E9-4B64-80A4-14DC8CF2132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0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88BC7-23B2-4649-B339-B3D7D55E4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40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6C959-8B6B-4BE1-B33F-1EB16EDDC6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11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9FCDC-F92A-4EEF-B2F4-806DC50D742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07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F0F8E-5A3E-4E9C-B29D-D06A7371BC85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1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B407D-8474-451E-AE1F-8BDE149FE76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DA24B-1F55-4076-872E-2C02E3D4E6B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54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1694E-18A7-4082-9601-0619D9EF3F7D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69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71450"/>
            <a:ext cx="2057400" cy="437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71450"/>
            <a:ext cx="6019800" cy="437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6C9DC-0856-454E-90A1-605AC6E48A3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93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4400"/>
            <a:ext cx="75438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2571750"/>
            <a:ext cx="4953000" cy="16716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4672012"/>
            <a:ext cx="19304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Sep 21, Fall 2006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4672012"/>
            <a:ext cx="2844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IAT 410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4672012"/>
            <a:ext cx="1828800" cy="385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C7187FA2-C814-4525-8CD3-033C0BB2D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295400" y="13716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84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3515-E24F-4A3B-A274-6BB4B9AB5B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32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A9071-76E9-4B64-80A4-14DC8CF2132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190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14462"/>
            <a:ext cx="4013200" cy="3128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88BC7-23B2-4649-B339-B3D7D55E4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98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6C959-8B6B-4BE1-B33F-1EB16EDDC6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38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9FCDC-F92A-4EEF-B2F4-806DC50D742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05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F0F8E-5A3E-4E9C-B29D-D06A7371BC85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B407D-8474-451E-AE1F-8BDE149FE76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003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DA24B-1F55-4076-872E-2C02E3D4E6B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6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1694E-18A7-4082-9601-0619D9EF3F7D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26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71450"/>
            <a:ext cx="2057400" cy="437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71450"/>
            <a:ext cx="6019800" cy="437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6C9DC-0856-454E-90A1-605AC6E48A3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714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2"/>
            <a:ext cx="81788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8C6C7CF5-B5C6-474B-9A79-C123DCC44B38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57200" y="10858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8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714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2"/>
            <a:ext cx="81788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8C6C7CF5-B5C6-474B-9A79-C123DCC44B38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57200" y="10858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714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2"/>
            <a:ext cx="81788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mtClean="0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4672013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50">
                <a:solidFill>
                  <a:schemeClr val="bg2"/>
                </a:solidFill>
                <a:latin typeface="+mn-lt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8C6C7CF5-B5C6-474B-9A79-C123DCC44B38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57200" y="10858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 smtClean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1" charset="2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id-ID" dirty="0" smtClean="0"/>
              <a:t>graphic Design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id-ID" dirty="0" smtClean="0"/>
              <a:t>Mata Kuliah IMK Kelas </a:t>
            </a:r>
            <a:r>
              <a:rPr lang="id-ID" dirty="0" smtClean="0"/>
              <a:t>C </a:t>
            </a:r>
            <a:r>
              <a:rPr lang="id-ID" dirty="0" smtClean="0"/>
              <a:t>&amp; </a:t>
            </a:r>
            <a:r>
              <a:rPr lang="id-ID" dirty="0" smtClean="0"/>
              <a:t>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/>
              <a:t>Deploying graphic design </a:t>
            </a:r>
            <a:r>
              <a:rPr lang="en-US" sz="2100" dirty="0" smtClean="0"/>
              <a:t>principles </a:t>
            </a:r>
            <a:r>
              <a:rPr lang="en-US" sz="2100" dirty="0"/>
              <a:t>will:</a:t>
            </a:r>
          </a:p>
          <a:p>
            <a:pPr marL="320040" lvl="1" indent="0">
              <a:buNone/>
            </a:pPr>
            <a:r>
              <a:rPr lang="en-US" sz="2100" dirty="0"/>
              <a:t>- enhance your ability </a:t>
            </a:r>
            <a:r>
              <a:rPr lang="en-US" sz="2100" dirty="0" smtClean="0"/>
              <a:t>to</a:t>
            </a:r>
            <a:r>
              <a:rPr lang="id-ID" sz="2100" dirty="0" smtClean="0"/>
              <a:t> </a:t>
            </a:r>
            <a:r>
              <a:rPr lang="en-US" sz="2100" dirty="0" smtClean="0"/>
              <a:t>communicate w</a:t>
            </a:r>
            <a:r>
              <a:rPr lang="id-ID" sz="2100" dirty="0" smtClean="0"/>
              <a:t>ith </a:t>
            </a:r>
            <a:r>
              <a:rPr lang="en-US" sz="2100" dirty="0" smtClean="0"/>
              <a:t>designers</a:t>
            </a:r>
            <a:endParaRPr lang="en-US" sz="2100" dirty="0"/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/>
              <a:t>Deploying graphic design </a:t>
            </a:r>
            <a:r>
              <a:rPr lang="en-US" sz="2100" dirty="0" smtClean="0"/>
              <a:t>principles </a:t>
            </a:r>
            <a:r>
              <a:rPr lang="en-US" sz="2100" dirty="0"/>
              <a:t>will:</a:t>
            </a:r>
          </a:p>
          <a:p>
            <a:pPr marL="320040" lvl="1" indent="0">
              <a:buNone/>
            </a:pPr>
            <a:r>
              <a:rPr lang="en-US" sz="2100" dirty="0"/>
              <a:t>- enable you to create more user-friendly interfaces</a:t>
            </a:r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/>
              <a:t>It relies on a BALANCE and integration of</a:t>
            </a:r>
            <a:r>
              <a:rPr lang="en-US" sz="3200" dirty="0" smtClean="0"/>
              <a:t>:</a:t>
            </a:r>
            <a:endParaRPr lang="id-ID" sz="32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Objective</a:t>
            </a:r>
            <a:r>
              <a:rPr lang="en-US" sz="3200" dirty="0"/>
              <a:t>: relies on quantitative studies, like usability and legibility measures. Does the “look  and feel” </a:t>
            </a:r>
            <a:r>
              <a:rPr lang="en-US" sz="3200" u="sng" dirty="0"/>
              <a:t>work</a:t>
            </a:r>
            <a:r>
              <a:rPr lang="en-US" sz="3200" dirty="0"/>
              <a:t>?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Subjective</a:t>
            </a:r>
            <a:r>
              <a:rPr lang="en-US" sz="3200" dirty="0"/>
              <a:t>: “look and feel” </a:t>
            </a:r>
            <a:endParaRPr lang="id-ID" sz="3200" dirty="0" smtClean="0"/>
          </a:p>
          <a:p>
            <a:pPr marL="320040" lvl="1" indent="0">
              <a:buNone/>
            </a:pPr>
            <a:r>
              <a:rPr lang="en-US" sz="2900" dirty="0"/>
              <a:t>Deploying graphic design </a:t>
            </a:r>
            <a:r>
              <a:rPr lang="en-US" sz="2900" dirty="0" smtClean="0"/>
              <a:t>principles </a:t>
            </a:r>
            <a:r>
              <a:rPr lang="en-US" sz="2900" dirty="0"/>
              <a:t>will:</a:t>
            </a:r>
          </a:p>
          <a:p>
            <a:pPr marL="320040" lvl="1" indent="0">
              <a:buNone/>
            </a:pPr>
            <a:r>
              <a:rPr lang="en-US" sz="2900" dirty="0"/>
              <a:t>- enhance the </a:t>
            </a:r>
            <a:r>
              <a:rPr lang="en-US" sz="2900" dirty="0" smtClean="0"/>
              <a:t>knowledge </a:t>
            </a:r>
            <a:r>
              <a:rPr lang="en-US" sz="2900" dirty="0"/>
              <a:t>base of HCI, which is increasingly necessary with millions of </a:t>
            </a:r>
            <a:r>
              <a:rPr lang="en-US" sz="2900" dirty="0" smtClean="0"/>
              <a:t>users</a:t>
            </a:r>
            <a:endParaRPr lang="en-US" sz="29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Graphic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“look and feel” portion of an interface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 defTabSz="265113"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What </a:t>
            </a:r>
            <a:r>
              <a:rPr lang="en-US" sz="2000" dirty="0"/>
              <a:t>someone initially </a:t>
            </a:r>
            <a:r>
              <a:rPr lang="en-US" sz="2000" dirty="0" smtClean="0"/>
              <a:t>encounters</a:t>
            </a:r>
            <a:endParaRPr lang="id-ID" sz="2000" dirty="0" smtClean="0"/>
          </a:p>
          <a:p>
            <a:pPr lvl="1"/>
            <a:r>
              <a:rPr lang="en-US" sz="2000" dirty="0">
                <a:solidFill>
                  <a:srgbClr val="800000"/>
                </a:solidFill>
              </a:rPr>
              <a:t>Sets a framework for understanding content</a:t>
            </a:r>
            <a:endParaRPr lang="en-US" sz="2000" dirty="0"/>
          </a:p>
          <a:p>
            <a:pPr lvl="1"/>
            <a:r>
              <a:rPr lang="en-US" sz="2000" dirty="0"/>
              <a:t>Conveys an impression, mood</a:t>
            </a:r>
          </a:p>
          <a:p>
            <a:pPr marL="0" indent="0" defTabSz="265113">
              <a:buNone/>
            </a:pPr>
            <a:endParaRPr lang="id-ID" sz="2000" dirty="0" smtClean="0"/>
          </a:p>
          <a:p>
            <a:pPr marL="0" indent="0" defTabSz="265113">
              <a:buNone/>
            </a:pP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63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</a:t>
            </a:r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Concept/Metaphor </a:t>
            </a:r>
          </a:p>
          <a:p>
            <a:r>
              <a:rPr lang="en-US" dirty="0"/>
              <a:t>Hierarchy</a:t>
            </a:r>
          </a:p>
          <a:p>
            <a:r>
              <a:rPr lang="en-US" dirty="0"/>
              <a:t>Clarity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Proximity</a:t>
            </a:r>
          </a:p>
          <a:p>
            <a:r>
              <a:rPr lang="en-US" dirty="0"/>
              <a:t>Contrast</a:t>
            </a:r>
          </a:p>
        </p:txBody>
      </p:sp>
    </p:spTree>
    <p:extLst>
      <p:ext uri="{BB962C8B-B14F-4D97-AF65-F5344CB8AC3E}">
        <p14:creationId xmlns:p14="http://schemas.microsoft.com/office/powerpoint/2010/main" val="14988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Concept/Metaphor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Concept:</a:t>
            </a:r>
            <a:r>
              <a:rPr lang="en-US" dirty="0"/>
              <a:t> what is the overarching idea that every visual aspect of the interface relates to?                        (It MUST be relevant)</a:t>
            </a:r>
          </a:p>
          <a:p>
            <a:pPr lvl="1"/>
            <a:endParaRPr lang="en-US" b="1" dirty="0"/>
          </a:p>
          <a:p>
            <a:r>
              <a:rPr lang="en-US" b="1" dirty="0"/>
              <a:t>Metaphor:</a:t>
            </a:r>
            <a:r>
              <a:rPr lang="en-US" dirty="0"/>
              <a:t> (Means of “explaining” concept)                             If you’re building an interface for a grocery application, maybe mimic a person walking through a store with a cart.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relative “levels” of importance?</a:t>
            </a:r>
          </a:p>
          <a:p>
            <a:endParaRPr lang="en-US" sz="2400" dirty="0"/>
          </a:p>
          <a:p>
            <a:r>
              <a:rPr lang="en-US" sz="2400" dirty="0"/>
              <a:t>What should the user see first? Second?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0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Clarity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element in an interface should have a reason for being there</a:t>
            </a:r>
          </a:p>
          <a:p>
            <a:pPr lvl="1"/>
            <a:r>
              <a:rPr lang="en-US" sz="2000" dirty="0"/>
              <a:t>Make that reason clear!</a:t>
            </a:r>
          </a:p>
          <a:p>
            <a:pPr lvl="1"/>
            <a:endParaRPr lang="en-US" sz="2000" dirty="0"/>
          </a:p>
          <a:p>
            <a:r>
              <a:rPr lang="en-US" sz="2400" dirty="0"/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3736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Clarity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White space</a:t>
            </a:r>
            <a:endParaRPr lang="en-US" sz="2000" dirty="0"/>
          </a:p>
          <a:p>
            <a:pPr lvl="1"/>
            <a:r>
              <a:rPr lang="en-US" sz="1800" dirty="0"/>
              <a:t>Leads the eye</a:t>
            </a:r>
          </a:p>
          <a:p>
            <a:pPr lvl="1"/>
            <a:r>
              <a:rPr lang="en-US" sz="1800" dirty="0"/>
              <a:t>Provides symmetry and balance through its use</a:t>
            </a:r>
          </a:p>
          <a:p>
            <a:pPr lvl="1"/>
            <a:r>
              <a:rPr lang="en-US" sz="1800" dirty="0"/>
              <a:t>Strengthens impact of message</a:t>
            </a:r>
          </a:p>
          <a:p>
            <a:pPr lvl="1"/>
            <a:r>
              <a:rPr lang="en-US" sz="1800" dirty="0"/>
              <a:t>Allows eye to rest between elements of activity (increases legibility)</a:t>
            </a:r>
          </a:p>
          <a:p>
            <a:pPr lvl="1"/>
            <a:r>
              <a:rPr lang="en-US" sz="1800" dirty="0"/>
              <a:t>Used to promote simplicity, elegance, refinement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Consistency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Be consistent in every aspect:</a:t>
            </a:r>
            <a:endParaRPr lang="en-US" sz="2400" dirty="0"/>
          </a:p>
          <a:p>
            <a:pPr lvl="1"/>
            <a:r>
              <a:rPr lang="en-US" sz="2000" dirty="0"/>
              <a:t>In layout, color, images, icons, typography, text</a:t>
            </a:r>
          </a:p>
          <a:p>
            <a:pPr lvl="1"/>
            <a:r>
              <a:rPr lang="en-US" sz="2000" dirty="0"/>
              <a:t>Within screen, across screens</a:t>
            </a:r>
          </a:p>
          <a:p>
            <a:pPr lvl="1"/>
            <a:r>
              <a:rPr lang="en-US" sz="2000" dirty="0"/>
              <a:t>Stay within metaphor everywhere</a:t>
            </a:r>
          </a:p>
          <a:p>
            <a:pPr lvl="1"/>
            <a:r>
              <a:rPr lang="en-US" sz="2000" dirty="0"/>
              <a:t>Platform may have a style guide -- follow it!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5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Role of Graphic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Principles of Graphic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Animation/Rollovers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Icons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Alignment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Western world</a:t>
            </a:r>
          </a:p>
          <a:p>
            <a:pPr lvl="1"/>
            <a:r>
              <a:rPr lang="en-US" sz="2000" dirty="0"/>
              <a:t>Start from top left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Allows eye to parse display more easily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953000" y="2419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953000" y="24193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2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Alignment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Grids</a:t>
            </a:r>
            <a:endParaRPr lang="en-US" dirty="0"/>
          </a:p>
          <a:p>
            <a:pPr lvl="1"/>
            <a:r>
              <a:rPr lang="en-US" dirty="0"/>
              <a:t>(Hidden) horizontal and vertical lines to help locate window components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Align related things</a:t>
            </a:r>
          </a:p>
          <a:p>
            <a:pPr lvl="1"/>
            <a:r>
              <a:rPr lang="en-US" dirty="0"/>
              <a:t>Group items logically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Minimize number of controls, reduce clutter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1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Alignment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Grids</a:t>
            </a:r>
            <a:r>
              <a:rPr lang="id-ID" dirty="0" smtClean="0"/>
              <a:t> – use them</a:t>
            </a: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57500" y="2219325"/>
            <a:ext cx="5410200" cy="1619250"/>
            <a:chOff x="838200" y="2971800"/>
            <a:chExt cx="7315200" cy="2057400"/>
          </a:xfrm>
        </p:grpSpPr>
        <p:sp>
          <p:nvSpPr>
            <p:cNvPr id="8" name="Rectangle 4"/>
            <p:cNvSpPr>
              <a:spLocks noChangeAspect="1" noChangeArrowheads="1"/>
            </p:cNvSpPr>
            <p:nvPr/>
          </p:nvSpPr>
          <p:spPr bwMode="auto">
            <a:xfrm>
              <a:off x="838200" y="3200400"/>
              <a:ext cx="24384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" name="Line 5"/>
            <p:cNvSpPr>
              <a:spLocks noChangeAspect="1" noChangeShapeType="1"/>
            </p:cNvSpPr>
            <p:nvPr/>
          </p:nvSpPr>
          <p:spPr bwMode="auto">
            <a:xfrm>
              <a:off x="1371600" y="3200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" name="Line 6"/>
            <p:cNvSpPr>
              <a:spLocks noChangeAspect="1" noChangeShapeType="1"/>
            </p:cNvSpPr>
            <p:nvPr/>
          </p:nvSpPr>
          <p:spPr bwMode="auto">
            <a:xfrm>
              <a:off x="2438400" y="35814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Line 7"/>
            <p:cNvSpPr>
              <a:spLocks noChangeAspect="1" noChangeShapeType="1"/>
            </p:cNvSpPr>
            <p:nvPr/>
          </p:nvSpPr>
          <p:spPr bwMode="auto">
            <a:xfrm>
              <a:off x="838200" y="3581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9"/>
            <p:cNvSpPr>
              <a:spLocks noChangeAspect="1" noChangeArrowheads="1"/>
            </p:cNvSpPr>
            <p:nvPr/>
          </p:nvSpPr>
          <p:spPr bwMode="auto">
            <a:xfrm>
              <a:off x="4191000" y="2971800"/>
              <a:ext cx="3962400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4800600" y="29718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>
              <a:off x="4800600" y="3733800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Line 12"/>
            <p:cNvSpPr>
              <a:spLocks noChangeAspect="1" noChangeShapeType="1"/>
            </p:cNvSpPr>
            <p:nvPr/>
          </p:nvSpPr>
          <p:spPr bwMode="auto">
            <a:xfrm>
              <a:off x="6553200" y="3733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Line 13"/>
            <p:cNvSpPr>
              <a:spLocks noChangeAspect="1" noChangeShapeType="1"/>
            </p:cNvSpPr>
            <p:nvPr/>
          </p:nvSpPr>
          <p:spPr bwMode="auto">
            <a:xfrm>
              <a:off x="41910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599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Alignment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Left, center, or right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Ragged </a:t>
            </a:r>
            <a:r>
              <a:rPr lang="en-US" sz="2400" dirty="0"/>
              <a:t>right or </a:t>
            </a:r>
            <a:r>
              <a:rPr lang="en-US" sz="2400" dirty="0" smtClean="0"/>
              <a:t>justified</a:t>
            </a:r>
            <a:endParaRPr lang="id-ID" sz="2400" dirty="0" smtClean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Justiﬁcation </a:t>
            </a:r>
            <a:r>
              <a:rPr lang="en-US" sz="2100" dirty="0"/>
              <a:t>without hyphenation slows reading due to gaps between words.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Use </a:t>
            </a:r>
            <a:r>
              <a:rPr lang="en-US" sz="2100" dirty="0"/>
              <a:t>either ﬂush left, or justiﬁed with hyphenation.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400" dirty="0"/>
              <a:t>Choose one, use it everywhere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Novices often center things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Hard to read!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definition, calm, very formal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only in small quantities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1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Alignment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212" r="19212"/>
          <a:stretch/>
        </p:blipFill>
        <p:spPr>
          <a:xfrm>
            <a:off x="3276600" y="1428749"/>
            <a:ext cx="4038600" cy="36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Proximity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Items close together appear to have a relationship</a:t>
            </a:r>
          </a:p>
          <a:p>
            <a:r>
              <a:rPr lang="en-US" sz="2000" dirty="0"/>
              <a:t>Large distance implies -- no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081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Contrast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Pulls you in</a:t>
            </a:r>
          </a:p>
          <a:p>
            <a:r>
              <a:rPr lang="en-US" sz="2000" dirty="0"/>
              <a:t>Guides your eyes around the interface</a:t>
            </a:r>
          </a:p>
          <a:p>
            <a:r>
              <a:rPr lang="en-US" sz="2000" dirty="0"/>
              <a:t>Supports skimming</a:t>
            </a:r>
          </a:p>
          <a:p>
            <a:endParaRPr lang="en-US" sz="2000" dirty="0"/>
          </a:p>
          <a:p>
            <a:r>
              <a:rPr lang="en-US" sz="2000" dirty="0"/>
              <a:t>Take advantage of contrast to guide user through hierarchy of information; add focus; or to energize an interface with “texture”</a:t>
            </a:r>
          </a:p>
          <a:p>
            <a:r>
              <a:rPr lang="en-US" sz="2000" dirty="0"/>
              <a:t>Can be used to distinguish active control</a:t>
            </a:r>
          </a:p>
        </p:txBody>
      </p:sp>
    </p:spTree>
    <p:extLst>
      <p:ext uri="{BB962C8B-B14F-4D97-AF65-F5344CB8AC3E}">
        <p14:creationId xmlns:p14="http://schemas.microsoft.com/office/powerpoint/2010/main" val="31073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Principles: Contrast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/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Can be used to set off most important item</a:t>
            </a:r>
          </a:p>
          <a:p>
            <a:pPr lvl="1"/>
            <a:r>
              <a:rPr lang="en-US" sz="1800" dirty="0"/>
              <a:t>Allow it to dominate</a:t>
            </a:r>
          </a:p>
          <a:p>
            <a:pPr lvl="1"/>
            <a:endParaRPr lang="en-US" sz="1800" dirty="0"/>
          </a:p>
          <a:p>
            <a:r>
              <a:rPr lang="en-US" sz="2000" dirty="0"/>
              <a:t>Ask yourself what is the most important item in the interface, highlight it</a:t>
            </a:r>
          </a:p>
          <a:p>
            <a:endParaRPr lang="en-US" sz="2000" dirty="0"/>
          </a:p>
          <a:p>
            <a:r>
              <a:rPr lang="en-US" sz="2000" dirty="0"/>
              <a:t>Use geometry to help sequencing</a:t>
            </a:r>
          </a:p>
        </p:txBody>
      </p:sp>
    </p:spTree>
    <p:extLst>
      <p:ext uri="{BB962C8B-B14F-4D97-AF65-F5344CB8AC3E}">
        <p14:creationId xmlns:p14="http://schemas.microsoft.com/office/powerpoint/2010/main" val="1497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Animation/Rollovers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/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Blinking</a:t>
            </a:r>
            <a:endParaRPr lang="en-US" sz="2800" dirty="0"/>
          </a:p>
          <a:p>
            <a:pPr lvl="1"/>
            <a:r>
              <a:rPr lang="en-US" sz="2400" dirty="0"/>
              <a:t>Good for grabbing attention, but easily becomes obnoxious; use very </a:t>
            </a:r>
            <a:r>
              <a:rPr lang="en-US" sz="2400" dirty="0" smtClean="0"/>
              <a:t>sparingly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0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Typography: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do you lead the user through </a:t>
            </a:r>
            <a:r>
              <a:rPr lang="en-US" dirty="0" smtClean="0"/>
              <a:t>visual</a:t>
            </a:r>
            <a:r>
              <a:rPr lang="id-ID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(by visual means)? </a:t>
            </a:r>
          </a:p>
          <a:p>
            <a:endParaRPr lang="en-US" dirty="0"/>
          </a:p>
          <a:p>
            <a:r>
              <a:rPr lang="en-US" b="1" dirty="0"/>
              <a:t>Some traditional navigation devices (conventions):</a:t>
            </a:r>
            <a:endParaRPr lang="en-US" dirty="0"/>
          </a:p>
          <a:p>
            <a:pPr lvl="1"/>
            <a:r>
              <a:rPr lang="en-US" sz="2400" dirty="0"/>
              <a:t>Size</a:t>
            </a:r>
          </a:p>
          <a:p>
            <a:pPr lvl="1"/>
            <a:r>
              <a:rPr lang="en-US" sz="2400" dirty="0"/>
              <a:t>Color </a:t>
            </a:r>
          </a:p>
          <a:p>
            <a:pPr lvl="1"/>
            <a:r>
              <a:rPr lang="en-US" sz="2400" dirty="0"/>
              <a:t>Composition (where it is on the rectangle)</a:t>
            </a:r>
          </a:p>
          <a:p>
            <a:pPr lvl="1"/>
            <a:r>
              <a:rPr lang="en-US" sz="2400" dirty="0"/>
              <a:t>Page numbers</a:t>
            </a:r>
          </a:p>
          <a:p>
            <a:pPr lvl="1"/>
            <a:r>
              <a:rPr lang="en-US" sz="2400" dirty="0"/>
              <a:t>Type and Image emphases</a:t>
            </a:r>
          </a:p>
        </p:txBody>
      </p:sp>
    </p:spTree>
    <p:extLst>
      <p:ext uri="{BB962C8B-B14F-4D97-AF65-F5344CB8AC3E}">
        <p14:creationId xmlns:p14="http://schemas.microsoft.com/office/powerpoint/2010/main" val="5127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“look &amp; feel</a:t>
            </a:r>
            <a:r>
              <a:rPr lang="en-US" dirty="0" smtClean="0"/>
              <a:t>”</a:t>
            </a:r>
            <a:endParaRPr lang="id-ID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system</a:t>
            </a:r>
            <a:r>
              <a:rPr lang="en-US" dirty="0"/>
              <a:t> of </a:t>
            </a:r>
            <a:r>
              <a:rPr lang="en-US" dirty="0" smtClean="0"/>
              <a:t>imagery</a:t>
            </a:r>
            <a:endParaRPr lang="id-ID" dirty="0" smtClean="0"/>
          </a:p>
          <a:p>
            <a:endParaRPr lang="en-US" sz="4400" dirty="0">
              <a:latin typeface="FrenchScript" charset="0"/>
            </a:endParaRPr>
          </a:p>
          <a:p>
            <a:r>
              <a:rPr lang="en-US" dirty="0"/>
              <a:t>It shares aspects of engineering, but with aesthetic, communicative aspects and consumer appeal.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Characters and symbols should be easily noticeable and distinguishable</a:t>
            </a:r>
          </a:p>
          <a:p>
            <a:pPr lvl="1"/>
            <a:endParaRPr lang="en-US" dirty="0"/>
          </a:p>
          <a:p>
            <a:r>
              <a:rPr lang="en-US" dirty="0"/>
              <a:t>AVOID HEAVY USE OF ALL UPPERCASE</a:t>
            </a:r>
          </a:p>
          <a:p>
            <a:pPr lvl="1"/>
            <a:endParaRPr lang="en-US" dirty="0"/>
          </a:p>
          <a:p>
            <a:r>
              <a:rPr lang="en-US" dirty="0"/>
              <a:t>Studies have found that:                                     mixed case promotes fastest reading                                                  and that 55 characters per line is </a:t>
            </a:r>
            <a:r>
              <a:rPr lang="en-US" dirty="0" smtClean="0"/>
              <a:t>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809" r="3147"/>
          <a:stretch/>
        </p:blipFill>
        <p:spPr>
          <a:xfrm>
            <a:off x="2819400" y="1428750"/>
            <a:ext cx="5410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486" r="9841" b="2381"/>
          <a:stretch/>
        </p:blipFill>
        <p:spPr>
          <a:xfrm>
            <a:off x="3064710" y="1428750"/>
            <a:ext cx="49957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Font </a:t>
            </a:r>
            <a:r>
              <a:rPr lang="en-US" sz="2400" dirty="0" smtClean="0"/>
              <a:t>Type</a:t>
            </a:r>
            <a:endParaRPr lang="id-ID" sz="2400" dirty="0" smtClean="0"/>
          </a:p>
          <a:p>
            <a:pPr lvl="1"/>
            <a:r>
              <a:rPr lang="en-US" sz="2000" dirty="0"/>
              <a:t>Proportional fonts consume less space and are more legible than ﬁxed width fonts.</a:t>
            </a:r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331" t="34374" r="28917" b="28126"/>
          <a:stretch/>
        </p:blipFill>
        <p:spPr>
          <a:xfrm>
            <a:off x="3190100" y="2724150"/>
            <a:ext cx="474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Font </a:t>
            </a:r>
            <a:r>
              <a:rPr lang="id-ID" sz="2400" dirty="0" smtClean="0"/>
              <a:t>Size</a:t>
            </a:r>
          </a:p>
          <a:p>
            <a:pPr lvl="1"/>
            <a:r>
              <a:rPr lang="en-US" sz="2000" dirty="0" smtClean="0"/>
              <a:t>10 </a:t>
            </a:r>
            <a:r>
              <a:rPr lang="en-US" sz="2000" dirty="0" err="1"/>
              <a:t>pt</a:t>
            </a:r>
            <a:r>
              <a:rPr lang="en-US" sz="2000" dirty="0"/>
              <a:t> is legible, 11 </a:t>
            </a:r>
            <a:r>
              <a:rPr lang="en-US" sz="2000" dirty="0" err="1"/>
              <a:t>pt</a:t>
            </a:r>
            <a:r>
              <a:rPr lang="en-US" sz="2000" dirty="0"/>
              <a:t> or 12 </a:t>
            </a:r>
            <a:r>
              <a:rPr lang="en-US" sz="2000" dirty="0" err="1"/>
              <a:t>pt</a:t>
            </a:r>
            <a:r>
              <a:rPr lang="en-US" sz="2000" dirty="0"/>
              <a:t> is better.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distinction between font sizes should be at least 2 pt. [smaller changes cannot be discriminated by the eye]</a:t>
            </a:r>
          </a:p>
          <a:p>
            <a:pPr lvl="1"/>
            <a:r>
              <a:rPr lang="en-US" sz="2000" dirty="0"/>
              <a:t>For example, use:</a:t>
            </a:r>
          </a:p>
          <a:p>
            <a:pPr lvl="2"/>
            <a:r>
              <a:rPr lang="en-US" sz="1700" dirty="0" smtClean="0"/>
              <a:t>12 </a:t>
            </a:r>
            <a:r>
              <a:rPr lang="en-US" sz="1700" dirty="0" err="1"/>
              <a:t>pt</a:t>
            </a:r>
            <a:r>
              <a:rPr lang="en-US" sz="1700" dirty="0"/>
              <a:t> for ﬂowing text</a:t>
            </a:r>
          </a:p>
          <a:p>
            <a:pPr lvl="2"/>
            <a:r>
              <a:rPr lang="en-US" sz="1700" dirty="0" smtClean="0"/>
              <a:t>10 </a:t>
            </a:r>
            <a:r>
              <a:rPr lang="en-US" sz="1700" dirty="0" err="1"/>
              <a:t>pt</a:t>
            </a:r>
            <a:r>
              <a:rPr lang="en-US" sz="1700" dirty="0"/>
              <a:t> for subscripts and footnotes</a:t>
            </a:r>
          </a:p>
          <a:p>
            <a:pPr lvl="2"/>
            <a:r>
              <a:rPr lang="en-US" sz="1700" dirty="0" smtClean="0"/>
              <a:t>14 </a:t>
            </a:r>
            <a:r>
              <a:rPr lang="en-US" sz="1700" dirty="0" err="1"/>
              <a:t>pt</a:t>
            </a:r>
            <a:r>
              <a:rPr lang="en-US" sz="1700" dirty="0"/>
              <a:t> for section </a:t>
            </a:r>
            <a:r>
              <a:rPr lang="en-US" sz="1700" dirty="0" smtClean="0"/>
              <a:t>headings</a:t>
            </a:r>
            <a:endParaRPr lang="id-ID" sz="1700" dirty="0" smtClean="0"/>
          </a:p>
          <a:p>
            <a:pPr lvl="2"/>
            <a:r>
              <a:rPr lang="en-US" sz="1700" dirty="0"/>
              <a:t>16 </a:t>
            </a:r>
            <a:r>
              <a:rPr lang="en-US" sz="1700" dirty="0" err="1"/>
              <a:t>pt</a:t>
            </a:r>
            <a:r>
              <a:rPr lang="en-US" sz="1700" dirty="0"/>
              <a:t> or larger for titles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8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Character, Word, and Line </a:t>
            </a:r>
            <a:r>
              <a:rPr lang="en-US" sz="2400" dirty="0" err="1" smtClean="0"/>
              <a:t>Spacin</a:t>
            </a:r>
            <a:r>
              <a:rPr lang="id-ID" sz="2400" dirty="0" smtClean="0"/>
              <a:t>g</a:t>
            </a:r>
          </a:p>
          <a:p>
            <a:pPr lvl="1"/>
            <a:r>
              <a:rPr lang="en-US" sz="2000" dirty="0" smtClean="0"/>
              <a:t>Character </a:t>
            </a:r>
            <a:r>
              <a:rPr lang="en-US" sz="2000" dirty="0"/>
              <a:t>spacing depends largely on font.</a:t>
            </a:r>
          </a:p>
          <a:p>
            <a:pPr lvl="1"/>
            <a:r>
              <a:rPr lang="en-US" sz="2000" dirty="0" smtClean="0"/>
              <a:t>Word </a:t>
            </a:r>
            <a:r>
              <a:rPr lang="en-US" sz="2000" dirty="0"/>
              <a:t>spacing ≈ width of an ‘n’. </a:t>
            </a:r>
          </a:p>
          <a:p>
            <a:pPr lvl="1"/>
            <a:r>
              <a:rPr lang="en-US" sz="2000" dirty="0" smtClean="0"/>
              <a:t>Line </a:t>
            </a:r>
            <a:r>
              <a:rPr lang="en-US" sz="2000" dirty="0"/>
              <a:t>spacing ≈ 2 pt.</a:t>
            </a:r>
          </a:p>
        </p:txBody>
      </p:sp>
    </p:spTree>
    <p:extLst>
      <p:ext uri="{BB962C8B-B14F-4D97-AF65-F5344CB8AC3E}">
        <p14:creationId xmlns:p14="http://schemas.microsoft.com/office/powerpoint/2010/main" val="25175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164" r="12519" b="4762"/>
          <a:stretch/>
        </p:blipFill>
        <p:spPr>
          <a:xfrm>
            <a:off x="3124200" y="142875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Inﬂuencing the Legibility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/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Overall Text </a:t>
            </a:r>
            <a:r>
              <a:rPr lang="en-US" sz="3200" dirty="0" smtClean="0"/>
              <a:t>Environment</a:t>
            </a:r>
            <a:endParaRPr lang="id-ID" sz="3200" dirty="0" smtClean="0"/>
          </a:p>
          <a:p>
            <a:pPr lvl="1"/>
            <a:r>
              <a:rPr lang="en-US" sz="2800" dirty="0"/>
              <a:t>Maximum of:</a:t>
            </a:r>
          </a:p>
          <a:p>
            <a:pPr lvl="2"/>
            <a:r>
              <a:rPr lang="en-US" sz="2000" dirty="0" smtClean="0"/>
              <a:t>two </a:t>
            </a:r>
            <a:r>
              <a:rPr lang="en-US" sz="2000" dirty="0"/>
              <a:t>typefaces</a:t>
            </a:r>
            <a:r>
              <a:rPr lang="en-US" sz="2000" dirty="0" smtClean="0"/>
              <a:t>,</a:t>
            </a:r>
            <a:endParaRPr lang="id-ID" sz="2000" dirty="0" smtClean="0"/>
          </a:p>
          <a:p>
            <a:pPr lvl="2"/>
            <a:r>
              <a:rPr lang="en-US" sz="2000" dirty="0" smtClean="0"/>
              <a:t>two </a:t>
            </a:r>
            <a:r>
              <a:rPr lang="en-US" sz="2000" dirty="0"/>
              <a:t>slants (normal, italic),</a:t>
            </a:r>
          </a:p>
          <a:p>
            <a:pPr lvl="2"/>
            <a:r>
              <a:rPr lang="en-US" sz="2000" dirty="0" smtClean="0"/>
              <a:t>two </a:t>
            </a:r>
            <a:r>
              <a:rPr lang="en-US" sz="2000" dirty="0"/>
              <a:t>weights (medium, bold),</a:t>
            </a:r>
          </a:p>
          <a:p>
            <a:pPr lvl="2"/>
            <a:r>
              <a:rPr lang="en-US" sz="2000" dirty="0" smtClean="0"/>
              <a:t>and </a:t>
            </a:r>
            <a:r>
              <a:rPr lang="en-US" sz="2000" dirty="0"/>
              <a:t>four sizes (title, subtitle, text, footnote)</a:t>
            </a:r>
          </a:p>
        </p:txBody>
      </p:sp>
    </p:spTree>
    <p:extLst>
      <p:ext uri="{BB962C8B-B14F-4D97-AF65-F5344CB8AC3E}">
        <p14:creationId xmlns:p14="http://schemas.microsoft.com/office/powerpoint/2010/main" val="169667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/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Hue</a:t>
            </a:r>
            <a:endParaRPr lang="en-US" dirty="0"/>
          </a:p>
          <a:p>
            <a:pPr lvl="1"/>
            <a:r>
              <a:rPr lang="en-US" dirty="0"/>
              <a:t>native color, pigment</a:t>
            </a:r>
          </a:p>
          <a:p>
            <a:endParaRPr lang="id-ID" b="1" dirty="0" smtClean="0"/>
          </a:p>
          <a:p>
            <a:r>
              <a:rPr lang="en-US" b="1" dirty="0" smtClean="0"/>
              <a:t>Saturation</a:t>
            </a:r>
            <a:endParaRPr lang="en-US" dirty="0"/>
          </a:p>
          <a:p>
            <a:pPr lvl="1"/>
            <a:r>
              <a:rPr lang="en-US" dirty="0"/>
              <a:t>relative purity, brightness, or intensity of a color</a:t>
            </a:r>
          </a:p>
          <a:p>
            <a:endParaRPr lang="id-ID" b="1" dirty="0"/>
          </a:p>
          <a:p>
            <a:r>
              <a:rPr lang="en-US" b="1" dirty="0" smtClean="0"/>
              <a:t>Value </a:t>
            </a:r>
            <a:endParaRPr lang="en-US" dirty="0"/>
          </a:p>
          <a:p>
            <a:pPr lvl="1"/>
            <a:r>
              <a:rPr lang="en-US" dirty="0"/>
              <a:t>lightness or darkness of a color</a:t>
            </a:r>
          </a:p>
        </p:txBody>
      </p:sp>
    </p:spTree>
    <p:extLst>
      <p:ext uri="{BB962C8B-B14F-4D97-AF65-F5344CB8AC3E}">
        <p14:creationId xmlns:p14="http://schemas.microsoft.com/office/powerpoint/2010/main" val="13306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/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Use it for a purpose, not to just add some color </a:t>
            </a:r>
            <a:r>
              <a:rPr lang="en-US" sz="2800" dirty="0" smtClean="0"/>
              <a:t>in</a:t>
            </a:r>
            <a:endParaRPr lang="id-ID" sz="2800" dirty="0" smtClean="0"/>
          </a:p>
          <a:p>
            <a:endParaRPr lang="id-ID" sz="2800" dirty="0"/>
          </a:p>
          <a:p>
            <a:r>
              <a:rPr lang="en-US" sz="2800" dirty="0"/>
              <a:t>Color </a:t>
            </a:r>
            <a:r>
              <a:rPr lang="en-US" sz="2800" dirty="0" smtClean="0"/>
              <a:t>Guidelines</a:t>
            </a:r>
            <a:endParaRPr lang="id-ID" sz="2800" dirty="0" smtClean="0"/>
          </a:p>
          <a:p>
            <a:pPr lvl="1"/>
            <a:r>
              <a:rPr lang="en-US" dirty="0"/>
              <a:t>Use color sparingly--Design in b/w then add color where appropriate</a:t>
            </a:r>
          </a:p>
          <a:p>
            <a:pPr lvl="1"/>
            <a:r>
              <a:rPr lang="en-US" dirty="0"/>
              <a:t>Use color to draw attention, communicate organization, to indicate status, to establish relationships</a:t>
            </a:r>
          </a:p>
          <a:p>
            <a:pPr lvl="1"/>
            <a:r>
              <a:rPr lang="en-US" dirty="0"/>
              <a:t>Avoid using color in non-task related ways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91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3503964"/>
            <a:ext cx="6400800" cy="1125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As a practice, it has been around for thousands of years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00" y="1428749"/>
            <a:ext cx="1368000" cy="17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00E-8E01-4366-A673-B1C11F0975FD}" type="slidenum">
              <a:rPr lang="en-US">
                <a:solidFill>
                  <a:srgbClr val="5E574E"/>
                </a:solidFill>
              </a:rPr>
              <a:pPr/>
              <a:t>40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"/>
            <a:ext cx="6210300" cy="971550"/>
          </a:xfrm>
        </p:spPr>
        <p:txBody>
          <a:bodyPr/>
          <a:lstStyle/>
          <a:p>
            <a:r>
              <a:rPr lang="en-US"/>
              <a:t>How many small rectangles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6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09AE-C717-4ED6-996D-D9C3F0566562}" type="slidenum">
              <a:rPr lang="en-US">
                <a:solidFill>
                  <a:srgbClr val="5E574E"/>
                </a:solidFill>
              </a:rPr>
              <a:pPr/>
              <a:t>41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5750"/>
            <a:ext cx="6000750" cy="800100"/>
          </a:xfrm>
        </p:spPr>
        <p:txBody>
          <a:bodyPr/>
          <a:lstStyle/>
          <a:p>
            <a:r>
              <a:rPr lang="en-US"/>
              <a:t>How many small rectangles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457450" y="188595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343400" y="411480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943600" y="291465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885950" y="297180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657850" y="177165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771650" y="23431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057650" y="28003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057900" y="377190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3714750" y="36004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314950" y="23431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057400" y="411480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4057650" y="171450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2686050" y="23431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2971800" y="40576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6400800" y="22288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857750" y="32575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1657350" y="165735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3543300" y="308610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6515100" y="422910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1943100" y="360045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5143500" y="268605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9166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4C5-253B-4982-BC5C-ECB47FB9E579}" type="slidenum">
              <a:rPr lang="en-US">
                <a:solidFill>
                  <a:srgbClr val="5E574E"/>
                </a:solidFill>
              </a:rPr>
              <a:pPr/>
              <a:t>42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5829300" cy="857250"/>
          </a:xfrm>
        </p:spPr>
        <p:txBody>
          <a:bodyPr/>
          <a:lstStyle/>
          <a:p>
            <a:r>
              <a:rPr lang="en-US"/>
              <a:t>How many small ovals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8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5806-3439-406F-AD8D-15CA1486C1A6}" type="slidenum">
              <a:rPr lang="en-US">
                <a:solidFill>
                  <a:srgbClr val="5E574E"/>
                </a:solidFill>
              </a:rPr>
              <a:pPr/>
              <a:t>43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5750"/>
            <a:ext cx="5829300" cy="857250"/>
          </a:xfrm>
        </p:spPr>
        <p:txBody>
          <a:bodyPr/>
          <a:lstStyle/>
          <a:p>
            <a:r>
              <a:rPr lang="en-US"/>
              <a:t>How many small ovals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457450" y="1885950"/>
            <a:ext cx="1371600" cy="3429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4343400" y="4114800"/>
            <a:ext cx="1371600" cy="3429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5943600" y="2914650"/>
            <a:ext cx="1371600" cy="3429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1885950" y="297180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5657850" y="1771650"/>
            <a:ext cx="1371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771650" y="23431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4057650" y="28003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6057900" y="377190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3714750" y="36004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5314950" y="2343150"/>
            <a:ext cx="8001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2057400" y="4114800"/>
            <a:ext cx="800100" cy="17145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6" name="Oval 14"/>
          <p:cNvSpPr>
            <a:spLocks noChangeArrowheads="1"/>
          </p:cNvSpPr>
          <p:nvPr/>
        </p:nvSpPr>
        <p:spPr bwMode="auto">
          <a:xfrm>
            <a:off x="4057650" y="1714500"/>
            <a:ext cx="1085850" cy="5715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7" name="Oval 15"/>
          <p:cNvSpPr>
            <a:spLocks noChangeArrowheads="1"/>
          </p:cNvSpPr>
          <p:nvPr/>
        </p:nvSpPr>
        <p:spPr bwMode="auto">
          <a:xfrm>
            <a:off x="2686050" y="23431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8" name="Oval 16"/>
          <p:cNvSpPr>
            <a:spLocks noChangeArrowheads="1"/>
          </p:cNvSpPr>
          <p:nvPr/>
        </p:nvSpPr>
        <p:spPr bwMode="auto">
          <a:xfrm>
            <a:off x="2971800" y="40576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89" name="Oval 17"/>
          <p:cNvSpPr>
            <a:spLocks noChangeArrowheads="1"/>
          </p:cNvSpPr>
          <p:nvPr/>
        </p:nvSpPr>
        <p:spPr bwMode="auto">
          <a:xfrm>
            <a:off x="6400800" y="2228850"/>
            <a:ext cx="1085850" cy="5715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0" name="Oval 18"/>
          <p:cNvSpPr>
            <a:spLocks noChangeArrowheads="1"/>
          </p:cNvSpPr>
          <p:nvPr/>
        </p:nvSpPr>
        <p:spPr bwMode="auto">
          <a:xfrm>
            <a:off x="4857750" y="3257550"/>
            <a:ext cx="108585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1" name="Oval 19"/>
          <p:cNvSpPr>
            <a:spLocks noChangeArrowheads="1"/>
          </p:cNvSpPr>
          <p:nvPr/>
        </p:nvSpPr>
        <p:spPr bwMode="auto">
          <a:xfrm>
            <a:off x="1657350" y="1657350"/>
            <a:ext cx="628650" cy="28575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2" name="Oval 20"/>
          <p:cNvSpPr>
            <a:spLocks noChangeArrowheads="1"/>
          </p:cNvSpPr>
          <p:nvPr/>
        </p:nvSpPr>
        <p:spPr bwMode="auto">
          <a:xfrm>
            <a:off x="3543300" y="3086100"/>
            <a:ext cx="628650" cy="28575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3" name="Oval 21"/>
          <p:cNvSpPr>
            <a:spLocks noChangeArrowheads="1"/>
          </p:cNvSpPr>
          <p:nvPr/>
        </p:nvSpPr>
        <p:spPr bwMode="auto">
          <a:xfrm>
            <a:off x="6515100" y="422910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4" name="Oval 22"/>
          <p:cNvSpPr>
            <a:spLocks noChangeArrowheads="1"/>
          </p:cNvSpPr>
          <p:nvPr/>
        </p:nvSpPr>
        <p:spPr bwMode="auto">
          <a:xfrm>
            <a:off x="1943100" y="3600450"/>
            <a:ext cx="628650" cy="28575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59095" name="Oval 23"/>
          <p:cNvSpPr>
            <a:spLocks noChangeArrowheads="1"/>
          </p:cNvSpPr>
          <p:nvPr/>
        </p:nvSpPr>
        <p:spPr bwMode="auto">
          <a:xfrm>
            <a:off x="5143500" y="2686050"/>
            <a:ext cx="628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7048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D4EB-6FAA-43BA-AE81-BB87146B98FA}" type="slidenum">
              <a:rPr lang="en-US">
                <a:solidFill>
                  <a:srgbClr val="5E574E"/>
                </a:solidFill>
              </a:rPr>
              <a:pPr/>
              <a:t>44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9C4-D5D1-4311-81AE-F92E13472A3C}" type="slidenum">
              <a:rPr lang="en-US">
                <a:solidFill>
                  <a:srgbClr val="5E574E"/>
                </a:solidFill>
              </a:rPr>
              <a:pPr/>
              <a:t>45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the...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71750" y="18859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666699"/>
                </a:solidFill>
                <a:latin typeface="Tahoma" panose="020B0604030504040204" pitchFamily="34" charset="0"/>
              </a:rPr>
              <a:t>V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714750" y="23431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Tahoma" panose="020B0604030504040204" pitchFamily="34" charset="0"/>
              </a:rPr>
              <a:t>R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972050" y="35433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99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572000" y="2114550"/>
            <a:ext cx="400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99FF"/>
                </a:solidFill>
                <a:latin typeface="Tahoma" panose="020B0604030504040204" pitchFamily="34" charset="0"/>
              </a:rPr>
              <a:t>M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885950" y="29718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772150" y="22860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6600CC"/>
                </a:solidFill>
                <a:latin typeface="Tahoma" panose="020B0604030504040204" pitchFamily="34" charset="0"/>
              </a:rPr>
              <a:t>G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486150" y="28003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028950" y="40576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9900"/>
                </a:solidFill>
                <a:latin typeface="Tahoma" panose="020B0604030504040204" pitchFamily="34" charset="0"/>
              </a:rPr>
              <a:t>J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86150" y="18288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9966"/>
                </a:solidFill>
                <a:latin typeface="Tahoma" panose="020B0604030504040204" pitchFamily="34" charset="0"/>
              </a:rPr>
              <a:t>C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743200" y="24574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6600"/>
                </a:solidFill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457700" y="27432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Tahoma" panose="020B0604030504040204" pitchFamily="34" charset="0"/>
              </a:rPr>
              <a:t>D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943350" y="37147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</a:rPr>
              <a:t>W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800350" y="31432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6699"/>
                </a:solidFill>
                <a:latin typeface="Tahoma" panose="020B0604030504040204" pitchFamily="34" charset="0"/>
              </a:rPr>
              <a:t>A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257800" y="27432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66FF"/>
                </a:solidFill>
                <a:latin typeface="Tahoma" panose="020B0604030504040204" pitchFamily="34" charset="0"/>
              </a:rPr>
              <a:t>P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9356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ED0F-2D77-4C7D-9BA0-4AAEBA8B4E7C}" type="slidenum">
              <a:rPr lang="en-US">
                <a:solidFill>
                  <a:srgbClr val="5E574E"/>
                </a:solidFill>
              </a:rPr>
              <a:pPr/>
              <a:t>46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BFA-9139-437E-A63D-FF1CB1530D9B}" type="slidenum">
              <a:rPr lang="en-US">
                <a:solidFill>
                  <a:srgbClr val="5E574E"/>
                </a:solidFill>
              </a:rPr>
              <a:pPr/>
              <a:t>47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1143000" y="1"/>
            <a:ext cx="6858000" cy="48029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the...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571750" y="18859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666699"/>
                </a:solidFill>
                <a:latin typeface="Tahoma" panose="020B0604030504040204" pitchFamily="34" charset="0"/>
              </a:rPr>
              <a:t>V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714750" y="23431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Tahoma" panose="020B0604030504040204" pitchFamily="34" charset="0"/>
              </a:rPr>
              <a:t>R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4972050" y="35433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99FF66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4572000" y="2114550"/>
            <a:ext cx="400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99FF"/>
                </a:solidFill>
                <a:latin typeface="Tahoma" panose="020B0604030504040204" pitchFamily="34" charset="0"/>
              </a:rPr>
              <a:t>M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885950" y="29718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5772150" y="22860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6600CC"/>
                </a:solidFill>
                <a:latin typeface="Tahoma" panose="020B0604030504040204" pitchFamily="34" charset="0"/>
              </a:rPr>
              <a:t>G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3486150" y="28003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3028950" y="40576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9900"/>
                </a:solidFill>
                <a:latin typeface="Tahoma" panose="020B0604030504040204" pitchFamily="34" charset="0"/>
              </a:rPr>
              <a:t>J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3486150" y="18288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9966"/>
                </a:solidFill>
                <a:latin typeface="Tahoma" panose="020B0604030504040204" pitchFamily="34" charset="0"/>
              </a:rPr>
              <a:t>C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2743200" y="24574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6600"/>
                </a:solidFill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4457700" y="27432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Tahoma" panose="020B0604030504040204" pitchFamily="34" charset="0"/>
              </a:rPr>
              <a:t>D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3943350" y="37147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</a:rPr>
              <a:t>W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2800350" y="314325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6699"/>
                </a:solidFill>
                <a:latin typeface="Tahoma" panose="020B0604030504040204" pitchFamily="34" charset="0"/>
              </a:rPr>
              <a:t>A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257800" y="2743200"/>
            <a:ext cx="28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3366FF"/>
                </a:solidFill>
                <a:latin typeface="Tahoma" panose="020B0604030504040204" pitchFamily="34" charset="0"/>
              </a:rPr>
              <a:t>P</a:t>
            </a:r>
            <a:endParaRPr lang="en-US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92342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/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Color Guidelines</a:t>
            </a:r>
            <a:endParaRPr lang="id-ID" sz="2400" dirty="0" smtClean="0"/>
          </a:p>
          <a:p>
            <a:pPr lvl="1"/>
            <a:r>
              <a:rPr lang="en-US" sz="2000" dirty="0"/>
              <a:t>Color is good for supporting search</a:t>
            </a:r>
          </a:p>
          <a:p>
            <a:pPr lvl="1"/>
            <a:r>
              <a:rPr lang="en-US" sz="2000" dirty="0"/>
              <a:t>Do not use color without another redundant cue</a:t>
            </a:r>
          </a:p>
          <a:p>
            <a:pPr lvl="2"/>
            <a:r>
              <a:rPr lang="en-US" sz="2000" dirty="0"/>
              <a:t>Color-blindness</a:t>
            </a:r>
          </a:p>
          <a:p>
            <a:pPr lvl="2"/>
            <a:r>
              <a:rPr lang="en-US" sz="2000" dirty="0"/>
              <a:t>Monochrome monitors</a:t>
            </a:r>
          </a:p>
          <a:p>
            <a:pPr lvl="2"/>
            <a:r>
              <a:rPr lang="en-US" sz="2000" dirty="0"/>
              <a:t>Redundant coding enhances performance</a:t>
            </a:r>
          </a:p>
          <a:p>
            <a:pPr lvl="1"/>
            <a:r>
              <a:rPr lang="en-US" sz="2000" dirty="0"/>
              <a:t>Be consistent with color associations from jobs and cultures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3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/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Color Guidelines</a:t>
            </a:r>
            <a:endParaRPr lang="id-ID" sz="2400" dirty="0" smtClean="0"/>
          </a:p>
          <a:p>
            <a:pPr lvl="1"/>
            <a:r>
              <a:rPr lang="en-US" sz="2000" dirty="0"/>
              <a:t>Limit coding to 8 distinct colors (4 better)</a:t>
            </a:r>
          </a:p>
          <a:p>
            <a:pPr lvl="1"/>
            <a:r>
              <a:rPr lang="en-US" sz="2000" dirty="0"/>
              <a:t>Avoid using saturated blues for text or small, thin lines</a:t>
            </a:r>
          </a:p>
          <a:p>
            <a:pPr lvl="1"/>
            <a:r>
              <a:rPr lang="en-US" sz="2000" dirty="0"/>
              <a:t>Use color on b/w or gray, or b/w on color</a:t>
            </a:r>
          </a:p>
          <a:p>
            <a:pPr lvl="1"/>
            <a:r>
              <a:rPr lang="en-US" sz="2000" dirty="0"/>
              <a:t>To express difference, use high contrast colors (and vice versa)</a:t>
            </a:r>
          </a:p>
          <a:p>
            <a:pPr lvl="1"/>
            <a:r>
              <a:rPr lang="en-US" sz="2000" dirty="0"/>
              <a:t>Make sure colors do not “vibrate”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4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3503964"/>
            <a:ext cx="6400800" cy="1125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With the industrial revolution, art and design began to diverge.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00" y="1525407"/>
            <a:ext cx="1512000" cy="19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BA0B-F828-4BDC-9D97-7CA7793364E0}" type="slidenum">
              <a:rPr lang="en-US">
                <a:solidFill>
                  <a:srgbClr val="5E574E"/>
                </a:solidFill>
              </a:rPr>
              <a:pPr/>
              <a:t>50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Associations</a:t>
            </a:r>
            <a:endParaRPr lang="en-US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450181"/>
            <a:ext cx="3086100" cy="3143250"/>
          </a:xfrm>
        </p:spPr>
        <p:txBody>
          <a:bodyPr/>
          <a:lstStyle/>
          <a:p>
            <a:pPr marL="0" indent="0"/>
            <a:r>
              <a:rPr lang="en-US" sz="1800" b="1"/>
              <a:t>Red</a:t>
            </a:r>
            <a:endParaRPr lang="en-US" sz="1800"/>
          </a:p>
          <a:p>
            <a:pPr marL="342900" lvl="1" indent="0"/>
            <a:r>
              <a:rPr lang="en-US" sz="1800"/>
              <a:t>hot, warning, </a:t>
            </a:r>
          </a:p>
          <a:p>
            <a:pPr marL="342900" lvl="1" indent="0"/>
            <a:r>
              <a:rPr lang="en-US" sz="1800"/>
              <a:t>aggression, love</a:t>
            </a:r>
          </a:p>
          <a:p>
            <a:pPr marL="0" indent="0"/>
            <a:r>
              <a:rPr lang="en-US" sz="1800" b="1"/>
              <a:t>Pink</a:t>
            </a:r>
            <a:endParaRPr lang="en-US" sz="1800"/>
          </a:p>
          <a:p>
            <a:pPr marL="342900" lvl="1" indent="0"/>
            <a:r>
              <a:rPr lang="en-US" sz="1800"/>
              <a:t>female, cute, cotton candy</a:t>
            </a:r>
          </a:p>
          <a:p>
            <a:pPr marL="0" indent="0"/>
            <a:r>
              <a:rPr lang="en-US" sz="1800" b="1"/>
              <a:t>Orange</a:t>
            </a:r>
            <a:endParaRPr lang="en-US" sz="1800"/>
          </a:p>
          <a:p>
            <a:pPr marL="342900" lvl="1" indent="0"/>
            <a:r>
              <a:rPr lang="en-US" sz="1800"/>
              <a:t>autumn, warm, Halloween, Cell phone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450181"/>
            <a:ext cx="3009900" cy="3128963"/>
          </a:xfrm>
        </p:spPr>
        <p:txBody>
          <a:bodyPr/>
          <a:lstStyle/>
          <a:p>
            <a:pPr marL="0" indent="0"/>
            <a:r>
              <a:rPr lang="en-US" sz="1800" b="1"/>
              <a:t>Yellow</a:t>
            </a:r>
            <a:endParaRPr lang="en-US" sz="1800"/>
          </a:p>
          <a:p>
            <a:pPr marL="342900" lvl="1" indent="0"/>
            <a:r>
              <a:rPr lang="en-US" sz="1800"/>
              <a:t>happy, caution, joy</a:t>
            </a:r>
          </a:p>
          <a:p>
            <a:pPr marL="0" indent="0"/>
            <a:r>
              <a:rPr lang="en-US" sz="1800" b="1"/>
              <a:t>Brown</a:t>
            </a:r>
            <a:endParaRPr lang="en-US" sz="1800"/>
          </a:p>
          <a:p>
            <a:pPr marL="342900" lvl="1" indent="0"/>
            <a:r>
              <a:rPr lang="en-US" sz="1800"/>
              <a:t>warm, fall, dirt, earth</a:t>
            </a:r>
          </a:p>
          <a:p>
            <a:pPr marL="0" indent="0"/>
            <a:r>
              <a:rPr lang="en-US" sz="1800" b="1"/>
              <a:t>Green</a:t>
            </a:r>
            <a:endParaRPr lang="en-US" sz="1800"/>
          </a:p>
          <a:p>
            <a:pPr marL="342900" lvl="1" indent="0"/>
            <a:r>
              <a:rPr lang="en-US" sz="1800"/>
              <a:t>lush, pastoral, envy</a:t>
            </a:r>
          </a:p>
          <a:p>
            <a:pPr marL="0" indent="0"/>
            <a:r>
              <a:rPr lang="en-US" sz="1800" b="1"/>
              <a:t>Purple</a:t>
            </a:r>
            <a:endParaRPr lang="en-US" sz="1800"/>
          </a:p>
          <a:p>
            <a:pPr marL="342900" lvl="1" indent="0"/>
            <a:r>
              <a:rPr lang="en-US" sz="1800"/>
              <a:t>royal, sophisticated, Barney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657850" y="442912"/>
            <a:ext cx="23431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</a:rPr>
              <a:t>Culturally specific, contextually specific</a:t>
            </a:r>
          </a:p>
        </p:txBody>
      </p:sp>
    </p:spTree>
    <p:extLst>
      <p:ext uri="{BB962C8B-B14F-4D97-AF65-F5344CB8AC3E}">
        <p14:creationId xmlns:p14="http://schemas.microsoft.com/office/powerpoint/2010/main" val="41339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Sep 21, Fall 2006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E574E"/>
                </a:solidFill>
              </a:rPr>
              <a:t>IAT 410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DC9F-38DE-46BE-ACFD-CB393AA6BC2E}" type="slidenum">
              <a:rPr lang="en-US">
                <a:solidFill>
                  <a:srgbClr val="5E574E"/>
                </a:solidFill>
              </a:rPr>
              <a:pPr/>
              <a:t>51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Palettes/Suites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Designers often pick a palette of 4 or 5 colors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885950" y="2286000"/>
            <a:ext cx="228600" cy="228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114550" y="2286000"/>
            <a:ext cx="228600" cy="2286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343150" y="2286000"/>
            <a:ext cx="228600" cy="2286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71750" y="2286000"/>
            <a:ext cx="228600" cy="2286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800350" y="2286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885950" y="2800350"/>
            <a:ext cx="228600" cy="228600"/>
          </a:xfrm>
          <a:prstGeom prst="rect">
            <a:avLst/>
          </a:prstGeom>
          <a:solidFill>
            <a:srgbClr val="DF98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114550" y="2800350"/>
            <a:ext cx="228600" cy="2286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343150" y="2800350"/>
            <a:ext cx="228600" cy="2286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571750" y="2800350"/>
            <a:ext cx="228600" cy="2286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2800350" y="280035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885950" y="3257550"/>
            <a:ext cx="228600" cy="228600"/>
          </a:xfrm>
          <a:prstGeom prst="rect">
            <a:avLst/>
          </a:prstGeom>
          <a:solidFill>
            <a:srgbClr val="33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114550" y="325755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2343150" y="3257550"/>
            <a:ext cx="228600" cy="2286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571750" y="3257550"/>
            <a:ext cx="228600" cy="22860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2800350" y="325755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5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188494" y="2203847"/>
            <a:ext cx="2321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Variations of 2 colors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00400" y="2750344"/>
            <a:ext cx="3980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Monochromatic (variations of 1 color)</a:t>
            </a: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3200400" y="3207544"/>
            <a:ext cx="37625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Southwestern (culturally evocative)</a:t>
            </a: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Icon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/>
              <a:t>Icons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Relies on drawing ability -- hire someone to do it</a:t>
            </a:r>
          </a:p>
          <a:p>
            <a:pPr marL="320040" lvl="1" indent="0">
              <a:buNone/>
            </a:pPr>
            <a:r>
              <a:rPr lang="en-US" sz="2100" dirty="0" smtClean="0"/>
              <a:t>(</a:t>
            </a:r>
            <a:r>
              <a:rPr lang="en-US" sz="2100" dirty="0"/>
              <a:t>here are standards and ways to critique icon design)</a:t>
            </a:r>
          </a:p>
          <a:p>
            <a:endParaRPr lang="en-US" sz="2400" dirty="0"/>
          </a:p>
          <a:p>
            <a:r>
              <a:rPr lang="en-US" sz="2400" dirty="0"/>
              <a:t>Avoid meaningless, gratuitous use of </a:t>
            </a:r>
            <a:r>
              <a:rPr lang="en-US" sz="2400" dirty="0" smtClean="0"/>
              <a:t>icons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/>
              <a:t>Too many icons quickly become illegible</a:t>
            </a:r>
          </a:p>
        </p:txBody>
      </p:sp>
    </p:spTree>
    <p:extLst>
      <p:ext uri="{BB962C8B-B14F-4D97-AF65-F5344CB8AC3E}">
        <p14:creationId xmlns:p14="http://schemas.microsoft.com/office/powerpoint/2010/main" val="4143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Icon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/>
              <a:t>Icons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Represent object or action in a familiar and </a:t>
            </a:r>
            <a:r>
              <a:rPr lang="en-US" sz="2000" u="sng" dirty="0"/>
              <a:t>recognizable</a:t>
            </a:r>
            <a:r>
              <a:rPr lang="en-US" sz="2000" dirty="0"/>
              <a:t> </a:t>
            </a:r>
            <a:r>
              <a:rPr lang="en-US" sz="2000" dirty="0" smtClean="0"/>
              <a:t>manner</a:t>
            </a:r>
            <a:endParaRPr lang="id-ID" sz="2000" dirty="0" smtClean="0"/>
          </a:p>
          <a:p>
            <a:endParaRPr lang="id-ID" sz="2000" dirty="0"/>
          </a:p>
          <a:p>
            <a:r>
              <a:rPr lang="en-US" sz="2000" dirty="0"/>
              <a:t>Limit number of different icons</a:t>
            </a:r>
          </a:p>
          <a:p>
            <a:endParaRPr lang="en-US" sz="2000" dirty="0"/>
          </a:p>
          <a:p>
            <a:r>
              <a:rPr lang="en-US" sz="2000" dirty="0"/>
              <a:t>Make icon stand out from background </a:t>
            </a:r>
          </a:p>
          <a:p>
            <a:endParaRPr lang="en-US" sz="2000" dirty="0"/>
          </a:p>
          <a:p>
            <a:r>
              <a:rPr lang="en-US" sz="2000" dirty="0"/>
              <a:t>Ensure that a singly selected icon is clearly visible when surrounded by unselected ones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8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Icon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ole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/>
              <a:t>Icons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each icon distinctive (legible)</a:t>
            </a:r>
          </a:p>
          <a:p>
            <a:r>
              <a:rPr lang="en-US" sz="2000" dirty="0"/>
              <a:t>but</a:t>
            </a:r>
          </a:p>
          <a:p>
            <a:r>
              <a:rPr lang="en-US" sz="2000" dirty="0"/>
              <a:t>Make icons harmonious members of icon family</a:t>
            </a:r>
          </a:p>
          <a:p>
            <a:endParaRPr lang="en-US" sz="2000" dirty="0"/>
          </a:p>
          <a:p>
            <a:r>
              <a:rPr lang="en-US" sz="2000" dirty="0"/>
              <a:t>Avoid excessive detail</a:t>
            </a:r>
          </a:p>
          <a:p>
            <a:endParaRPr lang="en-US" sz="2000" dirty="0"/>
          </a:p>
          <a:p>
            <a:r>
              <a:rPr lang="en-US" sz="2000" dirty="0"/>
              <a:t>Accompany with names </a:t>
            </a:r>
          </a:p>
          <a:p>
            <a:r>
              <a:rPr lang="en-US" sz="2000" dirty="0"/>
              <a:t>(though it shouldn’t be necessary)</a:t>
            </a:r>
          </a:p>
        </p:txBody>
      </p:sp>
    </p:spTree>
    <p:extLst>
      <p:ext uri="{BB962C8B-B14F-4D97-AF65-F5344CB8AC3E}">
        <p14:creationId xmlns:p14="http://schemas.microsoft.com/office/powerpoint/2010/main" val="4356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Review: Rancangan Pembelajaran IMK (dosen: AY)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2" y="1398719"/>
          <a:ext cx="8153396" cy="3532208"/>
        </p:xfrm>
        <a:graphic>
          <a:graphicData uri="http://schemas.openxmlformats.org/drawingml/2006/table">
            <a:tbl>
              <a:tblPr/>
              <a:tblGrid>
                <a:gridCol w="182395"/>
                <a:gridCol w="1657337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  <a:gridCol w="394604"/>
              </a:tblGrid>
              <a:tr h="10561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w2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w3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w4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w5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w6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w7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w8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w9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w10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w11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w12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w13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w14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w15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w16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</a:t>
                      </a:r>
                      <a:r>
                        <a:rPr lang="sv-SE" sz="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Mahasiswa mampu mendiskusikan mengapa pengembangan perangkat lunak yang berpusat pada pengguna itu penting.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Human Computer Interaction [C1]; The Psychology of Usable Things [C2]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Psychology of Usable Things [C2]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Brief History of HCI [C13]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b.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Mahasiswa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mampu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memahami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aturan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pedoman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dasar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dalam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pengembangan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perangkat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lunak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berikut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desain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interaksinya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dengan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mempertimbangkan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aspek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fisik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psikologi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sosial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pengguna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Usability Engineering [C3]; Know the User [C4]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c.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Mahasiswa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mampu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mengembangkan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menggunakan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konsep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permodelan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umpan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balik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untuk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menganalisa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interaksi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antara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manusia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dengan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perangkat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lunak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Usability Benchmarking [C5]; Quiz1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Mahasiswa mampu mendefinisikan proses desain yang berfokus pada pengguna yang secara eksplisit menempatkan pengguna bukan sebagai pembangun. 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Goal-Oriented Interaction Design [C6]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Goal-Oriented Interaction Design [C6]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Visual Design and Typography [C11]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Icon Design [C12]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e.</a:t>
                      </a:r>
                      <a:r>
                        <a:rPr lang="sv-SE" sz="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Mahasiswa mampu membangun aplikasi sederhana beserta petunjuk penggunaan, serta dokumentasinya yang mendukung antar muka pengguna.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Prototyping [C7]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Prototyping [C7]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Mahasiswa mampu membuat dan melakukan tes ketepatgunaan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Usability Test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pada perangkat lunak yang telah dikembangkan, melakukan evaluasi secara kuantitatif (utilitas, efisiensi, tingkat kemudahan penggunaan, dan tingkat kepuasan pengguna), dan melaporkannya.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Usability Inspection Methods [C8]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Usability Testing Methods [C9]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Usability in Practice [C10]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2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 Mahasiswa mampu melaporkan dan mendiskusikan perkembangan teknologi interaksi natural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User Interface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termutakhir: antarmuka sentuh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Multi-touch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), antarmuka gerakan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Gesture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), antarmuka gelombang otak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Electroencephalography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), antarmuka gelombang otot (</a:t>
                      </a:r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Electromyography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81" marR="5281" marT="5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460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 smtClean="0"/>
              <a:t>relies </a:t>
            </a:r>
            <a:r>
              <a:rPr lang="en-US" sz="2100" dirty="0"/>
              <a:t>on subjective </a:t>
            </a:r>
            <a:r>
              <a:rPr lang="en-US" sz="2100" dirty="0" err="1"/>
              <a:t>judgement</a:t>
            </a:r>
            <a:r>
              <a:rPr lang="en-US" sz="2100" dirty="0"/>
              <a:t> by experts, depends on </a:t>
            </a:r>
            <a:r>
              <a:rPr lang="en-US" sz="2100" u="sng" dirty="0"/>
              <a:t>contextual</a:t>
            </a:r>
            <a:r>
              <a:rPr lang="en-US" sz="2100" dirty="0"/>
              <a:t> factors.</a:t>
            </a:r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3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 smtClean="0"/>
              <a:t>Culture </a:t>
            </a:r>
            <a:r>
              <a:rPr lang="en-US" sz="2100" dirty="0"/>
              <a:t>is learned, cultural meanings change, meanings can be multiple. Uniqueness is valued (not programmable).</a:t>
            </a:r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/>
              <a:t>You cannot empirically measure its subjective aspects, but it is rigorous in its own epistemological realm (knowledge base).</a:t>
            </a:r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Graphic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76400" cy="3124200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 smtClean="0"/>
              <a:t>The </a:t>
            </a:r>
            <a:r>
              <a:rPr lang="en-US" b="1" dirty="0" smtClean="0"/>
              <a:t>R</a:t>
            </a:r>
            <a:r>
              <a:rPr lang="id-ID" b="1" dirty="0" smtClean="0"/>
              <a:t>ole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Principles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Animation/Rollovers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Typography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Color</a:t>
            </a:r>
          </a:p>
          <a:p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Icons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362200" y="2652750"/>
            <a:ext cx="6400800" cy="1976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It relies on a BALANCE and integration of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relies on quantitative studies, like usability and legibility measures. Does the “look  and feel” </a:t>
            </a:r>
            <a:r>
              <a:rPr lang="en-US" sz="2400" u="sng" dirty="0"/>
              <a:t>work</a:t>
            </a:r>
            <a:r>
              <a:rPr lang="en-US" sz="2400" dirty="0"/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Subjective</a:t>
            </a:r>
            <a:r>
              <a:rPr lang="en-US" sz="2400" dirty="0"/>
              <a:t>: “look and feel” </a:t>
            </a:r>
            <a:endParaRPr lang="id-ID" sz="2400" dirty="0" smtClean="0"/>
          </a:p>
          <a:p>
            <a:pPr marL="320040" lvl="1" indent="0">
              <a:buNone/>
            </a:pPr>
            <a:r>
              <a:rPr lang="en-US" sz="2100" dirty="0"/>
              <a:t>1. Graphic Design experts</a:t>
            </a:r>
            <a:r>
              <a:rPr lang="en-US" sz="2100" dirty="0" smtClean="0"/>
              <a:t>.</a:t>
            </a:r>
            <a:r>
              <a:rPr lang="id-ID" sz="2100" dirty="0" smtClean="0"/>
              <a:t> </a:t>
            </a:r>
            <a:r>
              <a:rPr lang="en-US" sz="2100" dirty="0" smtClean="0"/>
              <a:t>vs</a:t>
            </a:r>
            <a:r>
              <a:rPr lang="en-US" sz="2100" dirty="0"/>
              <a:t>.</a:t>
            </a:r>
          </a:p>
          <a:p>
            <a:pPr marL="320040" lvl="1" indent="0">
              <a:buNone/>
            </a:pPr>
            <a:r>
              <a:rPr lang="en-US" sz="2100" dirty="0"/>
              <a:t>2. Deploying graphic design principles (anybody).</a:t>
            </a:r>
          </a:p>
          <a:p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3" y="1428750"/>
            <a:ext cx="2038594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zz-templ">
  <a:themeElements>
    <a:clrScheme name="buzz-templ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buzz-temp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lnDef>
  </a:objectDefaults>
  <a:extraClrSchemeLst>
    <a:extraClrScheme>
      <a:clrScheme name="buzz-templ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8">
        <a:dk1>
          <a:srgbClr val="000000"/>
        </a:dk1>
        <a:lt1>
          <a:srgbClr val="FFFFFF"/>
        </a:lt1>
        <a:dk2>
          <a:srgbClr val="000066"/>
        </a:dk2>
        <a:lt2>
          <a:srgbClr val="FFFF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uzz-templ">
  <a:themeElements>
    <a:clrScheme name="buzz-templ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buzz-temp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lnDef>
  </a:objectDefaults>
  <a:extraClrSchemeLst>
    <a:extraClrScheme>
      <a:clrScheme name="buzz-templ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8">
        <a:dk1>
          <a:srgbClr val="000000"/>
        </a:dk1>
        <a:lt1>
          <a:srgbClr val="FFFFFF"/>
        </a:lt1>
        <a:dk2>
          <a:srgbClr val="000066"/>
        </a:dk2>
        <a:lt2>
          <a:srgbClr val="FFFF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uzz-templ">
  <a:themeElements>
    <a:clrScheme name="buzz-templ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buzz-temp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</a:defRPr>
        </a:defPPr>
      </a:lstStyle>
    </a:lnDef>
  </a:objectDefaults>
  <a:extraClrSchemeLst>
    <a:extraClrScheme>
      <a:clrScheme name="buzz-templ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z-templ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z-templ 8">
        <a:dk1>
          <a:srgbClr val="000000"/>
        </a:dk1>
        <a:lt1>
          <a:srgbClr val="FFFFFF"/>
        </a:lt1>
        <a:dk2>
          <a:srgbClr val="000066"/>
        </a:dk2>
        <a:lt2>
          <a:srgbClr val="FFFF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2202</Words>
  <Application>Microsoft Office PowerPoint</Application>
  <PresentationFormat>On-screen Show (16:9)</PresentationFormat>
  <Paragraphs>649</Paragraphs>
  <Slides>55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</vt:lpstr>
      <vt:lpstr>Arial Black</vt:lpstr>
      <vt:lpstr>Calibri</vt:lpstr>
      <vt:lpstr>Century Schoolbook</vt:lpstr>
      <vt:lpstr>FrenchScript</vt:lpstr>
      <vt:lpstr>Lucida Sans Unicode</vt:lpstr>
      <vt:lpstr>Monotype Sorts</vt:lpstr>
      <vt:lpstr>Tahoma</vt:lpstr>
      <vt:lpstr>Times New Roman</vt:lpstr>
      <vt:lpstr>Wingdings</vt:lpstr>
      <vt:lpstr>Wingdings 2</vt:lpstr>
      <vt:lpstr>WidescreenPresentation</vt:lpstr>
      <vt:lpstr>buzz-templ</vt:lpstr>
      <vt:lpstr>1_buzz-templ</vt:lpstr>
      <vt:lpstr>2_buzz-templ</vt:lpstr>
      <vt:lpstr>graphic Design</vt:lpstr>
      <vt:lpstr>PowerPoint Presentation</vt:lpstr>
      <vt:lpstr>Graphic Design</vt:lpstr>
      <vt:lpstr>Graphic Design</vt:lpstr>
      <vt:lpstr>Graphic Design</vt:lpstr>
      <vt:lpstr>Graphic Design</vt:lpstr>
      <vt:lpstr>Graphic Design</vt:lpstr>
      <vt:lpstr>Graphic Design</vt:lpstr>
      <vt:lpstr>Graphic Design</vt:lpstr>
      <vt:lpstr>Graphic Design</vt:lpstr>
      <vt:lpstr>Graphic Design</vt:lpstr>
      <vt:lpstr>Graphic Design</vt:lpstr>
      <vt:lpstr>Role of Graphic Design</vt:lpstr>
      <vt:lpstr>Principles of Graphic Design</vt:lpstr>
      <vt:lpstr>Principles: Concept/Metaphor</vt:lpstr>
      <vt:lpstr>Principles: Hierarchy</vt:lpstr>
      <vt:lpstr>Principles: Clarity</vt:lpstr>
      <vt:lpstr>Principles: Clarity</vt:lpstr>
      <vt:lpstr>Principles: Consistency</vt:lpstr>
      <vt:lpstr>Principles: Alignment</vt:lpstr>
      <vt:lpstr>Principles: Alignment</vt:lpstr>
      <vt:lpstr>Principles: Alignment</vt:lpstr>
      <vt:lpstr>Principles: Alignment</vt:lpstr>
      <vt:lpstr>Principles: Alignment</vt:lpstr>
      <vt:lpstr>Principles: Proximity</vt:lpstr>
      <vt:lpstr>Principles: Contrast</vt:lpstr>
      <vt:lpstr>Principles: Contrast</vt:lpstr>
      <vt:lpstr>Animation/Rollovers</vt:lpstr>
      <vt:lpstr>Typography: Hierarchy</vt:lpstr>
      <vt:lpstr>Factors Inﬂuencing the Legibility of Text</vt:lpstr>
      <vt:lpstr>Factors Inﬂuencing the Legibility of Text</vt:lpstr>
      <vt:lpstr>Factors Inﬂuencing the Legibility of Text</vt:lpstr>
      <vt:lpstr>Factors Inﬂuencing the Legibility of Text</vt:lpstr>
      <vt:lpstr>Factors Inﬂuencing the Legibility of Text</vt:lpstr>
      <vt:lpstr>Factors Inﬂuencing the Legibility of Text</vt:lpstr>
      <vt:lpstr>Factors Inﬂuencing the Legibility of Text</vt:lpstr>
      <vt:lpstr>Factors Inﬂuencing the Legibility of Text</vt:lpstr>
      <vt:lpstr>Color Attribute</vt:lpstr>
      <vt:lpstr>Color</vt:lpstr>
      <vt:lpstr>How many small rectangles</vt:lpstr>
      <vt:lpstr>How many small rectangles</vt:lpstr>
      <vt:lpstr>How many small ovals</vt:lpstr>
      <vt:lpstr>How many small ovals</vt:lpstr>
      <vt:lpstr>Find the R</vt:lpstr>
      <vt:lpstr>Find the...</vt:lpstr>
      <vt:lpstr>Find the T</vt:lpstr>
      <vt:lpstr>Find the...</vt:lpstr>
      <vt:lpstr>Color</vt:lpstr>
      <vt:lpstr>Color</vt:lpstr>
      <vt:lpstr>Color Associations</vt:lpstr>
      <vt:lpstr>Color Palettes/Suites</vt:lpstr>
      <vt:lpstr>Icon Design</vt:lpstr>
      <vt:lpstr>Icon Design</vt:lpstr>
      <vt:lpstr>Icon Design</vt:lpstr>
      <vt:lpstr>Review: Rancangan Pembelajaran IMK (dosen: AY)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2015-01-26T12:28:36Z</dcterms:created>
  <dcterms:modified xsi:type="dcterms:W3CDTF">2016-02-10T14:10:41Z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