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sldIdLst>
    <p:sldId id="256" r:id="rId4"/>
    <p:sldId id="261" r:id="rId5"/>
    <p:sldId id="271" r:id="rId6"/>
    <p:sldId id="264" r:id="rId7"/>
    <p:sldId id="269" r:id="rId8"/>
    <p:sldId id="297" r:id="rId9"/>
    <p:sldId id="26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968447"/>
    <a:srgbClr val="FFCE29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150" autoAdjust="0"/>
  </p:normalViewPr>
  <p:slideViewPr>
    <p:cSldViewPr>
      <p:cViewPr varScale="1">
        <p:scale>
          <a:sx n="135" d="100"/>
          <a:sy n="135" d="100"/>
        </p:scale>
        <p:origin x="126" y="42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341238980501278"/>
          <c:y val="8.1034539705798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251005620186825"/>
          <c:y val="0.24505798154559399"/>
          <c:w val="0.44057913318273279"/>
          <c:h val="0.750175280824653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Vendor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62C-47B5-B3D5-952D4858B140}"/>
              </c:ext>
            </c:extLst>
          </c:dPt>
          <c:dPt>
            <c:idx val="1"/>
            <c:bubble3D val="0"/>
            <c:spPr>
              <a:solidFill>
                <a:srgbClr val="ED1C24"/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C-47B5-B3D5-952D4858B140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50000"/>
                </a:schemeClr>
              </a:solidFill>
              <a:ln w="3810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VeriFone Inc.</c:v>
                </c:pt>
                <c:pt idx="1">
                  <c:v>CCT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0.85699999999999998</c:v>
                </c:pt>
                <c:pt idx="1">
                  <c:v>0.14299999999999999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C-47B5-B3D5-952D4858B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5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98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January - December 2020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399D9A-EABA-4214-A506-49BF4A2A2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380" y="3225694"/>
            <a:ext cx="3816424" cy="1080121"/>
          </a:xfrm>
        </p:spPr>
        <p:txBody>
          <a:bodyPr/>
          <a:lstStyle/>
          <a:p>
            <a:r>
              <a:rPr lang="en-US" dirty="0"/>
              <a:t>Data Report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36D95-C070-42A5-B904-51DBA9D40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84" y="3303577"/>
            <a:ext cx="2260848" cy="92435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1FA7EB2-CDB0-4326-85DE-DF92FEF8CDE4}"/>
              </a:ext>
            </a:extLst>
          </p:cNvPr>
          <p:cNvGrpSpPr/>
          <p:nvPr/>
        </p:nvGrpSpPr>
        <p:grpSpPr>
          <a:xfrm>
            <a:off x="395536" y="4832599"/>
            <a:ext cx="1019483" cy="246221"/>
            <a:chOff x="299430" y="4801820"/>
            <a:chExt cx="1019483" cy="246221"/>
          </a:xfrm>
        </p:grpSpPr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4CF8B9BA-4DAA-4C4E-9998-B2AAAF3A2B49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E3B37E-0A2D-450C-91DE-CFCABC2D4099}"/>
                </a:ext>
              </a:extLst>
            </p:cNvPr>
            <p:cNvSpPr txBox="1"/>
            <p:nvPr/>
          </p:nvSpPr>
          <p:spPr>
            <a:xfrm>
              <a:off x="379232" y="4801820"/>
              <a:ext cx="9396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BDE8C4-E600-4069-9EA1-5D88E353478F}"/>
              </a:ext>
            </a:extLst>
          </p:cNvPr>
          <p:cNvGrpSpPr/>
          <p:nvPr/>
        </p:nvGrpSpPr>
        <p:grpSpPr>
          <a:xfrm>
            <a:off x="1415019" y="4824904"/>
            <a:ext cx="1054956" cy="246221"/>
            <a:chOff x="2123729" y="4761169"/>
            <a:chExt cx="1054956" cy="24622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579B936-6F87-4598-8C80-4FE56E26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D585AB-69A1-44B8-A4A5-7D30B8007EBE}"/>
                </a:ext>
              </a:extLst>
            </p:cNvPr>
            <p:cNvSpPr txBox="1"/>
            <p:nvPr/>
          </p:nvSpPr>
          <p:spPr>
            <a:xfrm>
              <a:off x="2239004" y="4761169"/>
              <a:ext cx="9396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323528" y="2131530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8998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Workflow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0" y="1447862"/>
            <a:ext cx="5277383" cy="559668"/>
            <a:chOff x="2175370" y="1762964"/>
            <a:chExt cx="5277383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Visualization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0" y="2032239"/>
              <a:ext cx="5277383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Create a dashboard to provide an accessible way to understand the data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111856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368998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326139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50114" y="2291763"/>
            <a:ext cx="5054427" cy="581477"/>
            <a:chOff x="2161504" y="1741155"/>
            <a:chExt cx="5054427" cy="581477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61504" y="1741155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Exploration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insight from the data to answer business questions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0" y="3179282"/>
            <a:ext cx="5340467" cy="559668"/>
            <a:chOff x="2175370" y="1762964"/>
            <a:chExt cx="5340467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Transformation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0" y="2032239"/>
              <a:ext cx="5340467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Merge all data, change some metrics &amp; remove unnecessary dimensions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188726" cy="559668"/>
            <a:chOff x="2175371" y="1762964"/>
            <a:chExt cx="5188726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Collection</a:t>
              </a: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188726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Data source: https://www1.nyc.gov/site/tlc/about/tlc-trip-record-data.page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4265E6-B2E7-4CFD-A92B-50C376CC82B2}"/>
              </a:ext>
            </a:extLst>
          </p:cNvPr>
          <p:cNvGrpSpPr/>
          <p:nvPr/>
        </p:nvGrpSpPr>
        <p:grpSpPr>
          <a:xfrm>
            <a:off x="3707904" y="4883410"/>
            <a:ext cx="948951" cy="230832"/>
            <a:chOff x="299430" y="4801820"/>
            <a:chExt cx="948951" cy="230832"/>
          </a:xfrm>
        </p:grpSpPr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B6B80796-3A1F-4693-BD5B-1811501FAEF5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876F14-9B3A-400B-92DE-0992C08E33EB}"/>
                </a:ext>
              </a:extLst>
            </p:cNvPr>
            <p:cNvSpPr txBox="1"/>
            <p:nvPr/>
          </p:nvSpPr>
          <p:spPr>
            <a:xfrm>
              <a:off x="379232" y="4801820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13BE081-A225-4C43-9BED-5CE55AF588D1}"/>
              </a:ext>
            </a:extLst>
          </p:cNvPr>
          <p:cNvGrpSpPr/>
          <p:nvPr/>
        </p:nvGrpSpPr>
        <p:grpSpPr>
          <a:xfrm>
            <a:off x="4672691" y="4876006"/>
            <a:ext cx="984424" cy="230832"/>
            <a:chOff x="2123729" y="4761169"/>
            <a:chExt cx="984424" cy="2308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EA14A4D-4A68-4B06-8BAB-EA38DC4B4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7B9F86-9181-42F0-919C-C32279DEAE54}"/>
                </a:ext>
              </a:extLst>
            </p:cNvPr>
            <p:cNvSpPr txBox="1"/>
            <p:nvPr/>
          </p:nvSpPr>
          <p:spPr>
            <a:xfrm>
              <a:off x="2239004" y="4761169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Goals</a:t>
            </a:r>
            <a:endParaRPr lang="ko-KR" alt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395875" y="1860620"/>
            <a:ext cx="287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covid-19 affecting the total revenue each month?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401705" y="2833454"/>
            <a:ext cx="287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Where are the most customer pickup location?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1456801" y="3824202"/>
            <a:ext cx="287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Which car vendor and payments that customer use the most?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0ADAD-CD11-4CFC-BD3A-E6D50D25EC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Some business questions</a:t>
            </a:r>
            <a:endParaRPr lang="en-ID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108C7C-E366-483B-A2B8-91C0A6A63237}"/>
              </a:ext>
            </a:extLst>
          </p:cNvPr>
          <p:cNvGrpSpPr/>
          <p:nvPr/>
        </p:nvGrpSpPr>
        <p:grpSpPr>
          <a:xfrm>
            <a:off x="3707904" y="4933206"/>
            <a:ext cx="948951" cy="230832"/>
            <a:chOff x="299430" y="4801820"/>
            <a:chExt cx="948951" cy="230832"/>
          </a:xfrm>
        </p:grpSpPr>
        <p:sp>
          <p:nvSpPr>
            <p:cNvPr id="59" name="Rounded Rectangle 8">
              <a:extLst>
                <a:ext uri="{FF2B5EF4-FFF2-40B4-BE49-F238E27FC236}">
                  <a16:creationId xmlns:a16="http://schemas.microsoft.com/office/drawing/2014/main" id="{9EB68B46-9224-4539-819D-FE55FB165619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A59E5C-D80E-4D3B-B55A-949E0897E797}"/>
                </a:ext>
              </a:extLst>
            </p:cNvPr>
            <p:cNvSpPr txBox="1"/>
            <p:nvPr/>
          </p:nvSpPr>
          <p:spPr>
            <a:xfrm>
              <a:off x="379232" y="4801820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8A80A32-C7AF-4ED2-96E9-BFC4717273FD}"/>
              </a:ext>
            </a:extLst>
          </p:cNvPr>
          <p:cNvGrpSpPr/>
          <p:nvPr/>
        </p:nvGrpSpPr>
        <p:grpSpPr>
          <a:xfrm>
            <a:off x="4672691" y="4925802"/>
            <a:ext cx="984424" cy="230832"/>
            <a:chOff x="2123729" y="4761169"/>
            <a:chExt cx="984424" cy="23083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766FAA7-319D-4133-9996-57F47784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1FC425-4C8D-46CC-AFAB-212436B241A4}"/>
                </a:ext>
              </a:extLst>
            </p:cNvPr>
            <p:cNvSpPr txBox="1"/>
            <p:nvPr/>
          </p:nvSpPr>
          <p:spPr>
            <a:xfrm>
              <a:off x="2239004" y="4761169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67944" y="2367793"/>
            <a:ext cx="1728192" cy="576064"/>
          </a:xfrm>
        </p:spPr>
        <p:txBody>
          <a:bodyPr/>
          <a:lstStyle/>
          <a:p>
            <a:r>
              <a:rPr lang="en-US" altLang="ko-KR" sz="5400" b="1" dirty="0">
                <a:latin typeface="Montserrat" panose="00000500000000000000" pitchFamily="2" charset="0"/>
              </a:rPr>
              <a:t>90%</a:t>
            </a:r>
            <a:endParaRPr lang="ko-KR" altLang="en-US" sz="5400" b="1" dirty="0">
              <a:latin typeface="Montserrat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34295" y="2065446"/>
            <a:ext cx="2489932" cy="288032"/>
          </a:xfrm>
        </p:spPr>
        <p:txBody>
          <a:bodyPr/>
          <a:lstStyle/>
          <a:p>
            <a:pPr lvl="0"/>
            <a:r>
              <a:rPr lang="en-US" altLang="ko-KR" sz="1200" dirty="0">
                <a:latin typeface="Montserrat" panose="00000500000000000000" pitchFamily="2" charset="0"/>
              </a:rPr>
              <a:t>Monthly revenue </a:t>
            </a:r>
            <a:r>
              <a:rPr lang="en-US" altLang="ko-KR" sz="1200" b="1" dirty="0">
                <a:latin typeface="Montserrat" panose="00000500000000000000" pitchFamily="2" charset="0"/>
              </a:rPr>
              <a:t>decreasing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90F094-9E4F-4D07-A6AF-32EC51CF42DD}"/>
              </a:ext>
            </a:extLst>
          </p:cNvPr>
          <p:cNvSpPr txBox="1">
            <a:spLocks/>
          </p:cNvSpPr>
          <p:nvPr/>
        </p:nvSpPr>
        <p:spPr>
          <a:xfrm>
            <a:off x="5652120" y="2501991"/>
            <a:ext cx="972107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Because of COVID19 pandemic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053540-C2C9-4BC4-A171-F0E82A56845B}"/>
              </a:ext>
            </a:extLst>
          </p:cNvPr>
          <p:cNvGrpSpPr/>
          <p:nvPr/>
        </p:nvGrpSpPr>
        <p:grpSpPr>
          <a:xfrm>
            <a:off x="3707904" y="4883410"/>
            <a:ext cx="948951" cy="230832"/>
            <a:chOff x="299430" y="4801820"/>
            <a:chExt cx="948951" cy="230832"/>
          </a:xfrm>
        </p:grpSpPr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1D8F988F-07EB-4A68-9600-0EA6B4F78DCF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AAFA36-18A4-408A-9CD1-483C7B8A0A74}"/>
                </a:ext>
              </a:extLst>
            </p:cNvPr>
            <p:cNvSpPr txBox="1"/>
            <p:nvPr/>
          </p:nvSpPr>
          <p:spPr>
            <a:xfrm>
              <a:off x="379232" y="4801820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81596A-871B-476A-8FB8-147F7A3F4A77}"/>
              </a:ext>
            </a:extLst>
          </p:cNvPr>
          <p:cNvGrpSpPr/>
          <p:nvPr/>
        </p:nvGrpSpPr>
        <p:grpSpPr>
          <a:xfrm>
            <a:off x="4672691" y="4876006"/>
            <a:ext cx="984424" cy="230832"/>
            <a:chOff x="2123729" y="4761169"/>
            <a:chExt cx="984424" cy="23083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8F1449-4F85-4EF3-A008-36B080403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733171-37D6-49A8-9C21-F46B54660619}"/>
                </a:ext>
              </a:extLst>
            </p:cNvPr>
            <p:cNvSpPr txBox="1"/>
            <p:nvPr/>
          </p:nvSpPr>
          <p:spPr>
            <a:xfrm>
              <a:off x="2239004" y="4761169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555526"/>
            <a:ext cx="9144000" cy="576064"/>
          </a:xfrm>
        </p:spPr>
        <p:txBody>
          <a:bodyPr/>
          <a:lstStyle/>
          <a:p>
            <a:r>
              <a:rPr lang="en-US" altLang="ko-KR" sz="4000" dirty="0">
                <a:latin typeface="Poppins" panose="00000500000000000000" pitchFamily="2" charset="0"/>
                <a:cs typeface="Poppins" panose="00000500000000000000" pitchFamily="2" charset="0"/>
              </a:rPr>
              <a:t>Pickup Borough</a:t>
            </a:r>
            <a:endParaRPr lang="ko-KR" alt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1131590"/>
            <a:ext cx="9144000" cy="288032"/>
          </a:xfrm>
        </p:spPr>
        <p:txBody>
          <a:bodyPr/>
          <a:lstStyle/>
          <a:p>
            <a:pPr lvl="0"/>
            <a:r>
              <a:rPr lang="en-US" altLang="ko-KR" sz="1600" dirty="0">
                <a:latin typeface="Poppins" panose="00000500000000000000" pitchFamily="2" charset="0"/>
                <a:cs typeface="Poppins" panose="00000500000000000000" pitchFamily="2" charset="0"/>
              </a:rPr>
              <a:t>Descending Order Revenue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$ 5M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2.7M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2.8M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613K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45.4K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127" y="3250468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Manhattan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01278" y="2242618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Queens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61229" y="3250468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Brooklyn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62539" y="2226879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Bronx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6331" y="3250468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Staten Island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396AB2-A0F2-4C3D-AD9D-BA775BAA34D4}"/>
              </a:ext>
            </a:extLst>
          </p:cNvPr>
          <p:cNvGrpSpPr/>
          <p:nvPr/>
        </p:nvGrpSpPr>
        <p:grpSpPr>
          <a:xfrm>
            <a:off x="3707904" y="4933206"/>
            <a:ext cx="948951" cy="230832"/>
            <a:chOff x="299430" y="4801820"/>
            <a:chExt cx="948951" cy="230832"/>
          </a:xfrm>
        </p:grpSpPr>
        <p:sp>
          <p:nvSpPr>
            <p:cNvPr id="56" name="Rounded Rectangle 8">
              <a:extLst>
                <a:ext uri="{FF2B5EF4-FFF2-40B4-BE49-F238E27FC236}">
                  <a16:creationId xmlns:a16="http://schemas.microsoft.com/office/drawing/2014/main" id="{D5C6BF1C-E296-4E41-8C53-E41906DDE9BA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CA9BE5-9FC8-4DEA-80C7-B9046A3C6091}"/>
                </a:ext>
              </a:extLst>
            </p:cNvPr>
            <p:cNvSpPr txBox="1"/>
            <p:nvPr/>
          </p:nvSpPr>
          <p:spPr>
            <a:xfrm>
              <a:off x="379232" y="4801820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DB8C89-8785-485C-ABB4-505B5EE32F2B}"/>
              </a:ext>
            </a:extLst>
          </p:cNvPr>
          <p:cNvGrpSpPr/>
          <p:nvPr/>
        </p:nvGrpSpPr>
        <p:grpSpPr>
          <a:xfrm>
            <a:off x="4672691" y="4925802"/>
            <a:ext cx="984424" cy="230832"/>
            <a:chOff x="2123729" y="4761169"/>
            <a:chExt cx="984424" cy="230832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5C27984-93F5-48E0-934C-7AD42E6C0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044C66-FBFA-4B6E-8A1D-C22646113602}"/>
                </a:ext>
              </a:extLst>
            </p:cNvPr>
            <p:cNvSpPr txBox="1"/>
            <p:nvPr/>
          </p:nvSpPr>
          <p:spPr>
            <a:xfrm>
              <a:off x="2239004" y="4761169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07A6B5-664D-4278-90CB-93826D102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215526"/>
              </p:ext>
            </p:extLst>
          </p:nvPr>
        </p:nvGraphicFramePr>
        <p:xfrm>
          <a:off x="611560" y="1275606"/>
          <a:ext cx="4536504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52891F0-E5AB-4F22-B7F5-8CC40D129CFD}"/>
              </a:ext>
            </a:extLst>
          </p:cNvPr>
          <p:cNvGrpSpPr/>
          <p:nvPr/>
        </p:nvGrpSpPr>
        <p:grpSpPr>
          <a:xfrm>
            <a:off x="3896514" y="2324124"/>
            <a:ext cx="720080" cy="521139"/>
            <a:chOff x="2627784" y="2050611"/>
            <a:chExt cx="720080" cy="5211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EB05C1-2CFE-444F-884C-0E417309A8E0}"/>
                </a:ext>
              </a:extLst>
            </p:cNvPr>
            <p:cNvSpPr txBox="1"/>
            <p:nvPr/>
          </p:nvSpPr>
          <p:spPr>
            <a:xfrm>
              <a:off x="2627784" y="2233196"/>
              <a:ext cx="7200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684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CCT</a:t>
              </a:r>
              <a:endParaRPr lang="en-ID" sz="1600" dirty="0">
                <a:solidFill>
                  <a:srgbClr val="968447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9E714D-FBCB-4741-9FF3-D3EC7A9C9017}"/>
                </a:ext>
              </a:extLst>
            </p:cNvPr>
            <p:cNvSpPr txBox="1"/>
            <p:nvPr/>
          </p:nvSpPr>
          <p:spPr>
            <a:xfrm>
              <a:off x="2627784" y="2050611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9684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14,3%</a:t>
              </a:r>
              <a:endParaRPr lang="en-ID" sz="1200" dirty="0">
                <a:solidFill>
                  <a:srgbClr val="968447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EBEA5B1-5205-4E6E-BE26-B4604DE04F81}"/>
              </a:ext>
            </a:extLst>
          </p:cNvPr>
          <p:cNvGrpSpPr/>
          <p:nvPr/>
        </p:nvGrpSpPr>
        <p:grpSpPr>
          <a:xfrm>
            <a:off x="1088202" y="3662613"/>
            <a:ext cx="1656184" cy="554578"/>
            <a:chOff x="179512" y="3003798"/>
            <a:chExt cx="1656184" cy="5545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3D3EBE-0ADD-4175-86DB-BB1698BD86DE}"/>
                </a:ext>
              </a:extLst>
            </p:cNvPr>
            <p:cNvSpPr txBox="1"/>
            <p:nvPr/>
          </p:nvSpPr>
          <p:spPr>
            <a:xfrm>
              <a:off x="179512" y="3219822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9684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VeriFone Inc.</a:t>
              </a:r>
              <a:endParaRPr lang="en-ID" sz="1600" dirty="0">
                <a:solidFill>
                  <a:srgbClr val="968447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F9EE0B-9BE7-4D24-86F3-1BAB068E25CA}"/>
                </a:ext>
              </a:extLst>
            </p:cNvPr>
            <p:cNvSpPr txBox="1"/>
            <p:nvPr/>
          </p:nvSpPr>
          <p:spPr>
            <a:xfrm>
              <a:off x="611560" y="3003798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9684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85,7%</a:t>
              </a:r>
              <a:endParaRPr lang="en-ID" sz="1200" dirty="0">
                <a:solidFill>
                  <a:srgbClr val="968447"/>
                </a:solidFill>
                <a:latin typeface="Montserrat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A34379-E493-41F5-BF5F-69C36E156079}"/>
              </a:ext>
            </a:extLst>
          </p:cNvPr>
          <p:cNvGrpSpPr/>
          <p:nvPr/>
        </p:nvGrpSpPr>
        <p:grpSpPr>
          <a:xfrm rot="2700000">
            <a:off x="6779800" y="923062"/>
            <a:ext cx="472578" cy="879828"/>
            <a:chOff x="6783521" y="1654812"/>
            <a:chExt cx="726841" cy="1353205"/>
          </a:xfrm>
        </p:grpSpPr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64613ACE-BF25-4890-9204-3A68A06455AA}"/>
                </a:ext>
              </a:extLst>
            </p:cNvPr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1A699E0B-4856-4EC2-885D-0F3BA19D0303}"/>
                </a:ext>
              </a:extLst>
            </p:cNvPr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7838001-9F5C-4514-BC7C-5BD63E856D93}"/>
              </a:ext>
            </a:extLst>
          </p:cNvPr>
          <p:cNvGrpSpPr/>
          <p:nvPr/>
        </p:nvGrpSpPr>
        <p:grpSpPr>
          <a:xfrm>
            <a:off x="4860032" y="1647264"/>
            <a:ext cx="3277252" cy="2940710"/>
            <a:chOff x="2875611" y="1828800"/>
            <a:chExt cx="3277252" cy="2940710"/>
          </a:xfrm>
        </p:grpSpPr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9522F9E-59B2-4A34-B505-817121ECB65B}"/>
                </a:ext>
              </a:extLst>
            </p:cNvPr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454B79D9-35F1-400B-8E8B-DC254EB3E844}"/>
                </a:ext>
              </a:extLst>
            </p:cNvPr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" fmla="*/ 2143354 w 2259633"/>
                <a:gd name="connsiteY0" fmla="*/ 47501 h 1115520"/>
                <a:gd name="connsiteX1" fmla="*/ 0 w 2259633"/>
                <a:gd name="connsiteY1" fmla="*/ 486413 h 1115520"/>
                <a:gd name="connsiteX2" fmla="*/ 7316 w 2259633"/>
                <a:gd name="connsiteY2" fmla="*/ 1115520 h 1115520"/>
                <a:gd name="connsiteX3" fmla="*/ 2150669 w 2259633"/>
                <a:gd name="connsiteY3" fmla="*/ 640032 h 1115520"/>
                <a:gd name="connsiteX4" fmla="*/ 2143354 w 2259633"/>
                <a:gd name="connsiteY4" fmla="*/ 47501 h 1115520"/>
                <a:gd name="connsiteX0" fmla="*/ 2143354 w 2387606"/>
                <a:gd name="connsiteY0" fmla="*/ 47501 h 1115520"/>
                <a:gd name="connsiteX1" fmla="*/ 0 w 2387606"/>
                <a:gd name="connsiteY1" fmla="*/ 486413 h 1115520"/>
                <a:gd name="connsiteX2" fmla="*/ 7316 w 2387606"/>
                <a:gd name="connsiteY2" fmla="*/ 1115520 h 1115520"/>
                <a:gd name="connsiteX3" fmla="*/ 2150669 w 2387606"/>
                <a:gd name="connsiteY3" fmla="*/ 640032 h 1115520"/>
                <a:gd name="connsiteX4" fmla="*/ 2143354 w 2387606"/>
                <a:gd name="connsiteY4" fmla="*/ 47501 h 1115520"/>
                <a:gd name="connsiteX0" fmla="*/ 2143354 w 2335036"/>
                <a:gd name="connsiteY0" fmla="*/ 84198 h 1152217"/>
                <a:gd name="connsiteX1" fmla="*/ 0 w 2335036"/>
                <a:gd name="connsiteY1" fmla="*/ 523110 h 1152217"/>
                <a:gd name="connsiteX2" fmla="*/ 7316 w 2335036"/>
                <a:gd name="connsiteY2" fmla="*/ 1152217 h 1152217"/>
                <a:gd name="connsiteX3" fmla="*/ 2150669 w 2335036"/>
                <a:gd name="connsiteY3" fmla="*/ 676729 h 1152217"/>
                <a:gd name="connsiteX4" fmla="*/ 2143354 w 2335036"/>
                <a:gd name="connsiteY4" fmla="*/ 84198 h 1152217"/>
                <a:gd name="connsiteX0" fmla="*/ 2143354 w 2307818"/>
                <a:gd name="connsiteY0" fmla="*/ 84198 h 1152217"/>
                <a:gd name="connsiteX1" fmla="*/ 0 w 2307818"/>
                <a:gd name="connsiteY1" fmla="*/ 523110 h 1152217"/>
                <a:gd name="connsiteX2" fmla="*/ 7316 w 2307818"/>
                <a:gd name="connsiteY2" fmla="*/ 1152217 h 1152217"/>
                <a:gd name="connsiteX3" fmla="*/ 2150669 w 2307818"/>
                <a:gd name="connsiteY3" fmla="*/ 676729 h 1152217"/>
                <a:gd name="connsiteX4" fmla="*/ 2143354 w 2307818"/>
                <a:gd name="connsiteY4" fmla="*/ 84198 h 1152217"/>
                <a:gd name="connsiteX0" fmla="*/ 2143354 w 2307818"/>
                <a:gd name="connsiteY0" fmla="*/ 0 h 1068019"/>
                <a:gd name="connsiteX1" fmla="*/ 0 w 2307818"/>
                <a:gd name="connsiteY1" fmla="*/ 438912 h 1068019"/>
                <a:gd name="connsiteX2" fmla="*/ 7316 w 2307818"/>
                <a:gd name="connsiteY2" fmla="*/ 1068019 h 1068019"/>
                <a:gd name="connsiteX3" fmla="*/ 2150669 w 2307818"/>
                <a:gd name="connsiteY3" fmla="*/ 592531 h 1068019"/>
                <a:gd name="connsiteX4" fmla="*/ 2143354 w 2307818"/>
                <a:gd name="connsiteY4" fmla="*/ 0 h 1068019"/>
                <a:gd name="connsiteX0" fmla="*/ 2143354 w 2152136"/>
                <a:gd name="connsiteY0" fmla="*/ 0 h 1068019"/>
                <a:gd name="connsiteX1" fmla="*/ 0 w 2152136"/>
                <a:gd name="connsiteY1" fmla="*/ 438912 h 1068019"/>
                <a:gd name="connsiteX2" fmla="*/ 7316 w 2152136"/>
                <a:gd name="connsiteY2" fmla="*/ 1068019 h 1068019"/>
                <a:gd name="connsiteX3" fmla="*/ 2150669 w 2152136"/>
                <a:gd name="connsiteY3" fmla="*/ 592531 h 1068019"/>
                <a:gd name="connsiteX4" fmla="*/ 2143354 w 2152136"/>
                <a:gd name="connsiteY4" fmla="*/ 0 h 1068019"/>
                <a:gd name="connsiteX0" fmla="*/ 2136250 w 2145032"/>
                <a:gd name="connsiteY0" fmla="*/ 0 h 1068019"/>
                <a:gd name="connsiteX1" fmla="*/ 14842 w 2145032"/>
                <a:gd name="connsiteY1" fmla="*/ 438912 h 1068019"/>
                <a:gd name="connsiteX2" fmla="*/ 212 w 2145032"/>
                <a:gd name="connsiteY2" fmla="*/ 1068019 h 1068019"/>
                <a:gd name="connsiteX3" fmla="*/ 2143565 w 2145032"/>
                <a:gd name="connsiteY3" fmla="*/ 592531 h 1068019"/>
                <a:gd name="connsiteX4" fmla="*/ 2136250 w 2145032"/>
                <a:gd name="connsiteY4" fmla="*/ 0 h 1068019"/>
                <a:gd name="connsiteX0" fmla="*/ 2121408 w 2130190"/>
                <a:gd name="connsiteY0" fmla="*/ 0 h 1075334"/>
                <a:gd name="connsiteX1" fmla="*/ 0 w 2130190"/>
                <a:gd name="connsiteY1" fmla="*/ 438912 h 1075334"/>
                <a:gd name="connsiteX2" fmla="*/ 7316 w 2130190"/>
                <a:gd name="connsiteY2" fmla="*/ 1075334 h 1075334"/>
                <a:gd name="connsiteX3" fmla="*/ 2128723 w 2130190"/>
                <a:gd name="connsiteY3" fmla="*/ 592531 h 1075334"/>
                <a:gd name="connsiteX4" fmla="*/ 2121408 w 2130190"/>
                <a:gd name="connsiteY4" fmla="*/ 0 h 1075334"/>
                <a:gd name="connsiteX0" fmla="*/ 2121408 w 2130190"/>
                <a:gd name="connsiteY0" fmla="*/ 0 h 1046074"/>
                <a:gd name="connsiteX1" fmla="*/ 0 w 2130190"/>
                <a:gd name="connsiteY1" fmla="*/ 438912 h 1046074"/>
                <a:gd name="connsiteX2" fmla="*/ 7316 w 2130190"/>
                <a:gd name="connsiteY2" fmla="*/ 1046074 h 1046074"/>
                <a:gd name="connsiteX3" fmla="*/ 2128723 w 2130190"/>
                <a:gd name="connsiteY3" fmla="*/ 592531 h 1046074"/>
                <a:gd name="connsiteX4" fmla="*/ 2121408 w 2130190"/>
                <a:gd name="connsiteY4" fmla="*/ 0 h 104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A7E894D8-763C-4509-8640-D76B6499033F}"/>
                </a:ext>
              </a:extLst>
            </p:cNvPr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" fmla="*/ 0 w 2896820"/>
                <a:gd name="connsiteY0" fmla="*/ 292608 h 877824"/>
                <a:gd name="connsiteX1" fmla="*/ 2874874 w 2896820"/>
                <a:gd name="connsiteY1" fmla="*/ 0 h 877824"/>
                <a:gd name="connsiteX2" fmla="*/ 2896820 w 2896820"/>
                <a:gd name="connsiteY2" fmla="*/ 607162 h 877824"/>
                <a:gd name="connsiteX3" fmla="*/ 14631 w 2896820"/>
                <a:gd name="connsiteY3" fmla="*/ 877824 h 877824"/>
                <a:gd name="connsiteX4" fmla="*/ 0 w 2896820"/>
                <a:gd name="connsiteY4" fmla="*/ 292608 h 877824"/>
                <a:gd name="connsiteX0" fmla="*/ 7315 w 2882189"/>
                <a:gd name="connsiteY0" fmla="*/ 292608 h 877824"/>
                <a:gd name="connsiteX1" fmla="*/ 2860243 w 2882189"/>
                <a:gd name="connsiteY1" fmla="*/ 0 h 877824"/>
                <a:gd name="connsiteX2" fmla="*/ 2882189 w 2882189"/>
                <a:gd name="connsiteY2" fmla="*/ 607162 h 877824"/>
                <a:gd name="connsiteX3" fmla="*/ 0 w 2882189"/>
                <a:gd name="connsiteY3" fmla="*/ 877824 h 877824"/>
                <a:gd name="connsiteX4" fmla="*/ 7315 w 2882189"/>
                <a:gd name="connsiteY4" fmla="*/ 292608 h 877824"/>
                <a:gd name="connsiteX0" fmla="*/ 7315 w 2867558"/>
                <a:gd name="connsiteY0" fmla="*/ 292608 h 877824"/>
                <a:gd name="connsiteX1" fmla="*/ 2860243 w 2867558"/>
                <a:gd name="connsiteY1" fmla="*/ 0 h 877824"/>
                <a:gd name="connsiteX2" fmla="*/ 2867558 w 2867558"/>
                <a:gd name="connsiteY2" fmla="*/ 607162 h 877824"/>
                <a:gd name="connsiteX3" fmla="*/ 0 w 2867558"/>
                <a:gd name="connsiteY3" fmla="*/ 877824 h 877824"/>
                <a:gd name="connsiteX4" fmla="*/ 7315 w 2867558"/>
                <a:gd name="connsiteY4" fmla="*/ 292608 h 87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590E8A8E-D706-459C-8F0B-1DF249939106}"/>
                </a:ext>
              </a:extLst>
            </p:cNvPr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24308A7B-2D52-4410-9FD4-271814BD4AC6}"/>
                </a:ext>
              </a:extLst>
            </p:cNvPr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D0495ABF-E8CE-44A2-8610-84065B8E2035}"/>
                </a:ext>
              </a:extLst>
            </p:cNvPr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7E926C25-AC5D-4368-B3BD-71CAA9366F8C}"/>
                </a:ext>
              </a:extLst>
            </p:cNvPr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3F95B697-B94B-422B-9A5F-4092D03FE2D0}"/>
              </a:ext>
            </a:extLst>
          </p:cNvPr>
          <p:cNvSpPr txBox="1">
            <a:spLocks/>
          </p:cNvSpPr>
          <p:nvPr/>
        </p:nvSpPr>
        <p:spPr>
          <a:xfrm rot="458666">
            <a:off x="5097616" y="3632366"/>
            <a:ext cx="1998082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Credit Card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Arial" pitchFamily="34" charset="0"/>
            </a:endParaRPr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44669890-B282-4D6E-858C-A26B40EA5B19}"/>
              </a:ext>
            </a:extLst>
          </p:cNvPr>
          <p:cNvSpPr txBox="1">
            <a:spLocks/>
          </p:cNvSpPr>
          <p:nvPr/>
        </p:nvSpPr>
        <p:spPr>
          <a:xfrm rot="583725">
            <a:off x="5178986" y="2828269"/>
            <a:ext cx="1980947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From</a:t>
            </a:r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0D443CA3-50ED-4810-A0B3-6D0C86C434CB}"/>
              </a:ext>
            </a:extLst>
          </p:cNvPr>
          <p:cNvSpPr txBox="1">
            <a:spLocks/>
          </p:cNvSpPr>
          <p:nvPr/>
        </p:nvSpPr>
        <p:spPr>
          <a:xfrm rot="500431">
            <a:off x="5678317" y="2182076"/>
            <a:ext cx="2294728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63.9%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cs typeface="Arial" pitchFamily="34" charset="0"/>
              </a:rPr>
              <a:t>Payment</a:t>
            </a:r>
          </a:p>
        </p:txBody>
      </p:sp>
      <p:sp>
        <p:nvSpPr>
          <p:cNvPr id="149" name="Text Placeholder 1">
            <a:extLst>
              <a:ext uri="{FF2B5EF4-FFF2-40B4-BE49-F238E27FC236}">
                <a16:creationId xmlns:a16="http://schemas.microsoft.com/office/drawing/2014/main" id="{FDEB87F9-D037-409E-B481-81781DDE017D}"/>
              </a:ext>
            </a:extLst>
          </p:cNvPr>
          <p:cNvSpPr txBox="1">
            <a:spLocks/>
          </p:cNvSpPr>
          <p:nvPr/>
        </p:nvSpPr>
        <p:spPr>
          <a:xfrm>
            <a:off x="2539714" y="52751"/>
            <a:ext cx="406457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Vendor &amp; Payment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8EDF06B-FF22-491B-A8EF-0158768D6805}"/>
              </a:ext>
            </a:extLst>
          </p:cNvPr>
          <p:cNvGrpSpPr/>
          <p:nvPr/>
        </p:nvGrpSpPr>
        <p:grpSpPr>
          <a:xfrm>
            <a:off x="3707904" y="4883410"/>
            <a:ext cx="948951" cy="230832"/>
            <a:chOff x="299430" y="4801820"/>
            <a:chExt cx="948951" cy="230832"/>
          </a:xfrm>
        </p:grpSpPr>
        <p:sp>
          <p:nvSpPr>
            <p:cNvPr id="152" name="Rounded Rectangle 8">
              <a:extLst>
                <a:ext uri="{FF2B5EF4-FFF2-40B4-BE49-F238E27FC236}">
                  <a16:creationId xmlns:a16="http://schemas.microsoft.com/office/drawing/2014/main" id="{042BAB08-E712-4791-B396-BADFD031B5B7}"/>
                </a:ext>
              </a:extLst>
            </p:cNvPr>
            <p:cNvSpPr/>
            <p:nvPr/>
          </p:nvSpPr>
          <p:spPr>
            <a:xfrm>
              <a:off x="299430" y="4859504"/>
              <a:ext cx="119123" cy="11546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5D6E9B3-C625-4544-860B-666E80F50686}"/>
                </a:ext>
              </a:extLst>
            </p:cNvPr>
            <p:cNvSpPr txBox="1"/>
            <p:nvPr/>
          </p:nvSpPr>
          <p:spPr>
            <a:xfrm>
              <a:off x="379232" y="4801820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7051277-067A-4CE8-98E3-2B063083B00F}"/>
              </a:ext>
            </a:extLst>
          </p:cNvPr>
          <p:cNvGrpSpPr/>
          <p:nvPr/>
        </p:nvGrpSpPr>
        <p:grpSpPr>
          <a:xfrm>
            <a:off x="4672691" y="4876006"/>
            <a:ext cx="984424" cy="230832"/>
            <a:chOff x="2123729" y="4761169"/>
            <a:chExt cx="984424" cy="230832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62A0826-470C-44BD-89B2-05B2348EC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3729" y="4775977"/>
              <a:ext cx="216024" cy="21602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E9F0929-C061-4071-BE7C-150B49D06721}"/>
                </a:ext>
              </a:extLst>
            </p:cNvPr>
            <p:cNvSpPr txBox="1"/>
            <p:nvPr/>
          </p:nvSpPr>
          <p:spPr>
            <a:xfrm>
              <a:off x="2239004" y="4761169"/>
              <a:ext cx="8691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adityadzani</a:t>
              </a:r>
              <a:endParaRPr lang="en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3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314781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1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“Sell your cleverness and buy bewilderment. Cleverness is mere opinion. Bewilderment brings intuitive knowledge.”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1534A-3FD9-43D7-B391-1BA2FF20C39D}"/>
              </a:ext>
            </a:extLst>
          </p:cNvPr>
          <p:cNvSpPr txBox="1"/>
          <p:nvPr/>
        </p:nvSpPr>
        <p:spPr>
          <a:xfrm>
            <a:off x="4391980" y="386789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Rumi</a:t>
            </a:r>
            <a:endParaRPr lang="en-US" sz="12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183</Words>
  <Application>Microsoft Office PowerPoint</Application>
  <PresentationFormat>On-screen Show (16:9)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Lato</vt:lpstr>
      <vt:lpstr>Montserrat</vt:lpstr>
      <vt:lpstr>Poppins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aditya eza</cp:lastModifiedBy>
  <cp:revision>106</cp:revision>
  <dcterms:created xsi:type="dcterms:W3CDTF">2016-12-05T23:26:54Z</dcterms:created>
  <dcterms:modified xsi:type="dcterms:W3CDTF">2021-12-24T13:45:53Z</dcterms:modified>
</cp:coreProperties>
</file>