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25"/>
  </p:notesMasterIdLst>
  <p:sldIdLst>
    <p:sldId id="1864" r:id="rId5"/>
    <p:sldId id="1868" r:id="rId6"/>
    <p:sldId id="1866" r:id="rId7"/>
    <p:sldId id="1869" r:id="rId8"/>
    <p:sldId id="1872" r:id="rId9"/>
    <p:sldId id="1873" r:id="rId10"/>
    <p:sldId id="1874" r:id="rId11"/>
    <p:sldId id="1877" r:id="rId12"/>
    <p:sldId id="1876" r:id="rId13"/>
    <p:sldId id="1879" r:id="rId14"/>
    <p:sldId id="1880" r:id="rId15"/>
    <p:sldId id="1882" r:id="rId16"/>
    <p:sldId id="1883" r:id="rId17"/>
    <p:sldId id="1885" r:id="rId18"/>
    <p:sldId id="1886" r:id="rId19"/>
    <p:sldId id="1888" r:id="rId20"/>
    <p:sldId id="1889" r:id="rId21"/>
    <p:sldId id="1887" r:id="rId22"/>
    <p:sldId id="1890" r:id="rId23"/>
    <p:sldId id="1881" r:id="rId2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3042"/>
    <a:srgbClr val="94ABBD"/>
    <a:srgbClr val="3578AF"/>
    <a:srgbClr val="FE4387"/>
    <a:srgbClr val="FF2625"/>
    <a:srgbClr val="007788"/>
    <a:srgbClr val="297C2A"/>
    <a:srgbClr val="F69000"/>
    <a:srgbClr val="01C2D1"/>
    <a:srgbClr val="D6D7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4724" autoAdjust="0"/>
  </p:normalViewPr>
  <p:slideViewPr>
    <p:cSldViewPr snapToGrid="0">
      <p:cViewPr varScale="1">
        <p:scale>
          <a:sx n="110" d="100"/>
          <a:sy n="110" d="100"/>
        </p:scale>
        <p:origin x="780" y="114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8828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6461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1123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888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097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6128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5156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9399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044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789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8566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99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stretchr/testify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ktra/mockery/releas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bing.com/search?q=Elaine+May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2013" y="3262299"/>
            <a:ext cx="5358260" cy="1341324"/>
          </a:xfrm>
        </p:spPr>
        <p:txBody>
          <a:bodyPr anchor="ctr">
            <a:noAutofit/>
          </a:bodyPr>
          <a:lstStyle/>
          <a:p>
            <a:r>
              <a:rPr lang="en-US" altLang="en-US" sz="4800" dirty="0">
                <a:solidFill>
                  <a:schemeClr val="accent2"/>
                </a:solidFill>
              </a:rPr>
              <a:t>Golang Unit Test</a:t>
            </a:r>
            <a:endParaRPr lang="en-US" altLang="en-US" sz="4800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DBBC52D3-8D64-4B98-6067-1BDA7F46B392}"/>
              </a:ext>
            </a:extLst>
          </p:cNvPr>
          <p:cNvSpPr txBox="1">
            <a:spLocks/>
          </p:cNvSpPr>
          <p:nvPr/>
        </p:nvSpPr>
        <p:spPr>
          <a:xfrm>
            <a:off x="5442012" y="1941902"/>
            <a:ext cx="4686130" cy="8281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800" b="0" dirty="0">
                <a:solidFill>
                  <a:srgbClr val="E23042"/>
                </a:solidFill>
              </a:rPr>
              <a:t>Sharing Session</a:t>
            </a: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373062"/>
            <a:ext cx="6477000" cy="1189037"/>
          </a:xfrm>
        </p:spPr>
        <p:txBody>
          <a:bodyPr/>
          <a:lstStyle/>
          <a:p>
            <a:r>
              <a:rPr lang="en-US" dirty="0"/>
              <a:t>Assertion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1209674"/>
            <a:ext cx="6477000" cy="28956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400" b="0" dirty="0" err="1"/>
              <a:t>Pengecekan</a:t>
            </a:r>
            <a:r>
              <a:rPr lang="en-US" altLang="en-US" sz="1400" b="0" dirty="0"/>
              <a:t> unit test manual dengan if else membuat </a:t>
            </a:r>
            <a:r>
              <a:rPr lang="en-US" altLang="en-US" sz="1400" b="0" dirty="0" err="1"/>
              <a:t>kode</a:t>
            </a:r>
            <a:r>
              <a:rPr lang="en-US" altLang="en-US" sz="1400" b="0" dirty="0"/>
              <a:t> menjadi </a:t>
            </a:r>
            <a:r>
              <a:rPr lang="en-US" altLang="en-US" sz="1400" b="0" dirty="0" err="1"/>
              <a:t>panjang</a:t>
            </a:r>
            <a:r>
              <a:rPr lang="en-US" altLang="en-US" sz="1400" b="0" dirty="0"/>
              <a:t> dan tidak </a:t>
            </a:r>
            <a:r>
              <a:rPr lang="en-US" altLang="en-US" sz="1400" b="0" dirty="0" err="1"/>
              <a:t>rapih</a:t>
            </a:r>
            <a:r>
              <a:rPr lang="en-US" altLang="en-US" sz="1400" b="0" dirty="0"/>
              <a:t>, sehingga lebih </a:t>
            </a:r>
            <a:r>
              <a:rPr lang="en-US" altLang="en-US" sz="1400" b="0" dirty="0" err="1"/>
              <a:t>disarankan</a:t>
            </a:r>
            <a:r>
              <a:rPr lang="en-US" altLang="en-US" sz="1400" b="0" dirty="0"/>
              <a:t> untuk </a:t>
            </a:r>
            <a:r>
              <a:rPr lang="en-US" altLang="en-US" sz="1400" b="0" dirty="0" err="1"/>
              <a:t>menggunakan</a:t>
            </a:r>
            <a:r>
              <a:rPr lang="en-US" altLang="en-US" sz="1400" b="0" dirty="0"/>
              <a:t> method assertion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400" b="0" dirty="0"/>
              <a:t>Method assertion bisa digunakan untuk melakukan </a:t>
            </a:r>
            <a:r>
              <a:rPr lang="en-US" altLang="en-US" sz="1400" b="0" dirty="0" err="1"/>
              <a:t>pengecekan</a:t>
            </a:r>
            <a:r>
              <a:rPr lang="en-US" altLang="en-US" sz="1400" b="0" dirty="0"/>
              <a:t> result unit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400" b="0" dirty="0"/>
              <a:t>Di Golang tidak ada method </a:t>
            </a:r>
            <a:r>
              <a:rPr lang="en-US" altLang="en-US" sz="1400" b="0" dirty="0" err="1"/>
              <a:t>bawaan</a:t>
            </a:r>
            <a:r>
              <a:rPr lang="en-US" altLang="en-US" sz="1400" b="0" dirty="0"/>
              <a:t> untuk melakukan assertion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400" b="0" dirty="0"/>
              <a:t>Salah satu package yang bisa digunakan untuk assertion adalah testify: </a:t>
            </a:r>
            <a:r>
              <a:rPr lang="en-ID" sz="1400" b="0" i="0" u="sng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https://github.com/stretchr/testify</a:t>
            </a:r>
            <a:endParaRPr lang="en-US" sz="1400" b="0" i="0" u="none" strike="noStrike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400" b="0" dirty="0"/>
              <a:t>Untuk </a:t>
            </a:r>
            <a:r>
              <a:rPr lang="en-US" altLang="en-US" sz="1400" b="0" dirty="0" err="1"/>
              <a:t>menambahkan</a:t>
            </a:r>
            <a:r>
              <a:rPr lang="en-US" altLang="en-US" sz="1400" b="0" dirty="0"/>
              <a:t> testify ke go module project: </a:t>
            </a:r>
            <a:r>
              <a:rPr lang="en-GB" sz="1400" b="0" i="0" u="none" strike="noStrike" dirty="0">
                <a:effectLst/>
              </a:rPr>
              <a:t>go get github.com/</a:t>
            </a:r>
            <a:r>
              <a:rPr lang="en-GB" sz="1400" b="0" i="0" u="none" strike="noStrike" dirty="0" err="1">
                <a:effectLst/>
              </a:rPr>
              <a:t>stretchr</a:t>
            </a:r>
            <a:r>
              <a:rPr lang="en-GB" sz="1400" b="0" i="0" u="none" strike="noStrike" dirty="0">
                <a:effectLst/>
              </a:rPr>
              <a:t>/testify</a:t>
            </a:r>
            <a:endParaRPr lang="en-US" altLang="en-US" sz="1400" b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673181-C327-7895-A281-C17CE057F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999" y="4170040"/>
            <a:ext cx="2636412" cy="23148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8BE02-D2C1-7896-82B2-8FC26C69903D}"/>
              </a:ext>
            </a:extLst>
          </p:cNvPr>
          <p:cNvSpPr txBox="1"/>
          <p:nvPr/>
        </p:nvSpPr>
        <p:spPr>
          <a:xfrm>
            <a:off x="6260229" y="5059534"/>
            <a:ext cx="159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rPr>
              <a:t>Contoh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rPr>
              <a:t> assert</a:t>
            </a:r>
            <a:endParaRPr lang="en-ID" dirty="0">
              <a:solidFill>
                <a:schemeClr val="bg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006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3"/>
            <a:ext cx="6449683" cy="1189038"/>
          </a:xfrm>
        </p:spPr>
        <p:txBody>
          <a:bodyPr/>
          <a:lstStyle/>
          <a:p>
            <a:r>
              <a:rPr lang="en-US" dirty="0"/>
              <a:t>Assert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1999" y="1505517"/>
            <a:ext cx="10191751" cy="15813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Di testify, ada 2 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metode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assertion yang bisa 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dipakai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yaitu assert dan require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assert: Jika tidak 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sesuai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dipanggil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adalah Fail, sehingga tetap 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melanjutkan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eksekusi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kode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unit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require: Jika tidak 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sesuai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dipanggil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adalah 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FailNow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sehingga tidak 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melanjutkan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eksekusi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kode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unit test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7FF6EB-2AAA-CF67-3CC8-DD1DCB1AD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53" y="2694555"/>
            <a:ext cx="5308547" cy="28507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CA7291-0D83-CB34-576D-B90C10338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332" y="2830305"/>
            <a:ext cx="5301402" cy="27150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DE67FC-2118-5EC9-5A82-4AA2E0EE4ACD}"/>
              </a:ext>
            </a:extLst>
          </p:cNvPr>
          <p:cNvSpPr txBox="1"/>
          <p:nvPr/>
        </p:nvSpPr>
        <p:spPr>
          <a:xfrm>
            <a:off x="3050304" y="5545309"/>
            <a:ext cx="78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rPr>
              <a:t>assert</a:t>
            </a:r>
            <a:endParaRPr lang="en-ID" dirty="0">
              <a:solidFill>
                <a:schemeClr val="bg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76EFF2-E380-7806-0F6A-F7B4D674A362}"/>
              </a:ext>
            </a:extLst>
          </p:cNvPr>
          <p:cNvSpPr txBox="1"/>
          <p:nvPr/>
        </p:nvSpPr>
        <p:spPr>
          <a:xfrm>
            <a:off x="8419236" y="5545309"/>
            <a:ext cx="90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rPr>
              <a:t>require</a:t>
            </a:r>
            <a:endParaRPr lang="en-ID" dirty="0">
              <a:solidFill>
                <a:schemeClr val="bg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8609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3"/>
            <a:ext cx="6449683" cy="697332"/>
          </a:xfrm>
        </p:spPr>
        <p:txBody>
          <a:bodyPr/>
          <a:lstStyle/>
          <a:p>
            <a:r>
              <a:rPr lang="en-US" dirty="0"/>
              <a:t>Sub Test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1999" y="1505518"/>
            <a:ext cx="10191751" cy="96145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Untuk membuat function unit test di dalam function unit test, bisa 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menggunakan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sub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Sub test 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dilakukan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dengan 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menggunakan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method Run di 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testing.T</a:t>
            </a:r>
            <a:endParaRPr lang="en-US" altLang="en-US" sz="1400" b="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Sub test bisa 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dijalankan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salah satu saja, dengan cara: go test –v –run=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TestNamaFunction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/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NamaSubTest</a:t>
            </a:r>
            <a:endParaRPr lang="en-US" altLang="en-US" sz="1400" b="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1400" b="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B37CA-0EDF-572B-24E4-E1520B3465D1}"/>
              </a:ext>
            </a:extLst>
          </p:cNvPr>
          <p:cNvSpPr txBox="1"/>
          <p:nvPr/>
        </p:nvSpPr>
        <p:spPr>
          <a:xfrm>
            <a:off x="2197975" y="5429901"/>
            <a:ext cx="1795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rPr>
              <a:t>Contoh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rPr>
              <a:t> sub test</a:t>
            </a:r>
            <a:endParaRPr lang="en-ID" dirty="0">
              <a:solidFill>
                <a:schemeClr val="bg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212C58-5057-B009-0B8E-D884CB8F7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651" y="3494848"/>
            <a:ext cx="5534797" cy="11622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4921A1-C9DA-7475-1B63-C721C7F9AC64}"/>
              </a:ext>
            </a:extLst>
          </p:cNvPr>
          <p:cNvSpPr txBox="1"/>
          <p:nvPr/>
        </p:nvSpPr>
        <p:spPr>
          <a:xfrm>
            <a:off x="6387773" y="4749283"/>
            <a:ext cx="40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rPr>
              <a:t>Contoh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rPr>
              <a:t>menjalankan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rPr>
              <a:t> sub test tertentu</a:t>
            </a:r>
            <a:endParaRPr lang="en-ID" dirty="0">
              <a:solidFill>
                <a:schemeClr val="bg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81309CD-A115-4BA5-57B4-5302D9313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043" y="2785136"/>
            <a:ext cx="3677163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81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3"/>
            <a:ext cx="6449683" cy="1189038"/>
          </a:xfrm>
        </p:spPr>
        <p:txBody>
          <a:bodyPr/>
          <a:lstStyle/>
          <a:p>
            <a:r>
              <a:rPr lang="en-US" dirty="0"/>
              <a:t>Table Test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1999" y="1867053"/>
            <a:ext cx="5191126" cy="27902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Dengan adanya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fitur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sub test, kita bisa membuat unit test secara lebih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dinamis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dan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rapi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yaitu dengan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menggunakan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konsep table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Untuk membuat table test, data-data parameter dan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ekspektasi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test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ditaruh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di slice kemudian slice tersebut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diiterasi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menggunakan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sub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547A8B-D87D-4708-F281-3540783B6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307" y="1339057"/>
            <a:ext cx="3779571" cy="3808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ACE1A1-509B-70D7-8616-7BF8BB81047D}"/>
              </a:ext>
            </a:extLst>
          </p:cNvPr>
          <p:cNvSpPr txBox="1"/>
          <p:nvPr/>
        </p:nvSpPr>
        <p:spPr>
          <a:xfrm>
            <a:off x="7798307" y="5223962"/>
            <a:ext cx="1939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rPr>
              <a:t>Contoh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rPr>
              <a:t> table test</a:t>
            </a:r>
            <a:endParaRPr lang="en-ID" dirty="0">
              <a:solidFill>
                <a:schemeClr val="bg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2716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92162"/>
            <a:ext cx="6477000" cy="1189037"/>
          </a:xfrm>
        </p:spPr>
        <p:txBody>
          <a:bodyPr/>
          <a:lstStyle/>
          <a:p>
            <a:r>
              <a:rPr lang="en-US" dirty="0"/>
              <a:t>Mock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1981199"/>
            <a:ext cx="6074983" cy="36259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Mock adalah object yang sudah kita program dengan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ekspektasi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tertentu sehingga ketika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dipanggil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akan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menghasilkan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data yang sudah kita program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diawal</a:t>
            </a:r>
            <a:endParaRPr lang="en-US" altLang="en-US" sz="1600" b="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Mock di unit testing dapat digunakan untuk membuat mock pada suatu object yang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sulit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dilakukan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testing,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biasanya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terjadi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pada object yang memamnggil third party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seperti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database,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api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call, dan lain-lain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Golang tidak memiliki package mock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bawaan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kita bisa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menggunakan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method mock di package testify</a:t>
            </a:r>
          </a:p>
        </p:txBody>
      </p:sp>
    </p:spTree>
    <p:extLst>
      <p:ext uri="{BB962C8B-B14F-4D97-AF65-F5344CB8AC3E}">
        <p14:creationId xmlns:p14="http://schemas.microsoft.com/office/powerpoint/2010/main" val="322812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3"/>
            <a:ext cx="6449683" cy="1189038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mock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A00C69-3817-6777-47C3-5BC49CD5D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18" y="1664810"/>
            <a:ext cx="4861286" cy="15937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6D1CC2-8D30-BC48-5403-9800314DB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444" y="1499128"/>
            <a:ext cx="4941307" cy="41344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03DF8C-36C8-1096-A07F-4BE4ABB652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2409" y="474246"/>
            <a:ext cx="1278910" cy="6430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00B759-C379-54F0-1D42-AD0A3DC3BA79}"/>
              </a:ext>
            </a:extLst>
          </p:cNvPr>
          <p:cNvSpPr txBox="1"/>
          <p:nvPr/>
        </p:nvSpPr>
        <p:spPr>
          <a:xfrm>
            <a:off x="2796225" y="3258565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rPr>
              <a:t>Kode program</a:t>
            </a:r>
            <a:endParaRPr lang="en-ID" sz="1400" dirty="0">
              <a:solidFill>
                <a:schemeClr val="bg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E98FD1-2ACE-438B-0945-AD80EECB2AEA}"/>
              </a:ext>
            </a:extLst>
          </p:cNvPr>
          <p:cNvSpPr txBox="1"/>
          <p:nvPr/>
        </p:nvSpPr>
        <p:spPr>
          <a:xfrm>
            <a:off x="6774419" y="641872"/>
            <a:ext cx="108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rPr>
              <a:t>Kode struct</a:t>
            </a:r>
            <a:endParaRPr lang="en-ID" sz="1400" dirty="0">
              <a:solidFill>
                <a:schemeClr val="bg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A6544E-8D43-DB96-85CC-2E604F0D5298}"/>
              </a:ext>
            </a:extLst>
          </p:cNvPr>
          <p:cNvSpPr txBox="1"/>
          <p:nvPr/>
        </p:nvSpPr>
        <p:spPr>
          <a:xfrm>
            <a:off x="8715016" y="5633555"/>
            <a:ext cx="1290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rPr>
              <a:t>Kode unit test</a:t>
            </a:r>
            <a:endParaRPr lang="en-ID" sz="1400" dirty="0">
              <a:solidFill>
                <a:schemeClr val="bg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79FCF9-0EA7-EF7C-881F-D3EBA85AFEDE}"/>
              </a:ext>
            </a:extLst>
          </p:cNvPr>
          <p:cNvSpPr txBox="1"/>
          <p:nvPr/>
        </p:nvSpPr>
        <p:spPr>
          <a:xfrm>
            <a:off x="1579827" y="5496212"/>
            <a:ext cx="3225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rPr>
              <a:t>Kode program yang </a:t>
            </a:r>
            <a:r>
              <a:rPr lang="en-US" sz="14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rPr>
              <a:t>akan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rPr>
              <a:t>dibuat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rPr>
              <a:t> mock</a:t>
            </a:r>
            <a:endParaRPr lang="en-ID" sz="1400" dirty="0">
              <a:solidFill>
                <a:schemeClr val="bg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1454DDE-DFAE-ADD2-B868-37D3B20FE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909" y="3775757"/>
            <a:ext cx="5821540" cy="172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58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92162"/>
            <a:ext cx="6477000" cy="1189037"/>
          </a:xfrm>
        </p:spPr>
        <p:txBody>
          <a:bodyPr/>
          <a:lstStyle/>
          <a:p>
            <a:r>
              <a:rPr lang="en-US" dirty="0"/>
              <a:t>Mockery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1981199"/>
            <a:ext cx="6074983" cy="36259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Membuat mock bisa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dibuat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dengan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menulis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kode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mock sendiri atau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menggunakan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tools mock generator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Contoh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tools mock generator yang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cukup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populer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adalah mockery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Mockery bisa membuat mock secara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otomatis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dari interface-interface yang sudah ada</a:t>
            </a:r>
          </a:p>
        </p:txBody>
      </p:sp>
    </p:spTree>
    <p:extLst>
      <p:ext uri="{BB962C8B-B14F-4D97-AF65-F5344CB8AC3E}">
        <p14:creationId xmlns:p14="http://schemas.microsoft.com/office/powerpoint/2010/main" val="211015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430213"/>
            <a:ext cx="7955281" cy="1189038"/>
          </a:xfrm>
        </p:spPr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menggunakan</a:t>
            </a:r>
            <a:r>
              <a:rPr lang="en-US" dirty="0"/>
              <a:t> mockery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1999" y="1419226"/>
            <a:ext cx="10668002" cy="24299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lvl="1" indent="-342900">
              <a:buFont typeface="+mj-lt"/>
              <a:buAutoNum type="arabicPeriod"/>
            </a:pP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Download file executable mockery 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sesuai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sistem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operasi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dipakai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di 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  <a:hlinkClick r:id="rId3"/>
              </a:rPr>
              <a:t>https://github.com/vektra/mockery/releases</a:t>
            </a:r>
            <a:endParaRPr lang="en-US" altLang="en-US" sz="1400" b="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71500" lvl="1" indent="-342900">
              <a:buFont typeface="+mj-lt"/>
              <a:buAutoNum type="arabicPeriod"/>
            </a:pP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Extract file yang sudah 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didownload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tadi</a:t>
            </a:r>
            <a:endParaRPr lang="en-US" altLang="en-US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571500" lvl="1" indent="-342900">
              <a:buFont typeface="+mj-lt"/>
              <a:buAutoNum type="arabicPeriod"/>
            </a:pPr>
            <a:r>
              <a:rPr lang="en-US" altLang="en-US" sz="14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T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ambahkan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directory hasil extract mockery ke PATH, agar bisa 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dijalankan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dari directory lain dengan mudah</a:t>
            </a:r>
          </a:p>
          <a:p>
            <a:pPr marL="1485900" lvl="2" indent="-342900"/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Atau bisa juga 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pindahkan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file executable mockery ke directory yang sudah 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ditambahkan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ke PATH, 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contoh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/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usr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/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loca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/bin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Masuk ke directory project, kemudian 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jalankan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mockery:</a:t>
            </a:r>
          </a:p>
          <a:p>
            <a:pPr marL="1485900" lvl="2" indent="-342900"/>
            <a:r>
              <a:rPr lang="en-US" alt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Untuk generate mock semua interface: mockery --all --</a:t>
            </a:r>
            <a:r>
              <a:rPr lang="en-US" altLang="en-US" sz="14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keeptree</a:t>
            </a:r>
            <a:endParaRPr lang="en-US" altLang="en-US" sz="1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1485900" lvl="2" indent="-342900"/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Untuk generate mock interface tertentu saja: mockery </a:t>
            </a:r>
            <a:r>
              <a:rPr lang="en-US" altLang="en-US" sz="1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--name=</a:t>
            </a:r>
            <a:r>
              <a:rPr lang="en-US" altLang="en-US" sz="14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NamaInterface</a:t>
            </a:r>
            <a:endParaRPr lang="en-US" altLang="en-US" sz="1400" b="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87ACD-54F7-2031-F8CA-108AA7BFE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971" y="3910149"/>
            <a:ext cx="8964276" cy="857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747B90-193C-8F02-4ADB-FD7383414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971" y="4924375"/>
            <a:ext cx="9211961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40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3"/>
            <a:ext cx="6449683" cy="1189038"/>
          </a:xfrm>
        </p:spPr>
        <p:txBody>
          <a:bodyPr/>
          <a:lstStyle/>
          <a:p>
            <a:r>
              <a:rPr lang="en-US" dirty="0"/>
              <a:t>Testify suite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1999" y="1905001"/>
            <a:ext cx="5191126" cy="17240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Method suite di testify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berfungsi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untuk membuat unit test di Golang menjadi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seperti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Dengan suite, kita bisa membuat setup unit test di struct, sehingga dapat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mengurangi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kode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yang sama yang ditulis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berulang-ulang</a:t>
            </a:r>
            <a:endParaRPr lang="en-US" altLang="en-US" sz="1600" b="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ACE1A1-509B-70D7-8616-7BF8BB81047D}"/>
              </a:ext>
            </a:extLst>
          </p:cNvPr>
          <p:cNvSpPr txBox="1"/>
          <p:nvPr/>
        </p:nvSpPr>
        <p:spPr>
          <a:xfrm>
            <a:off x="8101432" y="4826628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rPr>
              <a:t>Contoh</a:t>
            </a:r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rPr>
              <a:t> suite</a:t>
            </a:r>
            <a:endParaRPr lang="en-ID" sz="1600" dirty="0">
              <a:solidFill>
                <a:schemeClr val="bg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4D8A08-5C7C-E577-9BD9-15952B4A9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031" y="1472407"/>
            <a:ext cx="5328076" cy="33542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5F6788-C5FD-C4D6-019D-F24BA25A1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151" y="3712541"/>
            <a:ext cx="3160836" cy="19805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F71391-816A-9E08-3272-B3EC48A29899}"/>
              </a:ext>
            </a:extLst>
          </p:cNvPr>
          <p:cNvSpPr txBox="1"/>
          <p:nvPr/>
        </p:nvSpPr>
        <p:spPr>
          <a:xfrm>
            <a:off x="1061752" y="4533526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rPr>
              <a:t>Contoh</a:t>
            </a:r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rPr>
              <a:t> suite</a:t>
            </a:r>
            <a:endParaRPr lang="en-ID" sz="1600" dirty="0">
              <a:solidFill>
                <a:schemeClr val="bg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0817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3"/>
            <a:ext cx="6449683" cy="921248"/>
          </a:xfrm>
        </p:spPr>
        <p:txBody>
          <a:bodyPr/>
          <a:lstStyle/>
          <a:p>
            <a:r>
              <a:rPr lang="en-US" dirty="0"/>
              <a:t>Test Coverage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1999" y="1947930"/>
            <a:ext cx="4489270" cy="32632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Test coverage adalah salah satu alat 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ukur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dalam unit testing untuk 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mengukur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seberapa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banyak 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kode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program yang sudah 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dibuat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unit 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testingnya</a:t>
            </a:r>
            <a:endParaRPr lang="en-US" altLang="en-US" sz="1400" b="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Cara 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mengenerate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test coverage di Go: </a:t>
            </a:r>
            <a:r>
              <a:rPr lang="en-GB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go test ./... -</a:t>
            </a:r>
            <a:r>
              <a:rPr lang="en-GB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coverprofile</a:t>
            </a:r>
            <a:r>
              <a:rPr lang="en-GB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GB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cover.out</a:t>
            </a:r>
            <a:endParaRPr lang="en-GB" altLang="en-US" sz="1400" b="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Untuk 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mengenerate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dalam 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bentuk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report html: </a:t>
            </a:r>
            <a:r>
              <a:rPr lang="en-GB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go tool cover -html=</a:t>
            </a:r>
            <a:r>
              <a:rPr lang="en-GB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cover.out</a:t>
            </a:r>
            <a:r>
              <a:rPr lang="en-GB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-o cover.html</a:t>
            </a:r>
            <a:endParaRPr lang="en-US" altLang="en-US" sz="1400" b="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CE1849-8BAE-8F9B-BC44-D133AFE33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486" y="456864"/>
            <a:ext cx="5354569" cy="517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3"/>
            <a:ext cx="6449683" cy="1189038"/>
          </a:xfrm>
        </p:spPr>
        <p:txBody>
          <a:bodyPr/>
          <a:lstStyle/>
          <a:p>
            <a:r>
              <a:rPr lang="en-US" dirty="0"/>
              <a:t>Tentang software testing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904999"/>
            <a:ext cx="5932098" cy="39322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Tujuan software testing:</a:t>
            </a:r>
          </a:p>
          <a:p>
            <a:pPr marL="514350" lvl="1" indent="-285750"/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Memastikan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software atau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aplikasi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sesuai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dengan requirement yang diharapkan</a:t>
            </a:r>
          </a:p>
          <a:p>
            <a:pPr marL="514350" lvl="1" indent="-285750"/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Memastikan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aplikasi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bebas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bug yang tidak diharapkan</a:t>
            </a:r>
          </a:p>
          <a:p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Macam-macam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software testing:</a:t>
            </a:r>
          </a:p>
          <a:p>
            <a:pPr marL="514350" lvl="1" indent="-285750"/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GUI / End-to-end test</a:t>
            </a:r>
          </a:p>
          <a:p>
            <a:pPr marL="514350" lvl="1" indent="-285750"/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Integration test</a:t>
            </a:r>
          </a:p>
          <a:p>
            <a:pPr marL="514350" lvl="1" indent="-285750"/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Unit test</a:t>
            </a:r>
          </a:p>
          <a:p>
            <a:pPr marL="514350" lvl="1" indent="-285750"/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dll</a:t>
            </a:r>
            <a:endParaRPr lang="en-US" altLang="en-US" sz="1600" b="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The Benefits of Unit Testing | Segue Technologies">
            <a:extLst>
              <a:ext uri="{FF2B5EF4-FFF2-40B4-BE49-F238E27FC236}">
                <a16:creationId xmlns:a16="http://schemas.microsoft.com/office/drawing/2014/main" id="{A5E97BC2-78E7-8365-92DD-7057A1644E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5" name="Picture 4" descr="Chart, diagram, pie chart&#10;&#10;Description automatically generated">
            <a:extLst>
              <a:ext uri="{FF2B5EF4-FFF2-40B4-BE49-F238E27FC236}">
                <a16:creationId xmlns:a16="http://schemas.microsoft.com/office/drawing/2014/main" id="{0AF361AC-74F7-9E09-52AE-1E3F0E663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977" y="1613194"/>
            <a:ext cx="4607130" cy="36527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DD75C7-5BD4-9FC7-149D-C20EF2FD5BE1}"/>
              </a:ext>
            </a:extLst>
          </p:cNvPr>
          <p:cNvSpPr txBox="1"/>
          <p:nvPr/>
        </p:nvSpPr>
        <p:spPr>
          <a:xfrm>
            <a:off x="7577179" y="5196929"/>
            <a:ext cx="28927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100" dirty="0" err="1">
                <a:solidFill>
                  <a:schemeClr val="bg1"/>
                </a:solidFill>
                <a:latin typeface="+mn-lt"/>
              </a:rPr>
              <a:t>Referensi</a:t>
            </a:r>
            <a:r>
              <a:rPr lang="en-ID" sz="1100" dirty="0">
                <a:solidFill>
                  <a:schemeClr val="bg1"/>
                </a:solidFill>
                <a:latin typeface="+mn-lt"/>
              </a:rPr>
              <a:t>: seguetech.com</a:t>
            </a:r>
          </a:p>
        </p:txBody>
      </p:sp>
    </p:spTree>
    <p:extLst>
      <p:ext uri="{BB962C8B-B14F-4D97-AF65-F5344CB8AC3E}">
        <p14:creationId xmlns:p14="http://schemas.microsoft.com/office/powerpoint/2010/main" val="487335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2751892"/>
            <a:ext cx="9141397" cy="677108"/>
          </a:xfrm>
        </p:spPr>
        <p:txBody>
          <a:bodyPr/>
          <a:lstStyle/>
          <a:p>
            <a:r>
              <a:rPr lang="en-US" sz="4400" dirty="0" err="1"/>
              <a:t>Terima</a:t>
            </a:r>
            <a:r>
              <a:rPr lang="en-US" sz="4400" dirty="0"/>
              <a:t> </a:t>
            </a:r>
            <a:r>
              <a:rPr lang="en-US" sz="4400" dirty="0" err="1"/>
              <a:t>kasih</a:t>
            </a:r>
            <a:r>
              <a:rPr lang="en-US" sz="4400" dirty="0"/>
              <a:t> </a:t>
            </a:r>
            <a:r>
              <a:rPr lang="en-GB" sz="4400" dirty="0"/>
              <a:t>😊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7709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18C6B5-87AC-4DA5-94CA-6E092A6A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 dirty="0" err="1">
                <a:solidFill>
                  <a:srgbClr val="3578AF"/>
                </a:solidFill>
              </a:rPr>
              <a:t>Macam</a:t>
            </a:r>
            <a:r>
              <a:rPr lang="en-US" dirty="0">
                <a:solidFill>
                  <a:srgbClr val="3578AF"/>
                </a:solidFill>
              </a:rPr>
              <a:t> software testing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12410B-E69E-1D18-F67A-964FA2B1D5CD}"/>
              </a:ext>
            </a:extLst>
          </p:cNvPr>
          <p:cNvSpPr/>
          <p:nvPr/>
        </p:nvSpPr>
        <p:spPr>
          <a:xfrm>
            <a:off x="2024100" y="3175341"/>
            <a:ext cx="1308824" cy="130882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198BC3-8027-34B0-704D-A6EA03F82892}"/>
              </a:ext>
            </a:extLst>
          </p:cNvPr>
          <p:cNvSpPr/>
          <p:nvPr/>
        </p:nvSpPr>
        <p:spPr>
          <a:xfrm>
            <a:off x="1224262" y="4842237"/>
            <a:ext cx="2908499" cy="324986"/>
          </a:xfrm>
          <a:custGeom>
            <a:avLst/>
            <a:gdLst>
              <a:gd name="connsiteX0" fmla="*/ 0 w 2908499"/>
              <a:gd name="connsiteY0" fmla="*/ 0 h 720000"/>
              <a:gd name="connsiteX1" fmla="*/ 2908499 w 2908499"/>
              <a:gd name="connsiteY1" fmla="*/ 0 h 720000"/>
              <a:gd name="connsiteX2" fmla="*/ 2908499 w 2908499"/>
              <a:gd name="connsiteY2" fmla="*/ 720000 h 720000"/>
              <a:gd name="connsiteX3" fmla="*/ 0 w 2908499"/>
              <a:gd name="connsiteY3" fmla="*/ 720000 h 720000"/>
              <a:gd name="connsiteX4" fmla="*/ 0 w 290849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8499" h="720000">
                <a:moveTo>
                  <a:pt x="0" y="0"/>
                </a:moveTo>
                <a:lnTo>
                  <a:pt x="2908499" y="0"/>
                </a:lnTo>
                <a:lnTo>
                  <a:pt x="290849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u="none" kern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GUI / End-to-end test</a:t>
            </a:r>
            <a:endParaRPr lang="en-US" sz="1400" u="none" kern="1200" dirty="0">
              <a:solidFill>
                <a:schemeClr val="bg1">
                  <a:lumMod val="75000"/>
                  <a:lumOff val="2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D77F58-8EDD-0E39-5971-8CD22076E64D}"/>
              </a:ext>
            </a:extLst>
          </p:cNvPr>
          <p:cNvSpPr/>
          <p:nvPr/>
        </p:nvSpPr>
        <p:spPr>
          <a:xfrm>
            <a:off x="5441587" y="3175341"/>
            <a:ext cx="1308824" cy="130882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F49E85E-5F67-FDA9-5C48-CAFF0E9B549E}"/>
              </a:ext>
            </a:extLst>
          </p:cNvPr>
          <p:cNvSpPr/>
          <p:nvPr/>
        </p:nvSpPr>
        <p:spPr>
          <a:xfrm>
            <a:off x="4812420" y="4805733"/>
            <a:ext cx="2908499" cy="361490"/>
          </a:xfrm>
          <a:custGeom>
            <a:avLst/>
            <a:gdLst>
              <a:gd name="connsiteX0" fmla="*/ 0 w 2908499"/>
              <a:gd name="connsiteY0" fmla="*/ 0 h 720000"/>
              <a:gd name="connsiteX1" fmla="*/ 2908499 w 2908499"/>
              <a:gd name="connsiteY1" fmla="*/ 0 h 720000"/>
              <a:gd name="connsiteX2" fmla="*/ 2908499 w 2908499"/>
              <a:gd name="connsiteY2" fmla="*/ 720000 h 720000"/>
              <a:gd name="connsiteX3" fmla="*/ 0 w 2908499"/>
              <a:gd name="connsiteY3" fmla="*/ 720000 h 720000"/>
              <a:gd name="connsiteX4" fmla="*/ 0 w 290849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8499" h="720000">
                <a:moveTo>
                  <a:pt x="0" y="0"/>
                </a:moveTo>
                <a:lnTo>
                  <a:pt x="2908499" y="0"/>
                </a:lnTo>
                <a:lnTo>
                  <a:pt x="290849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rPr>
              <a:t>Integration test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F7337A-A264-B986-5EEE-5CEEECE848CF}"/>
              </a:ext>
            </a:extLst>
          </p:cNvPr>
          <p:cNvSpPr/>
          <p:nvPr/>
        </p:nvSpPr>
        <p:spPr>
          <a:xfrm>
            <a:off x="8859075" y="3175341"/>
            <a:ext cx="1308824" cy="130882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7018EE6-7BE9-021B-4BFA-1B82E446F817}"/>
              </a:ext>
            </a:extLst>
          </p:cNvPr>
          <p:cNvSpPr/>
          <p:nvPr/>
        </p:nvSpPr>
        <p:spPr>
          <a:xfrm>
            <a:off x="8059237" y="4842237"/>
            <a:ext cx="2908499" cy="324986"/>
          </a:xfrm>
          <a:custGeom>
            <a:avLst/>
            <a:gdLst>
              <a:gd name="connsiteX0" fmla="*/ 0 w 2908499"/>
              <a:gd name="connsiteY0" fmla="*/ 0 h 720000"/>
              <a:gd name="connsiteX1" fmla="*/ 2908499 w 2908499"/>
              <a:gd name="connsiteY1" fmla="*/ 0 h 720000"/>
              <a:gd name="connsiteX2" fmla="*/ 2908499 w 2908499"/>
              <a:gd name="connsiteY2" fmla="*/ 720000 h 720000"/>
              <a:gd name="connsiteX3" fmla="*/ 0 w 2908499"/>
              <a:gd name="connsiteY3" fmla="*/ 720000 h 720000"/>
              <a:gd name="connsiteX4" fmla="*/ 0 w 290849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8499" h="720000">
                <a:moveTo>
                  <a:pt x="0" y="0"/>
                </a:moveTo>
                <a:lnTo>
                  <a:pt x="2908499" y="0"/>
                </a:lnTo>
                <a:lnTo>
                  <a:pt x="290849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rPr>
              <a:t>Unit test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EB923B-C9F9-F430-5A9A-5EDBE04AC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57" y="2169469"/>
            <a:ext cx="3158258" cy="246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D8FE3A7-4006-5103-CA6F-BC9F061E8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372" y="2103402"/>
            <a:ext cx="3654614" cy="246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0BBB6B6-77BB-EDE0-DC94-0069C3245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489" y="1690104"/>
            <a:ext cx="2892954" cy="306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AFD246-1D0C-2396-7164-62C1BEFB0654}"/>
              </a:ext>
            </a:extLst>
          </p:cNvPr>
          <p:cNvSpPr txBox="1"/>
          <p:nvPr/>
        </p:nvSpPr>
        <p:spPr>
          <a:xfrm>
            <a:off x="4610794" y="5400818"/>
            <a:ext cx="33117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1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rPr>
              <a:t>Referensi</a:t>
            </a:r>
            <a:r>
              <a:rPr lang="en-ID" sz="1100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rPr>
              <a:t>: YouTube Programmer Zaman Now</a:t>
            </a:r>
          </a:p>
        </p:txBody>
      </p:sp>
    </p:spTree>
    <p:extLst>
      <p:ext uri="{BB962C8B-B14F-4D97-AF65-F5344CB8AC3E}">
        <p14:creationId xmlns:p14="http://schemas.microsoft.com/office/powerpoint/2010/main" val="147097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3"/>
            <a:ext cx="6449683" cy="1189038"/>
          </a:xfrm>
        </p:spPr>
        <p:txBody>
          <a:bodyPr/>
          <a:lstStyle/>
          <a:p>
            <a:r>
              <a:rPr lang="en-US" dirty="0"/>
              <a:t>Unit test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904999"/>
            <a:ext cx="5486400" cy="39322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Unit test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menguji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bagian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kode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program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terkecil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biasanya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function atau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Biasanya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kode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unit test lebih banyak dari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kode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program yang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diuji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karena semua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skenario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atau case function ditulis di unit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Dengan unit test, kualitas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kode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program menjadi lebih baik dan minim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kesalahan</a:t>
            </a:r>
            <a:endParaRPr lang="en-US" altLang="en-US" sz="1600" b="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AutoShape 2" descr="The Benefits of Unit Testing | Segue Technologies">
            <a:extLst>
              <a:ext uri="{FF2B5EF4-FFF2-40B4-BE49-F238E27FC236}">
                <a16:creationId xmlns:a16="http://schemas.microsoft.com/office/drawing/2014/main" id="{A5E97BC2-78E7-8365-92DD-7057A1644E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D75C7-5BD4-9FC7-149D-C20EF2FD5BE1}"/>
              </a:ext>
            </a:extLst>
          </p:cNvPr>
          <p:cNvSpPr txBox="1"/>
          <p:nvPr/>
        </p:nvSpPr>
        <p:spPr>
          <a:xfrm>
            <a:off x="7647410" y="3871117"/>
            <a:ext cx="28927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100" dirty="0" err="1">
                <a:solidFill>
                  <a:schemeClr val="bg1"/>
                </a:solidFill>
                <a:latin typeface="+mn-lt"/>
              </a:rPr>
              <a:t>Referensi</a:t>
            </a:r>
            <a:r>
              <a:rPr lang="en-ID" sz="1100" dirty="0">
                <a:solidFill>
                  <a:schemeClr val="bg1"/>
                </a:solidFill>
                <a:latin typeface="+mn-lt"/>
              </a:rPr>
              <a:t>: roxl.ru</a:t>
            </a:r>
          </a:p>
        </p:txBody>
      </p:sp>
      <p:pic>
        <p:nvPicPr>
          <p:cNvPr id="6" name="Picture 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F179C322-0AF5-E274-FADE-5DF16EE43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682" y="1699403"/>
            <a:ext cx="3764182" cy="209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9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 err="1"/>
              <a:t>Aturan</a:t>
            </a:r>
            <a:r>
              <a:rPr lang="en-US" dirty="0"/>
              <a:t> unit test di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File unit test harus 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menggunakan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akhiran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atau postfix _test. 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Contoh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penamaan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file: 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kode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program di 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user_usecase.go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maka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nama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file unit 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testnya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user_usecase_test.go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Nama function unit test harus 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menggunakan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awalan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atau prefix Test. 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Contoh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function program Register, 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maka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nama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functionnya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TestRegister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Function unit test harus memiliki parameter t *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testing.T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(tidak perlu jika 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menggunakan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testify suite)</a:t>
            </a:r>
          </a:p>
        </p:txBody>
      </p:sp>
    </p:spTree>
    <p:extLst>
      <p:ext uri="{BB962C8B-B14F-4D97-AF65-F5344CB8AC3E}">
        <p14:creationId xmlns:p14="http://schemas.microsoft.com/office/powerpoint/2010/main" val="288443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unit test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B58D20-4B2E-D8A8-9F09-9628CB541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100" y="1548101"/>
            <a:ext cx="3010320" cy="1228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600F0D-0F9F-100C-23F6-1141AE0C830C}"/>
              </a:ext>
            </a:extLst>
          </p:cNvPr>
          <p:cNvSpPr txBox="1"/>
          <p:nvPr/>
        </p:nvSpPr>
        <p:spPr>
          <a:xfrm>
            <a:off x="5504542" y="195262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rPr>
              <a:t>Kode program</a:t>
            </a:r>
            <a:endParaRPr lang="en-ID" dirty="0">
              <a:solidFill>
                <a:schemeClr val="bg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AD9C1-0894-F86D-5BB5-1410D6E95BB7}"/>
              </a:ext>
            </a:extLst>
          </p:cNvPr>
          <p:cNvSpPr txBox="1"/>
          <p:nvPr/>
        </p:nvSpPr>
        <p:spPr>
          <a:xfrm>
            <a:off x="5530189" y="344805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rPr>
              <a:t>Kode unit test</a:t>
            </a:r>
            <a:endParaRPr lang="en-ID" dirty="0">
              <a:solidFill>
                <a:schemeClr val="bg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A3F113-9EB8-C2BA-1430-CB2A79E19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628" y="2943454"/>
            <a:ext cx="2991267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9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3"/>
            <a:ext cx="6449683" cy="1189038"/>
          </a:xfrm>
        </p:spPr>
        <p:txBody>
          <a:bodyPr/>
          <a:lstStyle/>
          <a:p>
            <a:r>
              <a:rPr lang="en-US" dirty="0" err="1"/>
              <a:t>Menjalankan</a:t>
            </a:r>
            <a:r>
              <a:rPr lang="en-US" dirty="0"/>
              <a:t> unit </a:t>
            </a:r>
            <a:r>
              <a:rPr lang="en-US" dirty="0">
                <a:solidFill>
                  <a:srgbClr val="3578AF"/>
                </a:solidFill>
              </a:rPr>
              <a:t>test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1999" y="1505517"/>
            <a:ext cx="7658101" cy="15813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Menjalankan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seluruh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unit test di suatu package: go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Agar output di terminal lebih detail: go test –v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Menjalankan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function unit test tertentu: go test –v –run=</a:t>
            </a: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TestNamaFunction</a:t>
            </a:r>
            <a:endParaRPr lang="en-US" altLang="en-US" sz="1400" b="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4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Menjalankan</a:t>
            </a:r>
            <a:r>
              <a:rPr lang="en-US" altLang="en-US" sz="14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semua unit test di project: go test –v ./…</a:t>
            </a:r>
          </a:p>
        </p:txBody>
      </p:sp>
      <p:sp>
        <p:nvSpPr>
          <p:cNvPr id="2" name="AutoShape 2" descr="The Benefits of Unit Testing | Segue Technologies">
            <a:extLst>
              <a:ext uri="{FF2B5EF4-FFF2-40B4-BE49-F238E27FC236}">
                <a16:creationId xmlns:a16="http://schemas.microsoft.com/office/drawing/2014/main" id="{A5E97BC2-78E7-8365-92DD-7057A1644E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38241" y="374222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2DE325-080C-AD7A-8528-D03F8F919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642" y="3705830"/>
            <a:ext cx="4163006" cy="11622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A5E754-5670-8F51-A702-B9F0D5430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642" y="3086860"/>
            <a:ext cx="3810532" cy="514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255984-A880-A98C-DA04-B22976B5A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642" y="4972590"/>
            <a:ext cx="4896533" cy="8478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58D9E3-35CE-6842-97CA-B57D6945CD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4125" y="3185271"/>
            <a:ext cx="4896533" cy="11717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F58D1C-8788-D95D-5A96-87722EAE4C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4125" y="4483425"/>
            <a:ext cx="4143953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56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 err="1"/>
              <a:t>Menggagalkan</a:t>
            </a:r>
            <a:r>
              <a:rPr lang="en-US" dirty="0"/>
              <a:t> unit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Menggagalkan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unit test dengan panic tidak baik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Ada 4 function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bawaan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package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testing.T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untuk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menggagalkan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unit test: </a:t>
            </a:r>
          </a:p>
          <a:p>
            <a:pPr marL="571500" lvl="1" indent="-342900"/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Fail: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Menggagalkan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unit test namun tetap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melanjutkan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eksekusi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unit test</a:t>
            </a:r>
          </a:p>
          <a:p>
            <a:pPr marL="571500" lvl="1" indent="-342900"/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FailNow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Menggagalkan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unit test tanpa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melanjutkan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eksekusi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unit test</a:t>
            </a:r>
          </a:p>
          <a:p>
            <a:pPr marL="571500" lvl="1" indent="-342900"/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Error: Sama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seperti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Fail, namun bisa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menambahkan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log atau print error</a:t>
            </a:r>
          </a:p>
          <a:p>
            <a:pPr marL="571500" lvl="1" indent="-342900"/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Fatal: Sama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seperti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FailNow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namun bisa </a:t>
            </a:r>
            <a:r>
              <a:rPr lang="en-US" altLang="en-US" sz="1600" b="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menambahkan</a:t>
            </a:r>
            <a:r>
              <a:rPr lang="en-US" altLang="en-US" sz="1600" b="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log atau print error</a:t>
            </a:r>
          </a:p>
          <a:p>
            <a:pPr marL="0" lvl="1" indent="0">
              <a:buNone/>
            </a:pP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12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3"/>
            <a:ext cx="6449683" cy="789554"/>
          </a:xfrm>
        </p:spPr>
        <p:txBody>
          <a:bodyPr/>
          <a:lstStyle/>
          <a:p>
            <a:r>
              <a:rPr lang="en-US" dirty="0" err="1"/>
              <a:t>Menggagalkan</a:t>
            </a:r>
            <a:r>
              <a:rPr lang="en-US" dirty="0"/>
              <a:t> unit test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1B894C-C115-A210-DB00-04E687684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2991303"/>
            <a:ext cx="2393490" cy="23792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DFC829-D27F-18A1-38F7-6C8B32DCC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637" y="3126512"/>
            <a:ext cx="2450648" cy="2243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C916FD-1318-C654-21C7-8B9D82675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52" y="908771"/>
            <a:ext cx="4701244" cy="24863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F37377-47F6-D800-B246-80A4392CB4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752" y="3587951"/>
            <a:ext cx="4694099" cy="2379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0B5485-3BE1-6166-0A57-06FBF7703B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7688" y="1655667"/>
            <a:ext cx="2014819" cy="10502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90D42A-3417-2922-1B17-EC6143D7631F}"/>
              </a:ext>
            </a:extLst>
          </p:cNvPr>
          <p:cNvSpPr txBox="1"/>
          <p:nvPr/>
        </p:nvSpPr>
        <p:spPr>
          <a:xfrm>
            <a:off x="866121" y="191590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rPr>
              <a:t>Kode program</a:t>
            </a:r>
            <a:endParaRPr lang="en-ID" dirty="0">
              <a:solidFill>
                <a:schemeClr val="bg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B6C088-7D3A-CA18-896D-5BF93B9326B8}"/>
              </a:ext>
            </a:extLst>
          </p:cNvPr>
          <p:cNvSpPr txBox="1"/>
          <p:nvPr/>
        </p:nvSpPr>
        <p:spPr>
          <a:xfrm>
            <a:off x="1680462" y="5365681"/>
            <a:ext cx="517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rPr>
              <a:t>Fail</a:t>
            </a:r>
            <a:endParaRPr lang="en-ID" dirty="0">
              <a:solidFill>
                <a:schemeClr val="bg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E23C5-00F5-B2DA-E21B-83E754DD348A}"/>
              </a:ext>
            </a:extLst>
          </p:cNvPr>
          <p:cNvSpPr txBox="1"/>
          <p:nvPr/>
        </p:nvSpPr>
        <p:spPr>
          <a:xfrm>
            <a:off x="4246847" y="536568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rPr>
              <a:t>FailNow</a:t>
            </a:r>
            <a:endParaRPr lang="en-ID" dirty="0">
              <a:solidFill>
                <a:schemeClr val="bg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E6D64C-3A01-4788-062B-C28695F13F04}"/>
              </a:ext>
            </a:extLst>
          </p:cNvPr>
          <p:cNvSpPr txBox="1"/>
          <p:nvPr/>
        </p:nvSpPr>
        <p:spPr>
          <a:xfrm>
            <a:off x="6446125" y="189633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rPr>
              <a:t>Error</a:t>
            </a:r>
            <a:endParaRPr lang="en-ID" dirty="0">
              <a:solidFill>
                <a:schemeClr val="bg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152CCA-D40C-E45F-9E42-470600B282E0}"/>
              </a:ext>
            </a:extLst>
          </p:cNvPr>
          <p:cNvSpPr txBox="1"/>
          <p:nvPr/>
        </p:nvSpPr>
        <p:spPr>
          <a:xfrm>
            <a:off x="6446124" y="4248237"/>
            <a:ext cx="65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rPr>
              <a:t>Fatal</a:t>
            </a:r>
            <a:endParaRPr lang="en-ID" dirty="0">
              <a:solidFill>
                <a:schemeClr val="bg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484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F283A3-AA81-4663-8764-64F64C723FD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4EE2DFF-920A-42C9-AEE0-3A0BF6AF4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1950</TotalTime>
  <Words>896</Words>
  <Application>Microsoft Office PowerPoint</Application>
  <PresentationFormat>Widescreen</PresentationFormat>
  <Paragraphs>103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Segoe UI</vt:lpstr>
      <vt:lpstr>Office Theme</vt:lpstr>
      <vt:lpstr>Golang Unit Test</vt:lpstr>
      <vt:lpstr>Tentang software testing</vt:lpstr>
      <vt:lpstr>Macam software testing</vt:lpstr>
      <vt:lpstr>Unit test</vt:lpstr>
      <vt:lpstr>Aturan unit test di Go</vt:lpstr>
      <vt:lpstr>Contoh unit test</vt:lpstr>
      <vt:lpstr>Menjalankan unit test</vt:lpstr>
      <vt:lpstr>Menggagalkan unit test</vt:lpstr>
      <vt:lpstr>Menggagalkan unit test</vt:lpstr>
      <vt:lpstr>Assertion</vt:lpstr>
      <vt:lpstr>Assert</vt:lpstr>
      <vt:lpstr>Sub Test</vt:lpstr>
      <vt:lpstr>Table Test</vt:lpstr>
      <vt:lpstr>Mock</vt:lpstr>
      <vt:lpstr>Contoh mock</vt:lpstr>
      <vt:lpstr>Mockery</vt:lpstr>
      <vt:lpstr>Cara menggunakan mockery</vt:lpstr>
      <vt:lpstr>Testify suite</vt:lpstr>
      <vt:lpstr>Test Coverage</vt:lpstr>
      <vt:lpstr>Terima kasih 😊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Jewish American  Heritage Month</dc:title>
  <dc:subject/>
  <dc:creator>Aditya Eka</dc:creator>
  <cp:keywords/>
  <dc:description/>
  <cp:lastModifiedBy>Aditya Eka</cp:lastModifiedBy>
  <cp:revision>25</cp:revision>
  <dcterms:created xsi:type="dcterms:W3CDTF">2022-08-24T07:44:55Z</dcterms:created>
  <dcterms:modified xsi:type="dcterms:W3CDTF">2022-09-05T04:52:56Z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