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1"/>
  </p:notesMasterIdLst>
  <p:handoutMasterIdLst>
    <p:handoutMasterId r:id="rId52"/>
  </p:handoutMasterIdLst>
  <p:sldIdLst>
    <p:sldId id="341" r:id="rId2"/>
    <p:sldId id="345" r:id="rId3"/>
    <p:sldId id="346" r:id="rId4"/>
    <p:sldId id="342" r:id="rId5"/>
    <p:sldId id="340" r:id="rId6"/>
    <p:sldId id="473" r:id="rId7"/>
    <p:sldId id="474" r:id="rId8"/>
    <p:sldId id="475" r:id="rId9"/>
    <p:sldId id="476" r:id="rId10"/>
    <p:sldId id="477" r:id="rId11"/>
    <p:sldId id="478"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8" r:id="rId31"/>
    <p:sldId id="499" r:id="rId32"/>
    <p:sldId id="500" r:id="rId33"/>
    <p:sldId id="501" r:id="rId34"/>
    <p:sldId id="502" r:id="rId35"/>
    <p:sldId id="503" r:id="rId36"/>
    <p:sldId id="504" r:id="rId37"/>
    <p:sldId id="507" r:id="rId38"/>
    <p:sldId id="508" r:id="rId39"/>
    <p:sldId id="509" r:id="rId40"/>
    <p:sldId id="505" r:id="rId41"/>
    <p:sldId id="506" r:id="rId42"/>
    <p:sldId id="468" r:id="rId43"/>
    <p:sldId id="469" r:id="rId44"/>
    <p:sldId id="470" r:id="rId45"/>
    <p:sldId id="471" r:id="rId46"/>
    <p:sldId id="510" r:id="rId47"/>
    <p:sldId id="472" r:id="rId48"/>
    <p:sldId id="458" r:id="rId49"/>
    <p:sldId id="344" r:id="rId50"/>
  </p:sldIdLst>
  <p:sldSz cx="9144000" cy="6858000" type="screen4x3"/>
  <p:notesSz cx="6692900" cy="9867900"/>
  <p:defaultTextStyle>
    <a:defPPr>
      <a:defRPr lang="en-US"/>
    </a:defPPr>
    <a:lvl1pPr algn="l"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sz="1200" b="1" kern="1200">
        <a:solidFill>
          <a:schemeClr val="tx1"/>
        </a:solidFill>
        <a:latin typeface="Arial" charset="0"/>
        <a:ea typeface="+mn-ea"/>
        <a:cs typeface="+mn-cs"/>
      </a:defRPr>
    </a:lvl2pPr>
    <a:lvl3pPr marL="914400" algn="l" rtl="0" fontAlgn="base">
      <a:spcBef>
        <a:spcPct val="0"/>
      </a:spcBef>
      <a:spcAft>
        <a:spcPct val="0"/>
      </a:spcAft>
      <a:defRPr sz="1200" b="1" kern="1200">
        <a:solidFill>
          <a:schemeClr val="tx1"/>
        </a:solidFill>
        <a:latin typeface="Arial" charset="0"/>
        <a:ea typeface="+mn-ea"/>
        <a:cs typeface="+mn-cs"/>
      </a:defRPr>
    </a:lvl3pPr>
    <a:lvl4pPr marL="1371600" algn="l" rtl="0" fontAlgn="base">
      <a:spcBef>
        <a:spcPct val="0"/>
      </a:spcBef>
      <a:spcAft>
        <a:spcPct val="0"/>
      </a:spcAft>
      <a:defRPr sz="1200" b="1" kern="1200">
        <a:solidFill>
          <a:schemeClr val="tx1"/>
        </a:solidFill>
        <a:latin typeface="Arial" charset="0"/>
        <a:ea typeface="+mn-ea"/>
        <a:cs typeface="+mn-cs"/>
      </a:defRPr>
    </a:lvl4pPr>
    <a:lvl5pPr marL="1828800" algn="l" rtl="0" fontAlgn="base">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FF37"/>
    <a:srgbClr val="FFFF99"/>
    <a:srgbClr val="FFFFCC"/>
    <a:srgbClr val="8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283" autoAdjust="0"/>
    <p:restoredTop sz="89825" autoAdjust="0"/>
  </p:normalViewPr>
  <p:slideViewPr>
    <p:cSldViewPr>
      <p:cViewPr varScale="1">
        <p:scale>
          <a:sx n="69" d="100"/>
          <a:sy n="69" d="100"/>
        </p:scale>
        <p:origin x="-1608" y="-10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42"/>
    </p:cViewPr>
  </p:sorterViewPr>
  <p:notesViewPr>
    <p:cSldViewPr>
      <p:cViewPr varScale="1">
        <p:scale>
          <a:sx n="56" d="100"/>
          <a:sy n="56" d="100"/>
        </p:scale>
        <p:origin x="-1806" y="-84"/>
      </p:cViewPr>
      <p:guideLst>
        <p:guide orient="horz" pos="3108"/>
        <p:guide pos="21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29003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b="0">
                <a:latin typeface="Arial" pitchFamily="34" charset="0"/>
              </a:defRPr>
            </a:lvl1pPr>
          </a:lstStyle>
          <a:p>
            <a:pPr>
              <a:defRPr/>
            </a:pPr>
            <a:endParaRPr lang="en-US"/>
          </a:p>
        </p:txBody>
      </p:sp>
      <p:sp>
        <p:nvSpPr>
          <p:cNvPr id="185347" name="Rectangle 3"/>
          <p:cNvSpPr>
            <a:spLocks noGrp="1" noChangeArrowheads="1"/>
          </p:cNvSpPr>
          <p:nvPr>
            <p:ph type="dt" sz="quarter" idx="1"/>
          </p:nvPr>
        </p:nvSpPr>
        <p:spPr bwMode="auto">
          <a:xfrm>
            <a:off x="3790950" y="0"/>
            <a:ext cx="29003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Arial" pitchFamily="34" charset="0"/>
              </a:defRPr>
            </a:lvl1pPr>
          </a:lstStyle>
          <a:p>
            <a:pPr>
              <a:defRPr/>
            </a:pPr>
            <a:endParaRPr lang="en-US"/>
          </a:p>
        </p:txBody>
      </p:sp>
      <p:sp>
        <p:nvSpPr>
          <p:cNvPr id="185348" name="Rectangle 4"/>
          <p:cNvSpPr>
            <a:spLocks noGrp="1" noChangeArrowheads="1"/>
          </p:cNvSpPr>
          <p:nvPr>
            <p:ph type="ftr" sz="quarter" idx="2"/>
          </p:nvPr>
        </p:nvSpPr>
        <p:spPr bwMode="auto">
          <a:xfrm>
            <a:off x="0" y="9372600"/>
            <a:ext cx="29003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b="0">
                <a:latin typeface="Arial" pitchFamily="34" charset="0"/>
              </a:defRPr>
            </a:lvl1pPr>
          </a:lstStyle>
          <a:p>
            <a:pPr>
              <a:defRPr/>
            </a:pPr>
            <a:endParaRPr lang="en-US"/>
          </a:p>
        </p:txBody>
      </p:sp>
      <p:sp>
        <p:nvSpPr>
          <p:cNvPr id="185349" name="Rectangle 5"/>
          <p:cNvSpPr>
            <a:spLocks noGrp="1" noChangeArrowheads="1"/>
          </p:cNvSpPr>
          <p:nvPr>
            <p:ph type="sldNum" sz="quarter" idx="3"/>
          </p:nvPr>
        </p:nvSpPr>
        <p:spPr bwMode="auto">
          <a:xfrm>
            <a:off x="3790950" y="9372600"/>
            <a:ext cx="29003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Arial" pitchFamily="34" charset="0"/>
              </a:defRPr>
            </a:lvl1pPr>
          </a:lstStyle>
          <a:p>
            <a:pPr>
              <a:defRPr/>
            </a:pPr>
            <a:fld id="{56F69397-0617-4452-AB30-919E0C275A1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003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b="0">
                <a:latin typeface="Arial" pitchFamily="34" charset="0"/>
              </a:defRPr>
            </a:lvl1pPr>
          </a:lstStyle>
          <a:p>
            <a:pPr>
              <a:defRPr/>
            </a:pPr>
            <a:endParaRPr lang="en-US"/>
          </a:p>
        </p:txBody>
      </p:sp>
      <p:sp>
        <p:nvSpPr>
          <p:cNvPr id="10243" name="Rectangle 3"/>
          <p:cNvSpPr>
            <a:spLocks noGrp="1" noChangeArrowheads="1"/>
          </p:cNvSpPr>
          <p:nvPr>
            <p:ph type="dt" idx="1"/>
          </p:nvPr>
        </p:nvSpPr>
        <p:spPr bwMode="auto">
          <a:xfrm>
            <a:off x="3790950" y="0"/>
            <a:ext cx="29003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Arial" pitchFamily="34" charset="0"/>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879475" y="739775"/>
            <a:ext cx="4933950" cy="3700463"/>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69925" y="4687888"/>
            <a:ext cx="5353050" cy="4440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372600"/>
            <a:ext cx="29003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b="0">
                <a:latin typeface="Arial" pitchFamily="34" charset="0"/>
              </a:defRPr>
            </a:lvl1pPr>
          </a:lstStyle>
          <a:p>
            <a:pPr>
              <a:defRPr/>
            </a:pPr>
            <a:endParaRPr lang="en-US"/>
          </a:p>
        </p:txBody>
      </p:sp>
      <p:sp>
        <p:nvSpPr>
          <p:cNvPr id="10247" name="Rectangle 7"/>
          <p:cNvSpPr>
            <a:spLocks noGrp="1" noChangeArrowheads="1"/>
          </p:cNvSpPr>
          <p:nvPr>
            <p:ph type="sldNum" sz="quarter" idx="5"/>
          </p:nvPr>
        </p:nvSpPr>
        <p:spPr bwMode="auto">
          <a:xfrm>
            <a:off x="3790950" y="9372600"/>
            <a:ext cx="29003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Arial" pitchFamily="34" charset="0"/>
              </a:defRPr>
            </a:lvl1pPr>
          </a:lstStyle>
          <a:p>
            <a:pPr>
              <a:defRPr/>
            </a:pPr>
            <a:fld id="{570DC595-9EAF-4ABD-A49B-8DCBBF24B6D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C42B19E-D57A-4444-BA5A-171D5BAB9427}" type="slidenum">
              <a:rPr lang="en-US" smtClean="0">
                <a:latin typeface="Arial" charset="0"/>
              </a:rPr>
              <a:pPr/>
              <a:t>1</a:t>
            </a:fld>
            <a:endParaRPr lang="en-US"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4E5764A-FF31-44DB-96B3-F5285746433F}" type="slidenum">
              <a:rPr lang="en-US" smtClean="0">
                <a:latin typeface="Arial" charset="0"/>
              </a:rPr>
              <a:pPr/>
              <a:t>14</a:t>
            </a:fld>
            <a:endParaRPr lang="en-US"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z="900" smtClean="0">
              <a:latin typeface="Arial" charset="0"/>
            </a:endParaRPr>
          </a:p>
          <a:p>
            <a:pPr eaLnBrk="1" hangingPunct="1"/>
            <a:r>
              <a:rPr lang="en-US" sz="900" smtClean="0">
                <a:latin typeface="Arial" charset="0"/>
              </a:rPr>
              <a:t>JOINS, subqueries are supported in cursors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4E6F5FC-59BC-4CC5-A343-36AC09DDE668}" type="slidenum">
              <a:rPr lang="en-US" smtClean="0">
                <a:latin typeface="Arial" charset="0"/>
              </a:rPr>
              <a:pPr/>
              <a:t>15</a:t>
            </a:fld>
            <a:endParaRPr lang="en-US"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0BDBC57-84DA-40A7-874A-41D1C1800AD7}" type="slidenum">
              <a:rPr lang="en-US" smtClean="0">
                <a:latin typeface="Arial" charset="0"/>
              </a:rPr>
              <a:pPr/>
              <a:t>16</a:t>
            </a:fld>
            <a:endParaRPr lang="en-US"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D7F44D8-D3D3-42DD-9FFB-DA503886E561}" type="slidenum">
              <a:rPr lang="en-US" smtClean="0">
                <a:latin typeface="Arial" charset="0"/>
              </a:rPr>
              <a:pPr/>
              <a:t>17</a:t>
            </a:fld>
            <a:endParaRPr lang="en-US"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42C6EE0-22BE-4839-AA33-E7D2707B9B58}" type="slidenum">
              <a:rPr lang="en-US" smtClean="0">
                <a:latin typeface="Arial" charset="0"/>
              </a:rPr>
              <a:pPr/>
              <a:t>18</a:t>
            </a:fld>
            <a:endParaRPr lang="en-US"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9A1874D-5DEA-4CA3-B3DD-ABE0ADDC67D7}" type="slidenum">
              <a:rPr lang="en-US" smtClean="0">
                <a:latin typeface="Arial" charset="0"/>
              </a:rPr>
              <a:pPr/>
              <a:t>19</a:t>
            </a:fld>
            <a:endParaRPr lang="en-US"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A0F2236-00CF-44D4-9BEE-1B32DBFE3005}" type="slidenum">
              <a:rPr lang="en-US" smtClean="0">
                <a:latin typeface="Arial" charset="0"/>
              </a:rPr>
              <a:pPr/>
              <a:t>20</a:t>
            </a:fld>
            <a:endParaRPr lang="en-US"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9837331-20B6-440E-9522-EF2A24D6F85D}" type="slidenum">
              <a:rPr lang="en-US" smtClean="0">
                <a:latin typeface="Arial" charset="0"/>
              </a:rPr>
              <a:pPr/>
              <a:t>21</a:t>
            </a:fld>
            <a:endParaRPr lang="en-US"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23F6EFA-C56C-4BA1-A35E-97A043C56281}" type="slidenum">
              <a:rPr lang="en-US" smtClean="0">
                <a:latin typeface="Arial" charset="0"/>
              </a:rPr>
              <a:pPr/>
              <a:t>22</a:t>
            </a:fld>
            <a:endParaRPr lang="en-US"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D391151-8E2E-42D5-90AA-FE91379F358B}" type="slidenum">
              <a:rPr lang="en-US" smtClean="0">
                <a:latin typeface="Arial" charset="0"/>
              </a:rPr>
              <a:pPr/>
              <a:t>23</a:t>
            </a:fld>
            <a:endParaRPr lang="en-US" smtClean="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2B85D8E-8CD3-4DE1-A49D-C529B2CE28D6}" type="slidenum">
              <a:rPr lang="en-US" smtClean="0">
                <a:latin typeface="Arial" charset="0"/>
              </a:rPr>
              <a:pPr/>
              <a:t>4</a:t>
            </a:fld>
            <a:endParaRPr lang="en-US" smtClean="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892175" y="4687888"/>
            <a:ext cx="4908550" cy="4440237"/>
          </a:xfrm>
          <a:noFill/>
          <a:ln/>
        </p:spPr>
        <p:txBody>
          <a:bodyPr/>
          <a:lstStyle/>
          <a:p>
            <a:pPr eaLnBrk="1" hangingPunct="1"/>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C4491E7-7976-477E-99D3-1AC5778377D5}" type="slidenum">
              <a:rPr lang="en-US" smtClean="0">
                <a:latin typeface="Arial" charset="0"/>
              </a:rPr>
              <a:pPr/>
              <a:t>24</a:t>
            </a:fld>
            <a:endParaRPr lang="en-US"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1A9419D-B9EE-4875-9A46-02A1FFECA7AD}" type="slidenum">
              <a:rPr lang="en-US" smtClean="0">
                <a:latin typeface="Arial" charset="0"/>
              </a:rPr>
              <a:pPr/>
              <a:t>25</a:t>
            </a:fld>
            <a:endParaRPr lang="en-US" smtClean="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0DCE2AA-99DB-407F-83C6-1250791A91DD}" type="slidenum">
              <a:rPr lang="en-US" smtClean="0">
                <a:latin typeface="Arial" charset="0"/>
              </a:rPr>
              <a:pPr/>
              <a:t>26</a:t>
            </a:fld>
            <a:endParaRPr lang="en-US" smtClean="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z="800" smtClean="0">
              <a:latin typeface="Arial" charset="0"/>
            </a:endParaRPr>
          </a:p>
          <a:p>
            <a:endParaRPr lang="en-US" sz="800" smtClean="0">
              <a:latin typeface="Arial" charset="0"/>
            </a:endParaRPr>
          </a:p>
          <a:p>
            <a:endParaRPr lang="en-US" sz="800" b="1"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398AD5E-959A-40AE-ACE4-B3AE381A5147}" type="slidenum">
              <a:rPr lang="en-US" smtClean="0">
                <a:latin typeface="Arial" charset="0"/>
              </a:rPr>
              <a:pPr/>
              <a:t>27</a:t>
            </a:fld>
            <a:endParaRPr lang="en-US" smtClean="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CA3F8BD-5CCB-4B5C-89A9-9BC96203AECC}" type="slidenum">
              <a:rPr lang="en-US" smtClean="0">
                <a:latin typeface="Arial" charset="0"/>
              </a:rPr>
              <a:pPr/>
              <a:t>28</a:t>
            </a:fld>
            <a:endParaRPr lang="en-US" smtClean="0">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752538C-5B26-4EB3-9FF4-1EBE9FBC6D0B}" type="slidenum">
              <a:rPr lang="en-US" smtClean="0">
                <a:latin typeface="Arial" charset="0"/>
              </a:rPr>
              <a:pPr/>
              <a:t>29</a:t>
            </a:fld>
            <a:endParaRPr lang="en-US" smtClean="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a:spcBef>
                <a:spcPts val="600"/>
              </a:spcBef>
            </a:pPr>
            <a:r>
              <a:rPr lang="en-US" sz="900" smtClean="0">
                <a:latin typeface="Lucida Console" pitchFamily="49" charset="0"/>
              </a:rPr>
              <a:t>Using column aliases in cursor declaration</a:t>
            </a:r>
          </a:p>
          <a:p>
            <a:pPr>
              <a:spcBef>
                <a:spcPts val="600"/>
              </a:spcBef>
            </a:pPr>
            <a:r>
              <a:rPr lang="en-US" sz="900" smtClean="0">
                <a:latin typeface="Lucida Console" pitchFamily="49" charset="0"/>
              </a:rPr>
              <a:t>=========================</a:t>
            </a:r>
          </a:p>
          <a:p>
            <a:pPr>
              <a:spcBef>
                <a:spcPts val="600"/>
              </a:spcBef>
            </a:pPr>
            <a:r>
              <a:rPr lang="en-US" sz="900" smtClean="0">
                <a:latin typeface="Lucida Console" pitchFamily="49" charset="0"/>
              </a:rPr>
              <a:t>DECLARE</a:t>
            </a:r>
          </a:p>
          <a:p>
            <a:pPr>
              <a:spcBef>
                <a:spcPts val="600"/>
              </a:spcBef>
            </a:pPr>
            <a:r>
              <a:rPr lang="en-US" sz="900" smtClean="0">
                <a:latin typeface="Lucida Console" pitchFamily="49" charset="0"/>
              </a:rPr>
              <a:t> CURSOR c3 IS SELECT itemid, sum(qtypurchased) as sumqty, sum(netprice) as</a:t>
            </a:r>
          </a:p>
          <a:p>
            <a:pPr>
              <a:spcBef>
                <a:spcPts val="600"/>
              </a:spcBef>
            </a:pPr>
            <a:r>
              <a:rPr lang="en-US" sz="900" smtClean="0">
                <a:latin typeface="Lucida Console" pitchFamily="49" charset="0"/>
              </a:rPr>
              <a:t> netprice FROM customerpurchase WHERE netprice &gt; 20 GROUP BY itemid;</a:t>
            </a:r>
          </a:p>
          <a:p>
            <a:pPr>
              <a:spcBef>
                <a:spcPts val="600"/>
              </a:spcBef>
            </a:pPr>
            <a:r>
              <a:rPr lang="en-US" sz="900" smtClean="0">
                <a:latin typeface="Lucida Console" pitchFamily="49" charset="0"/>
              </a:rPr>
              <a:t> v_itemrec c3%rowtype;</a:t>
            </a:r>
          </a:p>
          <a:p>
            <a:pPr>
              <a:spcBef>
                <a:spcPts val="600"/>
              </a:spcBef>
            </a:pPr>
            <a:r>
              <a:rPr lang="en-US" sz="900" smtClean="0">
                <a:latin typeface="Lucida Console" pitchFamily="49" charset="0"/>
              </a:rPr>
              <a:t>BEGIN</a:t>
            </a:r>
          </a:p>
          <a:p>
            <a:pPr>
              <a:spcBef>
                <a:spcPts val="600"/>
              </a:spcBef>
            </a:pPr>
            <a:r>
              <a:rPr lang="en-US" sz="900" smtClean="0">
                <a:latin typeface="Lucida Console" pitchFamily="49" charset="0"/>
              </a:rPr>
              <a:t>  OPEN C3;</a:t>
            </a:r>
          </a:p>
          <a:p>
            <a:pPr>
              <a:spcBef>
                <a:spcPts val="600"/>
              </a:spcBef>
            </a:pPr>
            <a:r>
              <a:rPr lang="en-US" sz="900" smtClean="0">
                <a:latin typeface="Lucida Console" pitchFamily="49" charset="0"/>
              </a:rPr>
              <a:t>    LOOP</a:t>
            </a:r>
          </a:p>
          <a:p>
            <a:pPr>
              <a:spcBef>
                <a:spcPts val="600"/>
              </a:spcBef>
            </a:pPr>
            <a:r>
              <a:rPr lang="en-US" sz="900" smtClean="0">
                <a:latin typeface="Lucida Console" pitchFamily="49" charset="0"/>
              </a:rPr>
              <a:t>      FETCH C3 INTO v_itemrec;</a:t>
            </a:r>
          </a:p>
          <a:p>
            <a:pPr>
              <a:spcBef>
                <a:spcPts val="600"/>
              </a:spcBef>
            </a:pPr>
            <a:r>
              <a:rPr lang="en-US" sz="900" smtClean="0">
                <a:latin typeface="Lucida Console" pitchFamily="49" charset="0"/>
              </a:rPr>
              <a:t>      EXIT WHEN C3%NOTFOUND;</a:t>
            </a:r>
          </a:p>
          <a:p>
            <a:pPr>
              <a:spcBef>
                <a:spcPts val="600"/>
              </a:spcBef>
            </a:pPr>
            <a:r>
              <a:rPr lang="en-US" sz="900" smtClean="0">
                <a:latin typeface="Lucida Console" pitchFamily="49" charset="0"/>
              </a:rPr>
              <a:t>        IF v_itemrec.sumqty &gt; 10 THEN</a:t>
            </a:r>
          </a:p>
          <a:p>
            <a:pPr>
              <a:spcBef>
                <a:spcPts val="600"/>
              </a:spcBef>
            </a:pPr>
            <a:r>
              <a:rPr lang="en-US" sz="900" smtClean="0">
                <a:latin typeface="Lucida Console" pitchFamily="49" charset="0"/>
              </a:rPr>
              <a:t>          UPDATE ITEM SET discount=discount + 1 WHERE</a:t>
            </a:r>
          </a:p>
          <a:p>
            <a:pPr>
              <a:spcBef>
                <a:spcPts val="600"/>
              </a:spcBef>
            </a:pPr>
            <a:r>
              <a:rPr lang="en-US" sz="900" smtClean="0">
                <a:latin typeface="Lucida Console" pitchFamily="49" charset="0"/>
              </a:rPr>
              <a:t>	itemid=v_itemrec.itemid;</a:t>
            </a:r>
          </a:p>
          <a:p>
            <a:pPr>
              <a:spcBef>
                <a:spcPts val="600"/>
              </a:spcBef>
            </a:pPr>
            <a:r>
              <a:rPr lang="en-US" sz="900" smtClean="0">
                <a:latin typeface="Lucida Console" pitchFamily="49" charset="0"/>
              </a:rPr>
              <a:t>        END IF;</a:t>
            </a:r>
          </a:p>
          <a:p>
            <a:pPr>
              <a:spcBef>
                <a:spcPts val="600"/>
              </a:spcBef>
            </a:pPr>
            <a:r>
              <a:rPr lang="en-US" sz="900" smtClean="0">
                <a:latin typeface="Lucida Console" pitchFamily="49" charset="0"/>
              </a:rPr>
              <a:t>      DBMS_OUTPUT.PUT_LINE(v_itemrec.itemid ||' '||v_itemrec.sumqty);</a:t>
            </a:r>
          </a:p>
          <a:p>
            <a:pPr>
              <a:spcBef>
                <a:spcPts val="600"/>
              </a:spcBef>
            </a:pPr>
            <a:r>
              <a:rPr lang="en-US" sz="900" smtClean="0">
                <a:latin typeface="Lucida Console" pitchFamily="49" charset="0"/>
              </a:rPr>
              <a:t>    END LOOP;</a:t>
            </a:r>
          </a:p>
          <a:p>
            <a:pPr>
              <a:spcBef>
                <a:spcPts val="600"/>
              </a:spcBef>
            </a:pPr>
            <a:r>
              <a:rPr lang="en-US" sz="900" smtClean="0">
                <a:latin typeface="Lucida Console" pitchFamily="49" charset="0"/>
              </a:rPr>
              <a:t>  CLOSE C3;</a:t>
            </a:r>
          </a:p>
          <a:p>
            <a:pPr>
              <a:spcBef>
                <a:spcPts val="600"/>
              </a:spcBef>
            </a:pPr>
            <a:r>
              <a:rPr lang="en-US" sz="900" smtClean="0">
                <a:latin typeface="Lucida Console" pitchFamily="49" charset="0"/>
              </a:rPr>
              <a:t>COMMIT;</a:t>
            </a:r>
          </a:p>
          <a:p>
            <a:pPr>
              <a:spcBef>
                <a:spcPts val="600"/>
              </a:spcBef>
            </a:pPr>
            <a:r>
              <a:rPr lang="en-US" sz="900" smtClean="0">
                <a:latin typeface="Lucida Console" pitchFamily="49" charset="0"/>
              </a:rPr>
              <a:t>END;</a:t>
            </a:r>
          </a:p>
          <a:p>
            <a:pPr eaLnBrk="1" hangingPunct="1"/>
            <a:endParaRPr lang="en-US" sz="900" smtClean="0">
              <a:latin typeface="Arial" charset="0"/>
            </a:endParaRPr>
          </a:p>
          <a:p>
            <a:pPr eaLnBrk="1" hangingPunct="1"/>
            <a:endParaRPr lang="en-US" sz="90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2C368DF-ABCA-4D81-A981-E040F395548B}" type="slidenum">
              <a:rPr lang="en-US" smtClean="0">
                <a:latin typeface="Arial" charset="0"/>
              </a:rPr>
              <a:pPr/>
              <a:t>30</a:t>
            </a:fld>
            <a:endParaRPr lang="en-US" smtClean="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255DFE9-8AFB-4703-A5C1-F041AC1D33AD}" type="slidenum">
              <a:rPr lang="en-US" smtClean="0">
                <a:latin typeface="Arial" charset="0"/>
              </a:rPr>
              <a:pPr/>
              <a:t>31</a:t>
            </a:fld>
            <a:endParaRPr lang="en-US"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2A24386-3769-4849-AB51-8ACD0766B8FB}" type="slidenum">
              <a:rPr lang="en-US" smtClean="0">
                <a:latin typeface="Arial" charset="0"/>
              </a:rPr>
              <a:pPr/>
              <a:t>32</a:t>
            </a:fld>
            <a:endParaRPr lang="en-US"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06A0EF6-92F1-4631-AE66-EADE8AF64E8C}" type="slidenum">
              <a:rPr lang="en-US" smtClean="0">
                <a:latin typeface="Arial" charset="0"/>
              </a:rPr>
              <a:pPr/>
              <a:t>33</a:t>
            </a:fld>
            <a:endParaRPr lang="en-US" smtClean="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0DC8893-2D16-407E-B497-1BD357B45FE4}" type="slidenum">
              <a:rPr lang="en-US" smtClean="0">
                <a:latin typeface="Arial" charset="0"/>
              </a:rPr>
              <a:pPr/>
              <a:t>5</a:t>
            </a:fld>
            <a:endParaRPr lang="en-US"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892175" y="4687888"/>
            <a:ext cx="4908550" cy="4440237"/>
          </a:xfrm>
          <a:noFill/>
          <a:ln/>
        </p:spPr>
        <p:txBody>
          <a:bodyPr/>
          <a:lstStyle/>
          <a:p>
            <a:pPr lvl="2" eaLnBrk="1" hangingPunct="1"/>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2D8EEC7-EF15-41A8-A92C-7A9A9606E0E1}" type="slidenum">
              <a:rPr lang="en-US" smtClean="0">
                <a:latin typeface="Arial" charset="0"/>
              </a:rPr>
              <a:pPr/>
              <a:t>34</a:t>
            </a:fld>
            <a:endParaRPr lang="en-US" smtClean="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B427677-1BE5-4E5C-99D1-B10E438BD8AF}" type="slidenum">
              <a:rPr lang="en-US" smtClean="0">
                <a:latin typeface="Arial" charset="0"/>
              </a:rPr>
              <a:pPr/>
              <a:t>35</a:t>
            </a:fld>
            <a:endParaRPr lang="en-US"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620F06B-EBD6-4216-93A3-67AF716AF39B}" type="slidenum">
              <a:rPr lang="en-US" smtClean="0">
                <a:latin typeface="Arial" charset="0"/>
              </a:rPr>
              <a:pPr/>
              <a:t>36</a:t>
            </a:fld>
            <a:endParaRPr lang="en-US" smtClean="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1988EAA-2E0B-4C49-96BE-C3725F6FBCC6}" type="slidenum">
              <a:rPr lang="en-US" smtClean="0">
                <a:latin typeface="Arial" charset="0"/>
              </a:rPr>
              <a:pPr/>
              <a:t>37</a:t>
            </a:fld>
            <a:endParaRPr lang="en-US" smtClean="0">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7DAD7EA-E241-4070-8818-CB8ABE078908}" type="slidenum">
              <a:rPr lang="en-US" smtClean="0">
                <a:latin typeface="Arial" charset="0"/>
              </a:rPr>
              <a:pPr/>
              <a:t>38</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75BAF75-8C77-40DB-A3D8-9FF8E0F6CD3B}" type="slidenum">
              <a:rPr lang="en-US" smtClean="0">
                <a:latin typeface="Arial" charset="0"/>
              </a:rPr>
              <a:pPr/>
              <a:t>39</a:t>
            </a:fld>
            <a:endParaRPr lang="en-US"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8064DD8-81E0-4A89-9DD3-B1AA4693E5F1}" type="slidenum">
              <a:rPr lang="en-US" smtClean="0">
                <a:latin typeface="Arial" charset="0"/>
              </a:rPr>
              <a:pPr/>
              <a:t>40</a:t>
            </a:fld>
            <a:endParaRPr lang="en-US" smtClean="0">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9423EEE-C3F5-49F1-8219-947A3E4E0F5E}" type="slidenum">
              <a:rPr lang="en-US" smtClean="0">
                <a:latin typeface="Arial" charset="0"/>
              </a:rPr>
              <a:pPr/>
              <a:t>41</a:t>
            </a:fld>
            <a:endParaRPr lang="en-US" smtClean="0">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714F6F3-02FD-4B0D-BDFB-6587E0CA1F80}" type="slidenum">
              <a:rPr lang="en-US" smtClean="0">
                <a:latin typeface="Arial" charset="0"/>
              </a:rPr>
              <a:pPr/>
              <a:t>42</a:t>
            </a:fld>
            <a:endParaRPr lang="en-US" smtClean="0">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971D02E-6894-4419-BDCC-3C007D91DB14}" type="slidenum">
              <a:rPr lang="en-US" smtClean="0">
                <a:latin typeface="Arial" charset="0"/>
              </a:rPr>
              <a:pPr/>
              <a:t>43</a:t>
            </a:fld>
            <a:endParaRPr lang="en-US" smtClean="0">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ADB699C-69CB-4601-A18F-D3AFADAD225C}" type="slidenum">
              <a:rPr lang="en-US" smtClean="0">
                <a:latin typeface="Arial" charset="0"/>
              </a:rPr>
              <a:pPr/>
              <a:t>44</a:t>
            </a:fld>
            <a:endParaRPr lang="en-US" smtClean="0">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5A2B61B-4599-43C1-BA6E-A7CE8BDD2960}" type="slidenum">
              <a:rPr lang="en-US" smtClean="0">
                <a:latin typeface="Arial" charset="0"/>
              </a:rPr>
              <a:pPr/>
              <a:t>45</a:t>
            </a:fld>
            <a:endParaRPr lang="en-US" smtClean="0">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EC625C2-4CFD-46D2-BC0F-FF66E8C0C905}" type="slidenum">
              <a:rPr lang="en-US" smtClean="0">
                <a:latin typeface="Arial" charset="0"/>
              </a:rPr>
              <a:pPr/>
              <a:t>46</a:t>
            </a:fld>
            <a:endParaRPr lang="en-US" smtClean="0">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E9191CE9-E492-46D5-98E8-AC2BFBA62CB1}" type="slidenum">
              <a:rPr lang="en-US" smtClean="0">
                <a:latin typeface="Arial" charset="0"/>
              </a:rPr>
              <a:pPr/>
              <a:t>47</a:t>
            </a:fld>
            <a:endParaRPr lang="en-US" smtClean="0">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E647968-864C-4F9B-91A0-607659AC3E3D}" type="slidenum">
              <a:rPr lang="en-US" smtClean="0">
                <a:latin typeface="Arial" charset="0"/>
              </a:rPr>
              <a:pPr/>
              <a:t>48</a:t>
            </a:fld>
            <a:endParaRPr lang="en-US" smtClean="0">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z="800" smtClean="0">
              <a:latin typeface="Arial" charset="0"/>
            </a:endParaRPr>
          </a:p>
          <a:p>
            <a:endParaRPr lang="en-US" sz="800" smtClean="0">
              <a:latin typeface="Arial" charset="0"/>
            </a:endParaRPr>
          </a:p>
          <a:p>
            <a:endParaRPr lang="en-US" sz="800" b="1"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smtClean="0">
                <a:latin typeface="Arial" charset="0"/>
              </a:rPr>
              <a:t>Implicit Cursor Attributes</a:t>
            </a:r>
          </a:p>
          <a:p>
            <a:endParaRPr lang="en-US" smtClean="0">
              <a:latin typeface="Arial" charset="0"/>
            </a:endParaRPr>
          </a:p>
          <a:p>
            <a:r>
              <a:rPr lang="en-US" smtClean="0">
                <a:latin typeface="Arial" charset="0"/>
              </a:rPr>
              <a:t>          Implicit cursor attributes can be used to evaluate whether a DML statement has affected one or more rows. We can use these attributes both in the executable section as well as in the exception section. </a:t>
            </a:r>
          </a:p>
          <a:p>
            <a:endParaRPr lang="en-US" smtClean="0">
              <a:latin typeface="Arial" charset="0"/>
            </a:endParaRPr>
          </a:p>
          <a:p>
            <a:r>
              <a:rPr lang="en-US" smtClean="0">
                <a:latin typeface="Arial" charset="0"/>
              </a:rPr>
              <a:t>For example,</a:t>
            </a:r>
          </a:p>
          <a:p>
            <a:r>
              <a:rPr lang="en-US" smtClean="0">
                <a:latin typeface="Arial" charset="0"/>
              </a:rPr>
              <a:t>After an INSERT statement has been successfully executed </a:t>
            </a:r>
          </a:p>
          <a:p>
            <a:pPr lvl="1"/>
            <a:r>
              <a:rPr lang="en-US" smtClean="0">
                <a:latin typeface="Arial" charset="0"/>
              </a:rPr>
              <a:t>SQL%ROWCOUNT is set to 1,</a:t>
            </a:r>
          </a:p>
          <a:p>
            <a:pPr lvl="1"/>
            <a:r>
              <a:rPr lang="en-US" smtClean="0">
                <a:latin typeface="Arial" charset="0"/>
              </a:rPr>
              <a:t>SQL%FOUND is set to TRUE,</a:t>
            </a:r>
          </a:p>
          <a:p>
            <a:pPr lvl="1"/>
            <a:r>
              <a:rPr lang="en-US" smtClean="0">
                <a:latin typeface="Arial" charset="0"/>
              </a:rPr>
              <a:t>SQL%NOTFOUND is set to FALSE,</a:t>
            </a:r>
          </a:p>
          <a:p>
            <a:pPr lvl="1"/>
            <a:r>
              <a:rPr lang="en-US" smtClean="0">
                <a:latin typeface="Arial" charset="0"/>
              </a:rPr>
              <a:t>SQL%ISOPEN is set to FALSE</a:t>
            </a:r>
          </a:p>
          <a:p>
            <a:endParaRPr lang="en-US" smtClean="0">
              <a:latin typeface="Arial" charset="0"/>
            </a:endParaRPr>
          </a:p>
          <a:p>
            <a:r>
              <a:rPr lang="en-US" smtClean="0">
                <a:latin typeface="Arial" charset="0"/>
              </a:rPr>
              <a:t>If an INSERT statement fails then,</a:t>
            </a:r>
          </a:p>
          <a:p>
            <a:pPr lvl="1"/>
            <a:r>
              <a:rPr lang="en-US" smtClean="0">
                <a:latin typeface="Arial" charset="0"/>
              </a:rPr>
              <a:t>SQL%ROWCOUNT is set to 0,</a:t>
            </a:r>
          </a:p>
          <a:p>
            <a:pPr lvl="1"/>
            <a:r>
              <a:rPr lang="en-US" smtClean="0">
                <a:latin typeface="Arial" charset="0"/>
              </a:rPr>
              <a:t>SQL%FOUND is set to FALSE,</a:t>
            </a:r>
          </a:p>
          <a:p>
            <a:pPr lvl="1"/>
            <a:r>
              <a:rPr lang="en-US" smtClean="0">
                <a:latin typeface="Arial" charset="0"/>
              </a:rPr>
              <a:t>SQL%NOTFOUND is set to TRUE,</a:t>
            </a:r>
          </a:p>
          <a:p>
            <a:pPr lvl="1"/>
            <a:r>
              <a:rPr lang="en-US" smtClean="0">
                <a:latin typeface="Arial" charset="0"/>
              </a:rPr>
              <a:t>SQL%ISOPEN is set to FALSE</a:t>
            </a:r>
          </a:p>
          <a:p>
            <a:endParaRPr lang="en-US" smtClean="0">
              <a:latin typeface="Arial" charset="0"/>
            </a:endParaRPr>
          </a:p>
          <a:p>
            <a:r>
              <a:rPr lang="en-US" smtClean="0">
                <a:latin typeface="Arial" charset="0"/>
              </a:rPr>
              <a:t>Similarly after an UPDATE/DELETE statement has been successfully executed</a:t>
            </a:r>
          </a:p>
          <a:p>
            <a:pPr lvl="1"/>
            <a:r>
              <a:rPr lang="en-US" smtClean="0">
                <a:latin typeface="Arial" charset="0"/>
              </a:rPr>
              <a:t>SQL%ROWCOUNT is set to the number of rows updated/deleted,</a:t>
            </a:r>
          </a:p>
          <a:p>
            <a:pPr lvl="1"/>
            <a:r>
              <a:rPr lang="en-US" smtClean="0">
                <a:latin typeface="Arial" charset="0"/>
              </a:rPr>
              <a:t>SQL%FOUND is set to TRUE,</a:t>
            </a:r>
          </a:p>
          <a:p>
            <a:pPr lvl="1"/>
            <a:r>
              <a:rPr lang="en-US" smtClean="0">
                <a:latin typeface="Arial" charset="0"/>
              </a:rPr>
              <a:t>SQL%NOTFOUND is set to FALSE,</a:t>
            </a:r>
          </a:p>
          <a:p>
            <a:pPr lvl="1"/>
            <a:r>
              <a:rPr lang="en-US" smtClean="0">
                <a:latin typeface="Arial" charset="0"/>
              </a:rPr>
              <a:t>SQL%ISOPEN is set to FALSE</a:t>
            </a:r>
          </a:p>
          <a:p>
            <a:endParaRPr lang="en-US" smtClean="0">
              <a:latin typeface="Arial" charset="0"/>
            </a:endParaRPr>
          </a:p>
          <a:p>
            <a:r>
              <a:rPr lang="en-US" smtClean="0">
                <a:latin typeface="Arial" charset="0"/>
              </a:rPr>
              <a:t>If an UPDATE statement fails then,</a:t>
            </a:r>
          </a:p>
          <a:p>
            <a:pPr lvl="1"/>
            <a:r>
              <a:rPr lang="en-US" smtClean="0">
                <a:latin typeface="Arial" charset="0"/>
              </a:rPr>
              <a:t>SQL%ROWCOUNT is set to 0,</a:t>
            </a:r>
          </a:p>
          <a:p>
            <a:pPr lvl="1"/>
            <a:r>
              <a:rPr lang="en-US" smtClean="0">
                <a:latin typeface="Arial" charset="0"/>
              </a:rPr>
              <a:t>SQL%FOUND is set to FALSE,</a:t>
            </a:r>
          </a:p>
          <a:p>
            <a:pPr lvl="1"/>
            <a:r>
              <a:rPr lang="en-US" smtClean="0">
                <a:latin typeface="Arial" charset="0"/>
              </a:rPr>
              <a:t>SQL%NOTFOUND is set to TRUE,</a:t>
            </a:r>
          </a:p>
          <a:p>
            <a:pPr lvl="1"/>
            <a:r>
              <a:rPr lang="en-US" smtClean="0">
                <a:latin typeface="Arial" charset="0"/>
              </a:rPr>
              <a:t>SQL%ISOPEN is set to FALSE</a:t>
            </a:r>
          </a:p>
          <a:p>
            <a:endParaRPr lang="en-US" smtClean="0">
              <a:latin typeface="Arial" charset="0"/>
            </a:endParaRPr>
          </a:p>
          <a:p>
            <a:r>
              <a:rPr lang="en-US" smtClean="0">
                <a:latin typeface="Arial" charset="0"/>
              </a:rPr>
              <a:t>Hence we need to use these implicit cursor attributes only after SQL statements to test the outcome of the same. Do not use these implicit cursor attributes to test the outcome of PL/SQL statements.</a:t>
            </a:r>
          </a:p>
          <a:p>
            <a:endParaRPr lang="en-US" smtClean="0">
              <a:latin typeface="Arial" charset="0"/>
            </a:endParaRPr>
          </a:p>
          <a:p>
            <a:r>
              <a:rPr lang="en-US" smtClean="0">
                <a:latin typeface="Arial" charset="0"/>
              </a:rPr>
              <a:t>Do not use implicit cursor attribute to check the unsuccessfulness of SELECT statement, because PL/SQL returns exception when the SELECT statement fails. The point here is writing a code as said above, would not thrown any PL/SQL compilation error. The code would compile and run successfully. But the execution would not provide the desired output.</a:t>
            </a:r>
          </a:p>
          <a:p>
            <a:endParaRPr lang="en-US" smtClean="0">
              <a:latin typeface="Arial" charset="0"/>
            </a:endParaRPr>
          </a:p>
          <a:p>
            <a:r>
              <a:rPr lang="en-US" smtClean="0">
                <a:latin typeface="Arial" charset="0"/>
              </a:rPr>
              <a:t>Example:</a:t>
            </a:r>
          </a:p>
          <a:p>
            <a:endParaRPr lang="en-US" smtClean="0">
              <a:latin typeface="Arial" charset="0"/>
            </a:endParaRPr>
          </a:p>
          <a:p>
            <a:r>
              <a:rPr lang="en-US" smtClean="0">
                <a:latin typeface="Arial" charset="0"/>
              </a:rPr>
              <a:t>Assume that a department with deptno 60 does not exists in the dept table.</a:t>
            </a:r>
          </a:p>
          <a:p>
            <a:endParaRPr lang="en-US" smtClean="0">
              <a:latin typeface="Arial" charset="0"/>
            </a:endParaRPr>
          </a:p>
          <a:p>
            <a:r>
              <a:rPr lang="en-US" smtClean="0">
                <a:latin typeface="Arial" charset="0"/>
              </a:rPr>
              <a:t>DECLARE</a:t>
            </a:r>
          </a:p>
          <a:p>
            <a:r>
              <a:rPr lang="en-US" smtClean="0">
                <a:latin typeface="Arial" charset="0"/>
              </a:rPr>
              <a:t>      v_dname dept.dname%TYPE;</a:t>
            </a:r>
          </a:p>
          <a:p>
            <a:r>
              <a:rPr lang="en-US" smtClean="0">
                <a:latin typeface="Arial" charset="0"/>
              </a:rPr>
              <a:t>BEGIN</a:t>
            </a:r>
          </a:p>
          <a:p>
            <a:r>
              <a:rPr lang="en-US" smtClean="0">
                <a:latin typeface="Arial" charset="0"/>
              </a:rPr>
              <a:t>      SELECT dname INTO v_dname FROM dept WHERE deptno=60;</a:t>
            </a:r>
          </a:p>
          <a:p>
            <a:r>
              <a:rPr lang="en-US" smtClean="0">
                <a:latin typeface="Arial" charset="0"/>
              </a:rPr>
              <a:t>      IF SQL%NOTFOUND THEN</a:t>
            </a:r>
          </a:p>
          <a:p>
            <a:r>
              <a:rPr lang="en-US" smtClean="0">
                <a:latin typeface="Arial" charset="0"/>
              </a:rPr>
              <a:t>             DBMS_OUTPUT.PUT_LINE(‘Dept record not found’);</a:t>
            </a:r>
          </a:p>
          <a:p>
            <a:r>
              <a:rPr lang="en-US" smtClean="0">
                <a:latin typeface="Arial" charset="0"/>
              </a:rPr>
              <a:t>      END IF;</a:t>
            </a:r>
          </a:p>
          <a:p>
            <a:r>
              <a:rPr lang="en-US" smtClean="0">
                <a:latin typeface="Arial" charset="0"/>
              </a:rPr>
              <a:t>EXCEPTION</a:t>
            </a:r>
          </a:p>
          <a:p>
            <a:r>
              <a:rPr lang="en-US" smtClean="0">
                <a:latin typeface="Arial" charset="0"/>
              </a:rPr>
              <a:t>      WHEN NO_DATA_FOUND THEN</a:t>
            </a:r>
          </a:p>
          <a:p>
            <a:r>
              <a:rPr lang="en-US" smtClean="0">
                <a:latin typeface="Arial" charset="0"/>
              </a:rPr>
              <a:t>           DBMS_OUTPUT.PUT_LINE(‘No data found exception thrown’);</a:t>
            </a:r>
          </a:p>
          <a:p>
            <a:r>
              <a:rPr lang="en-US" smtClean="0">
                <a:latin typeface="Arial" charset="0"/>
              </a:rPr>
              <a:t>END;</a:t>
            </a:r>
          </a:p>
          <a:p>
            <a:r>
              <a:rPr lang="en-US" smtClean="0">
                <a:latin typeface="Arial" charset="0"/>
              </a:rPr>
              <a:t>/</a:t>
            </a:r>
          </a:p>
          <a:p>
            <a:endParaRPr lang="en-US" smtClean="0">
              <a:latin typeface="Arial" charset="0"/>
            </a:endParaRPr>
          </a:p>
          <a:p>
            <a:r>
              <a:rPr lang="en-US" smtClean="0">
                <a:latin typeface="Arial" charset="0"/>
              </a:rPr>
              <a:t>Output:</a:t>
            </a:r>
          </a:p>
          <a:p>
            <a:r>
              <a:rPr lang="en-US" smtClean="0">
                <a:latin typeface="Arial" charset="0"/>
              </a:rPr>
              <a:t>====</a:t>
            </a:r>
          </a:p>
          <a:p>
            <a:r>
              <a:rPr lang="en-US" smtClean="0">
                <a:latin typeface="Arial" charset="0"/>
              </a:rPr>
              <a:t>No data found exception thrown</a:t>
            </a:r>
          </a:p>
          <a:p>
            <a:endParaRPr lang="en-US" smtClean="0">
              <a:latin typeface="Arial" charset="0"/>
            </a:endParaRPr>
          </a:p>
          <a:p>
            <a:r>
              <a:rPr lang="en-US" smtClean="0">
                <a:latin typeface="Arial" charset="0"/>
              </a:rPr>
              <a:t>For example, NO_DATA_FOUND exception is thrown if the SELECT statement identifies </a:t>
            </a:r>
            <a:r>
              <a:rPr lang="en-US" b="1" smtClean="0">
                <a:latin typeface="Arial" charset="0"/>
              </a:rPr>
              <a:t>Zero records. </a:t>
            </a:r>
            <a:r>
              <a:rPr lang="en-US" smtClean="0">
                <a:latin typeface="Arial" charset="0"/>
              </a:rPr>
              <a:t>TOO_MANY_ROWS exception is thrown if the SELECT statement identifies more than one row</a:t>
            </a:r>
            <a:endParaRPr lang="en-US" b="1" smtClean="0">
              <a:latin typeface="Arial" charset="0"/>
            </a:endParaRPr>
          </a:p>
          <a:p>
            <a:r>
              <a:rPr lang="en-US" smtClean="0">
                <a:latin typeface="Arial" charset="0"/>
              </a:rPr>
              <a:t>          </a:t>
            </a:r>
          </a:p>
          <a:p>
            <a:endParaRPr lang="en-US" smtClean="0">
              <a:latin typeface="Arial" charset="0"/>
            </a:endParaRPr>
          </a:p>
        </p:txBody>
      </p:sp>
      <p:sp>
        <p:nvSpPr>
          <p:cNvPr id="59396" name="Slide Number Placeholder 3"/>
          <p:cNvSpPr>
            <a:spLocks noGrp="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330458DD-091C-4571-A0BD-D36BFF804879}" type="slidenum">
              <a:rPr lang="en-US" b="1" smtClean="0">
                <a:solidFill>
                  <a:srgbClr val="000000"/>
                </a:solidFill>
                <a:latin typeface="Arial" charset="0"/>
              </a:rPr>
              <a:pPr eaLnBrk="0" hangingPunct="0">
                <a:spcBef>
                  <a:spcPct val="50000"/>
                </a:spcBef>
                <a:buClr>
                  <a:srgbClr val="0033CC"/>
                </a:buClr>
                <a:buSzPct val="155000"/>
                <a:buFont typeface="Symbol" pitchFamily="18" charset="2"/>
                <a:buNone/>
              </a:pPr>
              <a:t>8</a:t>
            </a:fld>
            <a:endParaRPr lang="en-US" b="1" smtClean="0">
              <a:solidFill>
                <a:srgbClr val="000000"/>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ECDC804-4231-45EA-BABE-5621C6DDE384}" type="slidenum">
              <a:rPr lang="en-US" smtClean="0">
                <a:latin typeface="Arial" charset="0"/>
              </a:rPr>
              <a:pPr/>
              <a:t>10</a:t>
            </a:fld>
            <a:endParaRPr lang="en-US"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01989F1-15EE-4374-BCEE-3F9669013F86}" type="slidenum">
              <a:rPr lang="en-US" smtClean="0">
                <a:latin typeface="Arial" charset="0"/>
              </a:rPr>
              <a:pPr/>
              <a:t>11</a:t>
            </a:fld>
            <a:endParaRPr lang="en-US"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p:spPr>
        <p:txBody>
          <a:bodyPr/>
          <a:lstStyle/>
          <a:p>
            <a:fld id="{376850D6-C8D3-43A1-8240-32005AE0A70C}" type="slidenum">
              <a:rPr lang="en-US" smtClean="0">
                <a:latin typeface="Arial" charset="0"/>
              </a:rPr>
              <a:pPr/>
              <a:t>12</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AF66861-D8F8-47BE-B19D-DD691E1E5A95}" type="slidenum">
              <a:rPr lang="en-US" smtClean="0">
                <a:latin typeface="Arial" charset="0"/>
              </a:rPr>
              <a:pPr/>
              <a:t>13</a:t>
            </a:fld>
            <a:endParaRPr lang="en-US"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z="90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cstate="print"/>
          <a:srcRect/>
          <a:stretch>
            <a:fillRect/>
          </a:stretch>
        </p:blipFill>
        <p:spPr bwMode="auto">
          <a:xfrm>
            <a:off x="0" y="0"/>
            <a:ext cx="9144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144000" cy="330200"/>
          </a:xfrm>
          <a:prstGeom prst="rect">
            <a:avLst/>
          </a:prstGeom>
          <a:solidFill>
            <a:srgbClr val="000000">
              <a:alpha val="61000"/>
            </a:srgbClr>
          </a:soli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6" name="Text Box 7"/>
          <p:cNvSpPr txBox="1">
            <a:spLocks noChangeArrowheads="1"/>
          </p:cNvSpPr>
          <p:nvPr userDrawn="1"/>
        </p:nvSpPr>
        <p:spPr bwMode="auto">
          <a:xfrm>
            <a:off x="352425" y="6553200"/>
            <a:ext cx="2238375"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b="0" dirty="0">
                <a:solidFill>
                  <a:srgbClr val="FFFFCC"/>
                </a:solidFill>
                <a:latin typeface="Arial" pitchFamily="34" charset="0"/>
              </a:rPr>
              <a:t>ER/CORP/CRS/DB91</a:t>
            </a:r>
          </a:p>
        </p:txBody>
      </p:sp>
      <p:sp>
        <p:nvSpPr>
          <p:cNvPr id="7" name="Text Box 8"/>
          <p:cNvSpPr txBox="1">
            <a:spLocks noChangeArrowheads="1"/>
          </p:cNvSpPr>
          <p:nvPr userDrawn="1"/>
        </p:nvSpPr>
        <p:spPr bwMode="auto">
          <a:xfrm>
            <a:off x="3668713" y="6553200"/>
            <a:ext cx="1125537"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b="0" dirty="0">
                <a:solidFill>
                  <a:srgbClr val="FFFFCC"/>
                </a:solidFill>
                <a:latin typeface="Arial" pitchFamily="34" charset="0"/>
              </a:rPr>
              <a:t>Ver. </a:t>
            </a:r>
            <a:r>
              <a:rPr lang="en-US" b="0" dirty="0">
                <a:solidFill>
                  <a:srgbClr val="FFFFCC"/>
                </a:solidFill>
                <a:latin typeface="Arial" pitchFamily="34" charset="0"/>
              </a:rPr>
              <a:t>No.: </a:t>
            </a:r>
            <a:r>
              <a:rPr lang="en-US" b="0" dirty="0" smtClean="0">
                <a:solidFill>
                  <a:srgbClr val="FFFFCC"/>
                </a:solidFill>
                <a:latin typeface="Arial" pitchFamily="34" charset="0"/>
              </a:rPr>
              <a:t>1.4</a:t>
            </a:r>
            <a:endParaRPr lang="en-US" b="0" dirty="0">
              <a:solidFill>
                <a:srgbClr val="FFFFCC"/>
              </a:solidFill>
              <a:latin typeface="Arial" pitchFamily="34" charset="0"/>
            </a:endParaRPr>
          </a:p>
        </p:txBody>
      </p:sp>
      <p:sp>
        <p:nvSpPr>
          <p:cNvPr id="8" name="Rectangle 6"/>
          <p:cNvSpPr>
            <a:spLocks noChangeArrowheads="1"/>
          </p:cNvSpPr>
          <p:nvPr userDrawn="1"/>
        </p:nvSpPr>
        <p:spPr bwMode="auto">
          <a:xfrm>
            <a:off x="60721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b="0" dirty="0">
                <a:solidFill>
                  <a:srgbClr val="FFFFCC"/>
                </a:solidFill>
                <a:latin typeface="Arial" pitchFamily="34" charset="0"/>
              </a:rPr>
              <a:t>Copyright © </a:t>
            </a:r>
            <a:r>
              <a:rPr lang="en-US" b="0" dirty="0" smtClean="0">
                <a:solidFill>
                  <a:srgbClr val="FFFFCC"/>
                </a:solidFill>
                <a:latin typeface="Arial" pitchFamily="34" charset="0"/>
              </a:rPr>
              <a:t>2010, </a:t>
            </a:r>
            <a:r>
              <a:rPr lang="en-US" b="0" dirty="0">
                <a:solidFill>
                  <a:srgbClr val="FFFFCC"/>
                </a:solidFill>
                <a:latin typeface="Arial" pitchFamily="34" charset="0"/>
              </a:rPr>
              <a:t>Infosys Technologies Ltd.</a:t>
            </a:r>
          </a:p>
        </p:txBody>
      </p:sp>
      <p:sp>
        <p:nvSpPr>
          <p:cNvPr id="9" name="Line 8"/>
          <p:cNvSpPr>
            <a:spLocks noChangeShapeType="1"/>
          </p:cNvSpPr>
          <p:nvPr userDrawn="1"/>
        </p:nvSpPr>
        <p:spPr bwMode="auto">
          <a:xfrm flipH="1" flipV="1">
            <a:off x="2379663" y="2946400"/>
            <a:ext cx="1360487" cy="7239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0" name="Line 9"/>
          <p:cNvSpPr>
            <a:spLocks noChangeShapeType="1"/>
          </p:cNvSpPr>
          <p:nvPr userDrawn="1"/>
        </p:nvSpPr>
        <p:spPr bwMode="auto">
          <a:xfrm rot="19887338" flipH="1" flipV="1">
            <a:off x="5262563" y="3560763"/>
            <a:ext cx="1450975" cy="2921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1" name="Line 10"/>
          <p:cNvSpPr>
            <a:spLocks noChangeShapeType="1"/>
          </p:cNvSpPr>
          <p:nvPr userDrawn="1"/>
        </p:nvSpPr>
        <p:spPr bwMode="auto">
          <a:xfrm rot="19887338" flipH="1" flipV="1">
            <a:off x="5438775" y="4532313"/>
            <a:ext cx="520700" cy="623887"/>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2" name="Line 11"/>
          <p:cNvSpPr>
            <a:spLocks noChangeShapeType="1"/>
          </p:cNvSpPr>
          <p:nvPr userDrawn="1"/>
        </p:nvSpPr>
        <p:spPr bwMode="auto">
          <a:xfrm rot="18064833" flipH="1" flipV="1">
            <a:off x="2777332" y="4928394"/>
            <a:ext cx="1147762" cy="48895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3" name="Line 12"/>
          <p:cNvSpPr>
            <a:spLocks noChangeShapeType="1"/>
          </p:cNvSpPr>
          <p:nvPr userDrawn="1"/>
        </p:nvSpPr>
        <p:spPr bwMode="auto">
          <a:xfrm rot="17836519" flipH="1" flipV="1">
            <a:off x="2698751" y="3900487"/>
            <a:ext cx="793750" cy="835025"/>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4" name="Freeform 13"/>
          <p:cNvSpPr>
            <a:spLocks/>
          </p:cNvSpPr>
          <p:nvPr userDrawn="1"/>
        </p:nvSpPr>
        <p:spPr bwMode="auto">
          <a:xfrm>
            <a:off x="4848225" y="2401888"/>
            <a:ext cx="13589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5" name="Freeform 14"/>
          <p:cNvSpPr>
            <a:spLocks/>
          </p:cNvSpPr>
          <p:nvPr userDrawn="1"/>
        </p:nvSpPr>
        <p:spPr bwMode="auto">
          <a:xfrm rot="513126">
            <a:off x="3143250" y="2584450"/>
            <a:ext cx="1171575"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6" name="Freeform 15"/>
          <p:cNvSpPr>
            <a:spLocks/>
          </p:cNvSpPr>
          <p:nvPr userDrawn="1"/>
        </p:nvSpPr>
        <p:spPr bwMode="auto">
          <a:xfrm>
            <a:off x="3879850" y="5135563"/>
            <a:ext cx="674688"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grpSp>
        <p:nvGrpSpPr>
          <p:cNvPr id="17" name="Group 16"/>
          <p:cNvGrpSpPr>
            <a:grpSpLocks/>
          </p:cNvGrpSpPr>
          <p:nvPr userDrawn="1"/>
        </p:nvGrpSpPr>
        <p:grpSpPr bwMode="auto">
          <a:xfrm>
            <a:off x="7761288" y="241300"/>
            <a:ext cx="1033462" cy="414338"/>
            <a:chOff x="2444" y="1518"/>
            <a:chExt cx="1488" cy="550"/>
          </a:xfrm>
        </p:grpSpPr>
        <p:sp>
          <p:nvSpPr>
            <p:cNvPr id="18" name="Freeform 17"/>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20" name="Freeform 19"/>
            <p:cNvSpPr>
              <a:spLocks noEditPoints="1"/>
            </p:cNvSpPr>
            <p:nvPr/>
          </p:nvSpPr>
          <p:spPr bwMode="auto">
            <a:xfrm>
              <a:off x="2805" y="1529"/>
              <a:ext cx="1024"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grpSp>
      <p:sp>
        <p:nvSpPr>
          <p:cNvPr id="22"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defRPr/>
            </a:pPr>
            <a:r>
              <a:rPr lang="en-US" sz="1600">
                <a:solidFill>
                  <a:srgbClr val="FF9900"/>
                </a:solidFill>
                <a:latin typeface="Arial" pitchFamily="34" charset="0"/>
              </a:rPr>
              <a:t>Education and Research</a:t>
            </a:r>
            <a:r>
              <a:rPr lang="en-US" sz="1600">
                <a:solidFill>
                  <a:srgbClr val="66CCFF"/>
                </a:solidFill>
                <a:latin typeface="Arial" pitchFamily="34" charset="0"/>
              </a:rPr>
              <a:t> </a:t>
            </a:r>
          </a:p>
          <a:p>
            <a:pPr>
              <a:defRPr/>
            </a:pPr>
            <a:r>
              <a:rPr lang="en-US" b="0" i="1">
                <a:solidFill>
                  <a:srgbClr val="FFFF66"/>
                </a:solidFill>
                <a:latin typeface="Arial" pitchFamily="34" charset="0"/>
              </a:rPr>
              <a:t>We enable you to leverage knowledge anytime, anywhere!</a:t>
            </a:r>
          </a:p>
        </p:txBody>
      </p:sp>
      <p:sp>
        <p:nvSpPr>
          <p:cNvPr id="23" name="Text Box 22"/>
          <p:cNvSpPr txBox="1">
            <a:spLocks noChangeArrowheads="1"/>
          </p:cNvSpPr>
          <p:nvPr userDrawn="1"/>
        </p:nvSpPr>
        <p:spPr bwMode="auto">
          <a:xfrm>
            <a:off x="433388" y="2413000"/>
            <a:ext cx="4841875" cy="366713"/>
          </a:xfrm>
          <a:prstGeom prst="rect">
            <a:avLst/>
          </a:prstGeom>
          <a:noFill/>
          <a:ln w="9525">
            <a:noFill/>
            <a:miter lim="800000"/>
            <a:headEnd/>
            <a:tailEnd/>
          </a:ln>
          <a:effectLst/>
        </p:spPr>
        <p:txBody>
          <a:bodyPr>
            <a:spAutoFit/>
          </a:bodyPr>
          <a:lstStyle/>
          <a:p>
            <a:pPr>
              <a:spcBef>
                <a:spcPct val="50000"/>
              </a:spcBef>
              <a:defRPr/>
            </a:pPr>
            <a:endParaRPr lang="en-US" sz="1800" b="0" i="1">
              <a:latin typeface="Arial" pitchFamily="34" charset="0"/>
            </a:endParaRPr>
          </a:p>
        </p:txBody>
      </p:sp>
      <p:sp>
        <p:nvSpPr>
          <p:cNvPr id="24" name="Rectangle 23"/>
          <p:cNvSpPr>
            <a:spLocks noChangeArrowheads="1"/>
          </p:cNvSpPr>
          <p:nvPr userDrawn="1"/>
        </p:nvSpPr>
        <p:spPr bwMode="auto">
          <a:xfrm>
            <a:off x="4876800" y="6546850"/>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
        <p:nvSpPr>
          <p:cNvPr id="197635" name="Rectangle 3"/>
          <p:cNvSpPr>
            <a:spLocks noGrp="1" noChangeArrowheads="1"/>
          </p:cNvSpPr>
          <p:nvPr>
            <p:ph type="ctrTitle"/>
          </p:nvPr>
        </p:nvSpPr>
        <p:spPr>
          <a:xfrm>
            <a:off x="439738" y="733425"/>
            <a:ext cx="7772400" cy="1470025"/>
          </a:xfrm>
        </p:spPr>
        <p:txBody>
          <a:bodyPr/>
          <a:lstStyle>
            <a:lvl1pPr>
              <a:defRPr/>
            </a:lvl1pPr>
          </a:lstStyle>
          <a:p>
            <a:r>
              <a:rPr lang="en-US"/>
              <a:t>Click to edit Master title style</a:t>
            </a:r>
          </a:p>
        </p:txBody>
      </p:sp>
      <p:sp>
        <p:nvSpPr>
          <p:cNvPr id="197655" name="Rectangle 23"/>
          <p:cNvSpPr>
            <a:spLocks noGrp="1" noChangeArrowheads="1"/>
          </p:cNvSpPr>
          <p:nvPr>
            <p:ph type="subTitle" idx="1"/>
          </p:nvPr>
        </p:nvSpPr>
        <p:spPr>
          <a:xfrm>
            <a:off x="457200" y="2209800"/>
            <a:ext cx="640080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5C43FE6F-50CC-46C8-B08C-638E558FA2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4600" y="-82550"/>
            <a:ext cx="205740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2550"/>
            <a:ext cx="601980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B74E7809-D2A6-4779-A64B-F1DFC3520D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187450"/>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D887985C-FF0F-44A4-9DA1-2C46A80947A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440F54C7-C936-4466-AB61-49A3A16E33E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738188"/>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xfrm>
            <a:off x="4191000" y="6381750"/>
            <a:ext cx="773113" cy="476250"/>
          </a:xfrm>
        </p:spPr>
        <p:txBody>
          <a:bodyPr/>
          <a:lstStyle>
            <a:lvl1pPr>
              <a:defRPr/>
            </a:lvl1pPr>
          </a:lstStyle>
          <a:p>
            <a:pPr>
              <a:defRPr/>
            </a:pPr>
            <a:fld id="{939942B3-CDD5-4C1A-85CA-3BA50F4F66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927100"/>
          </a:xfrm>
        </p:spPr>
        <p:style>
          <a:lnRef idx="3">
            <a:schemeClr val="lt1"/>
          </a:lnRef>
          <a:fillRef idx="1">
            <a:schemeClr val="accent2"/>
          </a:fillRef>
          <a:effectRef idx="1">
            <a:schemeClr val="accent2"/>
          </a:effectRef>
          <a:fontRef idx="none"/>
        </p:style>
        <p:txBody>
          <a:bodyPr anchor="t"/>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6E5231B4-F279-4A5C-AAE4-583192494CE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D33228B7-6C52-4ADC-96A5-ADAA6BE4B42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48B8B877-523B-448A-8164-CCFB614B861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3EA04ACD-BBE0-492D-8ED2-A13335AE49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B7117745-2B63-45CB-B080-75AF9579FB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E4A79E98-5C7F-42B1-B907-14FB10DC2A2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5E7A4CF1-91E6-44D9-B7B8-0CE6CB4F957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amp;R-Template-inside_header2"/>
          <p:cNvPicPr>
            <a:picLocks noChangeAspect="1" noChangeArrowheads="1"/>
          </p:cNvPicPr>
          <p:nvPr userDrawn="1"/>
        </p:nvPicPr>
        <p:blipFill>
          <a:blip r:embed="rId15" cstate="print"/>
          <a:srcRect l="3703"/>
          <a:stretch>
            <a:fillRect/>
          </a:stretch>
        </p:blipFill>
        <p:spPr bwMode="auto">
          <a:xfrm>
            <a:off x="0" y="-6350"/>
            <a:ext cx="9144000" cy="1000125"/>
          </a:xfrm>
          <a:prstGeom prst="rect">
            <a:avLst/>
          </a:prstGeom>
          <a:noFill/>
          <a:ln w="9525">
            <a:noFill/>
            <a:miter lim="800000"/>
            <a:headEnd/>
            <a:tailEnd/>
          </a:ln>
        </p:spPr>
      </p:pic>
      <p:sp>
        <p:nvSpPr>
          <p:cNvPr id="196611" name="Rectangle 3"/>
          <p:cNvSpPr>
            <a:spLocks noChangeArrowheads="1"/>
          </p:cNvSpPr>
          <p:nvPr userDrawn="1"/>
        </p:nvSpPr>
        <p:spPr bwMode="auto">
          <a:xfrm>
            <a:off x="7197725" y="-196850"/>
            <a:ext cx="16891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pic>
        <p:nvPicPr>
          <p:cNvPr id="1028" name="Picture 4" descr="E&amp;R-Template-inside_footer2"/>
          <p:cNvPicPr>
            <a:picLocks noChangeAspect="1" noChangeArrowheads="1"/>
          </p:cNvPicPr>
          <p:nvPr userDrawn="1"/>
        </p:nvPicPr>
        <p:blipFill>
          <a:blip r:embed="rId16" cstate="print"/>
          <a:srcRect l="3703"/>
          <a:stretch>
            <a:fillRect/>
          </a:stretch>
        </p:blipFill>
        <p:spPr bwMode="auto">
          <a:xfrm>
            <a:off x="0" y="5949950"/>
            <a:ext cx="9144000" cy="914400"/>
          </a:xfrm>
          <a:prstGeom prst="rect">
            <a:avLst/>
          </a:prstGeom>
          <a:noFill/>
          <a:ln w="9525">
            <a:noFill/>
            <a:miter lim="800000"/>
            <a:headEnd/>
            <a:tailEnd/>
          </a:ln>
        </p:spPr>
      </p:pic>
      <p:sp>
        <p:nvSpPr>
          <p:cNvPr id="196613" name="Rectangle 5"/>
          <p:cNvSpPr>
            <a:spLocks noGrp="1" noChangeArrowheads="1"/>
          </p:cNvSpPr>
          <p:nvPr>
            <p:ph type="title"/>
          </p:nvPr>
        </p:nvSpPr>
        <p:spPr bwMode="auto">
          <a:xfrm>
            <a:off x="152400" y="38100"/>
            <a:ext cx="7456488" cy="89058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152400" y="1187450"/>
            <a:ext cx="82296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6615" name="Rectangle 7"/>
          <p:cNvSpPr>
            <a:spLocks noGrp="1" noChangeArrowheads="1"/>
          </p:cNvSpPr>
          <p:nvPr>
            <p:ph type="sldNum" sz="quarter" idx="4"/>
          </p:nvPr>
        </p:nvSpPr>
        <p:spPr bwMode="auto">
          <a:xfrm>
            <a:off x="4191000" y="6388100"/>
            <a:ext cx="773113"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a:solidFill>
                  <a:schemeClr val="bg1"/>
                </a:solidFill>
                <a:latin typeface="Arial" pitchFamily="34" charset="0"/>
              </a:defRPr>
            </a:lvl1pPr>
          </a:lstStyle>
          <a:p>
            <a:pPr>
              <a:defRPr/>
            </a:pPr>
            <a:fld id="{A687BBB3-CAF0-457C-BDFA-ACDDB945B31D}" type="slidenum">
              <a:rPr lang="en-US"/>
              <a:pPr>
                <a:defRPr/>
              </a:pPr>
              <a:t>‹#›</a:t>
            </a:fld>
            <a:endParaRPr lang="en-US"/>
          </a:p>
        </p:txBody>
      </p:sp>
      <p:grpSp>
        <p:nvGrpSpPr>
          <p:cNvPr id="1032" name="Group 8"/>
          <p:cNvGrpSpPr>
            <a:grpSpLocks/>
          </p:cNvGrpSpPr>
          <p:nvPr userDrawn="1"/>
        </p:nvGrpSpPr>
        <p:grpSpPr bwMode="auto">
          <a:xfrm>
            <a:off x="4398963" y="6345238"/>
            <a:ext cx="327025" cy="381000"/>
            <a:chOff x="4181" y="4125"/>
            <a:chExt cx="183" cy="192"/>
          </a:xfrm>
        </p:grpSpPr>
        <p:sp>
          <p:nvSpPr>
            <p:cNvPr id="196617"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18" name="Freeform 10"/>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19" name="Freeform 11"/>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grpSp>
      <p:sp>
        <p:nvSpPr>
          <p:cNvPr id="11" name="Rectangle 6"/>
          <p:cNvSpPr>
            <a:spLocks noChangeArrowheads="1"/>
          </p:cNvSpPr>
          <p:nvPr userDrawn="1"/>
        </p:nvSpPr>
        <p:spPr bwMode="auto">
          <a:xfrm>
            <a:off x="1033463" y="6477000"/>
            <a:ext cx="3005137"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b="0" dirty="0">
                <a:solidFill>
                  <a:schemeClr val="bg1"/>
                </a:solidFill>
                <a:latin typeface="Arial" pitchFamily="34" charset="0"/>
              </a:rPr>
              <a:t>Copyright © </a:t>
            </a:r>
            <a:r>
              <a:rPr lang="en-US" sz="1100" b="0" dirty="0" smtClean="0">
                <a:solidFill>
                  <a:schemeClr val="bg1"/>
                </a:solidFill>
                <a:latin typeface="Arial" pitchFamily="34" charset="0"/>
              </a:rPr>
              <a:t>2010, </a:t>
            </a:r>
            <a:r>
              <a:rPr lang="en-US" sz="1100" b="0" dirty="0">
                <a:solidFill>
                  <a:schemeClr val="bg1"/>
                </a:solidFill>
                <a:latin typeface="Arial" pitchFamily="34" charset="0"/>
              </a:rPr>
              <a:t>Infosys Technologies Ltd.</a:t>
            </a:r>
            <a:endParaRPr lang="en-US" sz="1100" b="0" dirty="0">
              <a:solidFill>
                <a:schemeClr val="bg1"/>
              </a:solidFill>
              <a:latin typeface="Arial" pitchFamily="34" charset="0"/>
            </a:endParaRPr>
          </a:p>
        </p:txBody>
      </p:sp>
      <p:grpSp>
        <p:nvGrpSpPr>
          <p:cNvPr id="1034" name="Group 13"/>
          <p:cNvGrpSpPr>
            <a:grpSpLocks/>
          </p:cNvGrpSpPr>
          <p:nvPr userDrawn="1"/>
        </p:nvGrpSpPr>
        <p:grpSpPr bwMode="auto">
          <a:xfrm>
            <a:off x="200025" y="6472238"/>
            <a:ext cx="773113" cy="309562"/>
            <a:chOff x="2444" y="1518"/>
            <a:chExt cx="1488" cy="550"/>
          </a:xfrm>
        </p:grpSpPr>
        <p:sp>
          <p:nvSpPr>
            <p:cNvPr id="196622" name="Freeform 14"/>
            <p:cNvSpPr>
              <a:spLocks noEditPoints="1"/>
            </p:cNvSpPr>
            <p:nvPr/>
          </p:nvSpPr>
          <p:spPr bwMode="auto">
            <a:xfrm>
              <a:off x="3843" y="1518"/>
              <a:ext cx="89"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23" name="Freeform 15"/>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24" name="Freeform 16"/>
            <p:cNvSpPr>
              <a:spLocks noEditPoints="1"/>
            </p:cNvSpPr>
            <p:nvPr/>
          </p:nvSpPr>
          <p:spPr bwMode="auto">
            <a:xfrm>
              <a:off x="2805"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sp>
          <p:nvSpPr>
            <p:cNvPr id="196625" name="Freeform 17"/>
            <p:cNvSpPr>
              <a:spLocks/>
            </p:cNvSpPr>
            <p:nvPr/>
          </p:nvSpPr>
          <p:spPr bwMode="auto">
            <a:xfrm>
              <a:off x="2551" y="1628"/>
              <a:ext cx="244"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a:latin typeface="Arial" pitchFamily="34" charset="0"/>
              </a:endParaRPr>
            </a:p>
          </p:txBody>
        </p:sp>
      </p:grpSp>
      <p:pic>
        <p:nvPicPr>
          <p:cNvPr id="1035" name="Picture 18" descr="E&amp;RLOGO [Converted]"/>
          <p:cNvPicPr>
            <a:picLocks noChangeAspect="1" noChangeArrowheads="1"/>
          </p:cNvPicPr>
          <p:nvPr userDrawn="1"/>
        </p:nvPicPr>
        <p:blipFill>
          <a:blip r:embed="rId17" cstate="print"/>
          <a:srcRect/>
          <a:stretch>
            <a:fillRect/>
          </a:stretch>
        </p:blipFill>
        <p:spPr bwMode="auto">
          <a:xfrm>
            <a:off x="7702550" y="-6350"/>
            <a:ext cx="727075" cy="785813"/>
          </a:xfrm>
          <a:prstGeom prst="rect">
            <a:avLst/>
          </a:prstGeom>
          <a:noFill/>
          <a:ln w="9525">
            <a:noFill/>
            <a:miter lim="800000"/>
            <a:headEnd/>
            <a:tailEnd/>
          </a:ln>
        </p:spPr>
      </p:pic>
      <p:sp>
        <p:nvSpPr>
          <p:cNvPr id="19" name="Rectangle 18"/>
          <p:cNvSpPr>
            <a:spLocks noChangeArrowheads="1"/>
          </p:cNvSpPr>
          <p:nvPr userDrawn="1"/>
        </p:nvSpPr>
        <p:spPr bwMode="auto">
          <a:xfrm>
            <a:off x="5168900" y="6484938"/>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defRPr>
      </a:lvl2pPr>
      <a:lvl3pPr algn="l" rtl="0" eaLnBrk="0" fontAlgn="base" hangingPunct="0">
        <a:spcBef>
          <a:spcPct val="0"/>
        </a:spcBef>
        <a:spcAft>
          <a:spcPct val="0"/>
        </a:spcAft>
        <a:defRPr sz="2800" b="1">
          <a:solidFill>
            <a:schemeClr val="bg1"/>
          </a:solidFill>
          <a:latin typeface="Arial" pitchFamily="34" charset="0"/>
        </a:defRPr>
      </a:lvl3pPr>
      <a:lvl4pPr algn="l" rtl="0" eaLnBrk="0" fontAlgn="base" hangingPunct="0">
        <a:spcBef>
          <a:spcPct val="0"/>
        </a:spcBef>
        <a:spcAft>
          <a:spcPct val="0"/>
        </a:spcAft>
        <a:defRPr sz="2800" b="1">
          <a:solidFill>
            <a:schemeClr val="bg1"/>
          </a:solidFill>
          <a:latin typeface="Arial" pitchFamily="34" charset="0"/>
        </a:defRPr>
      </a:lvl4pPr>
      <a:lvl5pPr algn="l" rtl="0" eaLnBrk="0" fontAlgn="base" hangingPunct="0">
        <a:spcBef>
          <a:spcPct val="0"/>
        </a:spcBef>
        <a:spcAft>
          <a:spcPct val="0"/>
        </a:spcAft>
        <a:defRPr sz="28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rgbClr val="003366"/>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rgbClr val="003366"/>
        </a:buClr>
        <a:buFont typeface="Arial" charset="0"/>
        <a:buChar char="»"/>
        <a:defRPr sz="2400">
          <a:solidFill>
            <a:schemeClr val="tx1"/>
          </a:solidFill>
          <a:latin typeface="+mn-lt"/>
        </a:defRPr>
      </a:lvl4pPr>
      <a:lvl5pPr marL="2057400" indent="-228600" algn="l" rtl="0" eaLnBrk="0" fontAlgn="base" hangingPunct="0">
        <a:spcBef>
          <a:spcPct val="20000"/>
        </a:spcBef>
        <a:spcAft>
          <a:spcPct val="0"/>
        </a:spcAft>
        <a:buClr>
          <a:srgbClr val="003366"/>
        </a:buClr>
        <a:buChar char="•"/>
        <a:defRPr sz="2400">
          <a:solidFill>
            <a:schemeClr val="tx1"/>
          </a:solidFill>
          <a:latin typeface="+mn-lt"/>
        </a:defRPr>
      </a:lvl5pPr>
      <a:lvl6pPr marL="2514600" indent="-228600" algn="l" rtl="0" fontAlgn="base">
        <a:spcBef>
          <a:spcPct val="20000"/>
        </a:spcBef>
        <a:spcAft>
          <a:spcPct val="0"/>
        </a:spcAft>
        <a:buClr>
          <a:srgbClr val="003366"/>
        </a:buClr>
        <a:buChar char="•"/>
        <a:defRPr sz="2000">
          <a:solidFill>
            <a:schemeClr val="tx1"/>
          </a:solidFill>
          <a:latin typeface="+mn-lt"/>
        </a:defRPr>
      </a:lvl6pPr>
      <a:lvl7pPr marL="2971800" indent="-228600" algn="l" rtl="0" fontAlgn="base">
        <a:spcBef>
          <a:spcPct val="20000"/>
        </a:spcBef>
        <a:spcAft>
          <a:spcPct val="0"/>
        </a:spcAft>
        <a:buClr>
          <a:srgbClr val="003366"/>
        </a:buClr>
        <a:buChar char="•"/>
        <a:defRPr sz="2000">
          <a:solidFill>
            <a:schemeClr val="tx1"/>
          </a:solidFill>
          <a:latin typeface="+mn-lt"/>
        </a:defRPr>
      </a:lvl7pPr>
      <a:lvl8pPr marL="3429000" indent="-228600" algn="l" rtl="0" fontAlgn="base">
        <a:spcBef>
          <a:spcPct val="20000"/>
        </a:spcBef>
        <a:spcAft>
          <a:spcPct val="0"/>
        </a:spcAft>
        <a:buClr>
          <a:srgbClr val="003366"/>
        </a:buClr>
        <a:buChar char="•"/>
        <a:defRPr sz="2000">
          <a:solidFill>
            <a:schemeClr val="tx1"/>
          </a:solidFill>
          <a:latin typeface="+mn-lt"/>
        </a:defRPr>
      </a:lvl8pPr>
      <a:lvl9pPr marL="3886200" indent="-228600" algn="l" rtl="0" fontAlgn="base">
        <a:spcBef>
          <a:spcPct val="20000"/>
        </a:spcBef>
        <a:spcAft>
          <a:spcPct val="0"/>
        </a:spcAft>
        <a:buClr>
          <a:srgbClr val="00336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ctrTitle"/>
          </p:nvPr>
        </p:nvSpPr>
        <p:spPr>
          <a:xfrm>
            <a:off x="304800" y="1219200"/>
            <a:ext cx="7772400" cy="685800"/>
          </a:xfrm>
        </p:spPr>
        <p:txBody>
          <a:bodyPr/>
          <a:lstStyle/>
          <a:p>
            <a:pPr eaLnBrk="1" hangingPunct="1">
              <a:defRPr/>
            </a:pPr>
            <a:r>
              <a:rPr lang="en-US" dirty="0" smtClean="0"/>
              <a:t>RDBMS Essentials – Day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304800" y="1219200"/>
            <a:ext cx="7772400" cy="476250"/>
          </a:xfrm>
        </p:spPr>
        <p:txBody>
          <a:bodyPr/>
          <a:lstStyle/>
          <a:p>
            <a:pPr eaLnBrk="1" hangingPunct="1">
              <a:defRPr/>
            </a:pPr>
            <a:r>
              <a:rPr lang="en-US" sz="2400" dirty="0" smtClean="0"/>
              <a:t>Explicit cursors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7A88E48-0B7F-485F-81BE-DE26C3AA4B27}" type="slidenum">
              <a:rPr lang="en-US"/>
              <a:pPr>
                <a:defRPr/>
              </a:pPr>
              <a:t>11</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Explicit Cursors</a:t>
            </a:r>
          </a:p>
        </p:txBody>
      </p:sp>
      <p:sp>
        <p:nvSpPr>
          <p:cNvPr id="14340" name="Rectangle 3"/>
          <p:cNvSpPr>
            <a:spLocks noGrp="1" noChangeArrowheads="1"/>
          </p:cNvSpPr>
          <p:nvPr>
            <p:ph type="body" idx="1"/>
          </p:nvPr>
        </p:nvSpPr>
        <p:spPr>
          <a:xfrm>
            <a:off x="228600" y="1143000"/>
            <a:ext cx="8613775" cy="4667250"/>
          </a:xfrm>
        </p:spPr>
        <p:txBody>
          <a:bodyPr/>
          <a:lstStyle/>
          <a:p>
            <a:pPr eaLnBrk="1" hangingPunct="1">
              <a:lnSpc>
                <a:spcPct val="90000"/>
              </a:lnSpc>
              <a:buFont typeface="Arial" charset="0"/>
              <a:buChar char="•"/>
            </a:pPr>
            <a:r>
              <a:rPr lang="en-US" sz="1800" smtClean="0"/>
              <a:t>Meant to work with SELECT statements that return more than one record at a time</a:t>
            </a:r>
          </a:p>
          <a:p>
            <a:pPr eaLnBrk="1" hangingPunct="1">
              <a:lnSpc>
                <a:spcPct val="90000"/>
              </a:lnSpc>
              <a:buFont typeface="Arial" charset="0"/>
              <a:buChar char="•"/>
            </a:pPr>
            <a:endParaRPr lang="en-US" sz="1800" smtClean="0"/>
          </a:p>
          <a:p>
            <a:pPr eaLnBrk="1" hangingPunct="1">
              <a:lnSpc>
                <a:spcPct val="90000"/>
              </a:lnSpc>
              <a:buFont typeface="Arial" charset="0"/>
              <a:buChar char="•"/>
            </a:pPr>
            <a:r>
              <a:rPr lang="en-US" sz="1800" smtClean="0"/>
              <a:t>Declared in the DECLARE section of a PL/SQL block</a:t>
            </a:r>
          </a:p>
          <a:p>
            <a:pPr eaLnBrk="1" hangingPunct="1">
              <a:lnSpc>
                <a:spcPct val="90000"/>
              </a:lnSpc>
              <a:buFont typeface="Arial" charset="0"/>
              <a:buChar char="•"/>
            </a:pPr>
            <a:endParaRPr lang="en-US" sz="1800" smtClean="0"/>
          </a:p>
          <a:p>
            <a:pPr eaLnBrk="1" hangingPunct="1">
              <a:lnSpc>
                <a:spcPct val="90000"/>
              </a:lnSpc>
              <a:buFont typeface="Arial" charset="0"/>
              <a:buChar char="•"/>
            </a:pPr>
            <a:r>
              <a:rPr lang="en-US" sz="1800" smtClean="0"/>
              <a:t>Developer controls almost all the operations involving explicit cursors</a:t>
            </a:r>
          </a:p>
          <a:p>
            <a:pPr eaLnBrk="1" hangingPunct="1">
              <a:lnSpc>
                <a:spcPct val="90000"/>
              </a:lnSpc>
              <a:buFont typeface="Wingdings" pitchFamily="2" charset="2"/>
              <a:buNone/>
            </a:pPr>
            <a:r>
              <a:rPr lang="en-US" b="1" smtClean="0"/>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smtClean="0"/>
              <a:t>Explicit Cursor</a:t>
            </a:r>
            <a:endParaRPr lang="en-US" dirty="0"/>
          </a:p>
        </p:txBody>
      </p:sp>
      <p:sp>
        <p:nvSpPr>
          <p:cNvPr id="15363" name="Content Placeholder 2"/>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p:txBody>
          <a:bodyPr/>
          <a:lstStyle/>
          <a:p>
            <a:pPr>
              <a:defRPr/>
            </a:pPr>
            <a:fld id="{8BE56319-47A7-49A9-B113-595BB4396A34}" type="slidenum">
              <a:rPr lang="en-US">
                <a:solidFill>
                  <a:srgbClr val="FFFFFF"/>
                </a:solidFill>
                <a:latin typeface="Arial" charset="0"/>
              </a:rPr>
              <a:pPr>
                <a:defRPr/>
              </a:pPr>
              <a:t>12</a:t>
            </a:fld>
            <a:endParaRPr lang="en-US">
              <a:solidFill>
                <a:srgbClr val="FFFFFF"/>
              </a:solidFill>
              <a:latin typeface="Arial" charset="0"/>
            </a:endParaRPr>
          </a:p>
        </p:txBody>
      </p:sp>
      <p:sp>
        <p:nvSpPr>
          <p:cNvPr id="5" name="Flowchart: Magnetic Disk 4"/>
          <p:cNvSpPr/>
          <p:nvPr/>
        </p:nvSpPr>
        <p:spPr bwMode="auto">
          <a:xfrm>
            <a:off x="4543425" y="4343400"/>
            <a:ext cx="2514600" cy="1524000"/>
          </a:xfrm>
          <a:prstGeom prst="flowChartMagneticDisk">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
        <p:nvSpPr>
          <p:cNvPr id="6" name="Rectangle 5"/>
          <p:cNvSpPr/>
          <p:nvPr/>
        </p:nvSpPr>
        <p:spPr bwMode="auto">
          <a:xfrm>
            <a:off x="4717152" y="4953000"/>
            <a:ext cx="457200" cy="381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
        <p:nvSpPr>
          <p:cNvPr id="7" name="Rectangle 6"/>
          <p:cNvSpPr/>
          <p:nvPr/>
        </p:nvSpPr>
        <p:spPr bwMode="auto">
          <a:xfrm>
            <a:off x="4419600" y="1295400"/>
            <a:ext cx="3581400" cy="2057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
        <p:nvSpPr>
          <p:cNvPr id="8" name="Rectangle 7"/>
          <p:cNvSpPr/>
          <p:nvPr/>
        </p:nvSpPr>
        <p:spPr bwMode="auto">
          <a:xfrm>
            <a:off x="4717152" y="4953000"/>
            <a:ext cx="457200" cy="381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
        <p:nvSpPr>
          <p:cNvPr id="9" name="Flowchart: Process 8"/>
          <p:cNvSpPr/>
          <p:nvPr/>
        </p:nvSpPr>
        <p:spPr bwMode="auto">
          <a:xfrm>
            <a:off x="914400" y="1295400"/>
            <a:ext cx="2209800" cy="2133600"/>
          </a:xfrm>
          <a:prstGeom prst="flowChart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r" eaLnBrk="0" hangingPunct="0">
              <a:spcBef>
                <a:spcPct val="50000"/>
              </a:spcBef>
              <a:buClr>
                <a:srgbClr val="0033CC"/>
              </a:buClr>
              <a:buSzPct val="155000"/>
              <a:buFont typeface="Symbol" pitchFamily="18" charset="2"/>
              <a:buNone/>
              <a:defRPr/>
            </a:pPr>
            <a:r>
              <a:rPr lang="en-US" sz="1600" dirty="0">
                <a:solidFill>
                  <a:srgbClr val="000000"/>
                </a:solidFill>
              </a:rPr>
              <a:t>101  Vikas       10</a:t>
            </a:r>
          </a:p>
          <a:p>
            <a:pPr algn="r" eaLnBrk="0" hangingPunct="0">
              <a:spcBef>
                <a:spcPct val="50000"/>
              </a:spcBef>
              <a:buClr>
                <a:srgbClr val="0033CC"/>
              </a:buClr>
              <a:buSzPct val="155000"/>
              <a:buFont typeface="Symbol" pitchFamily="18" charset="2"/>
              <a:buNone/>
              <a:defRPr/>
            </a:pPr>
            <a:r>
              <a:rPr lang="en-US" sz="1600" dirty="0">
                <a:solidFill>
                  <a:srgbClr val="000000"/>
                </a:solidFill>
              </a:rPr>
              <a:t>102  Vishal      20</a:t>
            </a:r>
          </a:p>
          <a:p>
            <a:pPr algn="r" eaLnBrk="0" hangingPunct="0">
              <a:spcBef>
                <a:spcPct val="50000"/>
              </a:spcBef>
              <a:buClr>
                <a:srgbClr val="0033CC"/>
              </a:buClr>
              <a:buSzPct val="155000"/>
              <a:buFont typeface="Symbol" pitchFamily="18" charset="2"/>
              <a:buNone/>
              <a:defRPr/>
            </a:pPr>
            <a:r>
              <a:rPr lang="en-US" sz="1600" dirty="0">
                <a:solidFill>
                  <a:srgbClr val="000000"/>
                </a:solidFill>
              </a:rPr>
              <a:t>103  Vaibhav   30</a:t>
            </a:r>
          </a:p>
          <a:p>
            <a:pPr algn="r" eaLnBrk="0" hangingPunct="0">
              <a:spcBef>
                <a:spcPct val="50000"/>
              </a:spcBef>
              <a:buClr>
                <a:srgbClr val="0033CC"/>
              </a:buClr>
              <a:buSzPct val="155000"/>
              <a:buFont typeface="Symbol" pitchFamily="18" charset="2"/>
              <a:buNone/>
              <a:defRPr/>
            </a:pPr>
            <a:r>
              <a:rPr lang="en-US" sz="1600" dirty="0">
                <a:solidFill>
                  <a:srgbClr val="000000"/>
                </a:solidFill>
              </a:rPr>
              <a:t>104  Sam         10</a:t>
            </a:r>
          </a:p>
          <a:p>
            <a:pPr algn="r" eaLnBrk="0" hangingPunct="0">
              <a:spcBef>
                <a:spcPct val="50000"/>
              </a:spcBef>
              <a:buClr>
                <a:srgbClr val="0033CC"/>
              </a:buClr>
              <a:buSzPct val="155000"/>
              <a:buFont typeface="Symbol" pitchFamily="18" charset="2"/>
              <a:buNone/>
              <a:defRPr/>
            </a:pPr>
            <a:r>
              <a:rPr lang="en-US" sz="1600" dirty="0">
                <a:solidFill>
                  <a:srgbClr val="000000"/>
                </a:solidFill>
              </a:rPr>
              <a:t>105  Don          20</a:t>
            </a:r>
          </a:p>
        </p:txBody>
      </p:sp>
      <p:cxnSp>
        <p:nvCxnSpPr>
          <p:cNvPr id="11" name="Straight Connector 10"/>
          <p:cNvCxnSpPr>
            <a:cxnSpLocks noChangeShapeType="1"/>
          </p:cNvCxnSpPr>
          <p:nvPr/>
        </p:nvCxnSpPr>
        <p:spPr bwMode="auto">
          <a:xfrm rot="10800000">
            <a:off x="3124200" y="1295400"/>
            <a:ext cx="1600200" cy="609600"/>
          </a:xfrm>
          <a:prstGeom prst="line">
            <a:avLst/>
          </a:prstGeom>
          <a:noFill/>
          <a:ln w="12700" algn="ctr">
            <a:solidFill>
              <a:schemeClr val="tx1"/>
            </a:solidFill>
            <a:round/>
            <a:headEnd/>
            <a:tailEnd/>
          </a:ln>
        </p:spPr>
      </p:cxnSp>
      <p:cxnSp>
        <p:nvCxnSpPr>
          <p:cNvPr id="13" name="Straight Connector 12"/>
          <p:cNvCxnSpPr>
            <a:cxnSpLocks noChangeShapeType="1"/>
          </p:cNvCxnSpPr>
          <p:nvPr/>
        </p:nvCxnSpPr>
        <p:spPr bwMode="auto">
          <a:xfrm rot="10800000" flipV="1">
            <a:off x="3124200" y="2362200"/>
            <a:ext cx="1600200" cy="1066800"/>
          </a:xfrm>
          <a:prstGeom prst="line">
            <a:avLst/>
          </a:prstGeom>
          <a:noFill/>
          <a:ln w="12700" algn="ctr">
            <a:solidFill>
              <a:schemeClr val="tx1"/>
            </a:solidFill>
            <a:round/>
            <a:headEnd/>
            <a:tailEnd/>
          </a:ln>
        </p:spPr>
      </p:cxnSp>
      <p:sp>
        <p:nvSpPr>
          <p:cNvPr id="14" name="Right Arrow 13"/>
          <p:cNvSpPr/>
          <p:nvPr/>
        </p:nvSpPr>
        <p:spPr bwMode="auto">
          <a:xfrm>
            <a:off x="482598" y="1251858"/>
            <a:ext cx="838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spcBef>
                <a:spcPct val="50000"/>
              </a:spcBef>
              <a:buClr>
                <a:srgbClr val="0033CC"/>
              </a:buClr>
              <a:buSzPct val="155000"/>
              <a:buFont typeface="Symbol" pitchFamily="18" charset="2"/>
              <a:buNone/>
              <a:defRPr/>
            </a:pPr>
            <a:endParaRPr lang="en-US">
              <a:ln w="11430"/>
              <a:gradFill>
                <a:gsLst>
                  <a:gs pos="0">
                    <a:srgbClr val="2D2D8A">
                      <a:tint val="90000"/>
                      <a:satMod val="120000"/>
                    </a:srgbClr>
                  </a:gs>
                  <a:gs pos="25000">
                    <a:srgbClr val="2D2D8A">
                      <a:tint val="93000"/>
                      <a:satMod val="120000"/>
                    </a:srgbClr>
                  </a:gs>
                  <a:gs pos="50000">
                    <a:srgbClr val="2D2D8A">
                      <a:shade val="89000"/>
                      <a:satMod val="110000"/>
                    </a:srgbClr>
                  </a:gs>
                  <a:gs pos="75000">
                    <a:srgbClr val="2D2D8A">
                      <a:tint val="93000"/>
                      <a:satMod val="120000"/>
                    </a:srgbClr>
                  </a:gs>
                  <a:gs pos="100000">
                    <a:srgbClr val="2D2D8A">
                      <a:tint val="90000"/>
                      <a:satMod val="120000"/>
                    </a:srgbClr>
                  </a:gs>
                </a:gsLst>
                <a:lin ang="5400000"/>
              </a:gradFill>
              <a:effectLst>
                <a:outerShdw blurRad="80000" dist="40000" dir="5040000" algn="tl">
                  <a:srgbClr val="000000">
                    <a:alpha val="30000"/>
                  </a:srgbClr>
                </a:outerShdw>
              </a:effectLst>
            </a:endParaRPr>
          </a:p>
        </p:txBody>
      </p:sp>
      <p:sp>
        <p:nvSpPr>
          <p:cNvPr id="15379" name="TextBox 14"/>
          <p:cNvSpPr txBox="1">
            <a:spLocks noChangeArrowheads="1"/>
          </p:cNvSpPr>
          <p:nvPr/>
        </p:nvSpPr>
        <p:spPr bwMode="auto">
          <a:xfrm>
            <a:off x="5867400" y="1524000"/>
            <a:ext cx="1752600" cy="276225"/>
          </a:xfrm>
          <a:prstGeom prst="rect">
            <a:avLst/>
          </a:prstGeom>
          <a:noFill/>
          <a:ln w="9525">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a:solidFill>
                  <a:srgbClr val="000000"/>
                </a:solidFill>
              </a:rPr>
              <a:t>Main Memory</a:t>
            </a:r>
          </a:p>
        </p:txBody>
      </p:sp>
      <p:sp>
        <p:nvSpPr>
          <p:cNvPr id="15380" name="TextBox 15"/>
          <p:cNvSpPr txBox="1">
            <a:spLocks noChangeArrowheads="1"/>
          </p:cNvSpPr>
          <p:nvPr/>
        </p:nvSpPr>
        <p:spPr bwMode="auto">
          <a:xfrm>
            <a:off x="5791200" y="5181600"/>
            <a:ext cx="1295400" cy="369888"/>
          </a:xfrm>
          <a:prstGeom prst="rect">
            <a:avLst/>
          </a:prstGeom>
          <a:noFill/>
          <a:ln w="9525">
            <a:noFill/>
            <a:miter lim="800000"/>
            <a:headEnd/>
            <a:tailEnd/>
          </a:ln>
        </p:spPr>
        <p:txBody>
          <a:bodyPr>
            <a:spAutoFit/>
          </a:bodyPr>
          <a:lstStyle/>
          <a:p>
            <a:pPr algn="ctr" eaLnBrk="0" hangingPunct="0">
              <a:spcBef>
                <a:spcPct val="50000"/>
              </a:spcBef>
              <a:buClr>
                <a:srgbClr val="0033CC"/>
              </a:buClr>
              <a:buSzPct val="155000"/>
              <a:buFont typeface="Symbol" pitchFamily="18" charset="2"/>
              <a:buNone/>
            </a:pPr>
            <a:r>
              <a:rPr lang="en-US">
                <a:solidFill>
                  <a:srgbClr val="000000"/>
                </a:solidFill>
              </a:rPr>
              <a:t>Database</a:t>
            </a:r>
          </a:p>
        </p:txBody>
      </p:sp>
      <p:sp>
        <p:nvSpPr>
          <p:cNvPr id="23" name="Right Arrow 22"/>
          <p:cNvSpPr/>
          <p:nvPr/>
        </p:nvSpPr>
        <p:spPr bwMode="auto">
          <a:xfrm>
            <a:off x="457200" y="1524000"/>
            <a:ext cx="838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spcBef>
                <a:spcPct val="50000"/>
              </a:spcBef>
              <a:buClr>
                <a:srgbClr val="0033CC"/>
              </a:buClr>
              <a:buSzPct val="155000"/>
              <a:buFont typeface="Symbol" pitchFamily="18" charset="2"/>
              <a:buNone/>
              <a:defRPr/>
            </a:pPr>
            <a:endParaRPr lang="en-US">
              <a:ln w="11430"/>
              <a:gradFill>
                <a:gsLst>
                  <a:gs pos="0">
                    <a:srgbClr val="2D2D8A">
                      <a:tint val="90000"/>
                      <a:satMod val="120000"/>
                    </a:srgbClr>
                  </a:gs>
                  <a:gs pos="25000">
                    <a:srgbClr val="2D2D8A">
                      <a:tint val="93000"/>
                      <a:satMod val="120000"/>
                    </a:srgbClr>
                  </a:gs>
                  <a:gs pos="50000">
                    <a:srgbClr val="2D2D8A">
                      <a:shade val="89000"/>
                      <a:satMod val="110000"/>
                    </a:srgbClr>
                  </a:gs>
                  <a:gs pos="75000">
                    <a:srgbClr val="2D2D8A">
                      <a:tint val="93000"/>
                      <a:satMod val="120000"/>
                    </a:srgbClr>
                  </a:gs>
                  <a:gs pos="100000">
                    <a:srgbClr val="2D2D8A">
                      <a:tint val="90000"/>
                      <a:satMod val="120000"/>
                    </a:srgbClr>
                  </a:gs>
                </a:gsLst>
                <a:lin ang="5400000"/>
              </a:gradFill>
              <a:effectLst>
                <a:outerShdw blurRad="80000" dist="40000" dir="5040000" algn="tl">
                  <a:srgbClr val="000000">
                    <a:alpha val="30000"/>
                  </a:srgbClr>
                </a:outerShdw>
              </a:effectLst>
            </a:endParaRPr>
          </a:p>
        </p:txBody>
      </p:sp>
      <p:sp>
        <p:nvSpPr>
          <p:cNvPr id="25" name="Right Arrow 24"/>
          <p:cNvSpPr/>
          <p:nvPr/>
        </p:nvSpPr>
        <p:spPr bwMode="auto">
          <a:xfrm>
            <a:off x="457200" y="1905000"/>
            <a:ext cx="838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spcBef>
                <a:spcPct val="50000"/>
              </a:spcBef>
              <a:buClr>
                <a:srgbClr val="0033CC"/>
              </a:buClr>
              <a:buSzPct val="155000"/>
              <a:buFont typeface="Symbol" pitchFamily="18" charset="2"/>
              <a:buNone/>
              <a:defRPr/>
            </a:pPr>
            <a:endParaRPr lang="en-US">
              <a:ln w="11430"/>
              <a:gradFill>
                <a:gsLst>
                  <a:gs pos="0">
                    <a:srgbClr val="2D2D8A">
                      <a:tint val="90000"/>
                      <a:satMod val="120000"/>
                    </a:srgbClr>
                  </a:gs>
                  <a:gs pos="25000">
                    <a:srgbClr val="2D2D8A">
                      <a:tint val="93000"/>
                      <a:satMod val="120000"/>
                    </a:srgbClr>
                  </a:gs>
                  <a:gs pos="50000">
                    <a:srgbClr val="2D2D8A">
                      <a:shade val="89000"/>
                      <a:satMod val="110000"/>
                    </a:srgbClr>
                  </a:gs>
                  <a:gs pos="75000">
                    <a:srgbClr val="2D2D8A">
                      <a:tint val="93000"/>
                      <a:satMod val="120000"/>
                    </a:srgbClr>
                  </a:gs>
                  <a:gs pos="100000">
                    <a:srgbClr val="2D2D8A">
                      <a:tint val="90000"/>
                      <a:satMod val="120000"/>
                    </a:srgb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64" presetClass="path" presetSubtype="0" accel="50000" decel="50000" fill="hold" nodeType="withEffect">
                                  <p:stCondLst>
                                    <p:cond delay="0"/>
                                  </p:stCondLst>
                                  <p:childTnLst>
                                    <p:animMotion origin="layout" path="M -0.00833 -0.08323 L -0.00747 -0.43838 " pathEditMode="relative" rAng="0" ptsTypes="AA">
                                      <p:cBhvr>
                                        <p:cTn id="14" dur="2000" fill="hold"/>
                                        <p:tgtEl>
                                          <p:spTgt spid="8"/>
                                        </p:tgtEl>
                                        <p:attrNameLst>
                                          <p:attrName>ppt_x</p:attrName>
                                          <p:attrName>ppt_y</p:attrName>
                                        </p:attrNameLst>
                                      </p:cBhvr>
                                      <p:rCtr x="0" y="-178"/>
                                    </p:animMotion>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1000" fill="hold"/>
                                        <p:tgtEl>
                                          <p:spTgt spid="14"/>
                                        </p:tgtEl>
                                        <p:attrNameLst>
                                          <p:attrName>ppt_x</p:attrName>
                                        </p:attrNameLst>
                                      </p:cBhvr>
                                      <p:tavLst>
                                        <p:tav tm="0">
                                          <p:val>
                                            <p:strVal val="0-#ppt_w/2"/>
                                          </p:val>
                                        </p:tav>
                                        <p:tav tm="100000">
                                          <p:val>
                                            <p:strVal val="#ppt_x"/>
                                          </p:val>
                                        </p:tav>
                                      </p:tavLst>
                                    </p:anim>
                                    <p:anim calcmode="lin" valueType="num">
                                      <p:cBhvr additive="base">
                                        <p:cTn id="40"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D955B44-7CEB-4EFD-A74B-52787CDCF8DD}" type="slidenum">
              <a:rPr lang="en-US"/>
              <a:pPr>
                <a:defRPr/>
              </a:pPr>
              <a:t>13</a:t>
            </a:fld>
            <a:endParaRPr lang="en-US"/>
          </a:p>
        </p:txBody>
      </p:sp>
      <p:sp>
        <p:nvSpPr>
          <p:cNvPr id="8194" name="Rectangle 2"/>
          <p:cNvSpPr>
            <a:spLocks noGrp="1" noChangeArrowheads="1"/>
          </p:cNvSpPr>
          <p:nvPr>
            <p:ph type="title"/>
          </p:nvPr>
        </p:nvSpPr>
        <p:spPr>
          <a:xfrm>
            <a:off x="152400" y="57150"/>
            <a:ext cx="7543800" cy="817563"/>
          </a:xfrm>
        </p:spPr>
        <p:txBody>
          <a:bodyPr/>
          <a:lstStyle/>
          <a:p>
            <a:pPr eaLnBrk="1" hangingPunct="1">
              <a:defRPr/>
            </a:pPr>
            <a:r>
              <a:rPr lang="en-US" dirty="0" smtClean="0"/>
              <a:t>Operations on explicit cursor(1 of 10 )</a:t>
            </a:r>
          </a:p>
        </p:txBody>
      </p:sp>
      <p:sp>
        <p:nvSpPr>
          <p:cNvPr id="16388" name="Rectangle 3"/>
          <p:cNvSpPr>
            <a:spLocks noGrp="1" noChangeArrowheads="1"/>
          </p:cNvSpPr>
          <p:nvPr>
            <p:ph type="body" idx="1"/>
          </p:nvPr>
        </p:nvSpPr>
        <p:spPr>
          <a:xfrm>
            <a:off x="228600" y="1143000"/>
            <a:ext cx="8613775" cy="4667250"/>
          </a:xfrm>
        </p:spPr>
        <p:txBody>
          <a:bodyPr/>
          <a:lstStyle/>
          <a:p>
            <a:pPr eaLnBrk="1" hangingPunct="1">
              <a:lnSpc>
                <a:spcPct val="90000"/>
              </a:lnSpc>
              <a:buFont typeface="Arial" charset="0"/>
              <a:buChar char="•"/>
            </a:pPr>
            <a:r>
              <a:rPr lang="en-US" sz="1800" smtClean="0"/>
              <a:t>Declare the cursor</a:t>
            </a:r>
          </a:p>
          <a:p>
            <a:pPr eaLnBrk="1" hangingPunct="1">
              <a:lnSpc>
                <a:spcPct val="90000"/>
              </a:lnSpc>
              <a:buFont typeface="Arial" charset="0"/>
              <a:buChar char="•"/>
            </a:pPr>
            <a:r>
              <a:rPr lang="en-US" sz="1800" smtClean="0"/>
              <a:t>Opening the cursor</a:t>
            </a:r>
          </a:p>
          <a:p>
            <a:pPr eaLnBrk="1" hangingPunct="1">
              <a:lnSpc>
                <a:spcPct val="90000"/>
              </a:lnSpc>
              <a:buFont typeface="Arial" charset="0"/>
              <a:buChar char="•"/>
            </a:pPr>
            <a:r>
              <a:rPr lang="en-US" sz="1800" smtClean="0"/>
              <a:t>Fetching records from the cursor</a:t>
            </a:r>
          </a:p>
          <a:p>
            <a:pPr eaLnBrk="1" hangingPunct="1">
              <a:lnSpc>
                <a:spcPct val="90000"/>
              </a:lnSpc>
              <a:buFont typeface="Arial" charset="0"/>
              <a:buChar char="•"/>
            </a:pPr>
            <a:r>
              <a:rPr lang="en-US" sz="1800" smtClean="0"/>
              <a:t>Close the cursor</a:t>
            </a:r>
          </a:p>
          <a:p>
            <a:pPr eaLnBrk="1" hangingPunct="1">
              <a:lnSpc>
                <a:spcPct val="90000"/>
              </a:lnSpc>
              <a:buFont typeface="Arial" charset="0"/>
              <a:buChar char="•"/>
            </a:pPr>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5ACA56-8E1B-45FF-A8FD-B1B5737E7DA1}" type="slidenum">
              <a:rPr lang="en-US"/>
              <a:pPr>
                <a:defRPr/>
              </a:pPr>
              <a:t>14</a:t>
            </a:fld>
            <a:endParaRPr lang="en-US"/>
          </a:p>
        </p:txBody>
      </p:sp>
      <p:sp>
        <p:nvSpPr>
          <p:cNvPr id="8194" name="Rectangle 2"/>
          <p:cNvSpPr>
            <a:spLocks noGrp="1" noChangeArrowheads="1"/>
          </p:cNvSpPr>
          <p:nvPr>
            <p:ph type="title"/>
          </p:nvPr>
        </p:nvSpPr>
        <p:spPr>
          <a:xfrm>
            <a:off x="152400" y="57150"/>
            <a:ext cx="7772400" cy="817563"/>
          </a:xfrm>
        </p:spPr>
        <p:txBody>
          <a:bodyPr/>
          <a:lstStyle/>
          <a:p>
            <a:pPr eaLnBrk="1" hangingPunct="1">
              <a:defRPr/>
            </a:pPr>
            <a:r>
              <a:rPr lang="en-US" dirty="0" smtClean="0"/>
              <a:t>Operations on explicit cursor (2 of 10 )</a:t>
            </a:r>
          </a:p>
        </p:txBody>
      </p:sp>
      <p:sp>
        <p:nvSpPr>
          <p:cNvPr id="17412" name="Rectangle 3"/>
          <p:cNvSpPr>
            <a:spLocks noGrp="1" noChangeArrowheads="1"/>
          </p:cNvSpPr>
          <p:nvPr>
            <p:ph type="body" idx="1"/>
          </p:nvPr>
        </p:nvSpPr>
        <p:spPr>
          <a:xfrm>
            <a:off x="228600" y="1143000"/>
            <a:ext cx="8613775" cy="4667250"/>
          </a:xfrm>
        </p:spPr>
        <p:txBody>
          <a:bodyPr/>
          <a:lstStyle/>
          <a:p>
            <a:pPr eaLnBrk="1" hangingPunct="1">
              <a:lnSpc>
                <a:spcPct val="90000"/>
              </a:lnSpc>
              <a:buFont typeface="Arial" charset="0"/>
              <a:buChar char="•"/>
            </a:pPr>
            <a:r>
              <a:rPr lang="en-US" sz="1800" smtClean="0"/>
              <a:t>Declare the cursor</a:t>
            </a:r>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 </a:t>
            </a:r>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Cursorname is the name of the cursor, which can be any valid identifier</a:t>
            </a:r>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Query can be any SELECT statement</a:t>
            </a:r>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SELECT statement associated with cursor declaration need not have an INTO clause</a:t>
            </a:r>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All other clauses such as WHERE, GROUP BY, HAVING, ORDER BY clause can be used in the cursor declaration, depending on requirement</a:t>
            </a:r>
          </a:p>
          <a:p>
            <a:pPr lvl="1" eaLnBrk="1" hangingPunct="1">
              <a:lnSpc>
                <a:spcPct val="90000"/>
              </a:lnSpc>
              <a:buFont typeface="Wingdings" pitchFamily="2" charset="2"/>
              <a:buNone/>
            </a:pPr>
            <a:r>
              <a:rPr lang="en-US" sz="1800" smtClean="0"/>
              <a:t>     </a:t>
            </a:r>
          </a:p>
          <a:p>
            <a:pPr lvl="1" eaLnBrk="1" hangingPunct="1">
              <a:lnSpc>
                <a:spcPct val="90000"/>
              </a:lnSpc>
              <a:buFont typeface="Arial" charset="0"/>
              <a:buChar char="•"/>
            </a:pPr>
            <a:endParaRPr lang="en-US" sz="1800" smtClean="0"/>
          </a:p>
        </p:txBody>
      </p:sp>
      <p:sp>
        <p:nvSpPr>
          <p:cNvPr id="5" name="AutoShape 10"/>
          <p:cNvSpPr>
            <a:spLocks noChangeArrowheads="1"/>
          </p:cNvSpPr>
          <p:nvPr/>
        </p:nvSpPr>
        <p:spPr bwMode="auto">
          <a:xfrm>
            <a:off x="1143000" y="1600200"/>
            <a:ext cx="4114800" cy="685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800" b="0" dirty="0">
                <a:latin typeface="Lucida Console" pitchFamily="49" charset="0"/>
              </a:rPr>
              <a:t> CURSOR cursorname IS query;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A19411E-BCEF-4A2B-8C65-3F25FCA9B4FC}" type="slidenum">
              <a:rPr lang="en-US"/>
              <a:pPr>
                <a:defRPr/>
              </a:pPr>
              <a:t>15</a:t>
            </a:fld>
            <a:endParaRPr lang="en-US" dirty="0"/>
          </a:p>
        </p:txBody>
      </p:sp>
      <p:sp>
        <p:nvSpPr>
          <p:cNvPr id="8194" name="Rectangle 2"/>
          <p:cNvSpPr>
            <a:spLocks noGrp="1" noChangeArrowheads="1"/>
          </p:cNvSpPr>
          <p:nvPr>
            <p:ph type="title"/>
          </p:nvPr>
        </p:nvSpPr>
        <p:spPr>
          <a:xfrm>
            <a:off x="152400" y="57150"/>
            <a:ext cx="7696200" cy="817563"/>
          </a:xfrm>
        </p:spPr>
        <p:txBody>
          <a:bodyPr/>
          <a:lstStyle/>
          <a:p>
            <a:pPr eaLnBrk="1" hangingPunct="1">
              <a:defRPr/>
            </a:pPr>
            <a:r>
              <a:rPr lang="en-US" dirty="0" smtClean="0"/>
              <a:t>Operations on explicit cursor (3 of 10 )</a:t>
            </a:r>
          </a:p>
        </p:txBody>
      </p:sp>
      <p:sp>
        <p:nvSpPr>
          <p:cNvPr id="18436" name="Rectangle 3"/>
          <p:cNvSpPr>
            <a:spLocks noGrp="1" noChangeArrowheads="1"/>
          </p:cNvSpPr>
          <p:nvPr>
            <p:ph type="body" idx="1"/>
          </p:nvPr>
        </p:nvSpPr>
        <p:spPr>
          <a:xfrm>
            <a:off x="228600" y="1143000"/>
            <a:ext cx="8613775" cy="4667250"/>
          </a:xfrm>
        </p:spPr>
        <p:txBody>
          <a:bodyPr/>
          <a:lstStyle/>
          <a:p>
            <a:pPr eaLnBrk="1" hangingPunct="1">
              <a:lnSpc>
                <a:spcPct val="90000"/>
              </a:lnSpc>
              <a:buFont typeface="Arial" charset="0"/>
              <a:buChar char="•"/>
            </a:pPr>
            <a:r>
              <a:rPr lang="en-US" sz="1800" smtClean="0"/>
              <a:t>Declare the cursor – Example(s)</a:t>
            </a:r>
          </a:p>
          <a:p>
            <a:pPr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905000"/>
            <a:ext cx="8382000" cy="3276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600" b="0" dirty="0">
                <a:latin typeface="Lucida Console" pitchFamily="49" charset="0"/>
              </a:rPr>
              <a:t>CURSOR cur_itemdet1 IS SELECT itemid FROM item WHERE itemid IN</a:t>
            </a:r>
          </a:p>
          <a:p>
            <a:pPr lvl="1">
              <a:lnSpc>
                <a:spcPct val="90000"/>
              </a:lnSpc>
              <a:spcBef>
                <a:spcPct val="50000"/>
              </a:spcBef>
              <a:buClr>
                <a:srgbClr val="0033CC"/>
              </a:buClr>
              <a:buSzPct val="155000"/>
              <a:buFont typeface="Symbol" pitchFamily="18" charset="2"/>
              <a:buNone/>
              <a:defRPr/>
            </a:pPr>
            <a:r>
              <a:rPr lang="en-US" sz="1600" b="0" dirty="0">
                <a:latin typeface="Lucida Console" pitchFamily="49" charset="0"/>
              </a:rPr>
              <a:t> (SELECT itemid FROM customerpurchase);</a:t>
            </a:r>
          </a:p>
          <a:p>
            <a:pPr lvl="1">
              <a:lnSpc>
                <a:spcPct val="90000"/>
              </a:lnSpc>
              <a:spcBef>
                <a:spcPct val="50000"/>
              </a:spcBef>
              <a:buClr>
                <a:srgbClr val="0033CC"/>
              </a:buClr>
              <a:buSzPct val="155000"/>
              <a:buFont typeface="Arial" pitchFamily="34" charset="0"/>
              <a:buChar char="•"/>
              <a:defRPr/>
            </a:pPr>
            <a:endParaRPr lang="en-US" sz="1600" b="0" dirty="0">
              <a:latin typeface="Lucida Console" pitchFamily="49" charset="0"/>
            </a:endParaRPr>
          </a:p>
          <a:p>
            <a:pPr lvl="1">
              <a:lnSpc>
                <a:spcPct val="90000"/>
              </a:lnSpc>
              <a:spcBef>
                <a:spcPct val="50000"/>
              </a:spcBef>
              <a:buClr>
                <a:srgbClr val="0033CC"/>
              </a:buClr>
              <a:buSzPct val="155000"/>
              <a:buFont typeface="Symbol" pitchFamily="18" charset="2"/>
              <a:buNone/>
              <a:defRPr/>
            </a:pPr>
            <a:r>
              <a:rPr lang="en-US" sz="1600" b="0" dirty="0">
                <a:latin typeface="Lucida Console" pitchFamily="49" charset="0"/>
              </a:rPr>
              <a:t>CURSOR cur_itemdet2 IS SELECT itemid, qtypurchased, netprice </a:t>
            </a:r>
          </a:p>
          <a:p>
            <a:pPr lvl="1">
              <a:lnSpc>
                <a:spcPct val="90000"/>
              </a:lnSpc>
              <a:spcBef>
                <a:spcPct val="50000"/>
              </a:spcBef>
              <a:buClr>
                <a:srgbClr val="0033CC"/>
              </a:buClr>
              <a:buSzPct val="155000"/>
              <a:buFont typeface="Symbol" pitchFamily="18" charset="2"/>
              <a:buNone/>
              <a:defRPr/>
            </a:pPr>
            <a:r>
              <a:rPr lang="en-US" sz="1600" b="0" dirty="0">
                <a:latin typeface="Lucida Console" pitchFamily="49" charset="0"/>
              </a:rPr>
              <a:t>FROM customerpurchase WHERE netprice &gt; 20;</a:t>
            </a:r>
          </a:p>
          <a:p>
            <a:pPr lvl="1">
              <a:lnSpc>
                <a:spcPct val="90000"/>
              </a:lnSpc>
              <a:spcBef>
                <a:spcPct val="50000"/>
              </a:spcBef>
              <a:buClr>
                <a:srgbClr val="0033CC"/>
              </a:buClr>
              <a:buSzPct val="155000"/>
              <a:buFont typeface="Symbol" pitchFamily="18" charset="2"/>
              <a:buNone/>
              <a:defRPr/>
            </a:pPr>
            <a:endParaRPr lang="en-US" sz="1600" b="0" dirty="0">
              <a:latin typeface="Lucida Console" pitchFamily="49" charset="0"/>
            </a:endParaRPr>
          </a:p>
          <a:p>
            <a:pPr lvl="1">
              <a:lnSpc>
                <a:spcPct val="90000"/>
              </a:lnSpc>
              <a:spcBef>
                <a:spcPct val="50000"/>
              </a:spcBef>
              <a:buClr>
                <a:srgbClr val="0033CC"/>
              </a:buClr>
              <a:buSzPct val="155000"/>
              <a:buFont typeface="Symbol" pitchFamily="18" charset="2"/>
              <a:buNone/>
              <a:defRPr/>
            </a:pPr>
            <a:r>
              <a:rPr lang="en-US" sz="1600" b="0" dirty="0">
                <a:latin typeface="Lucida Console" pitchFamily="49" charset="0"/>
              </a:rPr>
              <a:t>CURSOR cur_itemdet3 IS SELECT itemid, SUM(qtypurchased), </a:t>
            </a:r>
          </a:p>
          <a:p>
            <a:pPr lvl="1">
              <a:lnSpc>
                <a:spcPct val="90000"/>
              </a:lnSpc>
              <a:spcBef>
                <a:spcPct val="50000"/>
              </a:spcBef>
              <a:buClr>
                <a:srgbClr val="0033CC"/>
              </a:buClr>
              <a:buSzPct val="155000"/>
              <a:buFont typeface="Symbol" pitchFamily="18" charset="2"/>
              <a:buNone/>
              <a:defRPr/>
            </a:pPr>
            <a:r>
              <a:rPr lang="en-US" sz="1600" b="0" dirty="0">
                <a:latin typeface="Lucida Console" pitchFamily="49" charset="0"/>
              </a:rPr>
              <a:t>SUM(netprice) FROM customerpurchase WHERE netprice &gt; 20</a:t>
            </a:r>
          </a:p>
          <a:p>
            <a:pPr lvl="1">
              <a:lnSpc>
                <a:spcPct val="90000"/>
              </a:lnSpc>
              <a:spcBef>
                <a:spcPct val="50000"/>
              </a:spcBef>
              <a:buClr>
                <a:srgbClr val="0033CC"/>
              </a:buClr>
              <a:buSzPct val="155000"/>
              <a:buFont typeface="Symbol" pitchFamily="18" charset="2"/>
              <a:buNone/>
              <a:defRPr/>
            </a:pPr>
            <a:r>
              <a:rPr lang="en-US" sz="1600" b="0" dirty="0">
                <a:latin typeface="Lucida Console" pitchFamily="49" charset="0"/>
              </a:rPr>
              <a:t>GROUP BY itemid;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77C9D06-46B3-4524-8D18-BA831F673BCE}" type="slidenum">
              <a:rPr lang="en-US"/>
              <a:pPr>
                <a:defRPr/>
              </a:pPr>
              <a:t>16</a:t>
            </a:fld>
            <a:endParaRPr lang="en-US"/>
          </a:p>
        </p:txBody>
      </p:sp>
      <p:sp>
        <p:nvSpPr>
          <p:cNvPr id="8194" name="Rectangle 2"/>
          <p:cNvSpPr>
            <a:spLocks noGrp="1" noChangeArrowheads="1"/>
          </p:cNvSpPr>
          <p:nvPr>
            <p:ph type="title"/>
          </p:nvPr>
        </p:nvSpPr>
        <p:spPr>
          <a:xfrm>
            <a:off x="152400" y="57150"/>
            <a:ext cx="7620000" cy="817563"/>
          </a:xfrm>
        </p:spPr>
        <p:txBody>
          <a:bodyPr/>
          <a:lstStyle/>
          <a:p>
            <a:pPr eaLnBrk="1" hangingPunct="1">
              <a:defRPr/>
            </a:pPr>
            <a:r>
              <a:rPr lang="en-US" dirty="0" smtClean="0"/>
              <a:t>Operations on explicit cursor (4 of 10 )</a:t>
            </a:r>
          </a:p>
        </p:txBody>
      </p:sp>
      <p:sp>
        <p:nvSpPr>
          <p:cNvPr id="19460" name="Rectangle 3"/>
          <p:cNvSpPr>
            <a:spLocks noGrp="1" noChangeArrowheads="1"/>
          </p:cNvSpPr>
          <p:nvPr>
            <p:ph type="body" idx="1"/>
          </p:nvPr>
        </p:nvSpPr>
        <p:spPr>
          <a:xfrm>
            <a:off x="149225" y="1066800"/>
            <a:ext cx="8842375" cy="5410200"/>
          </a:xfrm>
        </p:spPr>
        <p:txBody>
          <a:bodyPr/>
          <a:lstStyle/>
          <a:p>
            <a:pPr eaLnBrk="1" hangingPunct="1">
              <a:lnSpc>
                <a:spcPct val="90000"/>
              </a:lnSpc>
              <a:buFont typeface="Arial" charset="0"/>
              <a:buChar char="•"/>
            </a:pPr>
            <a:r>
              <a:rPr lang="en-US" sz="1600" smtClean="0"/>
              <a:t>Opening the Cursor</a:t>
            </a:r>
          </a:p>
          <a:p>
            <a:pPr lvl="1" eaLnBrk="1" hangingPunct="1">
              <a:lnSpc>
                <a:spcPct val="90000"/>
              </a:lnSpc>
              <a:buFont typeface="Wingdings" pitchFamily="2" charset="2"/>
              <a:buNone/>
            </a:pPr>
            <a:r>
              <a:rPr lang="en-US" sz="1600" smtClean="0"/>
              <a:t> </a:t>
            </a:r>
          </a:p>
          <a:p>
            <a:pPr lvl="1" eaLnBrk="1" hangingPunct="1">
              <a:lnSpc>
                <a:spcPct val="90000"/>
              </a:lnSpc>
              <a:buFont typeface="Wingdings" pitchFamily="2" charset="2"/>
              <a:buNone/>
            </a:pPr>
            <a:endParaRPr lang="en-US" sz="1600" smtClean="0"/>
          </a:p>
          <a:p>
            <a:pPr lvl="1"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Cursors are opened in the EXECUTION or EXCEPTION section of the block. If cursor is already opened it would throw a CURSOR_ALREADY_OPEN runtime exception</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Select query associated with cursor declaration is executed only when you open the cursor</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OPEN command prepares the cursor for use, by identifying the result set, and positions the cursor before the first row</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If the query returns no row, no exception is raised</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Use the cursor attributes to test the outcome after a FETCH</a:t>
            </a:r>
          </a:p>
          <a:p>
            <a:pPr lvl="1" eaLnBrk="1" hangingPunct="1">
              <a:lnSpc>
                <a:spcPct val="90000"/>
              </a:lnSpc>
              <a:buFont typeface="Arial" charset="0"/>
              <a:buChar char="•"/>
            </a:pPr>
            <a:endParaRPr lang="en-US" sz="1600" smtClean="0"/>
          </a:p>
          <a:p>
            <a:pPr lvl="1" eaLnBrk="1" hangingPunct="1">
              <a:lnSpc>
                <a:spcPct val="90000"/>
              </a:lnSpc>
              <a:buFont typeface="Wingdings" pitchFamily="2" charset="2"/>
              <a:buNone/>
            </a:pPr>
            <a:endParaRPr lang="en-US" sz="1600" smtClean="0"/>
          </a:p>
          <a:p>
            <a:pPr lvl="1" eaLnBrk="1" hangingPunct="1">
              <a:lnSpc>
                <a:spcPct val="90000"/>
              </a:lnSpc>
              <a:buFont typeface="Wingdings" pitchFamily="2" charset="2"/>
              <a:buNone/>
            </a:pPr>
            <a:r>
              <a:rPr lang="en-US" sz="1600" smtClean="0"/>
              <a:t>     </a:t>
            </a:r>
          </a:p>
          <a:p>
            <a:pPr lvl="1" eaLnBrk="1" hangingPunct="1">
              <a:lnSpc>
                <a:spcPct val="90000"/>
              </a:lnSpc>
              <a:buFont typeface="Arial" charset="0"/>
              <a:buChar char="•"/>
            </a:pPr>
            <a:endParaRPr lang="en-US" sz="1600" smtClean="0"/>
          </a:p>
        </p:txBody>
      </p:sp>
      <p:sp>
        <p:nvSpPr>
          <p:cNvPr id="5" name="AutoShape 10"/>
          <p:cNvSpPr>
            <a:spLocks noChangeArrowheads="1"/>
          </p:cNvSpPr>
          <p:nvPr/>
        </p:nvSpPr>
        <p:spPr bwMode="auto">
          <a:xfrm>
            <a:off x="2438400" y="1447800"/>
            <a:ext cx="4114800" cy="533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1800" b="0" dirty="0">
                <a:latin typeface="Lucida Console" pitchFamily="49" charset="0"/>
              </a:rPr>
              <a:t> </a:t>
            </a:r>
            <a:r>
              <a:rPr lang="en-US" sz="2000" b="0" kern="0" dirty="0">
                <a:solidFill>
                  <a:srgbClr val="000000"/>
                </a:solidFill>
                <a:latin typeface="Lucida Console" pitchFamily="49" charset="0"/>
              </a:rPr>
              <a:t>OPEN cursorname;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EB018B-4338-4AC8-AE16-2430AD165B55}" type="slidenum">
              <a:rPr lang="en-US"/>
              <a:pPr>
                <a:defRPr/>
              </a:pPr>
              <a:t>17</a:t>
            </a:fld>
            <a:endParaRPr lang="en-US"/>
          </a:p>
        </p:txBody>
      </p:sp>
      <p:sp>
        <p:nvSpPr>
          <p:cNvPr id="8194" name="Rectangle 2"/>
          <p:cNvSpPr>
            <a:spLocks noGrp="1" noChangeArrowheads="1"/>
          </p:cNvSpPr>
          <p:nvPr>
            <p:ph type="title"/>
          </p:nvPr>
        </p:nvSpPr>
        <p:spPr>
          <a:xfrm>
            <a:off x="152400" y="57150"/>
            <a:ext cx="7696200" cy="817563"/>
          </a:xfrm>
        </p:spPr>
        <p:txBody>
          <a:bodyPr/>
          <a:lstStyle/>
          <a:p>
            <a:pPr eaLnBrk="1" hangingPunct="1">
              <a:defRPr/>
            </a:pPr>
            <a:r>
              <a:rPr lang="en-US" dirty="0" smtClean="0"/>
              <a:t>Operations on explicit cursor (5 of 10 )</a:t>
            </a:r>
          </a:p>
        </p:txBody>
      </p:sp>
      <p:sp>
        <p:nvSpPr>
          <p:cNvPr id="20484" name="Rectangle 3"/>
          <p:cNvSpPr>
            <a:spLocks noGrp="1" noChangeArrowheads="1"/>
          </p:cNvSpPr>
          <p:nvPr>
            <p:ph type="body" idx="1"/>
          </p:nvPr>
        </p:nvSpPr>
        <p:spPr>
          <a:xfrm>
            <a:off x="0" y="1066800"/>
            <a:ext cx="8842375" cy="5410200"/>
          </a:xfrm>
        </p:spPr>
        <p:txBody>
          <a:bodyPr/>
          <a:lstStyle/>
          <a:p>
            <a:pPr eaLnBrk="1" hangingPunct="1">
              <a:lnSpc>
                <a:spcPct val="90000"/>
              </a:lnSpc>
              <a:buFont typeface="Arial" charset="0"/>
              <a:buChar char="•"/>
            </a:pPr>
            <a:r>
              <a:rPr lang="en-US" sz="1800" smtClean="0"/>
              <a:t>Opening the Cursor – Example(s)</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     </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Same cursor can be opened and closed any number of times in the executable and exception handling section</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An alternative way of opening a cursor is </a:t>
            </a:r>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endParaRPr lang="en-US" sz="1800" smtClean="0"/>
          </a:p>
        </p:txBody>
      </p:sp>
      <p:sp>
        <p:nvSpPr>
          <p:cNvPr id="5" name="AutoShape 10"/>
          <p:cNvSpPr>
            <a:spLocks noChangeArrowheads="1"/>
          </p:cNvSpPr>
          <p:nvPr/>
        </p:nvSpPr>
        <p:spPr bwMode="auto">
          <a:xfrm>
            <a:off x="609600" y="1447800"/>
            <a:ext cx="4114800" cy="1828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1800" b="0" kern="0" dirty="0">
                <a:solidFill>
                  <a:srgbClr val="000000"/>
                </a:solidFill>
                <a:latin typeface="Lucida Console" pitchFamily="49" charset="0"/>
              </a:rPr>
              <a:t>OPEN </a:t>
            </a:r>
            <a:r>
              <a:rPr lang="en-US" sz="1800" b="0" dirty="0">
                <a:latin typeface="Lucida Console" pitchFamily="49" charset="0"/>
              </a:rPr>
              <a:t>cur_itemdet1</a:t>
            </a:r>
            <a:r>
              <a:rPr lang="en-US" sz="1800" b="0" kern="0" dirty="0">
                <a:solidFill>
                  <a:srgbClr val="000000"/>
                </a:solidFill>
                <a:latin typeface="Lucida Console" pitchFamily="49" charset="0"/>
              </a:rPr>
              <a:t>;</a:t>
            </a:r>
          </a:p>
          <a:p>
            <a:pPr marL="742950" lvl="1" indent="-285750">
              <a:lnSpc>
                <a:spcPct val="90000"/>
              </a:lnSpc>
              <a:spcBef>
                <a:spcPct val="20000"/>
              </a:spcBef>
              <a:buClr>
                <a:srgbClr val="003366"/>
              </a:buClr>
              <a:buFont typeface="Arial" pitchFamily="34" charset="0"/>
              <a:buChar char="•"/>
              <a:defRPr/>
            </a:pPr>
            <a:endParaRPr lang="en-US" sz="1800" b="0" kern="0" dirty="0">
              <a:solidFill>
                <a:srgbClr val="000000"/>
              </a:solidFill>
              <a:latin typeface="Lucida Console" pitchFamily="49" charset="0"/>
            </a:endParaRPr>
          </a:p>
          <a:p>
            <a:pPr marL="742950" lvl="1" indent="-285750">
              <a:lnSpc>
                <a:spcPct val="90000"/>
              </a:lnSpc>
              <a:spcBef>
                <a:spcPct val="20000"/>
              </a:spcBef>
              <a:buClr>
                <a:srgbClr val="003366"/>
              </a:buClr>
              <a:buFont typeface="Symbol" pitchFamily="18" charset="2"/>
              <a:buNone/>
              <a:defRPr/>
            </a:pPr>
            <a:r>
              <a:rPr lang="en-US" sz="1800" b="0" kern="0" dirty="0">
                <a:solidFill>
                  <a:srgbClr val="000000"/>
                </a:solidFill>
                <a:latin typeface="Lucida Console" pitchFamily="49" charset="0"/>
              </a:rPr>
              <a:t>OPEN </a:t>
            </a:r>
            <a:r>
              <a:rPr lang="en-US" sz="1800" b="0" dirty="0">
                <a:latin typeface="Lucida Console" pitchFamily="49" charset="0"/>
              </a:rPr>
              <a:t>cur_itemdet2</a:t>
            </a:r>
            <a:r>
              <a:rPr lang="en-US" sz="1800" b="0" kern="0" dirty="0">
                <a:solidFill>
                  <a:srgbClr val="000000"/>
                </a:solidFill>
                <a:latin typeface="Lucida Console" pitchFamily="49" charset="0"/>
              </a:rPr>
              <a:t>;</a:t>
            </a:r>
          </a:p>
          <a:p>
            <a:pPr marL="742950" lvl="1" indent="-285750">
              <a:lnSpc>
                <a:spcPct val="90000"/>
              </a:lnSpc>
              <a:spcBef>
                <a:spcPct val="20000"/>
              </a:spcBef>
              <a:buClr>
                <a:srgbClr val="003366"/>
              </a:buClr>
              <a:buFont typeface="Arial" pitchFamily="34" charset="0"/>
              <a:buChar char="•"/>
              <a:defRPr/>
            </a:pPr>
            <a:endParaRPr lang="en-US" sz="1800" b="0" kern="0" dirty="0">
              <a:solidFill>
                <a:srgbClr val="000000"/>
              </a:solidFill>
              <a:latin typeface="Lucida Console" pitchFamily="49" charset="0"/>
            </a:endParaRPr>
          </a:p>
          <a:p>
            <a:pPr marL="742950" lvl="1" indent="-285750">
              <a:lnSpc>
                <a:spcPct val="90000"/>
              </a:lnSpc>
              <a:spcBef>
                <a:spcPct val="20000"/>
              </a:spcBef>
              <a:buClr>
                <a:srgbClr val="003366"/>
              </a:buClr>
              <a:buFont typeface="Symbol" pitchFamily="18" charset="2"/>
              <a:buNone/>
              <a:defRPr/>
            </a:pPr>
            <a:r>
              <a:rPr lang="en-US" sz="1800" b="0" kern="0" dirty="0">
                <a:solidFill>
                  <a:srgbClr val="000000"/>
                </a:solidFill>
                <a:latin typeface="Lucida Console" pitchFamily="49" charset="0"/>
              </a:rPr>
              <a:t>OPEN </a:t>
            </a:r>
            <a:r>
              <a:rPr lang="en-US" sz="1800" b="0" dirty="0">
                <a:latin typeface="Lucida Console" pitchFamily="49" charset="0"/>
              </a:rPr>
              <a:t>cur_itemdet3</a:t>
            </a:r>
            <a:r>
              <a:rPr lang="en-US" sz="1800" b="0" kern="0" dirty="0">
                <a:solidFill>
                  <a:srgbClr val="000000"/>
                </a:solidFill>
                <a:latin typeface="Lucida Console" pitchFamily="49" charset="0"/>
              </a:rPr>
              <a:t>;</a:t>
            </a:r>
          </a:p>
        </p:txBody>
      </p:sp>
      <p:sp>
        <p:nvSpPr>
          <p:cNvPr id="6" name="AutoShape 10"/>
          <p:cNvSpPr>
            <a:spLocks noChangeArrowheads="1"/>
          </p:cNvSpPr>
          <p:nvPr/>
        </p:nvSpPr>
        <p:spPr bwMode="auto">
          <a:xfrm>
            <a:off x="838200" y="4800600"/>
            <a:ext cx="5638800" cy="1447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IF NOT </a:t>
            </a:r>
            <a:r>
              <a:rPr lang="en-US" sz="2000" b="0" dirty="0">
                <a:latin typeface="Lucida Console" pitchFamily="49" charset="0"/>
              </a:rPr>
              <a:t>cur_itemdet1 </a:t>
            </a:r>
            <a:r>
              <a:rPr lang="en-US" sz="2000" b="0" kern="0" dirty="0">
                <a:solidFill>
                  <a:srgbClr val="000000"/>
                </a:solidFill>
                <a:latin typeface="Lucida Console" pitchFamily="49" charset="0"/>
              </a:rPr>
              <a:t>%ISOPEN THEN</a:t>
            </a: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     OPEN </a:t>
            </a:r>
            <a:r>
              <a:rPr lang="en-US" sz="2000" b="0" dirty="0">
                <a:latin typeface="Lucida Console" pitchFamily="49" charset="0"/>
              </a:rPr>
              <a:t>cur_itemdet1</a:t>
            </a:r>
            <a:r>
              <a:rPr lang="en-US" sz="2000" b="0" kern="0" dirty="0">
                <a:solidFill>
                  <a:srgbClr val="000000"/>
                </a:solidFill>
                <a:latin typeface="Lucida Console" pitchFamily="49" charset="0"/>
              </a:rPr>
              <a:t>;</a:t>
            </a: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END IF;</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34D676-899F-4044-BD30-95F00BF4BE2B}" type="slidenum">
              <a:rPr lang="en-US"/>
              <a:pPr>
                <a:defRPr/>
              </a:pPr>
              <a:t>18</a:t>
            </a:fld>
            <a:endParaRPr lang="en-US"/>
          </a:p>
        </p:txBody>
      </p:sp>
      <p:sp>
        <p:nvSpPr>
          <p:cNvPr id="8194" name="Rectangle 2"/>
          <p:cNvSpPr>
            <a:spLocks noGrp="1" noChangeArrowheads="1"/>
          </p:cNvSpPr>
          <p:nvPr>
            <p:ph type="title"/>
          </p:nvPr>
        </p:nvSpPr>
        <p:spPr>
          <a:xfrm>
            <a:off x="152400" y="57150"/>
            <a:ext cx="7848600" cy="817563"/>
          </a:xfrm>
        </p:spPr>
        <p:txBody>
          <a:bodyPr/>
          <a:lstStyle/>
          <a:p>
            <a:pPr eaLnBrk="1" hangingPunct="1">
              <a:defRPr/>
            </a:pPr>
            <a:r>
              <a:rPr lang="en-US" dirty="0" smtClean="0"/>
              <a:t>Operations on explicit cursor (6 of 10 )</a:t>
            </a:r>
          </a:p>
        </p:txBody>
      </p:sp>
      <p:sp>
        <p:nvSpPr>
          <p:cNvPr id="21508" name="Rectangle 3"/>
          <p:cNvSpPr>
            <a:spLocks noGrp="1" noChangeArrowheads="1"/>
          </p:cNvSpPr>
          <p:nvPr>
            <p:ph type="body" idx="1"/>
          </p:nvPr>
        </p:nvSpPr>
        <p:spPr>
          <a:xfrm>
            <a:off x="0" y="990600"/>
            <a:ext cx="8842375" cy="5410200"/>
          </a:xfrm>
        </p:spPr>
        <p:txBody>
          <a:bodyPr/>
          <a:lstStyle/>
          <a:p>
            <a:pPr eaLnBrk="1" hangingPunct="1">
              <a:lnSpc>
                <a:spcPct val="90000"/>
              </a:lnSpc>
              <a:buFont typeface="Arial" charset="0"/>
              <a:buChar char="•"/>
            </a:pPr>
            <a:r>
              <a:rPr lang="en-US" sz="1600" smtClean="0"/>
              <a:t>Fetching records from cursor</a:t>
            </a:r>
          </a:p>
          <a:p>
            <a:pPr eaLnBrk="1" hangingPunct="1">
              <a:lnSpc>
                <a:spcPct val="90000"/>
              </a:lnSpc>
              <a:buFont typeface="Arial" charset="0"/>
              <a:buChar char="•"/>
            </a:pPr>
            <a:endParaRPr lang="en-US" sz="1600" smtClean="0"/>
          </a:p>
          <a:p>
            <a:pPr eaLnBrk="1" hangingPunct="1">
              <a:lnSpc>
                <a:spcPct val="90000"/>
              </a:lnSpc>
              <a:buFont typeface="Arial" charset="0"/>
              <a:buChar char="•"/>
            </a:pPr>
            <a:endParaRPr lang="en-US" sz="1600" smtClean="0"/>
          </a:p>
          <a:p>
            <a:pPr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Cursorname is the name of the cursor which is already opened. Fetching from an unopened cursor would throw a runtime exception</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Variablename(s) is the list of variable names delimited by comma, where the fetched information has to be moved over</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The order and datatype of the variable names mentioned in the FETCH statement and the list of columns in the SELECT statement should exactly match</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Instead of list of variable names, record name also can be substituted</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Wingdings" pitchFamily="2" charset="2"/>
              <a:buNone/>
            </a:pPr>
            <a:endParaRPr lang="en-US" sz="1600" smtClean="0"/>
          </a:p>
          <a:p>
            <a:pPr lvl="1" eaLnBrk="1" hangingPunct="1">
              <a:lnSpc>
                <a:spcPct val="90000"/>
              </a:lnSpc>
              <a:buFont typeface="Wingdings" pitchFamily="2" charset="2"/>
              <a:buNone/>
            </a:pPr>
            <a:r>
              <a:rPr lang="en-US" sz="1600" smtClean="0"/>
              <a:t>     </a:t>
            </a:r>
          </a:p>
          <a:p>
            <a:pPr lvl="1" eaLnBrk="1" hangingPunct="1">
              <a:lnSpc>
                <a:spcPct val="90000"/>
              </a:lnSpc>
              <a:buFont typeface="Arial" charset="0"/>
              <a:buChar char="•"/>
            </a:pPr>
            <a:endParaRPr lang="en-US" sz="1600" smtClean="0"/>
          </a:p>
        </p:txBody>
      </p:sp>
      <p:sp>
        <p:nvSpPr>
          <p:cNvPr id="5" name="AutoShape 10"/>
          <p:cNvSpPr>
            <a:spLocks noChangeArrowheads="1"/>
          </p:cNvSpPr>
          <p:nvPr/>
        </p:nvSpPr>
        <p:spPr bwMode="auto">
          <a:xfrm>
            <a:off x="685800" y="1524000"/>
            <a:ext cx="8077200" cy="685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1800" b="0" kern="0" dirty="0">
                <a:solidFill>
                  <a:srgbClr val="000000"/>
                </a:solidFill>
                <a:latin typeface="Lucida Console" pitchFamily="49" charset="0"/>
              </a:rPr>
              <a:t>FETCH cursorname INTO variablename(s) | PL/SQL record;</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F7DCE9D-F84E-498F-A90D-BC8F6855E6CE}" type="slidenum">
              <a:rPr lang="en-US"/>
              <a:pPr>
                <a:defRPr/>
              </a:pPr>
              <a:t>19</a:t>
            </a:fld>
            <a:endParaRPr lang="en-US"/>
          </a:p>
        </p:txBody>
      </p:sp>
      <p:sp>
        <p:nvSpPr>
          <p:cNvPr id="8194" name="Rectangle 2"/>
          <p:cNvSpPr>
            <a:spLocks noGrp="1" noChangeArrowheads="1"/>
          </p:cNvSpPr>
          <p:nvPr>
            <p:ph type="title"/>
          </p:nvPr>
        </p:nvSpPr>
        <p:spPr>
          <a:xfrm>
            <a:off x="152400" y="57150"/>
            <a:ext cx="7772400" cy="817563"/>
          </a:xfrm>
        </p:spPr>
        <p:txBody>
          <a:bodyPr/>
          <a:lstStyle/>
          <a:p>
            <a:pPr eaLnBrk="1" hangingPunct="1">
              <a:defRPr/>
            </a:pPr>
            <a:r>
              <a:rPr lang="en-US" dirty="0" smtClean="0"/>
              <a:t>Operations on explicit cursor (7 of 10 )</a:t>
            </a:r>
          </a:p>
        </p:txBody>
      </p:sp>
      <p:sp>
        <p:nvSpPr>
          <p:cNvPr id="22532" name="Rectangle 3"/>
          <p:cNvSpPr>
            <a:spLocks noGrp="1" noChangeArrowheads="1"/>
          </p:cNvSpPr>
          <p:nvPr>
            <p:ph type="body" idx="1"/>
          </p:nvPr>
        </p:nvSpPr>
        <p:spPr>
          <a:xfrm>
            <a:off x="0" y="990600"/>
            <a:ext cx="8842375" cy="5410200"/>
          </a:xfrm>
        </p:spPr>
        <p:txBody>
          <a:bodyPr/>
          <a:lstStyle/>
          <a:p>
            <a:pPr eaLnBrk="1" hangingPunct="1">
              <a:lnSpc>
                <a:spcPct val="90000"/>
              </a:lnSpc>
              <a:buFont typeface="Arial" charset="0"/>
              <a:buChar char="•"/>
            </a:pPr>
            <a:r>
              <a:rPr lang="en-US" sz="1800" smtClean="0"/>
              <a:t>Fetching records from cursor</a:t>
            </a:r>
          </a:p>
          <a:p>
            <a:pPr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FETCH statement has to be present within a LOOP .. END LOOP, so as to retrieve one record after the other</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Using EXIT-WHEN clause we can transfer the control outside the loop</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     </a:t>
            </a:r>
          </a:p>
          <a:p>
            <a:pPr lvl="1" eaLnBrk="1" hangingPunct="1">
              <a:lnSpc>
                <a:spcPct val="90000"/>
              </a:lnSpc>
              <a:buFont typeface="Arial" charset="0"/>
              <a:buChar char="•"/>
            </a:pPr>
            <a:endParaRPr lang="en-US" sz="180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(2008) Infosys Technologies Ltd.</a:t>
            </a:r>
          </a:p>
          <a:p>
            <a:pPr eaLnBrk="1" hangingPunct="1">
              <a:buFont typeface="Wingdings" pitchFamily="2" charset="2"/>
              <a:buNone/>
              <a:defRPr/>
            </a:pPr>
            <a:endParaRPr lang="en-US" sz="1600" dirty="0" smtClean="0"/>
          </a:p>
          <a:p>
            <a:pPr indent="4763" algn="just"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672D9D34-BBC2-43E7-AA3A-97E7FCD91D9B}"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5A89406-56FB-4A99-9F9B-C742C7030E21}" type="slidenum">
              <a:rPr lang="en-US"/>
              <a:pPr>
                <a:defRPr/>
              </a:pPr>
              <a:t>20</a:t>
            </a:fld>
            <a:endParaRPr lang="en-US"/>
          </a:p>
        </p:txBody>
      </p:sp>
      <p:sp>
        <p:nvSpPr>
          <p:cNvPr id="8194" name="Rectangle 2"/>
          <p:cNvSpPr>
            <a:spLocks noGrp="1" noChangeArrowheads="1"/>
          </p:cNvSpPr>
          <p:nvPr>
            <p:ph type="title"/>
          </p:nvPr>
        </p:nvSpPr>
        <p:spPr>
          <a:xfrm>
            <a:off x="152400" y="57150"/>
            <a:ext cx="7772400" cy="817563"/>
          </a:xfrm>
        </p:spPr>
        <p:txBody>
          <a:bodyPr/>
          <a:lstStyle/>
          <a:p>
            <a:pPr eaLnBrk="1" hangingPunct="1">
              <a:defRPr/>
            </a:pPr>
            <a:r>
              <a:rPr lang="en-US" dirty="0" smtClean="0"/>
              <a:t>Operations on explicit cursor (8 of 10 )</a:t>
            </a:r>
          </a:p>
        </p:txBody>
      </p:sp>
      <p:sp>
        <p:nvSpPr>
          <p:cNvPr id="23556" name="Rectangle 3"/>
          <p:cNvSpPr>
            <a:spLocks noGrp="1" noChangeArrowheads="1"/>
          </p:cNvSpPr>
          <p:nvPr>
            <p:ph type="body" idx="1"/>
          </p:nvPr>
        </p:nvSpPr>
        <p:spPr>
          <a:xfrm>
            <a:off x="0" y="990600"/>
            <a:ext cx="8842375" cy="5410200"/>
          </a:xfrm>
        </p:spPr>
        <p:txBody>
          <a:bodyPr/>
          <a:lstStyle/>
          <a:p>
            <a:pPr eaLnBrk="1" hangingPunct="1">
              <a:lnSpc>
                <a:spcPct val="90000"/>
              </a:lnSpc>
              <a:buFont typeface="Arial" charset="0"/>
              <a:buChar char="•"/>
            </a:pPr>
            <a:r>
              <a:rPr lang="en-US" sz="1800" smtClean="0"/>
              <a:t>Fetching records from cursor – Example(s)</a:t>
            </a:r>
          </a:p>
          <a:p>
            <a:pPr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304800" y="1524000"/>
            <a:ext cx="7772400" cy="3886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800" b="0" dirty="0">
                <a:latin typeface="Lucida Console" pitchFamily="49" charset="0"/>
              </a:rPr>
              <a:t>FETCH cur_itemdet1 INTO v_itemid;</a:t>
            </a:r>
          </a:p>
          <a:p>
            <a:pPr lvl="1">
              <a:lnSpc>
                <a:spcPct val="90000"/>
              </a:lnSpc>
              <a:spcBef>
                <a:spcPct val="50000"/>
              </a:spcBef>
              <a:buClr>
                <a:srgbClr val="0033CC"/>
              </a:buClr>
              <a:buSzPct val="155000"/>
              <a:buFont typeface="Symbol" pitchFamily="18" charset="2"/>
              <a:buNone/>
              <a:defRPr/>
            </a:pPr>
            <a:endParaRPr lang="en-US" sz="1800" b="0" dirty="0">
              <a:latin typeface="Lucida Console" pitchFamily="49" charset="0"/>
            </a:endParaRPr>
          </a:p>
          <a:p>
            <a:pPr lvl="1">
              <a:lnSpc>
                <a:spcPct val="90000"/>
              </a:lnSpc>
              <a:spcBef>
                <a:spcPct val="50000"/>
              </a:spcBef>
              <a:buClr>
                <a:srgbClr val="0033CC"/>
              </a:buClr>
              <a:buSzPct val="155000"/>
              <a:buFont typeface="Symbol" pitchFamily="18" charset="2"/>
              <a:buNone/>
              <a:defRPr/>
            </a:pPr>
            <a:r>
              <a:rPr lang="en-US" sz="1800" b="0" dirty="0">
                <a:latin typeface="Lucida Console" pitchFamily="49" charset="0"/>
              </a:rPr>
              <a:t>FETCH cur_itemdet2 INTO v_itemid, v_qtypurchased, </a:t>
            </a:r>
          </a:p>
          <a:p>
            <a:pPr lvl="1">
              <a:lnSpc>
                <a:spcPct val="90000"/>
              </a:lnSpc>
              <a:spcBef>
                <a:spcPct val="50000"/>
              </a:spcBef>
              <a:buClr>
                <a:srgbClr val="0033CC"/>
              </a:buClr>
              <a:buSzPct val="155000"/>
              <a:buFont typeface="Symbol" pitchFamily="18" charset="2"/>
              <a:buNone/>
              <a:defRPr/>
            </a:pPr>
            <a:r>
              <a:rPr lang="en-US" sz="1800" b="0" dirty="0" err="1">
                <a:latin typeface="Lucida Console" pitchFamily="49" charset="0"/>
              </a:rPr>
              <a:t>v_netprice</a:t>
            </a:r>
            <a:r>
              <a:rPr lang="en-US" sz="1800" b="0" dirty="0">
                <a:latin typeface="Lucida Console" pitchFamily="49" charset="0"/>
              </a:rPr>
              <a:t>;</a:t>
            </a:r>
          </a:p>
          <a:p>
            <a:pPr lvl="1">
              <a:lnSpc>
                <a:spcPct val="90000"/>
              </a:lnSpc>
              <a:spcBef>
                <a:spcPct val="50000"/>
              </a:spcBef>
              <a:buClr>
                <a:srgbClr val="0033CC"/>
              </a:buClr>
              <a:buSzPct val="155000"/>
              <a:buFont typeface="Symbol" pitchFamily="18" charset="2"/>
              <a:buNone/>
              <a:defRPr/>
            </a:pPr>
            <a:endParaRPr lang="en-US" sz="1800" b="0" dirty="0">
              <a:latin typeface="Lucida Console" pitchFamily="49" charset="0"/>
            </a:endParaRPr>
          </a:p>
          <a:p>
            <a:pPr lvl="1">
              <a:lnSpc>
                <a:spcPct val="90000"/>
              </a:lnSpc>
              <a:spcBef>
                <a:spcPct val="50000"/>
              </a:spcBef>
              <a:buClr>
                <a:srgbClr val="0033CC"/>
              </a:buClr>
              <a:buSzPct val="155000"/>
              <a:buFont typeface="Symbol" pitchFamily="18" charset="2"/>
              <a:buNone/>
              <a:defRPr/>
            </a:pPr>
            <a:r>
              <a:rPr lang="en-US" sz="1800" b="0" dirty="0">
                <a:latin typeface="Lucida Console" pitchFamily="49" charset="0"/>
              </a:rPr>
              <a:t>FETCH cur_itemdet3 INTO v_itemid, v_sumqty, </a:t>
            </a:r>
          </a:p>
          <a:p>
            <a:pPr lvl="1">
              <a:lnSpc>
                <a:spcPct val="90000"/>
              </a:lnSpc>
              <a:spcBef>
                <a:spcPct val="50000"/>
              </a:spcBef>
              <a:buClr>
                <a:srgbClr val="0033CC"/>
              </a:buClr>
              <a:buSzPct val="155000"/>
              <a:buFont typeface="Symbol" pitchFamily="18" charset="2"/>
              <a:buNone/>
              <a:defRPr/>
            </a:pPr>
            <a:r>
              <a:rPr lang="en-US" sz="1800" b="0" dirty="0" err="1">
                <a:latin typeface="Lucida Console" pitchFamily="49" charset="0"/>
              </a:rPr>
              <a:t>v_sumnetprice</a:t>
            </a:r>
            <a:r>
              <a:rPr lang="en-US" sz="1800" b="0" dirty="0">
                <a:latin typeface="Lucida Console" pitchFamily="49" charset="0"/>
              </a:rPr>
              <a:t>;</a:t>
            </a:r>
          </a:p>
          <a:p>
            <a:pPr lvl="1">
              <a:lnSpc>
                <a:spcPct val="90000"/>
              </a:lnSpc>
              <a:spcBef>
                <a:spcPct val="50000"/>
              </a:spcBef>
              <a:buClr>
                <a:srgbClr val="0033CC"/>
              </a:buClr>
              <a:buSzPct val="155000"/>
              <a:buFont typeface="Symbol" pitchFamily="18" charset="2"/>
              <a:buNone/>
              <a:defRPr/>
            </a:pPr>
            <a:endParaRPr lang="en-US" sz="1800" b="0" dirty="0">
              <a:latin typeface="Lucida Console" pitchFamily="49" charset="0"/>
            </a:endParaRPr>
          </a:p>
          <a:p>
            <a:pPr lvl="1">
              <a:lnSpc>
                <a:spcPct val="90000"/>
              </a:lnSpc>
              <a:spcBef>
                <a:spcPct val="50000"/>
              </a:spcBef>
              <a:buClr>
                <a:srgbClr val="0033CC"/>
              </a:buClr>
              <a:buSzPct val="155000"/>
              <a:buFont typeface="Symbol" pitchFamily="18" charset="2"/>
              <a:buNone/>
              <a:defRPr/>
            </a:pPr>
            <a:r>
              <a:rPr lang="en-US" sz="1800" b="0" dirty="0">
                <a:latin typeface="Lucida Console" pitchFamily="49" charset="0"/>
              </a:rPr>
              <a:t>FETCH cur_itemdet3 INTO v_itemrec;</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1A90508-9431-4115-9077-C8C2F389CB13}" type="slidenum">
              <a:rPr lang="en-US"/>
              <a:pPr>
                <a:defRPr/>
              </a:pPr>
              <a:t>21</a:t>
            </a:fld>
            <a:endParaRPr lang="en-US"/>
          </a:p>
        </p:txBody>
      </p:sp>
      <p:sp>
        <p:nvSpPr>
          <p:cNvPr id="8194" name="Rectangle 2"/>
          <p:cNvSpPr>
            <a:spLocks noGrp="1" noChangeArrowheads="1"/>
          </p:cNvSpPr>
          <p:nvPr>
            <p:ph type="title"/>
          </p:nvPr>
        </p:nvSpPr>
        <p:spPr>
          <a:xfrm>
            <a:off x="152400" y="57150"/>
            <a:ext cx="7848600" cy="817563"/>
          </a:xfrm>
        </p:spPr>
        <p:txBody>
          <a:bodyPr/>
          <a:lstStyle/>
          <a:p>
            <a:pPr eaLnBrk="1" hangingPunct="1">
              <a:defRPr/>
            </a:pPr>
            <a:r>
              <a:rPr lang="en-US" dirty="0" smtClean="0"/>
              <a:t>Operations on explicit cursor (9 of 10 )</a:t>
            </a:r>
          </a:p>
        </p:txBody>
      </p:sp>
      <p:sp>
        <p:nvSpPr>
          <p:cNvPr id="24580" name="Rectangle 3"/>
          <p:cNvSpPr>
            <a:spLocks noGrp="1" noChangeArrowheads="1"/>
          </p:cNvSpPr>
          <p:nvPr>
            <p:ph type="body" idx="1"/>
          </p:nvPr>
        </p:nvSpPr>
        <p:spPr>
          <a:xfrm>
            <a:off x="0" y="990600"/>
            <a:ext cx="8842375" cy="5410200"/>
          </a:xfrm>
        </p:spPr>
        <p:txBody>
          <a:bodyPr/>
          <a:lstStyle/>
          <a:p>
            <a:pPr eaLnBrk="1" hangingPunct="1">
              <a:lnSpc>
                <a:spcPct val="90000"/>
              </a:lnSpc>
              <a:buFont typeface="Arial" charset="0"/>
              <a:buChar char="•"/>
            </a:pPr>
            <a:r>
              <a:rPr lang="en-US" sz="1600" smtClean="0"/>
              <a:t>Closing the cursor</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Cursorname is the name of the opened cursor which is to be closed. Closing an unopened cursor would throw a runtime exception.</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Memory allocated to this cursor is not released until you close the cursor explicitly</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Close the cursor once you complete processing all the rows</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Reopen the cursor, if required</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Do not attempt to fetch the data from a cursor after it has been closed</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Wingdings" pitchFamily="2" charset="2"/>
              <a:buNone/>
            </a:pPr>
            <a:endParaRPr lang="en-US" sz="1600" smtClean="0"/>
          </a:p>
          <a:p>
            <a:pPr lvl="1" eaLnBrk="1" hangingPunct="1">
              <a:lnSpc>
                <a:spcPct val="90000"/>
              </a:lnSpc>
              <a:buFont typeface="Wingdings" pitchFamily="2" charset="2"/>
              <a:buNone/>
            </a:pPr>
            <a:r>
              <a:rPr lang="en-US" sz="1600" smtClean="0"/>
              <a:t>     </a:t>
            </a:r>
          </a:p>
          <a:p>
            <a:pPr lvl="1" eaLnBrk="1" hangingPunct="1">
              <a:lnSpc>
                <a:spcPct val="90000"/>
              </a:lnSpc>
              <a:buFont typeface="Arial" charset="0"/>
              <a:buChar char="•"/>
            </a:pPr>
            <a:endParaRPr lang="en-US" sz="1600" smtClean="0"/>
          </a:p>
        </p:txBody>
      </p:sp>
      <p:sp>
        <p:nvSpPr>
          <p:cNvPr id="5" name="AutoShape 10"/>
          <p:cNvSpPr>
            <a:spLocks noChangeArrowheads="1"/>
          </p:cNvSpPr>
          <p:nvPr/>
        </p:nvSpPr>
        <p:spPr bwMode="auto">
          <a:xfrm>
            <a:off x="2286000" y="1371600"/>
            <a:ext cx="4038600" cy="685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CLOSE cursorname;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8BB9D86-046B-4BDF-90FE-599C4AAACFAC}" type="slidenum">
              <a:rPr lang="en-US"/>
              <a:pPr>
                <a:defRPr/>
              </a:pPr>
              <a:t>22</a:t>
            </a:fld>
            <a:endParaRPr lang="en-US"/>
          </a:p>
        </p:txBody>
      </p:sp>
      <p:sp>
        <p:nvSpPr>
          <p:cNvPr id="8194" name="Rectangle 2"/>
          <p:cNvSpPr>
            <a:spLocks noGrp="1" noChangeArrowheads="1"/>
          </p:cNvSpPr>
          <p:nvPr>
            <p:ph type="title"/>
          </p:nvPr>
        </p:nvSpPr>
        <p:spPr>
          <a:xfrm>
            <a:off x="152400" y="57150"/>
            <a:ext cx="7924800" cy="817563"/>
          </a:xfrm>
        </p:spPr>
        <p:txBody>
          <a:bodyPr/>
          <a:lstStyle/>
          <a:p>
            <a:pPr eaLnBrk="1" hangingPunct="1">
              <a:defRPr/>
            </a:pPr>
            <a:r>
              <a:rPr lang="en-US" dirty="0" smtClean="0"/>
              <a:t>Operations on explicit cursor(10 of 10)</a:t>
            </a:r>
          </a:p>
        </p:txBody>
      </p:sp>
      <p:sp>
        <p:nvSpPr>
          <p:cNvPr id="25604" name="Rectangle 3"/>
          <p:cNvSpPr>
            <a:spLocks noGrp="1" noChangeArrowheads="1"/>
          </p:cNvSpPr>
          <p:nvPr>
            <p:ph type="body" idx="1"/>
          </p:nvPr>
        </p:nvSpPr>
        <p:spPr>
          <a:xfrm>
            <a:off x="0" y="990600"/>
            <a:ext cx="8842375" cy="5410200"/>
          </a:xfrm>
        </p:spPr>
        <p:txBody>
          <a:bodyPr/>
          <a:lstStyle/>
          <a:p>
            <a:pPr eaLnBrk="1" hangingPunct="1">
              <a:lnSpc>
                <a:spcPct val="90000"/>
              </a:lnSpc>
              <a:buFont typeface="Arial" charset="0"/>
              <a:buChar char="•"/>
            </a:pPr>
            <a:r>
              <a:rPr lang="en-US" sz="1800" smtClean="0"/>
              <a:t>Closing the cursor – Example(s)</a:t>
            </a:r>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r>
              <a:rPr lang="en-US" sz="1800" smtClean="0"/>
              <a:t>An alternative way of closing a cursor</a:t>
            </a:r>
          </a:p>
          <a:p>
            <a:pPr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  </a:t>
            </a:r>
          </a:p>
          <a:p>
            <a:pPr lvl="1" eaLnBrk="1" hangingPunct="1">
              <a:lnSpc>
                <a:spcPct val="90000"/>
              </a:lnSpc>
              <a:buFont typeface="Arial" charset="0"/>
              <a:buChar char="•"/>
            </a:pPr>
            <a:endParaRPr lang="en-US" sz="1800" smtClean="0"/>
          </a:p>
        </p:txBody>
      </p:sp>
      <p:sp>
        <p:nvSpPr>
          <p:cNvPr id="6" name="AutoShape 10"/>
          <p:cNvSpPr>
            <a:spLocks noChangeArrowheads="1"/>
          </p:cNvSpPr>
          <p:nvPr/>
        </p:nvSpPr>
        <p:spPr bwMode="auto">
          <a:xfrm>
            <a:off x="990600" y="1600200"/>
            <a:ext cx="4038600" cy="2133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CLOSE </a:t>
            </a:r>
            <a:r>
              <a:rPr lang="en-US" sz="2000" b="0" dirty="0">
                <a:latin typeface="Lucida Console" pitchFamily="49" charset="0"/>
              </a:rPr>
              <a:t>cur_itemdet1</a:t>
            </a:r>
            <a:r>
              <a:rPr lang="en-US" sz="2000" b="0" kern="0" dirty="0">
                <a:solidFill>
                  <a:srgbClr val="000000"/>
                </a:solidFill>
                <a:latin typeface="Lucida Console" pitchFamily="49" charset="0"/>
              </a:rPr>
              <a:t>;</a:t>
            </a:r>
          </a:p>
          <a:p>
            <a:pPr marL="742950" lvl="1" indent="-285750">
              <a:lnSpc>
                <a:spcPct val="90000"/>
              </a:lnSpc>
              <a:spcBef>
                <a:spcPct val="20000"/>
              </a:spcBef>
              <a:buClr>
                <a:srgbClr val="003366"/>
              </a:buClr>
              <a:buFont typeface="Arial" pitchFamily="34" charset="0"/>
              <a:buChar char="•"/>
              <a:defRPr/>
            </a:pPr>
            <a:endParaRPr lang="en-US" sz="2000" b="0" kern="0" dirty="0">
              <a:solidFill>
                <a:srgbClr val="000000"/>
              </a:solidFill>
              <a:latin typeface="Lucida Console" pitchFamily="49" charset="0"/>
            </a:endParaRP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CLOSE </a:t>
            </a:r>
            <a:r>
              <a:rPr lang="en-US" sz="2000" b="0" dirty="0">
                <a:latin typeface="Lucida Console" pitchFamily="49" charset="0"/>
              </a:rPr>
              <a:t>cur_itemdet2</a:t>
            </a:r>
            <a:r>
              <a:rPr lang="en-US" sz="2000" b="0" kern="0" dirty="0">
                <a:solidFill>
                  <a:srgbClr val="000000"/>
                </a:solidFill>
                <a:latin typeface="Lucida Console" pitchFamily="49" charset="0"/>
              </a:rPr>
              <a:t>;</a:t>
            </a:r>
          </a:p>
          <a:p>
            <a:pPr marL="742950" lvl="1" indent="-285750">
              <a:lnSpc>
                <a:spcPct val="90000"/>
              </a:lnSpc>
              <a:spcBef>
                <a:spcPct val="20000"/>
              </a:spcBef>
              <a:buClr>
                <a:srgbClr val="003366"/>
              </a:buClr>
              <a:buFont typeface="Arial" pitchFamily="34" charset="0"/>
              <a:buChar char="•"/>
              <a:defRPr/>
            </a:pPr>
            <a:endParaRPr lang="en-US" sz="2000" b="0" kern="0" dirty="0">
              <a:solidFill>
                <a:srgbClr val="000000"/>
              </a:solidFill>
              <a:latin typeface="Lucida Console" pitchFamily="49" charset="0"/>
            </a:endParaRP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CLOSE </a:t>
            </a:r>
            <a:r>
              <a:rPr lang="en-US" sz="2000" b="0" dirty="0">
                <a:latin typeface="Lucida Console" pitchFamily="49" charset="0"/>
              </a:rPr>
              <a:t>cur_itemdet3</a:t>
            </a:r>
            <a:r>
              <a:rPr lang="en-US" sz="2000" b="0" kern="0" dirty="0">
                <a:solidFill>
                  <a:srgbClr val="000000"/>
                </a:solidFill>
                <a:latin typeface="Lucida Console" pitchFamily="49" charset="0"/>
              </a:rPr>
              <a:t>;</a:t>
            </a:r>
          </a:p>
        </p:txBody>
      </p:sp>
      <p:sp>
        <p:nvSpPr>
          <p:cNvPr id="7" name="AutoShape 10"/>
          <p:cNvSpPr>
            <a:spLocks noChangeArrowheads="1"/>
          </p:cNvSpPr>
          <p:nvPr/>
        </p:nvSpPr>
        <p:spPr bwMode="auto">
          <a:xfrm>
            <a:off x="914400" y="4495800"/>
            <a:ext cx="5105400" cy="1447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IF </a:t>
            </a:r>
            <a:r>
              <a:rPr lang="en-US" sz="2000" b="0" dirty="0">
                <a:latin typeface="Lucida Console" pitchFamily="49" charset="0"/>
              </a:rPr>
              <a:t>cur_itemdet1</a:t>
            </a:r>
            <a:r>
              <a:rPr lang="en-US" sz="2000" b="0" kern="0" dirty="0">
                <a:solidFill>
                  <a:srgbClr val="000000"/>
                </a:solidFill>
                <a:latin typeface="Lucida Console" pitchFamily="49" charset="0"/>
              </a:rPr>
              <a:t>%ISOPEN THEN</a:t>
            </a: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     CLOSE </a:t>
            </a:r>
            <a:r>
              <a:rPr lang="en-US" sz="2000" b="0" dirty="0">
                <a:latin typeface="Lucida Console" pitchFamily="49" charset="0"/>
              </a:rPr>
              <a:t>cur_itemdet1</a:t>
            </a:r>
            <a:r>
              <a:rPr lang="en-US" sz="2000" b="0" kern="0" dirty="0">
                <a:solidFill>
                  <a:srgbClr val="000000"/>
                </a:solidFill>
                <a:latin typeface="Lucida Console" pitchFamily="49" charset="0"/>
              </a:rPr>
              <a:t>;</a:t>
            </a: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END IF;</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158EB01-165B-42F5-8368-26BA20B03166}" type="slidenum">
              <a:rPr lang="en-US"/>
              <a:pPr>
                <a:defRPr/>
              </a:pPr>
              <a:t>23</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Explicit cursors- Simple loop (1 of 2)</a:t>
            </a:r>
          </a:p>
        </p:txBody>
      </p:sp>
      <p:sp>
        <p:nvSpPr>
          <p:cNvPr id="26628"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304800" y="990600"/>
            <a:ext cx="8610600" cy="5334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   CURSOR </a:t>
            </a:r>
            <a:r>
              <a:rPr lang="en-US" sz="1600" b="0" dirty="0">
                <a:latin typeface="Lucida Console" pitchFamily="49" charset="0"/>
              </a:rPr>
              <a:t>cur_itemdet1</a:t>
            </a:r>
            <a:r>
              <a:rPr lang="en-US" sz="1600" b="0" dirty="0">
                <a:latin typeface="Lucida Console" pitchFamily="49" charset="0"/>
                <a:cs typeface="Courier New" pitchFamily="49" charset="0"/>
              </a:rPr>
              <a:t> IS SELECT itemid FROM item WHERE itemid in</a:t>
            </a:r>
          </a:p>
          <a:p>
            <a:pPr eaLnBrk="0" hangingPunct="0">
              <a:spcBef>
                <a:spcPts val="600"/>
              </a:spcBef>
              <a:defRPr/>
            </a:pPr>
            <a:r>
              <a:rPr lang="en-US" sz="1600" b="0" dirty="0">
                <a:latin typeface="Lucida Console" pitchFamily="49" charset="0"/>
                <a:cs typeface="Courier New" pitchFamily="49" charset="0"/>
              </a:rPr>
              <a:t>   (SELECT itemid FROM customerpurchase);</a:t>
            </a:r>
          </a:p>
          <a:p>
            <a:pPr eaLnBrk="0" hangingPunct="0">
              <a:spcBef>
                <a:spcPts val="600"/>
              </a:spcBef>
              <a:defRPr/>
            </a:pPr>
            <a:r>
              <a:rPr lang="en-US" sz="1600" b="0" dirty="0">
                <a:latin typeface="Lucida Console" pitchFamily="49" charset="0"/>
                <a:cs typeface="Courier New" pitchFamily="49" charset="0"/>
              </a:rPr>
              <a:t>   v_itemid ITEM.ITEMID%TYPE;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a:t>
            </a:r>
          </a:p>
          <a:p>
            <a:pPr eaLnBrk="0" hangingPunct="0">
              <a:spcBef>
                <a:spcPts val="600"/>
              </a:spcBef>
              <a:defRPr/>
            </a:pPr>
            <a:r>
              <a:rPr lang="en-US" sz="1600" b="0" dirty="0">
                <a:latin typeface="Lucida Console" pitchFamily="49" charset="0"/>
                <a:cs typeface="Courier New" pitchFamily="49" charset="0"/>
              </a:rPr>
              <a:t>      EXIT WHEN </a:t>
            </a:r>
            <a:r>
              <a:rPr lang="en-US" sz="1600" b="0" dirty="0">
                <a:latin typeface="Lucida Console" pitchFamily="49" charset="0"/>
              </a:rPr>
              <a:t>cur_itemdet1</a:t>
            </a:r>
            <a:r>
              <a:rPr lang="en-US" sz="1600" b="0" dirty="0">
                <a:latin typeface="Lucida Console" pitchFamily="49" charset="0"/>
                <a:cs typeface="Courier New" pitchFamily="49" charset="0"/>
              </a:rPr>
              <a:t>%NOTFOUND;</a:t>
            </a:r>
          </a:p>
          <a:p>
            <a:pPr eaLnBrk="0" hangingPunct="0">
              <a:spcBef>
                <a:spcPts val="600"/>
              </a:spcBef>
              <a:defRPr/>
            </a:pPr>
            <a:r>
              <a:rPr lang="en-US" sz="1600" b="0" dirty="0">
                <a:latin typeface="Lucida Console" pitchFamily="49" charset="0"/>
                <a:cs typeface="Courier New" pitchFamily="49" charset="0"/>
              </a:rPr>
              <a:t>      UPDATE ITEM SET discount=discount + 1 WHERE itemid=v_itemid;</a:t>
            </a:r>
          </a:p>
          <a:p>
            <a:pPr eaLnBrk="0" hangingPunct="0">
              <a:spcBef>
                <a:spcPts val="600"/>
              </a:spcBef>
              <a:defRPr/>
            </a:pPr>
            <a:r>
              <a:rPr lang="en-US" sz="1600" b="0" dirty="0">
                <a:latin typeface="Lucida Console" pitchFamily="49" charset="0"/>
                <a:cs typeface="Courier New" pitchFamily="49" charset="0"/>
              </a:rPr>
              <a:t>      DBMS_OUTPUT.PUT_LINE(v_itemid);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26630" name="Rounded Rectangle 5"/>
          <p:cNvSpPr>
            <a:spLocks noChangeArrowheads="1"/>
          </p:cNvSpPr>
          <p:nvPr/>
        </p:nvSpPr>
        <p:spPr bwMode="auto">
          <a:xfrm>
            <a:off x="533400" y="3200400"/>
            <a:ext cx="8077200" cy="1905000"/>
          </a:xfrm>
          <a:prstGeom prst="roundRect">
            <a:avLst>
              <a:gd name="adj" fmla="val 16667"/>
            </a:avLst>
          </a:prstGeom>
          <a:solidFill>
            <a:srgbClr val="FFFF99">
              <a:alpha val="2196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0330BE6-BAEC-4703-B868-9D63AB39C600}" type="slidenum">
              <a:rPr lang="en-US"/>
              <a:pPr>
                <a:defRPr/>
              </a:pPr>
              <a:t>24</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Explicit cursors- With Group By (2 of 2)</a:t>
            </a:r>
          </a:p>
        </p:txBody>
      </p:sp>
      <p:sp>
        <p:nvSpPr>
          <p:cNvPr id="27652"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990600"/>
            <a:ext cx="86106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400" b="0" dirty="0">
                <a:latin typeface="Lucida Console" pitchFamily="49" charset="0"/>
                <a:cs typeface="Courier New" pitchFamily="49" charset="0"/>
              </a:rPr>
              <a:t>DECLARE</a:t>
            </a:r>
          </a:p>
          <a:p>
            <a:pPr eaLnBrk="0" hangingPunct="0">
              <a:spcBef>
                <a:spcPts val="600"/>
              </a:spcBef>
              <a:defRPr/>
            </a:pPr>
            <a:r>
              <a:rPr lang="en-US" sz="1400" b="0" dirty="0">
                <a:latin typeface="Lucida Console" pitchFamily="49" charset="0"/>
                <a:cs typeface="Courier New" pitchFamily="49" charset="0"/>
              </a:rPr>
              <a:t>   CURSOR </a:t>
            </a:r>
            <a:r>
              <a:rPr lang="en-US" sz="1400" b="0" dirty="0">
                <a:latin typeface="Lucida Console" pitchFamily="49" charset="0"/>
              </a:rPr>
              <a:t>cur_itemdet3</a:t>
            </a:r>
            <a:r>
              <a:rPr lang="en-US" sz="1400" b="0" dirty="0">
                <a:latin typeface="Lucida Console" pitchFamily="49" charset="0"/>
                <a:cs typeface="Courier New" pitchFamily="49" charset="0"/>
              </a:rPr>
              <a:t> IS SELECT itemid, SUM(qtypurchased), SUM(netprice) </a:t>
            </a:r>
          </a:p>
          <a:p>
            <a:pPr eaLnBrk="0" hangingPunct="0">
              <a:spcBef>
                <a:spcPts val="600"/>
              </a:spcBef>
              <a:defRPr/>
            </a:pPr>
            <a:r>
              <a:rPr lang="en-US" sz="1400" b="0" dirty="0">
                <a:latin typeface="Lucida Console" pitchFamily="49" charset="0"/>
                <a:cs typeface="Courier New" pitchFamily="49" charset="0"/>
              </a:rPr>
              <a:t>   FROM customerpurchase WHERE netprice &gt; 20 GROUP BY itemid;</a:t>
            </a:r>
          </a:p>
          <a:p>
            <a:pPr eaLnBrk="0" hangingPunct="0">
              <a:spcBef>
                <a:spcPts val="600"/>
              </a:spcBef>
              <a:defRPr/>
            </a:pPr>
            <a:r>
              <a:rPr lang="en-US" sz="1400" b="0" dirty="0">
                <a:latin typeface="Lucida Console" pitchFamily="49" charset="0"/>
                <a:cs typeface="Courier New" pitchFamily="49" charset="0"/>
              </a:rPr>
              <a:t>   v_itemid ITEM.ITEMID%TYPE;</a:t>
            </a:r>
          </a:p>
          <a:p>
            <a:pPr eaLnBrk="0" hangingPunct="0">
              <a:spcBef>
                <a:spcPts val="600"/>
              </a:spcBef>
              <a:defRPr/>
            </a:pPr>
            <a:r>
              <a:rPr lang="en-US" sz="1400" b="0" dirty="0">
                <a:latin typeface="Lucida Console" pitchFamily="49" charset="0"/>
                <a:cs typeface="Courier New" pitchFamily="49" charset="0"/>
              </a:rPr>
              <a:t>   v_sumqty NUMBER(3);</a:t>
            </a:r>
          </a:p>
          <a:p>
            <a:pPr eaLnBrk="0" hangingPunct="0">
              <a:spcBef>
                <a:spcPts val="600"/>
              </a:spcBef>
              <a:defRPr/>
            </a:pPr>
            <a:r>
              <a:rPr lang="en-US" sz="1400" b="0" dirty="0">
                <a:latin typeface="Lucida Console" pitchFamily="49" charset="0"/>
                <a:cs typeface="Courier New" pitchFamily="49" charset="0"/>
              </a:rPr>
              <a:t>   v_sumprice NUMBER(6,2);</a:t>
            </a:r>
          </a:p>
          <a:p>
            <a:pPr eaLnBrk="0" hangingPunct="0">
              <a:spcBef>
                <a:spcPts val="600"/>
              </a:spcBef>
              <a:defRPr/>
            </a:pPr>
            <a:r>
              <a:rPr lang="en-US" sz="1400" b="0" dirty="0">
                <a:latin typeface="Lucida Console" pitchFamily="49" charset="0"/>
                <a:cs typeface="Courier New" pitchFamily="49" charset="0"/>
              </a:rPr>
              <a:t>BEGIN</a:t>
            </a:r>
          </a:p>
          <a:p>
            <a:pPr eaLnBrk="0" hangingPunct="0">
              <a:spcBef>
                <a:spcPts val="600"/>
              </a:spcBef>
              <a:defRPr/>
            </a:pPr>
            <a:r>
              <a:rPr lang="en-US" sz="1400" b="0" dirty="0">
                <a:latin typeface="Lucida Console" pitchFamily="49" charset="0"/>
                <a:cs typeface="Courier New" pitchFamily="49" charset="0"/>
              </a:rPr>
              <a:t>  OPEN </a:t>
            </a:r>
            <a:r>
              <a:rPr lang="en-US" sz="1400" b="0" dirty="0">
                <a:latin typeface="Lucida Console" pitchFamily="49" charset="0"/>
              </a:rPr>
              <a:t>cur_itemdet3</a:t>
            </a:r>
            <a:r>
              <a:rPr lang="en-US" sz="1400" b="0" dirty="0">
                <a:latin typeface="Lucida Console" pitchFamily="49" charset="0"/>
                <a:cs typeface="Courier New" pitchFamily="49" charset="0"/>
              </a:rPr>
              <a:t>;</a:t>
            </a:r>
          </a:p>
          <a:p>
            <a:pPr eaLnBrk="0" hangingPunct="0">
              <a:spcBef>
                <a:spcPts val="600"/>
              </a:spcBef>
              <a:defRPr/>
            </a:pPr>
            <a:r>
              <a:rPr lang="en-US" sz="1400" b="0" dirty="0">
                <a:latin typeface="Lucida Console" pitchFamily="49" charset="0"/>
                <a:cs typeface="Courier New" pitchFamily="49" charset="0"/>
              </a:rPr>
              <a:t>    LOOP</a:t>
            </a:r>
          </a:p>
          <a:p>
            <a:pPr eaLnBrk="0" hangingPunct="0">
              <a:spcBef>
                <a:spcPts val="600"/>
              </a:spcBef>
              <a:defRPr/>
            </a:pPr>
            <a:r>
              <a:rPr lang="en-US" sz="1400" b="0" dirty="0">
                <a:latin typeface="Lucida Console" pitchFamily="49" charset="0"/>
                <a:cs typeface="Courier New" pitchFamily="49" charset="0"/>
              </a:rPr>
              <a:t>      FETCH </a:t>
            </a:r>
            <a:r>
              <a:rPr lang="en-US" sz="1400" b="0" dirty="0">
                <a:latin typeface="Lucida Console" pitchFamily="49" charset="0"/>
              </a:rPr>
              <a:t>cur_itemdet3</a:t>
            </a:r>
            <a:r>
              <a:rPr lang="en-US" sz="1400" b="0" dirty="0">
                <a:latin typeface="Lucida Console" pitchFamily="49" charset="0"/>
                <a:cs typeface="Courier New" pitchFamily="49" charset="0"/>
              </a:rPr>
              <a:t> INTO v_itemid, v_sumqty, v_sumprice;</a:t>
            </a:r>
          </a:p>
          <a:p>
            <a:pPr eaLnBrk="0" hangingPunct="0">
              <a:spcBef>
                <a:spcPts val="600"/>
              </a:spcBef>
              <a:defRPr/>
            </a:pPr>
            <a:r>
              <a:rPr lang="en-US" sz="1400" b="0" dirty="0">
                <a:latin typeface="Lucida Console" pitchFamily="49" charset="0"/>
                <a:cs typeface="Courier New" pitchFamily="49" charset="0"/>
              </a:rPr>
              <a:t>      EXIT WHEN </a:t>
            </a:r>
            <a:r>
              <a:rPr lang="en-US" sz="1400" b="0" dirty="0">
                <a:latin typeface="Lucida Console" pitchFamily="49" charset="0"/>
              </a:rPr>
              <a:t>cur_itemdet3</a:t>
            </a:r>
            <a:r>
              <a:rPr lang="en-US" sz="1400" b="0" dirty="0">
                <a:latin typeface="Lucida Console" pitchFamily="49" charset="0"/>
                <a:cs typeface="Courier New" pitchFamily="49" charset="0"/>
              </a:rPr>
              <a:t>%NOTFOUND;</a:t>
            </a:r>
          </a:p>
          <a:p>
            <a:pPr eaLnBrk="0" hangingPunct="0">
              <a:spcBef>
                <a:spcPts val="600"/>
              </a:spcBef>
              <a:defRPr/>
            </a:pPr>
            <a:r>
              <a:rPr lang="en-US" sz="1400" b="0" dirty="0">
                <a:latin typeface="Lucida Console" pitchFamily="49" charset="0"/>
                <a:cs typeface="Courier New" pitchFamily="49" charset="0"/>
              </a:rPr>
              <a:t>        IF v_sumqty &gt; 10 THEN</a:t>
            </a:r>
          </a:p>
          <a:p>
            <a:pPr eaLnBrk="0" hangingPunct="0">
              <a:spcBef>
                <a:spcPts val="600"/>
              </a:spcBef>
              <a:defRPr/>
            </a:pPr>
            <a:r>
              <a:rPr lang="en-US" sz="1400" b="0" dirty="0">
                <a:latin typeface="Lucida Console" pitchFamily="49" charset="0"/>
                <a:cs typeface="Courier New" pitchFamily="49" charset="0"/>
              </a:rPr>
              <a:t>          UPDATE ITEM SET discount=discount + 1 WHERE itemid=v_itemid;</a:t>
            </a:r>
          </a:p>
          <a:p>
            <a:pPr eaLnBrk="0" hangingPunct="0">
              <a:spcBef>
                <a:spcPts val="600"/>
              </a:spcBef>
              <a:defRPr/>
            </a:pPr>
            <a:r>
              <a:rPr lang="en-US" sz="1400" b="0" dirty="0">
                <a:latin typeface="Lucida Console" pitchFamily="49" charset="0"/>
                <a:cs typeface="Courier New" pitchFamily="49" charset="0"/>
              </a:rPr>
              <a:t>        END IF;</a:t>
            </a:r>
          </a:p>
          <a:p>
            <a:pPr eaLnBrk="0" hangingPunct="0">
              <a:spcBef>
                <a:spcPts val="600"/>
              </a:spcBef>
              <a:defRPr/>
            </a:pPr>
            <a:r>
              <a:rPr lang="en-US" sz="1400" b="0" dirty="0">
                <a:latin typeface="Lucida Console" pitchFamily="49" charset="0"/>
                <a:cs typeface="Courier New" pitchFamily="49" charset="0"/>
              </a:rPr>
              <a:t>      DBMS_OUTPUT.PUT_LINE(v_itemid ||' '||v_sumqty||' '||v_sumprice);</a:t>
            </a:r>
          </a:p>
          <a:p>
            <a:pPr eaLnBrk="0" hangingPunct="0">
              <a:spcBef>
                <a:spcPts val="600"/>
              </a:spcBef>
              <a:defRPr/>
            </a:pPr>
            <a:r>
              <a:rPr lang="en-US" sz="1400" b="0" dirty="0">
                <a:latin typeface="Lucida Console" pitchFamily="49" charset="0"/>
                <a:cs typeface="Courier New" pitchFamily="49" charset="0"/>
              </a:rPr>
              <a:t>    END LOOP;</a:t>
            </a:r>
          </a:p>
          <a:p>
            <a:pPr eaLnBrk="0" hangingPunct="0">
              <a:spcBef>
                <a:spcPts val="600"/>
              </a:spcBef>
              <a:defRPr/>
            </a:pPr>
            <a:r>
              <a:rPr lang="en-US" sz="1400" b="0" dirty="0">
                <a:latin typeface="Lucida Console" pitchFamily="49" charset="0"/>
                <a:cs typeface="Courier New" pitchFamily="49" charset="0"/>
              </a:rPr>
              <a:t>  CLOSE </a:t>
            </a:r>
            <a:r>
              <a:rPr lang="en-US" sz="1400" b="0" dirty="0">
                <a:latin typeface="Lucida Console" pitchFamily="49" charset="0"/>
              </a:rPr>
              <a:t>cur_itemdet3</a:t>
            </a:r>
            <a:r>
              <a:rPr lang="en-US" sz="1400" b="0" dirty="0">
                <a:latin typeface="Lucida Console" pitchFamily="49" charset="0"/>
                <a:cs typeface="Courier New" pitchFamily="49" charset="0"/>
              </a:rPr>
              <a:t>;</a:t>
            </a:r>
          </a:p>
          <a:p>
            <a:pPr eaLnBrk="0" hangingPunct="0">
              <a:spcBef>
                <a:spcPts val="600"/>
              </a:spcBef>
              <a:defRPr/>
            </a:pPr>
            <a:r>
              <a:rPr lang="en-US" sz="1400" b="0" dirty="0">
                <a:latin typeface="Lucida Console" pitchFamily="49" charset="0"/>
                <a:cs typeface="Courier New" pitchFamily="49" charset="0"/>
              </a:rPr>
              <a:t>COMMIT;</a:t>
            </a:r>
          </a:p>
          <a:p>
            <a:pPr eaLnBrk="0" hangingPunct="0">
              <a:spcBef>
                <a:spcPts val="600"/>
              </a:spcBef>
              <a:defRPr/>
            </a:pPr>
            <a:r>
              <a:rPr lang="en-US" sz="1400" b="0" dirty="0">
                <a:latin typeface="Lucida Console" pitchFamily="49" charset="0"/>
                <a:cs typeface="Courier New" pitchFamily="49" charset="0"/>
              </a:rPr>
              <a:t>END;</a:t>
            </a:r>
          </a:p>
        </p:txBody>
      </p:sp>
      <p:sp>
        <p:nvSpPr>
          <p:cNvPr id="27654" name="Rounded Rectangle 6"/>
          <p:cNvSpPr>
            <a:spLocks noChangeArrowheads="1"/>
          </p:cNvSpPr>
          <p:nvPr/>
        </p:nvSpPr>
        <p:spPr bwMode="auto">
          <a:xfrm>
            <a:off x="457200" y="1219200"/>
            <a:ext cx="8077200" cy="609600"/>
          </a:xfrm>
          <a:prstGeom prst="roundRect">
            <a:avLst>
              <a:gd name="adj" fmla="val 16667"/>
            </a:avLst>
          </a:prstGeom>
          <a:solidFill>
            <a:srgbClr val="FFFF99">
              <a:alpha val="2196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C0BF2D-63F9-4DFD-991F-517E28BEDE08}" type="slidenum">
              <a:rPr lang="en-US"/>
              <a:pPr>
                <a:defRPr/>
              </a:pPr>
              <a:t>25</a:t>
            </a:fld>
            <a:endParaRPr lang="en-US"/>
          </a:p>
        </p:txBody>
      </p:sp>
      <p:sp>
        <p:nvSpPr>
          <p:cNvPr id="8194" name="Rectangle 2"/>
          <p:cNvSpPr>
            <a:spLocks noGrp="1" noChangeArrowheads="1"/>
          </p:cNvSpPr>
          <p:nvPr>
            <p:ph type="title"/>
          </p:nvPr>
        </p:nvSpPr>
        <p:spPr>
          <a:xfrm>
            <a:off x="152400" y="57150"/>
            <a:ext cx="7924800" cy="817563"/>
          </a:xfrm>
        </p:spPr>
        <p:txBody>
          <a:bodyPr/>
          <a:lstStyle/>
          <a:p>
            <a:pPr eaLnBrk="1" hangingPunct="1">
              <a:defRPr/>
            </a:pPr>
            <a:r>
              <a:rPr lang="en-US" dirty="0" smtClean="0"/>
              <a:t>Explicit cursor attributes (1 of 2)</a:t>
            </a:r>
          </a:p>
        </p:txBody>
      </p:sp>
      <p:sp>
        <p:nvSpPr>
          <p:cNvPr id="28676" name="Rectangle 3"/>
          <p:cNvSpPr>
            <a:spLocks noGrp="1" noChangeArrowheads="1"/>
          </p:cNvSpPr>
          <p:nvPr>
            <p:ph type="body" idx="1"/>
          </p:nvPr>
        </p:nvSpPr>
        <p:spPr>
          <a:xfrm>
            <a:off x="0" y="990600"/>
            <a:ext cx="8842375" cy="5410200"/>
          </a:xfrm>
        </p:spPr>
        <p:txBody>
          <a:bodyPr/>
          <a:lstStyle/>
          <a:p>
            <a:pPr eaLnBrk="1" hangingPunct="1">
              <a:lnSpc>
                <a:spcPct val="90000"/>
              </a:lnSpc>
              <a:buFont typeface="Arial" charset="0"/>
              <a:buChar char="•"/>
            </a:pPr>
            <a:endParaRPr lang="en-US" sz="1800" smtClean="0"/>
          </a:p>
          <a:p>
            <a:pPr eaLnBrk="1" hangingPunct="1">
              <a:lnSpc>
                <a:spcPct val="90000"/>
              </a:lnSpc>
              <a:buFont typeface="Arial" charset="0"/>
              <a:buChar char="•"/>
            </a:pPr>
            <a:r>
              <a:rPr lang="en-US" sz="1800" smtClean="0">
                <a:solidFill>
                  <a:srgbClr val="000000"/>
                </a:solidFill>
              </a:rPr>
              <a:t>cursorname%ISOPEN – Is the cursor open?</a:t>
            </a:r>
          </a:p>
          <a:p>
            <a:pPr lvl="1" eaLnBrk="1" hangingPunct="1">
              <a:lnSpc>
                <a:spcPct val="90000"/>
              </a:lnSpc>
              <a:buFont typeface="Wingdings" pitchFamily="2" charset="2"/>
              <a:buNone/>
            </a:pPr>
            <a:endParaRPr lang="en-US" sz="1800" smtClean="0"/>
          </a:p>
          <a:p>
            <a:pPr eaLnBrk="1" hangingPunct="1">
              <a:lnSpc>
                <a:spcPct val="90000"/>
              </a:lnSpc>
              <a:buFont typeface="Arial" charset="0"/>
              <a:buChar char="•"/>
            </a:pPr>
            <a:r>
              <a:rPr lang="en-US" sz="1800" smtClean="0">
                <a:solidFill>
                  <a:srgbClr val="000000"/>
                </a:solidFill>
              </a:rPr>
              <a:t>cursorname%ROWCOUNT – How many rows fetched so far?</a:t>
            </a:r>
          </a:p>
          <a:p>
            <a:pPr eaLnBrk="1" hangingPunct="1">
              <a:lnSpc>
                <a:spcPct val="90000"/>
              </a:lnSpc>
              <a:buFont typeface="Arial" charset="0"/>
              <a:buChar char="•"/>
            </a:pPr>
            <a:endParaRPr lang="en-US" sz="1800" smtClean="0">
              <a:solidFill>
                <a:srgbClr val="000000"/>
              </a:solidFill>
            </a:endParaRPr>
          </a:p>
          <a:p>
            <a:pPr eaLnBrk="1" hangingPunct="1">
              <a:lnSpc>
                <a:spcPct val="90000"/>
              </a:lnSpc>
              <a:buFont typeface="Arial" charset="0"/>
              <a:buChar char="•"/>
            </a:pPr>
            <a:r>
              <a:rPr lang="en-US" sz="1800" smtClean="0"/>
              <a:t>cursorname%NOTFOUND  –  Has a fetch failed?</a:t>
            </a:r>
          </a:p>
          <a:p>
            <a:pPr lvl="2" eaLnBrk="1" hangingPunct="1">
              <a:lnSpc>
                <a:spcPct val="90000"/>
              </a:lnSpc>
              <a:buFont typeface="Arial" charset="0"/>
              <a:buNone/>
            </a:pPr>
            <a:endParaRPr lang="en-US" sz="1800" smtClean="0"/>
          </a:p>
          <a:p>
            <a:pPr eaLnBrk="1" hangingPunct="1">
              <a:lnSpc>
                <a:spcPct val="90000"/>
              </a:lnSpc>
              <a:buFont typeface="Arial" charset="0"/>
              <a:buChar char="•"/>
            </a:pPr>
            <a:r>
              <a:rPr lang="en-US" sz="1800" smtClean="0"/>
              <a:t>cursorname%FOUND – Has a row been fetched?</a:t>
            </a:r>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  </a:t>
            </a:r>
          </a:p>
          <a:p>
            <a:pPr lvl="1" eaLnBrk="1" hangingPunct="1">
              <a:lnSpc>
                <a:spcPct val="90000"/>
              </a:lnSpc>
              <a:buFont typeface="Arial" charset="0"/>
              <a:buChar char="•"/>
            </a:pPr>
            <a:endParaRPr lang="en-US" sz="180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EE5EADB-5F4A-42F2-9260-37E0A399A000}" type="slidenum">
              <a:rPr lang="en-US"/>
              <a:pPr>
                <a:defRPr/>
              </a:pPr>
              <a:t>26</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Explicit cursor attributes (2 of 2)</a:t>
            </a:r>
          </a:p>
        </p:txBody>
      </p:sp>
      <p:sp>
        <p:nvSpPr>
          <p:cNvPr id="29700" name="Rectangle 3"/>
          <p:cNvSpPr>
            <a:spLocks noGrp="1" noChangeArrowheads="1"/>
          </p:cNvSpPr>
          <p:nvPr>
            <p:ph type="body" idx="1"/>
          </p:nvPr>
        </p:nvSpPr>
        <p:spPr>
          <a:xfrm>
            <a:off x="228600" y="1066800"/>
            <a:ext cx="8686800" cy="5257800"/>
          </a:xfrm>
        </p:spPr>
        <p:txBody>
          <a:bodyPr/>
          <a:lstStyle/>
          <a:p>
            <a:pPr algn="just" eaLnBrk="1" hangingPunct="1">
              <a:buClr>
                <a:schemeClr val="tx1"/>
              </a:buClr>
              <a:buFont typeface="Arial" charset="0"/>
              <a:buChar char="•"/>
            </a:pPr>
            <a:endParaRPr lang="en-US" smtClean="0"/>
          </a:p>
          <a:p>
            <a:pPr algn="just" eaLnBrk="1" hangingPunct="1">
              <a:buClr>
                <a:schemeClr val="tx1"/>
              </a:buClr>
              <a:buFont typeface="Wingdings" pitchFamily="2" charset="2"/>
              <a:buNone/>
            </a:pPr>
            <a:endParaRPr lang="en-US" smtClean="0"/>
          </a:p>
        </p:txBody>
      </p:sp>
      <p:graphicFrame>
        <p:nvGraphicFramePr>
          <p:cNvPr id="5" name="Table 4"/>
          <p:cNvGraphicFramePr>
            <a:graphicFrameLocks noGrp="1"/>
          </p:cNvGraphicFramePr>
          <p:nvPr/>
        </p:nvGraphicFramePr>
        <p:xfrm>
          <a:off x="533400" y="1905000"/>
          <a:ext cx="7848600" cy="2499360"/>
        </p:xfrm>
        <a:graphic>
          <a:graphicData uri="http://schemas.openxmlformats.org/drawingml/2006/table">
            <a:tbl>
              <a:tblPr firstRow="1" firstCol="1" bandRow="1">
                <a:tableStyleId>{5C22544A-7EE6-4342-B048-85BDC9FD1C3A}</a:tableStyleId>
              </a:tblPr>
              <a:tblGrid>
                <a:gridCol w="1186388"/>
                <a:gridCol w="1186388"/>
                <a:gridCol w="1352092"/>
                <a:gridCol w="1207574"/>
                <a:gridCol w="1392158"/>
                <a:gridCol w="1524000"/>
              </a:tblGrid>
              <a:tr h="370840">
                <a:tc>
                  <a:txBody>
                    <a:bodyPr/>
                    <a:lstStyle/>
                    <a:p>
                      <a:endParaRPr lang="en-US" sz="1400" dirty="0">
                        <a:solidFill>
                          <a:schemeClr val="tx1"/>
                        </a:solidFill>
                      </a:endParaRPr>
                    </a:p>
                  </a:txBody>
                  <a:tcPr/>
                </a:tc>
                <a:tc>
                  <a:txBody>
                    <a:bodyPr/>
                    <a:lstStyle/>
                    <a:p>
                      <a:pPr algn="ctr"/>
                      <a:endParaRPr lang="en-US" sz="1400" dirty="0">
                        <a:solidFill>
                          <a:schemeClr val="tx1"/>
                        </a:solidFill>
                      </a:endParaRPr>
                    </a:p>
                  </a:txBody>
                  <a:tcPr/>
                </a:tc>
                <a:tc>
                  <a:txBody>
                    <a:bodyPr/>
                    <a:lstStyle/>
                    <a:p>
                      <a:r>
                        <a:rPr lang="en-US" sz="1400" dirty="0" smtClean="0">
                          <a:solidFill>
                            <a:schemeClr val="tx1"/>
                          </a:solidFill>
                        </a:rPr>
                        <a:t>%FOUND</a:t>
                      </a:r>
                      <a:endParaRPr lang="en-US" sz="1400" dirty="0">
                        <a:solidFill>
                          <a:schemeClr val="tx1"/>
                        </a:solidFill>
                      </a:endParaRPr>
                    </a:p>
                  </a:txBody>
                  <a:tcPr/>
                </a:tc>
                <a:tc>
                  <a:txBody>
                    <a:bodyPr/>
                    <a:lstStyle/>
                    <a:p>
                      <a:r>
                        <a:rPr lang="en-US" sz="1400" dirty="0" smtClean="0">
                          <a:solidFill>
                            <a:schemeClr val="tx1"/>
                          </a:solidFill>
                        </a:rPr>
                        <a:t>%ISOPEN</a:t>
                      </a:r>
                      <a:endParaRPr lang="en-US" sz="1400" dirty="0">
                        <a:solidFill>
                          <a:schemeClr val="tx1"/>
                        </a:solidFill>
                      </a:endParaRPr>
                    </a:p>
                  </a:txBody>
                  <a:tcPr/>
                </a:tc>
                <a:tc>
                  <a:txBody>
                    <a:bodyPr/>
                    <a:lstStyle/>
                    <a:p>
                      <a:r>
                        <a:rPr lang="en-US" sz="1400" dirty="0" smtClean="0">
                          <a:solidFill>
                            <a:schemeClr val="tx1"/>
                          </a:solidFill>
                        </a:rPr>
                        <a:t>%NOTFOUND</a:t>
                      </a:r>
                      <a:endParaRPr lang="en-US" sz="1400" dirty="0">
                        <a:solidFill>
                          <a:schemeClr val="tx1"/>
                        </a:solidFill>
                      </a:endParaRPr>
                    </a:p>
                  </a:txBody>
                  <a:tcPr/>
                </a:tc>
                <a:tc>
                  <a:txBody>
                    <a:bodyPr/>
                    <a:lstStyle/>
                    <a:p>
                      <a:r>
                        <a:rPr lang="en-US" sz="1400" dirty="0" smtClean="0">
                          <a:solidFill>
                            <a:schemeClr val="tx1"/>
                          </a:solidFill>
                        </a:rPr>
                        <a:t>%ROWCOUNT</a:t>
                      </a:r>
                      <a:endParaRPr lang="en-US" sz="1400" dirty="0">
                        <a:solidFill>
                          <a:schemeClr val="tx1"/>
                        </a:solidFill>
                      </a:endParaRPr>
                    </a:p>
                  </a:txBody>
                  <a:tcPr/>
                </a:tc>
              </a:tr>
              <a:tr h="370840">
                <a:tc>
                  <a:txBody>
                    <a:bodyPr/>
                    <a:lstStyle/>
                    <a:p>
                      <a:r>
                        <a:rPr lang="en-US" sz="1400" b="1" dirty="0" smtClean="0">
                          <a:solidFill>
                            <a:schemeClr val="tx1"/>
                          </a:solidFill>
                        </a:rPr>
                        <a:t>After</a:t>
                      </a:r>
                      <a:endParaRPr lang="en-US" sz="1400" b="1" dirty="0">
                        <a:solidFill>
                          <a:schemeClr val="tx1"/>
                        </a:solidFill>
                      </a:endParaRPr>
                    </a:p>
                  </a:txBody>
                  <a:tcPr/>
                </a:tc>
                <a:tc>
                  <a:txBody>
                    <a:bodyPr/>
                    <a:lstStyle/>
                    <a:p>
                      <a:pPr algn="l"/>
                      <a:r>
                        <a:rPr lang="en-US" sz="1400" dirty="0" smtClean="0">
                          <a:solidFill>
                            <a:schemeClr val="tx1"/>
                          </a:solidFill>
                        </a:rPr>
                        <a:t>OPEN</a:t>
                      </a:r>
                      <a:endParaRPr lang="en-US" sz="1400" dirty="0">
                        <a:solidFill>
                          <a:schemeClr val="tx1"/>
                        </a:solidFill>
                      </a:endParaRPr>
                    </a:p>
                  </a:txBody>
                  <a:tcPr/>
                </a:tc>
                <a:tc>
                  <a:txBody>
                    <a:bodyPr/>
                    <a:lstStyle/>
                    <a:p>
                      <a:r>
                        <a:rPr lang="en-US" sz="1400" dirty="0" smtClean="0">
                          <a:solidFill>
                            <a:schemeClr val="tx1"/>
                          </a:solidFill>
                        </a:rPr>
                        <a:t>NULL</a:t>
                      </a:r>
                      <a:endParaRPr lang="en-US" sz="1400" dirty="0">
                        <a:solidFill>
                          <a:schemeClr val="tx1"/>
                        </a:solidFill>
                      </a:endParaRPr>
                    </a:p>
                  </a:txBody>
                  <a:tcPr/>
                </a:tc>
                <a:tc>
                  <a:txBody>
                    <a:bodyPr/>
                    <a:lstStyle/>
                    <a:p>
                      <a:r>
                        <a:rPr lang="en-US" sz="1400" dirty="0" smtClean="0">
                          <a:solidFill>
                            <a:schemeClr val="tx1"/>
                          </a:solidFill>
                        </a:rPr>
                        <a:t>TRUE</a:t>
                      </a:r>
                      <a:endParaRPr lang="en-US" sz="1400" dirty="0">
                        <a:solidFill>
                          <a:schemeClr val="tx1"/>
                        </a:solidFill>
                      </a:endParaRPr>
                    </a:p>
                  </a:txBody>
                  <a:tcPr/>
                </a:tc>
                <a:tc>
                  <a:txBody>
                    <a:bodyPr/>
                    <a:lstStyle/>
                    <a:p>
                      <a:r>
                        <a:rPr lang="en-US" sz="1400" dirty="0" smtClean="0">
                          <a:solidFill>
                            <a:schemeClr val="tx1"/>
                          </a:solidFill>
                        </a:rPr>
                        <a:t>NULL</a:t>
                      </a:r>
                    </a:p>
                  </a:txBody>
                  <a:tcPr/>
                </a:tc>
                <a:tc>
                  <a:txBody>
                    <a:bodyPr/>
                    <a:lstStyle/>
                    <a:p>
                      <a:r>
                        <a:rPr lang="en-US" sz="1400" dirty="0" smtClean="0">
                          <a:solidFill>
                            <a:schemeClr val="tx1"/>
                          </a:solidFill>
                        </a:rPr>
                        <a:t>0</a:t>
                      </a:r>
                      <a:endParaRPr lang="en-US" sz="1400" dirty="0">
                        <a:solidFill>
                          <a:schemeClr val="tx1"/>
                        </a:solidFill>
                      </a:endParaRPr>
                    </a:p>
                  </a:txBody>
                  <a:tcPr/>
                </a:tc>
              </a:tr>
              <a:tr h="370840">
                <a:tc>
                  <a:txBody>
                    <a:bodyPr/>
                    <a:lstStyle/>
                    <a:p>
                      <a:r>
                        <a:rPr lang="en-US" sz="1400" b="1" dirty="0" smtClean="0">
                          <a:solidFill>
                            <a:schemeClr val="tx1"/>
                          </a:solidFill>
                        </a:rPr>
                        <a:t>After</a:t>
                      </a:r>
                      <a:endParaRPr lang="en-US" sz="1400" b="1" dirty="0">
                        <a:solidFill>
                          <a:schemeClr val="tx1"/>
                        </a:solidFill>
                      </a:endParaRPr>
                    </a:p>
                  </a:txBody>
                  <a:tcPr/>
                </a:tc>
                <a:tc>
                  <a:txBody>
                    <a:bodyPr/>
                    <a:lstStyle/>
                    <a:p>
                      <a:pPr algn="l"/>
                      <a:r>
                        <a:rPr lang="en-US" sz="1400" dirty="0" smtClean="0">
                          <a:solidFill>
                            <a:schemeClr val="tx1"/>
                          </a:solidFill>
                        </a:rPr>
                        <a:t>1</a:t>
                      </a:r>
                      <a:r>
                        <a:rPr lang="en-US" sz="1400" baseline="30000" dirty="0" smtClean="0">
                          <a:solidFill>
                            <a:schemeClr val="tx1"/>
                          </a:solidFill>
                        </a:rPr>
                        <a:t>st</a:t>
                      </a:r>
                      <a:r>
                        <a:rPr lang="en-US" sz="1400" dirty="0" smtClean="0">
                          <a:solidFill>
                            <a:schemeClr val="tx1"/>
                          </a:solidFill>
                        </a:rPr>
                        <a:t> FETCH</a:t>
                      </a:r>
                      <a:endParaRPr lang="en-US" sz="1400" dirty="0">
                        <a:solidFill>
                          <a:schemeClr val="tx1"/>
                        </a:solidFill>
                      </a:endParaRPr>
                    </a:p>
                  </a:txBody>
                  <a:tcPr/>
                </a:tc>
                <a:tc>
                  <a:txBody>
                    <a:bodyPr/>
                    <a:lstStyle/>
                    <a:p>
                      <a:r>
                        <a:rPr lang="en-US" sz="1400" dirty="0" smtClean="0">
                          <a:solidFill>
                            <a:schemeClr val="tx1"/>
                          </a:solidFill>
                        </a:rPr>
                        <a:t>TRUE</a:t>
                      </a:r>
                      <a:endParaRPr lang="en-US" sz="1400" dirty="0">
                        <a:solidFill>
                          <a:schemeClr val="tx1"/>
                        </a:solidFill>
                      </a:endParaRPr>
                    </a:p>
                  </a:txBody>
                  <a:tcPr/>
                </a:tc>
                <a:tc>
                  <a:txBody>
                    <a:bodyPr/>
                    <a:lstStyle/>
                    <a:p>
                      <a:r>
                        <a:rPr lang="en-US" sz="1400" smtClean="0">
                          <a:solidFill>
                            <a:schemeClr val="tx1"/>
                          </a:solidFill>
                        </a:rPr>
                        <a:t>TRUE</a:t>
                      </a:r>
                      <a:endParaRPr lang="en-US" sz="1400" dirty="0">
                        <a:solidFill>
                          <a:schemeClr val="tx1"/>
                        </a:solidFill>
                      </a:endParaRPr>
                    </a:p>
                  </a:txBody>
                  <a:tcPr/>
                </a:tc>
                <a:tc>
                  <a:txBody>
                    <a:bodyPr/>
                    <a:lstStyle/>
                    <a:p>
                      <a:r>
                        <a:rPr lang="en-US" sz="1400" dirty="0" smtClean="0">
                          <a:solidFill>
                            <a:schemeClr val="tx1"/>
                          </a:solidFill>
                        </a:rPr>
                        <a:t>FALSE</a:t>
                      </a:r>
                      <a:endParaRPr lang="en-US" sz="1400" dirty="0">
                        <a:solidFill>
                          <a:schemeClr val="tx1"/>
                        </a:solidFill>
                      </a:endParaRPr>
                    </a:p>
                  </a:txBody>
                  <a:tcPr/>
                </a:tc>
                <a:tc>
                  <a:txBody>
                    <a:bodyPr/>
                    <a:lstStyle/>
                    <a:p>
                      <a:r>
                        <a:rPr lang="en-US" sz="1400" dirty="0" smtClean="0">
                          <a:solidFill>
                            <a:schemeClr val="tx1"/>
                          </a:solidFill>
                        </a:rPr>
                        <a:t>1</a:t>
                      </a:r>
                      <a:endParaRPr lang="en-US" sz="1400" dirty="0">
                        <a:solidFill>
                          <a:schemeClr val="tx1"/>
                        </a:solidFill>
                      </a:endParaRPr>
                    </a:p>
                  </a:txBody>
                  <a:tcPr/>
                </a:tc>
              </a:tr>
              <a:tr h="441960">
                <a:tc>
                  <a:txBody>
                    <a:bodyPr/>
                    <a:lstStyle/>
                    <a:p>
                      <a:r>
                        <a:rPr lang="en-US" sz="1400" b="1" dirty="0" smtClean="0">
                          <a:solidFill>
                            <a:schemeClr val="tx1"/>
                          </a:solidFill>
                        </a:rPr>
                        <a:t>After</a:t>
                      </a:r>
                      <a:endParaRPr lang="en-US" sz="1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a:t>
                      </a:r>
                      <a:r>
                        <a:rPr lang="en-US" sz="1400" baseline="30000" dirty="0" smtClean="0">
                          <a:solidFill>
                            <a:schemeClr val="tx1"/>
                          </a:solidFill>
                        </a:rPr>
                        <a:t>nd</a:t>
                      </a:r>
                      <a:r>
                        <a:rPr lang="en-US" sz="1400" dirty="0" smtClean="0">
                          <a:solidFill>
                            <a:schemeClr val="tx1"/>
                          </a:solidFill>
                        </a:rPr>
                        <a:t>  FETCH</a:t>
                      </a:r>
                      <a:endParaRPr lang="en-US" sz="1400" dirty="0">
                        <a:solidFill>
                          <a:schemeClr val="tx1"/>
                        </a:solidFill>
                      </a:endParaRPr>
                    </a:p>
                  </a:txBody>
                  <a:tcPr/>
                </a:tc>
                <a:tc>
                  <a:txBody>
                    <a:bodyPr/>
                    <a:lstStyle/>
                    <a:p>
                      <a:r>
                        <a:rPr lang="en-US" sz="1400" dirty="0" smtClean="0">
                          <a:solidFill>
                            <a:schemeClr val="tx1"/>
                          </a:solidFill>
                        </a:rPr>
                        <a:t>TRUE</a:t>
                      </a:r>
                      <a:endParaRPr lang="en-US" sz="1400" dirty="0">
                        <a:solidFill>
                          <a:schemeClr val="tx1"/>
                        </a:solidFill>
                      </a:endParaRPr>
                    </a:p>
                  </a:txBody>
                  <a:tcPr/>
                </a:tc>
                <a:tc>
                  <a:txBody>
                    <a:bodyPr/>
                    <a:lstStyle/>
                    <a:p>
                      <a:r>
                        <a:rPr lang="en-US" sz="1400" smtClean="0">
                          <a:solidFill>
                            <a:schemeClr val="tx1"/>
                          </a:solidFill>
                        </a:rPr>
                        <a:t>TRUE</a:t>
                      </a:r>
                      <a:endParaRPr lang="en-US" sz="1400" dirty="0">
                        <a:solidFill>
                          <a:schemeClr val="tx1"/>
                        </a:solidFill>
                      </a:endParaRPr>
                    </a:p>
                  </a:txBody>
                  <a:tcPr/>
                </a:tc>
                <a:tc>
                  <a:txBody>
                    <a:bodyPr/>
                    <a:lstStyle/>
                    <a:p>
                      <a:r>
                        <a:rPr lang="en-US" sz="1400" dirty="0" smtClean="0">
                          <a:solidFill>
                            <a:schemeClr val="tx1"/>
                          </a:solidFill>
                        </a:rPr>
                        <a:t>FALSE</a:t>
                      </a:r>
                      <a:endParaRPr lang="en-US" sz="1400" dirty="0">
                        <a:solidFill>
                          <a:schemeClr val="tx1"/>
                        </a:solidFill>
                      </a:endParaRPr>
                    </a:p>
                  </a:txBody>
                  <a:tcPr/>
                </a:tc>
                <a:tc>
                  <a:txBody>
                    <a:bodyPr/>
                    <a:lstStyle/>
                    <a:p>
                      <a:r>
                        <a:rPr lang="en-US" sz="1400" dirty="0" smtClean="0">
                          <a:solidFill>
                            <a:schemeClr val="tx1"/>
                          </a:solidFill>
                        </a:rPr>
                        <a:t>2</a:t>
                      </a:r>
                      <a:endParaRPr lang="en-US" sz="1400" dirty="0">
                        <a:solidFill>
                          <a:schemeClr val="tx1"/>
                        </a:solidFill>
                      </a:endParaRPr>
                    </a:p>
                  </a:txBody>
                  <a:tcPr/>
                </a:tc>
              </a:tr>
              <a:tr h="426720">
                <a:tc>
                  <a:txBody>
                    <a:bodyPr/>
                    <a:lstStyle/>
                    <a:p>
                      <a:r>
                        <a:rPr lang="en-US" sz="1400" b="1" dirty="0" smtClean="0">
                          <a:solidFill>
                            <a:schemeClr val="tx1"/>
                          </a:solidFill>
                        </a:rPr>
                        <a:t>After</a:t>
                      </a:r>
                      <a:endParaRPr lang="en-US" sz="1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Last FETCH</a:t>
                      </a:r>
                      <a:endParaRPr lang="en-US" sz="1400" dirty="0">
                        <a:solidFill>
                          <a:schemeClr val="tx1"/>
                        </a:solidFill>
                      </a:endParaRPr>
                    </a:p>
                  </a:txBody>
                  <a:tcPr/>
                </a:tc>
                <a:tc>
                  <a:txBody>
                    <a:bodyPr/>
                    <a:lstStyle/>
                    <a:p>
                      <a:r>
                        <a:rPr lang="en-US" sz="1400" dirty="0" smtClean="0">
                          <a:solidFill>
                            <a:schemeClr val="tx1"/>
                          </a:solidFill>
                        </a:rPr>
                        <a:t>FALSE</a:t>
                      </a:r>
                      <a:endParaRPr lang="en-US" sz="1400" dirty="0">
                        <a:solidFill>
                          <a:schemeClr val="tx1"/>
                        </a:solidFill>
                      </a:endParaRPr>
                    </a:p>
                  </a:txBody>
                  <a:tcPr/>
                </a:tc>
                <a:tc>
                  <a:txBody>
                    <a:bodyPr/>
                    <a:lstStyle/>
                    <a:p>
                      <a:r>
                        <a:rPr lang="en-US" sz="1400" dirty="0" smtClean="0">
                          <a:solidFill>
                            <a:schemeClr val="tx1"/>
                          </a:solidFill>
                        </a:rPr>
                        <a:t>TRUE</a:t>
                      </a:r>
                      <a:endParaRPr lang="en-US" sz="1400" dirty="0">
                        <a:solidFill>
                          <a:schemeClr val="tx1"/>
                        </a:solidFill>
                      </a:endParaRPr>
                    </a:p>
                  </a:txBody>
                  <a:tcPr/>
                </a:tc>
                <a:tc>
                  <a:txBody>
                    <a:bodyPr/>
                    <a:lstStyle/>
                    <a:p>
                      <a:r>
                        <a:rPr lang="en-US" sz="1400" dirty="0" smtClean="0">
                          <a:solidFill>
                            <a:schemeClr val="tx1"/>
                          </a:solidFill>
                        </a:rPr>
                        <a:t>TRUE</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a:t>
                      </a:r>
                      <a:r>
                        <a:rPr lang="en-US" sz="1400" baseline="0" dirty="0" smtClean="0">
                          <a:solidFill>
                            <a:schemeClr val="tx1"/>
                          </a:solidFill>
                        </a:rPr>
                        <a:t> dependent</a:t>
                      </a:r>
                      <a:endParaRPr lang="en-US" sz="1400" dirty="0">
                        <a:solidFill>
                          <a:schemeClr val="tx1"/>
                        </a:solidFill>
                      </a:endParaRPr>
                    </a:p>
                  </a:txBody>
                  <a:tcPr/>
                </a:tc>
              </a:tr>
              <a:tr h="370840">
                <a:tc>
                  <a:txBody>
                    <a:bodyPr/>
                    <a:lstStyle/>
                    <a:p>
                      <a:r>
                        <a:rPr lang="en-US" sz="1400" b="1" dirty="0" smtClean="0">
                          <a:solidFill>
                            <a:schemeClr val="tx1"/>
                          </a:solidFill>
                        </a:rPr>
                        <a:t>After</a:t>
                      </a:r>
                      <a:endParaRPr lang="en-US" sz="1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CLOSE</a:t>
                      </a:r>
                    </a:p>
                    <a:p>
                      <a:pPr algn="l"/>
                      <a:endParaRPr lang="en-US" sz="1400" dirty="0">
                        <a:solidFill>
                          <a:schemeClr val="tx1"/>
                        </a:solidFill>
                      </a:endParaRPr>
                    </a:p>
                  </a:txBody>
                  <a:tcPr/>
                </a:tc>
                <a:tc>
                  <a:txBody>
                    <a:bodyPr/>
                    <a:lstStyle/>
                    <a:p>
                      <a:r>
                        <a:rPr lang="en-US" sz="1400" dirty="0" smtClean="0">
                          <a:solidFill>
                            <a:schemeClr val="tx1"/>
                          </a:solidFill>
                        </a:rPr>
                        <a:t>exception</a:t>
                      </a:r>
                      <a:endParaRPr lang="en-US" sz="1400" dirty="0">
                        <a:solidFill>
                          <a:schemeClr val="tx1"/>
                        </a:solidFill>
                      </a:endParaRPr>
                    </a:p>
                  </a:txBody>
                  <a:tcPr/>
                </a:tc>
                <a:tc>
                  <a:txBody>
                    <a:bodyPr/>
                    <a:lstStyle/>
                    <a:p>
                      <a:r>
                        <a:rPr lang="en-US" sz="1400" dirty="0" smtClean="0">
                          <a:solidFill>
                            <a:schemeClr val="tx1"/>
                          </a:solidFill>
                        </a:rPr>
                        <a:t>FALSE</a:t>
                      </a:r>
                      <a:endParaRPr lang="en-US" sz="1400" dirty="0">
                        <a:solidFill>
                          <a:schemeClr val="tx1"/>
                        </a:solidFill>
                      </a:endParaRPr>
                    </a:p>
                  </a:txBody>
                  <a:tcPr/>
                </a:tc>
                <a:tc>
                  <a:txBody>
                    <a:bodyPr/>
                    <a:lstStyle/>
                    <a:p>
                      <a:r>
                        <a:rPr lang="en-US" sz="1400" dirty="0" smtClean="0">
                          <a:solidFill>
                            <a:schemeClr val="tx1"/>
                          </a:solidFill>
                        </a:rPr>
                        <a:t>exception</a:t>
                      </a:r>
                      <a:endParaRPr lang="en-US" sz="1400" dirty="0">
                        <a:solidFill>
                          <a:schemeClr val="tx1"/>
                        </a:solidFill>
                      </a:endParaRPr>
                    </a:p>
                  </a:txBody>
                  <a:tcPr/>
                </a:tc>
                <a:tc>
                  <a:txBody>
                    <a:bodyPr/>
                    <a:lstStyle/>
                    <a:p>
                      <a:r>
                        <a:rPr lang="en-US" sz="1400" dirty="0" smtClean="0">
                          <a:solidFill>
                            <a:schemeClr val="tx1"/>
                          </a:solidFill>
                        </a:rPr>
                        <a:t>exception</a:t>
                      </a:r>
                      <a:endParaRPr lang="en-US" sz="14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304800" y="1219200"/>
            <a:ext cx="7772400" cy="476250"/>
          </a:xfrm>
        </p:spPr>
        <p:txBody>
          <a:bodyPr/>
          <a:lstStyle/>
          <a:p>
            <a:pPr eaLnBrk="1" hangingPunct="1">
              <a:defRPr/>
            </a:pPr>
            <a:r>
              <a:rPr lang="en-US" sz="2400" dirty="0" smtClean="0"/>
              <a:t>Explicit cursor with Record variable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244C00-DB17-43B2-89AC-9D54AC759097}" type="slidenum">
              <a:rPr lang="en-US"/>
              <a:pPr>
                <a:defRPr/>
              </a:pPr>
              <a:t>28</a:t>
            </a:fld>
            <a:endParaRPr lang="en-US"/>
          </a:p>
        </p:txBody>
      </p:sp>
      <p:sp>
        <p:nvSpPr>
          <p:cNvPr id="8194" name="Rectangle 2"/>
          <p:cNvSpPr>
            <a:spLocks noGrp="1" noChangeArrowheads="1"/>
          </p:cNvSpPr>
          <p:nvPr>
            <p:ph type="title"/>
          </p:nvPr>
        </p:nvSpPr>
        <p:spPr>
          <a:xfrm>
            <a:off x="152400" y="57150"/>
            <a:ext cx="7848600" cy="817563"/>
          </a:xfrm>
        </p:spPr>
        <p:txBody>
          <a:bodyPr/>
          <a:lstStyle/>
          <a:p>
            <a:pPr eaLnBrk="1" hangingPunct="1">
              <a:defRPr/>
            </a:pPr>
            <a:r>
              <a:rPr lang="en-US" dirty="0" smtClean="0"/>
              <a:t>Explicit Cursor - Record variables (1 of 2)</a:t>
            </a:r>
          </a:p>
        </p:txBody>
      </p:sp>
      <p:sp>
        <p:nvSpPr>
          <p:cNvPr id="31748" name="Rectangle 3"/>
          <p:cNvSpPr>
            <a:spLocks noGrp="1" noChangeArrowheads="1"/>
          </p:cNvSpPr>
          <p:nvPr>
            <p:ph type="body" idx="1"/>
          </p:nvPr>
        </p:nvSpPr>
        <p:spPr>
          <a:xfrm>
            <a:off x="73025" y="838200"/>
            <a:ext cx="8842375" cy="5562600"/>
          </a:xfrm>
        </p:spPr>
        <p:txBody>
          <a:bodyPr/>
          <a:lstStyle/>
          <a:p>
            <a:pPr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We can declare record variables based on cursor declaration</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In the above declaration v_itemrec is a record variable which holds itemid, qtypurchased, netprice of an item</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We can also declare new record variables from the existing record variables</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In the above declaration v_olditemrec is a record variable declared based on the declaration of v_itemrec</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The record structure of v_olditemrec and v_itemrec would be similar</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Wingdings" pitchFamily="2" charset="2"/>
              <a:buNone/>
            </a:pPr>
            <a:endParaRPr lang="en-US" sz="1600" smtClean="0"/>
          </a:p>
          <a:p>
            <a:pPr lvl="1" eaLnBrk="1" hangingPunct="1">
              <a:lnSpc>
                <a:spcPct val="90000"/>
              </a:lnSpc>
              <a:buFont typeface="Wingdings" pitchFamily="2" charset="2"/>
              <a:buNone/>
            </a:pPr>
            <a:r>
              <a:rPr lang="en-US" sz="1600" smtClean="0"/>
              <a:t>     </a:t>
            </a:r>
          </a:p>
          <a:p>
            <a:pPr lvl="1" eaLnBrk="1" hangingPunct="1">
              <a:lnSpc>
                <a:spcPct val="90000"/>
              </a:lnSpc>
              <a:buFont typeface="Arial" charset="0"/>
              <a:buChar char="•"/>
            </a:pPr>
            <a:endParaRPr lang="en-US" sz="1600" smtClean="0"/>
          </a:p>
        </p:txBody>
      </p:sp>
      <p:sp>
        <p:nvSpPr>
          <p:cNvPr id="5" name="AutoShape 10"/>
          <p:cNvSpPr>
            <a:spLocks noChangeArrowheads="1"/>
          </p:cNvSpPr>
          <p:nvPr/>
        </p:nvSpPr>
        <p:spPr bwMode="auto">
          <a:xfrm>
            <a:off x="76200" y="1066800"/>
            <a:ext cx="8686800" cy="1676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CURSOR </a:t>
            </a:r>
            <a:r>
              <a:rPr lang="en-US" sz="1600" b="0" dirty="0">
                <a:latin typeface="Lucida Console" pitchFamily="49" charset="0"/>
              </a:rPr>
              <a:t>cur_itemdet2</a:t>
            </a:r>
            <a:r>
              <a:rPr lang="en-US" sz="1600" b="0" dirty="0">
                <a:solidFill>
                  <a:srgbClr val="000000"/>
                </a:solidFill>
                <a:latin typeface="Lucida Console" pitchFamily="49" charset="0"/>
                <a:cs typeface="Times New Roman" pitchFamily="18" charset="0"/>
              </a:rPr>
              <a:t> IS SELECT itemid, qtypurchased, netprice FROM </a:t>
            </a:r>
          </a:p>
          <a:p>
            <a:pPr lvl="1">
              <a:lnSpc>
                <a:spcPct val="90000"/>
              </a:lnSpc>
              <a:spcBef>
                <a:spcPct val="50000"/>
              </a:spcBef>
              <a:buClr>
                <a:srgbClr val="0033CC"/>
              </a:buClr>
              <a:buSzPct val="155000"/>
              <a:buFont typeface="Symbol" pitchFamily="18" charset="2"/>
              <a:buNone/>
              <a:defRPr/>
            </a:pPr>
            <a:r>
              <a:rPr lang="en-US" sz="1600" b="0" dirty="0" err="1">
                <a:solidFill>
                  <a:srgbClr val="000000"/>
                </a:solidFill>
                <a:latin typeface="Lucida Console" pitchFamily="49" charset="0"/>
                <a:cs typeface="Times New Roman" pitchFamily="18" charset="0"/>
              </a:rPr>
              <a:t>Customerpurchase</a:t>
            </a:r>
            <a:r>
              <a:rPr lang="en-US" sz="1600" b="0" dirty="0">
                <a:solidFill>
                  <a:srgbClr val="000000"/>
                </a:solidFill>
                <a:latin typeface="Lucida Console" pitchFamily="49" charset="0"/>
                <a:cs typeface="Times New Roman" pitchFamily="18" charset="0"/>
              </a:rPr>
              <a:t> WHERE netprice &gt; 20;</a:t>
            </a:r>
          </a:p>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v_itemrec </a:t>
            </a:r>
            <a:r>
              <a:rPr lang="en-US" sz="1600" b="0" dirty="0">
                <a:latin typeface="Lucida Console" pitchFamily="49" charset="0"/>
              </a:rPr>
              <a:t>cur_itemdet2</a:t>
            </a:r>
            <a:r>
              <a:rPr lang="en-US" sz="1600" b="0" dirty="0">
                <a:solidFill>
                  <a:srgbClr val="000000"/>
                </a:solidFill>
                <a:latin typeface="Lucida Console" pitchFamily="49" charset="0"/>
                <a:cs typeface="Times New Roman" pitchFamily="18" charset="0"/>
              </a:rPr>
              <a:t>%ROWTYPE;</a:t>
            </a:r>
          </a:p>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v_olditemrec  </a:t>
            </a:r>
            <a:r>
              <a:rPr lang="en-US" sz="1600" b="0" dirty="0" err="1">
                <a:solidFill>
                  <a:srgbClr val="000000"/>
                </a:solidFill>
                <a:latin typeface="Lucida Console" pitchFamily="49" charset="0"/>
                <a:cs typeface="Times New Roman" pitchFamily="18" charset="0"/>
              </a:rPr>
              <a:t>v_itemrec%TYPE</a:t>
            </a:r>
            <a:r>
              <a:rPr lang="en-US" sz="1600" b="0" dirty="0">
                <a:solidFill>
                  <a:srgbClr val="000000"/>
                </a:solidFill>
                <a:latin typeface="Lucida Console" pitchFamily="49" charset="0"/>
                <a:cs typeface="Times New Roman" pitchFamily="18" charset="0"/>
              </a:rPr>
              <a:t>;</a:t>
            </a:r>
            <a:endParaRPr lang="en-US" sz="2000" b="0" kern="0" dirty="0">
              <a:solidFill>
                <a:srgbClr val="000000"/>
              </a:solidFill>
              <a:latin typeface="Lucida Console" pitchFamily="49" charset="0"/>
            </a:endParaRPr>
          </a:p>
        </p:txBody>
      </p:sp>
      <p:sp>
        <p:nvSpPr>
          <p:cNvPr id="31750" name="Rectangle 5"/>
          <p:cNvSpPr>
            <a:spLocks noChangeArrowheads="1"/>
          </p:cNvSpPr>
          <p:nvPr/>
        </p:nvSpPr>
        <p:spPr bwMode="auto">
          <a:xfrm>
            <a:off x="304800" y="1905000"/>
            <a:ext cx="4114800" cy="762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4B9F5DB-A693-430D-9D57-182B177C7695}" type="slidenum">
              <a:rPr lang="en-US"/>
              <a:pPr>
                <a:defRPr/>
              </a:pPr>
              <a:t>29</a:t>
            </a:fld>
            <a:endParaRPr lang="en-US"/>
          </a:p>
        </p:txBody>
      </p:sp>
      <p:sp>
        <p:nvSpPr>
          <p:cNvPr id="8194" name="Rectangle 2"/>
          <p:cNvSpPr>
            <a:spLocks noGrp="1" noChangeArrowheads="1"/>
          </p:cNvSpPr>
          <p:nvPr>
            <p:ph type="title"/>
          </p:nvPr>
        </p:nvSpPr>
        <p:spPr>
          <a:xfrm>
            <a:off x="152400" y="57150"/>
            <a:ext cx="8610600" cy="817563"/>
          </a:xfrm>
        </p:spPr>
        <p:txBody>
          <a:bodyPr/>
          <a:lstStyle/>
          <a:p>
            <a:pPr eaLnBrk="1" hangingPunct="1">
              <a:defRPr/>
            </a:pPr>
            <a:r>
              <a:rPr lang="en-US" dirty="0" smtClean="0"/>
              <a:t>Explicit cursors – Record variables (2 of 2) </a:t>
            </a:r>
          </a:p>
        </p:txBody>
      </p:sp>
      <p:sp>
        <p:nvSpPr>
          <p:cNvPr id="32772"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990600"/>
            <a:ext cx="86106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400" b="0" dirty="0">
                <a:latin typeface="Lucida Console" pitchFamily="49" charset="0"/>
              </a:rPr>
              <a:t>DECLARE</a:t>
            </a:r>
          </a:p>
          <a:p>
            <a:pPr eaLnBrk="0" hangingPunct="0">
              <a:spcBef>
                <a:spcPts val="600"/>
              </a:spcBef>
              <a:defRPr/>
            </a:pPr>
            <a:r>
              <a:rPr lang="en-US" sz="1400" b="0" dirty="0">
                <a:latin typeface="Lucida Console" pitchFamily="49" charset="0"/>
              </a:rPr>
              <a:t> CURSOR cur_itemdet3 IS SELECT itemid, SUM(qtypurchased) as </a:t>
            </a:r>
            <a:r>
              <a:rPr lang="en-US" sz="1400" b="0" dirty="0" err="1">
                <a:latin typeface="Lucida Console" pitchFamily="49" charset="0"/>
              </a:rPr>
              <a:t>sumqty</a:t>
            </a:r>
            <a:r>
              <a:rPr lang="en-US" sz="1400" b="0" dirty="0">
                <a:latin typeface="Lucida Console" pitchFamily="49" charset="0"/>
              </a:rPr>
              <a:t>, SUM(netprice)</a:t>
            </a:r>
          </a:p>
          <a:p>
            <a:pPr eaLnBrk="0" hangingPunct="0">
              <a:spcBef>
                <a:spcPts val="600"/>
              </a:spcBef>
              <a:defRPr/>
            </a:pPr>
            <a:r>
              <a:rPr lang="en-US" sz="1400" b="0" dirty="0">
                <a:latin typeface="Lucida Console" pitchFamily="49" charset="0"/>
              </a:rPr>
              <a:t> as </a:t>
            </a:r>
            <a:r>
              <a:rPr lang="en-US" sz="1400" b="0" dirty="0" err="1">
                <a:latin typeface="Lucida Console" pitchFamily="49" charset="0"/>
              </a:rPr>
              <a:t>netprice</a:t>
            </a:r>
            <a:r>
              <a:rPr lang="en-US" sz="1400" b="0" dirty="0">
                <a:latin typeface="Lucida Console" pitchFamily="49" charset="0"/>
              </a:rPr>
              <a:t> FROM customerpurchase WHERE netprice &gt; 20 GROUP BY itemid;</a:t>
            </a:r>
          </a:p>
          <a:p>
            <a:pPr eaLnBrk="0" hangingPunct="0">
              <a:spcBef>
                <a:spcPts val="600"/>
              </a:spcBef>
              <a:defRPr/>
            </a:pPr>
            <a:r>
              <a:rPr lang="en-US" sz="1400" b="0" dirty="0">
                <a:latin typeface="Lucida Console" pitchFamily="49" charset="0"/>
              </a:rPr>
              <a:t> v_itemrec cur_itemdet3%rowtype;</a:t>
            </a:r>
          </a:p>
          <a:p>
            <a:pPr eaLnBrk="0" hangingPunct="0">
              <a:spcBef>
                <a:spcPts val="600"/>
              </a:spcBef>
              <a:defRPr/>
            </a:pPr>
            <a:r>
              <a:rPr lang="en-US" sz="1400" b="0" dirty="0">
                <a:latin typeface="Lucida Console" pitchFamily="49" charset="0"/>
              </a:rPr>
              <a:t>BEGIN</a:t>
            </a:r>
          </a:p>
          <a:p>
            <a:pPr eaLnBrk="0" hangingPunct="0">
              <a:spcBef>
                <a:spcPts val="600"/>
              </a:spcBef>
              <a:defRPr/>
            </a:pPr>
            <a:r>
              <a:rPr lang="en-US" sz="1400" b="0" dirty="0">
                <a:latin typeface="Lucida Console" pitchFamily="49" charset="0"/>
              </a:rPr>
              <a:t>  OPEN cur_itemdet3;</a:t>
            </a:r>
          </a:p>
          <a:p>
            <a:pPr eaLnBrk="0" hangingPunct="0">
              <a:spcBef>
                <a:spcPts val="600"/>
              </a:spcBef>
              <a:defRPr/>
            </a:pPr>
            <a:r>
              <a:rPr lang="en-US" sz="1400" b="0" dirty="0">
                <a:latin typeface="Lucida Console" pitchFamily="49" charset="0"/>
              </a:rPr>
              <a:t>    LOOP</a:t>
            </a:r>
          </a:p>
          <a:p>
            <a:pPr eaLnBrk="0" hangingPunct="0">
              <a:spcBef>
                <a:spcPts val="600"/>
              </a:spcBef>
              <a:defRPr/>
            </a:pPr>
            <a:r>
              <a:rPr lang="en-US" sz="1400" b="0" dirty="0">
                <a:latin typeface="Lucida Console" pitchFamily="49" charset="0"/>
              </a:rPr>
              <a:t>      FETCH cur_itemdet3 INTO v_itemrec;</a:t>
            </a:r>
          </a:p>
          <a:p>
            <a:pPr eaLnBrk="0" hangingPunct="0">
              <a:spcBef>
                <a:spcPts val="600"/>
              </a:spcBef>
              <a:defRPr/>
            </a:pPr>
            <a:r>
              <a:rPr lang="en-US" sz="1400" b="0" dirty="0">
                <a:latin typeface="Lucida Console" pitchFamily="49" charset="0"/>
              </a:rPr>
              <a:t>      EXIT WHEN cur_itemdet3%NOTFOUND;</a:t>
            </a:r>
          </a:p>
          <a:p>
            <a:pPr eaLnBrk="0" hangingPunct="0">
              <a:spcBef>
                <a:spcPts val="600"/>
              </a:spcBef>
              <a:defRPr/>
            </a:pPr>
            <a:r>
              <a:rPr lang="en-US" sz="1400" b="0" dirty="0">
                <a:latin typeface="Lucida Console" pitchFamily="49" charset="0"/>
              </a:rPr>
              <a:t>        IF v_itemrec.sumqty &gt; 10 THEN</a:t>
            </a:r>
          </a:p>
          <a:p>
            <a:pPr eaLnBrk="0" hangingPunct="0">
              <a:spcBef>
                <a:spcPts val="600"/>
              </a:spcBef>
              <a:defRPr/>
            </a:pPr>
            <a:r>
              <a:rPr lang="en-US" sz="1400" b="0" dirty="0">
                <a:latin typeface="Lucida Console" pitchFamily="49" charset="0"/>
              </a:rPr>
              <a:t>          UPDATE ITEM SET discount=discount + 1 WHERE </a:t>
            </a:r>
          </a:p>
          <a:p>
            <a:pPr eaLnBrk="0" hangingPunct="0">
              <a:spcBef>
                <a:spcPts val="600"/>
              </a:spcBef>
              <a:defRPr/>
            </a:pPr>
            <a:r>
              <a:rPr lang="en-US" sz="1400" b="0" dirty="0">
                <a:latin typeface="Lucida Console" pitchFamily="49" charset="0"/>
              </a:rPr>
              <a:t>          </a:t>
            </a:r>
            <a:r>
              <a:rPr lang="en-US" sz="1400" b="0" dirty="0" err="1">
                <a:latin typeface="Lucida Console" pitchFamily="49" charset="0"/>
              </a:rPr>
              <a:t>itemid</a:t>
            </a:r>
            <a:r>
              <a:rPr lang="en-US" sz="1400" b="0" dirty="0">
                <a:latin typeface="Lucida Console" pitchFamily="49" charset="0"/>
              </a:rPr>
              <a:t>=</a:t>
            </a:r>
            <a:r>
              <a:rPr lang="en-US" sz="1400" b="0" dirty="0" err="1">
                <a:latin typeface="Lucida Console" pitchFamily="49" charset="0"/>
              </a:rPr>
              <a:t>v_itemrec.itemid</a:t>
            </a:r>
            <a:r>
              <a:rPr lang="en-US" sz="1400" b="0" dirty="0">
                <a:latin typeface="Lucida Console" pitchFamily="49" charset="0"/>
              </a:rPr>
              <a:t>;</a:t>
            </a:r>
          </a:p>
          <a:p>
            <a:pPr eaLnBrk="0" hangingPunct="0">
              <a:spcBef>
                <a:spcPts val="600"/>
              </a:spcBef>
              <a:defRPr/>
            </a:pPr>
            <a:r>
              <a:rPr lang="en-US" sz="1400" b="0" dirty="0">
                <a:latin typeface="Lucida Console" pitchFamily="49" charset="0"/>
              </a:rPr>
              <a:t>        END IF;</a:t>
            </a:r>
          </a:p>
          <a:p>
            <a:pPr eaLnBrk="0" hangingPunct="0">
              <a:spcBef>
                <a:spcPts val="600"/>
              </a:spcBef>
              <a:defRPr/>
            </a:pPr>
            <a:r>
              <a:rPr lang="en-US" sz="1400" b="0" dirty="0">
                <a:latin typeface="Lucida Console" pitchFamily="49" charset="0"/>
              </a:rPr>
              <a:t>      DBMS_OUTPUT.PUT_LINE( v_itemrec.itemid ||' '||v_itemrec.sumqty);</a:t>
            </a:r>
          </a:p>
          <a:p>
            <a:pPr eaLnBrk="0" hangingPunct="0">
              <a:spcBef>
                <a:spcPts val="600"/>
              </a:spcBef>
              <a:defRPr/>
            </a:pPr>
            <a:r>
              <a:rPr lang="en-US" sz="1400" b="0" dirty="0">
                <a:latin typeface="Lucida Console" pitchFamily="49" charset="0"/>
              </a:rPr>
              <a:t>    END LOOP;</a:t>
            </a:r>
          </a:p>
          <a:p>
            <a:pPr eaLnBrk="0" hangingPunct="0">
              <a:spcBef>
                <a:spcPts val="600"/>
              </a:spcBef>
              <a:defRPr/>
            </a:pPr>
            <a:r>
              <a:rPr lang="en-US" sz="1400" b="0" dirty="0">
                <a:latin typeface="Lucida Console" pitchFamily="49" charset="0"/>
              </a:rPr>
              <a:t>  CLOSE cur_itemdet3;</a:t>
            </a:r>
          </a:p>
          <a:p>
            <a:pPr eaLnBrk="0" hangingPunct="0">
              <a:spcBef>
                <a:spcPts val="600"/>
              </a:spcBef>
              <a:defRPr/>
            </a:pPr>
            <a:r>
              <a:rPr lang="en-US" sz="1400" b="0" dirty="0">
                <a:latin typeface="Lucida Console" pitchFamily="49" charset="0"/>
              </a:rPr>
              <a:t>COMMIT;</a:t>
            </a:r>
          </a:p>
          <a:p>
            <a:pPr eaLnBrk="0" hangingPunct="0">
              <a:spcBef>
                <a:spcPts val="600"/>
              </a:spcBef>
              <a:defRPr/>
            </a:pPr>
            <a:r>
              <a:rPr lang="en-US" sz="1400" b="0" dirty="0">
                <a:latin typeface="Lucida Console" pitchFamily="49" charset="0"/>
              </a:rPr>
              <a:t>END;</a:t>
            </a:r>
          </a:p>
        </p:txBody>
      </p:sp>
      <p:sp>
        <p:nvSpPr>
          <p:cNvPr id="32774" name="Rectangle 5"/>
          <p:cNvSpPr>
            <a:spLocks noChangeArrowheads="1"/>
          </p:cNvSpPr>
          <p:nvPr/>
        </p:nvSpPr>
        <p:spPr bwMode="auto">
          <a:xfrm>
            <a:off x="1447800" y="1981200"/>
            <a:ext cx="2438400" cy="381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2775" name="Rectangle 6"/>
          <p:cNvSpPr>
            <a:spLocks noChangeArrowheads="1"/>
          </p:cNvSpPr>
          <p:nvPr/>
        </p:nvSpPr>
        <p:spPr bwMode="auto">
          <a:xfrm>
            <a:off x="1066800" y="3657600"/>
            <a:ext cx="3429000" cy="381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2776" name="Rectangle 7"/>
          <p:cNvSpPr>
            <a:spLocks noChangeArrowheads="1"/>
          </p:cNvSpPr>
          <p:nvPr/>
        </p:nvSpPr>
        <p:spPr bwMode="auto">
          <a:xfrm>
            <a:off x="1295400" y="4267200"/>
            <a:ext cx="2590800" cy="304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2777" name="Rectangle 8"/>
          <p:cNvSpPr>
            <a:spLocks noChangeArrowheads="1"/>
          </p:cNvSpPr>
          <p:nvPr/>
        </p:nvSpPr>
        <p:spPr bwMode="auto">
          <a:xfrm>
            <a:off x="838200" y="4800600"/>
            <a:ext cx="6934200" cy="381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2778" name="Rectangle 5"/>
          <p:cNvSpPr>
            <a:spLocks noChangeArrowheads="1"/>
          </p:cNvSpPr>
          <p:nvPr/>
        </p:nvSpPr>
        <p:spPr bwMode="auto">
          <a:xfrm>
            <a:off x="381000" y="1371600"/>
            <a:ext cx="6248400" cy="304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500"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500" dirty="0" smtClean="0"/>
              <a:t>Confidential Information includes, but is not limited to, the following:</a:t>
            </a:r>
          </a:p>
          <a:p>
            <a:pPr lvl="1" eaLnBrk="1" hangingPunct="1">
              <a:spcBef>
                <a:spcPts val="100"/>
              </a:spcBef>
              <a:buFont typeface="Wingdings" pitchFamily="2" charset="2"/>
              <a:buChar char="q"/>
              <a:defRPr/>
            </a:pPr>
            <a:r>
              <a:rPr lang="en-US" sz="1500" dirty="0" smtClean="0">
                <a:ea typeface="+mn-ea"/>
              </a:rPr>
              <a:t> Corporate and Infrastructure information about Infosys</a:t>
            </a:r>
          </a:p>
          <a:p>
            <a:pPr lvl="1" eaLnBrk="1" hangingPunct="1">
              <a:spcBef>
                <a:spcPts val="100"/>
              </a:spcBef>
              <a:buFont typeface="Wingdings" pitchFamily="2" charset="2"/>
              <a:buChar char="q"/>
              <a:defRPr/>
            </a:pPr>
            <a:r>
              <a:rPr lang="en-US" sz="1500" dirty="0" smtClean="0">
                <a:ea typeface="+mn-ea"/>
              </a:rPr>
              <a:t> Infosys’ project management and quality processes</a:t>
            </a:r>
          </a:p>
          <a:p>
            <a:pPr lvl="1" eaLnBrk="1" hangingPunct="1">
              <a:spcBef>
                <a:spcPts val="100"/>
              </a:spcBef>
              <a:buFont typeface="Wingdings" pitchFamily="2" charset="2"/>
              <a:buChar char="q"/>
              <a:defRPr/>
            </a:pPr>
            <a:r>
              <a:rPr lang="en-US" sz="1500" dirty="0" smtClean="0">
                <a:ea typeface="+mn-ea"/>
              </a:rPr>
              <a:t> Project experiences provided included as illustrative case studies</a:t>
            </a:r>
          </a:p>
          <a:p>
            <a:pPr eaLnBrk="1" hangingPunct="1">
              <a:spcBef>
                <a:spcPts val="100"/>
              </a:spcBef>
              <a:buFont typeface="Wingdings" pitchFamily="2" charset="2"/>
              <a:buChar char="§"/>
              <a:defRPr/>
            </a:pPr>
            <a:r>
              <a:rPr lang="en-US" sz="1500"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500"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500"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500" dirty="0" smtClean="0"/>
              <a:t>This document also contains third party confidential and proprietary information. Such third party information has been included by Infosys after receiving due written permissions and authorizations from the party/</a:t>
            </a:r>
            <a:r>
              <a:rPr lang="en-US" sz="1500" dirty="0" err="1" smtClean="0"/>
              <a:t>ies</a:t>
            </a:r>
            <a:r>
              <a:rPr lang="en-US" sz="1500"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500" dirty="0"/>
          </a:p>
        </p:txBody>
      </p:sp>
      <p:sp>
        <p:nvSpPr>
          <p:cNvPr id="4" name="Slide Number Placeholder 3"/>
          <p:cNvSpPr>
            <a:spLocks noGrp="1"/>
          </p:cNvSpPr>
          <p:nvPr>
            <p:ph type="sldNum" sz="quarter" idx="10"/>
          </p:nvPr>
        </p:nvSpPr>
        <p:spPr/>
        <p:txBody>
          <a:bodyPr/>
          <a:lstStyle/>
          <a:p>
            <a:pPr>
              <a:defRPr/>
            </a:pPr>
            <a:fld id="{69D06A11-12D5-4EE7-9A9E-2AD8FD3FAD1F}"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304800" y="1219200"/>
            <a:ext cx="7772400" cy="476250"/>
          </a:xfrm>
        </p:spPr>
        <p:txBody>
          <a:bodyPr/>
          <a:lstStyle/>
          <a:p>
            <a:pPr eaLnBrk="1" hangingPunct="1">
              <a:defRPr/>
            </a:pPr>
            <a:r>
              <a:rPr lang="en-US" sz="2400" dirty="0" smtClean="0"/>
              <a:t>Navigating Cursors with Loop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Explicit Cursor – WHILE LOOP (1 of 2)</a:t>
            </a:r>
          </a:p>
        </p:txBody>
      </p:sp>
      <p:sp>
        <p:nvSpPr>
          <p:cNvPr id="34819" name="Rectangle 3"/>
          <p:cNvSpPr>
            <a:spLocks noGrp="1" noChangeArrowheads="1"/>
          </p:cNvSpPr>
          <p:nvPr>
            <p:ph idx="1"/>
          </p:nvPr>
        </p:nvSpPr>
        <p:spPr/>
        <p:txBody>
          <a:bodyPr/>
          <a:lstStyle/>
          <a:p>
            <a:pPr lvl="1" eaLnBrk="1" hangingPunct="1">
              <a:lnSpc>
                <a:spcPct val="90000"/>
              </a:lnSpc>
              <a:buFont typeface="Arial" charset="0"/>
              <a:buChar char="•"/>
            </a:pPr>
            <a:r>
              <a:rPr lang="en-US" sz="1600" smtClean="0"/>
              <a:t>A cursor fetch loop can also be constructed with WHILE LOOP</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Here FETCH statement would appear twice once before the loop and once after the loop processing</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This is necessary so that the loop condition would be evaluated for each iteration</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Wingdings" pitchFamily="2" charset="2"/>
              <a:buNone/>
            </a:pPr>
            <a:endParaRPr lang="en-US" sz="1600" smtClean="0"/>
          </a:p>
          <a:p>
            <a:pPr lvl="1" eaLnBrk="1" hangingPunct="1">
              <a:lnSpc>
                <a:spcPct val="90000"/>
              </a:lnSpc>
              <a:buFont typeface="Wingdings" pitchFamily="2" charset="2"/>
              <a:buNone/>
            </a:pPr>
            <a:r>
              <a:rPr lang="en-US" sz="1600" smtClean="0"/>
              <a:t>     </a:t>
            </a:r>
          </a:p>
          <a:p>
            <a:pPr lvl="1" eaLnBrk="1" hangingPunct="1">
              <a:lnSpc>
                <a:spcPct val="90000"/>
              </a:lnSpc>
              <a:buFont typeface="Arial" charset="0"/>
              <a:buChar char="•"/>
            </a:pPr>
            <a:endParaRPr lang="en-US" sz="1600" smtClean="0"/>
          </a:p>
        </p:txBody>
      </p:sp>
      <p:sp>
        <p:nvSpPr>
          <p:cNvPr id="4" name="Slide Number Placeholder 3"/>
          <p:cNvSpPr>
            <a:spLocks noGrp="1"/>
          </p:cNvSpPr>
          <p:nvPr>
            <p:ph type="sldNum" sz="quarter" idx="10"/>
          </p:nvPr>
        </p:nvSpPr>
        <p:spPr/>
        <p:txBody>
          <a:bodyPr/>
          <a:lstStyle/>
          <a:p>
            <a:pPr>
              <a:defRPr/>
            </a:pPr>
            <a:fld id="{C8B06F1A-AC22-46F6-B546-618D8D784EAF}" type="slidenum">
              <a:rPr lang="en-US" smtClean="0"/>
              <a:pPr>
                <a:defRPr/>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569B9FA-A8E3-4617-803D-447564461678}" type="slidenum">
              <a:rPr lang="en-US"/>
              <a:pPr>
                <a:defRPr/>
              </a:pPr>
              <a:t>32</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Explicit cursors- WHILE LOOP (2 of 2)</a:t>
            </a:r>
          </a:p>
        </p:txBody>
      </p:sp>
      <p:sp>
        <p:nvSpPr>
          <p:cNvPr id="35844"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143000"/>
            <a:ext cx="8610600" cy="4953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 IS SELECT itemid FROM item WHERE itemid in</a:t>
            </a:r>
          </a:p>
          <a:p>
            <a:pPr eaLnBrk="0" hangingPunct="0">
              <a:spcBef>
                <a:spcPts val="600"/>
              </a:spcBef>
              <a:defRPr/>
            </a:pPr>
            <a:r>
              <a:rPr lang="en-US" sz="1600" b="0" dirty="0">
                <a:latin typeface="Lucida Console" pitchFamily="49" charset="0"/>
                <a:cs typeface="Courier New" pitchFamily="49" charset="0"/>
              </a:rPr>
              <a:t> (SELECT itemid FROM customerpurchase);</a:t>
            </a:r>
          </a:p>
          <a:p>
            <a:pPr eaLnBrk="0" hangingPunct="0">
              <a:spcBef>
                <a:spcPts val="600"/>
              </a:spcBef>
              <a:defRPr/>
            </a:pPr>
            <a:r>
              <a:rPr lang="en-US" sz="1600" b="0" dirty="0">
                <a:latin typeface="Lucida Console" pitchFamily="49" charset="0"/>
                <a:cs typeface="Courier New" pitchFamily="49" charset="0"/>
              </a:rPr>
              <a:t>v_itemid ITEM.ITEMID%TYPE;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a:t>
            </a:r>
          </a:p>
          <a:p>
            <a:pPr eaLnBrk="0" hangingPunct="0">
              <a:spcBef>
                <a:spcPts val="600"/>
              </a:spcBef>
              <a:defRPr/>
            </a:pPr>
            <a:r>
              <a:rPr lang="en-US" sz="1600" b="0" dirty="0">
                <a:latin typeface="Lucida Console" pitchFamily="49" charset="0"/>
                <a:cs typeface="Courier New" pitchFamily="49" charset="0"/>
              </a:rPr>
              <a:t>    WHILE </a:t>
            </a:r>
            <a:r>
              <a:rPr lang="en-US" sz="1600" b="0" dirty="0">
                <a:latin typeface="Lucida Console" pitchFamily="49" charset="0"/>
              </a:rPr>
              <a:t>cur_itemdet1</a:t>
            </a:r>
            <a:r>
              <a:rPr lang="en-US" sz="1600" b="0" dirty="0">
                <a:latin typeface="Lucida Console" pitchFamily="49" charset="0"/>
                <a:cs typeface="Courier New" pitchFamily="49" charset="0"/>
              </a:rPr>
              <a:t>%FOUND </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UPDATE ITEM SET discount=discount + 1 WHERE itemid=v_itemid;</a:t>
            </a:r>
          </a:p>
          <a:p>
            <a:pPr eaLnBrk="0" hangingPunct="0">
              <a:spcBef>
                <a:spcPts val="600"/>
              </a:spcBef>
              <a:defRPr/>
            </a:pPr>
            <a:r>
              <a:rPr lang="en-US" sz="1600" b="0" dirty="0">
                <a:latin typeface="Lucida Console" pitchFamily="49" charset="0"/>
                <a:cs typeface="Courier New" pitchFamily="49" charset="0"/>
              </a:rPr>
              <a:t>      DBMS_OUTPUT.PUT_LINE(v_itemid);</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35846" name="Rectangle 5"/>
          <p:cNvSpPr>
            <a:spLocks noChangeArrowheads="1"/>
          </p:cNvSpPr>
          <p:nvPr/>
        </p:nvSpPr>
        <p:spPr bwMode="auto">
          <a:xfrm>
            <a:off x="685800" y="3352800"/>
            <a:ext cx="7848600" cy="1905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Cursor FOR LOOP (1 of 2)</a:t>
            </a:r>
          </a:p>
        </p:txBody>
      </p:sp>
      <p:sp>
        <p:nvSpPr>
          <p:cNvPr id="36867" name="Rectangle 3"/>
          <p:cNvSpPr>
            <a:spLocks noGrp="1" noChangeArrowheads="1"/>
          </p:cNvSpPr>
          <p:nvPr>
            <p:ph idx="1"/>
          </p:nvPr>
        </p:nvSpPr>
        <p:spPr/>
        <p:txBody>
          <a:bodyPr/>
          <a:lstStyle/>
          <a:p>
            <a:pPr lvl="1" eaLnBrk="1" hangingPunct="1">
              <a:lnSpc>
                <a:spcPct val="90000"/>
              </a:lnSpc>
              <a:buFont typeface="Arial" charset="0"/>
              <a:buChar char="•"/>
            </a:pPr>
            <a:r>
              <a:rPr lang="en-US" sz="1600" smtClean="0"/>
              <a:t>Cursor FOR loop implicitly handles the cursor processing</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Shortcut to process explicit cursors</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List of operations implicitly taken care by Cursor FOR loop are</a:t>
            </a:r>
          </a:p>
          <a:p>
            <a:pPr lvl="2" eaLnBrk="1" hangingPunct="1">
              <a:lnSpc>
                <a:spcPct val="90000"/>
              </a:lnSpc>
              <a:buFont typeface="Arial" charset="0"/>
              <a:buChar char="•"/>
            </a:pPr>
            <a:r>
              <a:rPr lang="en-US" sz="1600" smtClean="0"/>
              <a:t>Implicit open, fetch, exit condition check, close</a:t>
            </a:r>
          </a:p>
          <a:p>
            <a:pPr lvl="2" eaLnBrk="1" hangingPunct="1">
              <a:lnSpc>
                <a:spcPct val="90000"/>
              </a:lnSpc>
              <a:buFont typeface="Arial" charset="0"/>
              <a:buChar char="•"/>
            </a:pPr>
            <a:r>
              <a:rPr lang="en-US" sz="1600" smtClean="0"/>
              <a:t>Implicit record variable declaration</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Wingdings" pitchFamily="2" charset="2"/>
              <a:buNone/>
            </a:pPr>
            <a:endParaRPr lang="en-US" sz="1600" smtClean="0"/>
          </a:p>
          <a:p>
            <a:pPr lvl="1" eaLnBrk="1" hangingPunct="1">
              <a:lnSpc>
                <a:spcPct val="90000"/>
              </a:lnSpc>
              <a:buFont typeface="Wingdings" pitchFamily="2" charset="2"/>
              <a:buNone/>
            </a:pPr>
            <a:r>
              <a:rPr lang="en-US" sz="1600" smtClean="0"/>
              <a:t>     </a:t>
            </a:r>
          </a:p>
          <a:p>
            <a:pPr lvl="1" eaLnBrk="1" hangingPunct="1">
              <a:lnSpc>
                <a:spcPct val="90000"/>
              </a:lnSpc>
              <a:buFont typeface="Arial" charset="0"/>
              <a:buChar char="•"/>
            </a:pPr>
            <a:endParaRPr lang="en-US" sz="1600" smtClean="0"/>
          </a:p>
        </p:txBody>
      </p:sp>
      <p:sp>
        <p:nvSpPr>
          <p:cNvPr id="4" name="Slide Number Placeholder 3"/>
          <p:cNvSpPr>
            <a:spLocks noGrp="1"/>
          </p:cNvSpPr>
          <p:nvPr>
            <p:ph type="sldNum" sz="quarter" idx="10"/>
          </p:nvPr>
        </p:nvSpPr>
        <p:spPr/>
        <p:txBody>
          <a:bodyPr/>
          <a:lstStyle/>
          <a:p>
            <a:pPr>
              <a:defRPr/>
            </a:pPr>
            <a:fld id="{D69AD395-A134-47D1-91BD-A93C4B0D9E79}" type="slidenum">
              <a:rPr lang="en-US" smtClean="0"/>
              <a:pPr>
                <a:defRPr/>
              </a:pPr>
              <a:t>33</a:t>
            </a:fld>
            <a:endParaRPr lang="en-US"/>
          </a:p>
        </p:txBody>
      </p:sp>
      <p:sp>
        <p:nvSpPr>
          <p:cNvPr id="5" name="AutoShape 10"/>
          <p:cNvSpPr>
            <a:spLocks noChangeArrowheads="1"/>
          </p:cNvSpPr>
          <p:nvPr/>
        </p:nvSpPr>
        <p:spPr bwMode="auto">
          <a:xfrm>
            <a:off x="990600" y="2209800"/>
            <a:ext cx="4343400" cy="1752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FOR recname IN cursorname </a:t>
            </a:r>
          </a:p>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LOOP</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END LOOP;</a:t>
            </a:r>
            <a:endParaRPr lang="en-US" sz="2000" b="0" kern="0" dirty="0">
              <a:solidFill>
                <a:srgbClr val="000000"/>
              </a:solidFill>
              <a:latin typeface="Lucida Console" pitchFamily="49"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3544C96-6167-42E0-BD28-FADEE04E55ED}" type="slidenum">
              <a:rPr lang="en-US"/>
              <a:pPr>
                <a:defRPr/>
              </a:pPr>
              <a:t>34</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Cursor FOR LOOP (2 of 2)</a:t>
            </a:r>
          </a:p>
        </p:txBody>
      </p:sp>
      <p:sp>
        <p:nvSpPr>
          <p:cNvPr id="37892"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371600"/>
            <a:ext cx="8610600" cy="4343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 IS SELECT itemid FROM item WHERE itemid in</a:t>
            </a:r>
          </a:p>
          <a:p>
            <a:pPr eaLnBrk="0" hangingPunct="0">
              <a:spcBef>
                <a:spcPts val="600"/>
              </a:spcBef>
              <a:defRPr/>
            </a:pPr>
            <a:r>
              <a:rPr lang="en-US" sz="1600" b="0" dirty="0">
                <a:latin typeface="Lucida Console" pitchFamily="49" charset="0"/>
                <a:cs typeface="Courier New" pitchFamily="49" charset="0"/>
              </a:rPr>
              <a:t> (SELECT itemid FROM customerpurchase);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FOR v_itemrec IN </a:t>
            </a:r>
            <a:r>
              <a:rPr lang="en-US" sz="1600" b="0" dirty="0">
                <a:latin typeface="Lucida Console" pitchFamily="49" charset="0"/>
              </a:rPr>
              <a:t>cur_itemdet1</a:t>
            </a:r>
            <a:endParaRPr lang="en-US" sz="1600" b="0" dirty="0">
              <a:latin typeface="Lucida Console" pitchFamily="49" charset="0"/>
              <a:cs typeface="Courier New" pitchFamily="49" charset="0"/>
            </a:endParaRP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UPDATE ITEM SET discount=discount + 1 WHERE </a:t>
            </a:r>
          </a:p>
          <a:p>
            <a:pPr eaLnBrk="0" hangingPunct="0">
              <a:spcBef>
                <a:spcPts val="600"/>
              </a:spcBef>
              <a:defRPr/>
            </a:pPr>
            <a:r>
              <a:rPr lang="en-US" sz="1600" b="0" dirty="0">
                <a:latin typeface="Lucida Console" pitchFamily="49" charset="0"/>
                <a:cs typeface="Courier New" pitchFamily="49" charset="0"/>
              </a:rPr>
              <a:t>      itemid= v_itemrec.itemid;</a:t>
            </a:r>
          </a:p>
          <a:p>
            <a:pPr eaLnBrk="0" hangingPunct="0">
              <a:spcBef>
                <a:spcPts val="600"/>
              </a:spcBef>
              <a:defRPr/>
            </a:pPr>
            <a:r>
              <a:rPr lang="en-US" sz="1600" b="0" dirty="0">
                <a:latin typeface="Lucida Console" pitchFamily="49" charset="0"/>
                <a:cs typeface="Courier New" pitchFamily="49" charset="0"/>
              </a:rPr>
              <a:t>      DBMS_OUTPUT.PUT_LINE(v_itemrec.itemid);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37894" name="Rectangle 5"/>
          <p:cNvSpPr>
            <a:spLocks noChangeArrowheads="1"/>
          </p:cNvSpPr>
          <p:nvPr/>
        </p:nvSpPr>
        <p:spPr bwMode="auto">
          <a:xfrm>
            <a:off x="457200" y="2895600"/>
            <a:ext cx="3886200" cy="381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Implicit FOR loops (1 of 2)</a:t>
            </a:r>
          </a:p>
        </p:txBody>
      </p:sp>
      <p:sp>
        <p:nvSpPr>
          <p:cNvPr id="38915" name="Rectangle 3"/>
          <p:cNvSpPr>
            <a:spLocks noGrp="1" noChangeArrowheads="1"/>
          </p:cNvSpPr>
          <p:nvPr>
            <p:ph idx="1"/>
          </p:nvPr>
        </p:nvSpPr>
        <p:spPr>
          <a:xfrm>
            <a:off x="152400" y="1187450"/>
            <a:ext cx="8534400" cy="4881563"/>
          </a:xfrm>
        </p:spPr>
        <p:txBody>
          <a:bodyPr/>
          <a:lstStyle/>
          <a:p>
            <a:pPr lvl="1" eaLnBrk="1" hangingPunct="1">
              <a:lnSpc>
                <a:spcPct val="90000"/>
              </a:lnSpc>
              <a:buFont typeface="Arial" charset="0"/>
              <a:buChar char="•"/>
            </a:pPr>
            <a:r>
              <a:rPr lang="en-US" sz="1600" smtClean="0"/>
              <a:t>In addition to implicit record variable declaration, the cursor itself can be implicitly declared</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Query should be within parenthesis in the FOR statement</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Name of the implicitly declared record variable is known whereas name of the cursor is unknown</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Wingdings" pitchFamily="2" charset="2"/>
              <a:buNone/>
            </a:pPr>
            <a:endParaRPr lang="en-US" sz="1600" smtClean="0"/>
          </a:p>
          <a:p>
            <a:pPr lvl="1" eaLnBrk="1" hangingPunct="1">
              <a:lnSpc>
                <a:spcPct val="90000"/>
              </a:lnSpc>
              <a:buFont typeface="Wingdings" pitchFamily="2" charset="2"/>
              <a:buNone/>
            </a:pPr>
            <a:r>
              <a:rPr lang="en-US" sz="1600" smtClean="0"/>
              <a:t>     </a:t>
            </a:r>
          </a:p>
          <a:p>
            <a:pPr lvl="1" eaLnBrk="1" hangingPunct="1">
              <a:lnSpc>
                <a:spcPct val="90000"/>
              </a:lnSpc>
              <a:buFont typeface="Arial" charset="0"/>
              <a:buChar char="•"/>
            </a:pPr>
            <a:endParaRPr lang="en-US" sz="1600" smtClean="0"/>
          </a:p>
        </p:txBody>
      </p:sp>
      <p:sp>
        <p:nvSpPr>
          <p:cNvPr id="4" name="Slide Number Placeholder 3"/>
          <p:cNvSpPr>
            <a:spLocks noGrp="1"/>
          </p:cNvSpPr>
          <p:nvPr>
            <p:ph type="sldNum" sz="quarter" idx="10"/>
          </p:nvPr>
        </p:nvSpPr>
        <p:spPr/>
        <p:txBody>
          <a:bodyPr/>
          <a:lstStyle/>
          <a:p>
            <a:pPr>
              <a:defRPr/>
            </a:pPr>
            <a:fld id="{7181C555-9110-4E39-993F-C42131948FF6}" type="slidenum">
              <a:rPr lang="en-US" smtClean="0"/>
              <a:pPr>
                <a:defRPr/>
              </a:pPr>
              <a:t>35</a:t>
            </a:fld>
            <a:endParaRPr lang="en-US"/>
          </a:p>
        </p:txBody>
      </p:sp>
      <p:sp>
        <p:nvSpPr>
          <p:cNvPr id="5" name="AutoShape 10"/>
          <p:cNvSpPr>
            <a:spLocks noChangeArrowheads="1"/>
          </p:cNvSpPr>
          <p:nvPr/>
        </p:nvSpPr>
        <p:spPr bwMode="auto">
          <a:xfrm>
            <a:off x="990600" y="2057400"/>
            <a:ext cx="4343400" cy="1752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FOR recname IN query </a:t>
            </a:r>
          </a:p>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LOOP</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END LOOP;</a:t>
            </a:r>
            <a:endParaRPr lang="en-US" sz="2000" b="0" kern="0" dirty="0">
              <a:solidFill>
                <a:srgbClr val="000000"/>
              </a:solidFill>
              <a:latin typeface="Lucida Console" pitchFamily="49"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8AABF7-FFF1-465B-B9D6-6C658D707AD4}" type="slidenum">
              <a:rPr lang="en-US"/>
              <a:pPr>
                <a:defRPr/>
              </a:pPr>
              <a:t>36</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Implicit FOR Loops (2 of 2)</a:t>
            </a:r>
          </a:p>
        </p:txBody>
      </p:sp>
      <p:sp>
        <p:nvSpPr>
          <p:cNvPr id="39940"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371600"/>
            <a:ext cx="8610600" cy="3505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FOR v_itemrec IN (SELECT itemid FROM item WHERE itemid in</a:t>
            </a:r>
          </a:p>
          <a:p>
            <a:pPr eaLnBrk="0" hangingPunct="0">
              <a:spcBef>
                <a:spcPts val="600"/>
              </a:spcBef>
              <a:defRPr/>
            </a:pPr>
            <a:r>
              <a:rPr lang="en-US" sz="1600" b="0" dirty="0">
                <a:latin typeface="Lucida Console" pitchFamily="49" charset="0"/>
                <a:cs typeface="Courier New" pitchFamily="49" charset="0"/>
              </a:rPr>
              <a:t> (SELECT itemid FROM customerpurchase))</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UPDATE ITEM SET discount=discount + 1 WHERE </a:t>
            </a:r>
          </a:p>
          <a:p>
            <a:pPr eaLnBrk="0" hangingPunct="0">
              <a:spcBef>
                <a:spcPts val="600"/>
              </a:spcBef>
              <a:defRPr/>
            </a:pPr>
            <a:r>
              <a:rPr lang="en-US" sz="1600" b="0" dirty="0">
                <a:latin typeface="Lucida Console" pitchFamily="49" charset="0"/>
                <a:cs typeface="Courier New" pitchFamily="49" charset="0"/>
              </a:rPr>
              <a:t>      itemid = v_itemrec.itemid;</a:t>
            </a:r>
          </a:p>
          <a:p>
            <a:pPr eaLnBrk="0" hangingPunct="0">
              <a:spcBef>
                <a:spcPts val="600"/>
              </a:spcBef>
              <a:defRPr/>
            </a:pPr>
            <a:r>
              <a:rPr lang="en-US" sz="1600" b="0" dirty="0">
                <a:latin typeface="Lucida Console" pitchFamily="49" charset="0"/>
                <a:cs typeface="Courier New" pitchFamily="49" charset="0"/>
              </a:rPr>
              <a:t>      DBMS_OUTPUT.PUT_LINE( v_itemrec.itemid );</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39942" name="Rectangle 5"/>
          <p:cNvSpPr>
            <a:spLocks noChangeArrowheads="1"/>
          </p:cNvSpPr>
          <p:nvPr/>
        </p:nvSpPr>
        <p:spPr bwMode="auto">
          <a:xfrm>
            <a:off x="381000" y="1828800"/>
            <a:ext cx="7467600" cy="685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56A28BC-7481-4538-B97E-07D4F8454689}" type="slidenum">
              <a:rPr lang="en-US"/>
              <a:pPr>
                <a:defRPr/>
              </a:pPr>
              <a:t>37</a:t>
            </a:fld>
            <a:endParaRPr lang="en-US"/>
          </a:p>
        </p:txBody>
      </p:sp>
      <p:sp>
        <p:nvSpPr>
          <p:cNvPr id="8194" name="Rectangle 2"/>
          <p:cNvSpPr>
            <a:spLocks noGrp="1" noChangeArrowheads="1"/>
          </p:cNvSpPr>
          <p:nvPr>
            <p:ph type="title"/>
          </p:nvPr>
        </p:nvSpPr>
        <p:spPr>
          <a:xfrm>
            <a:off x="152400" y="57150"/>
            <a:ext cx="7696200" cy="817563"/>
          </a:xfrm>
        </p:spPr>
        <p:txBody>
          <a:bodyPr/>
          <a:lstStyle/>
          <a:p>
            <a:pPr eaLnBrk="1" hangingPunct="1">
              <a:defRPr/>
            </a:pPr>
            <a:r>
              <a:rPr lang="en-US" dirty="0" smtClean="0"/>
              <a:t>Predefined Oracle Server Exception – Cursor related</a:t>
            </a:r>
          </a:p>
        </p:txBody>
      </p:sp>
      <p:sp>
        <p:nvSpPr>
          <p:cNvPr id="40964" name="Rectangle 3"/>
          <p:cNvSpPr>
            <a:spLocks noGrp="1" noChangeArrowheads="1"/>
          </p:cNvSpPr>
          <p:nvPr>
            <p:ph type="body" idx="1"/>
          </p:nvPr>
        </p:nvSpPr>
        <p:spPr>
          <a:xfrm>
            <a:off x="228600" y="1143000"/>
            <a:ext cx="8613775" cy="466725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p:txBody>
      </p:sp>
      <p:graphicFrame>
        <p:nvGraphicFramePr>
          <p:cNvPr id="5" name="Table 4"/>
          <p:cNvGraphicFramePr>
            <a:graphicFrameLocks noGrp="1"/>
          </p:cNvGraphicFramePr>
          <p:nvPr/>
        </p:nvGraphicFramePr>
        <p:xfrm>
          <a:off x="152399" y="1066800"/>
          <a:ext cx="8686800" cy="1598506"/>
        </p:xfrm>
        <a:graphic>
          <a:graphicData uri="http://schemas.openxmlformats.org/drawingml/2006/table">
            <a:tbl>
              <a:tblPr firstRow="1" bandRow="1">
                <a:effectLst>
                  <a:innerShdw blurRad="114300">
                    <a:prstClr val="black"/>
                  </a:innerShdw>
                </a:effectLst>
                <a:tableStyleId>{2A488322-F2BA-4B5B-9748-0D474271808F}</a:tableStyleId>
              </a:tblPr>
              <a:tblGrid>
                <a:gridCol w="1786071"/>
                <a:gridCol w="3332937"/>
                <a:gridCol w="3567792"/>
              </a:tblGrid>
              <a:tr h="338667">
                <a:tc>
                  <a:txBody>
                    <a:bodyPr/>
                    <a:lstStyle/>
                    <a:p>
                      <a:r>
                        <a:rPr lang="en-US" baseline="0" dirty="0" smtClean="0"/>
                        <a:t>Oracle Error</a:t>
                      </a:r>
                      <a:endParaRPr lang="en-US" baseline="0" dirty="0">
                        <a:solidFill>
                          <a:schemeClr val="tx1"/>
                        </a:solidFill>
                      </a:endParaRPr>
                    </a:p>
                  </a:txBody>
                  <a:tcPr/>
                </a:tc>
                <a:tc>
                  <a:txBody>
                    <a:bodyPr/>
                    <a:lstStyle/>
                    <a:p>
                      <a:r>
                        <a:rPr lang="en-US" baseline="0" dirty="0" smtClean="0"/>
                        <a:t>Predefined Exception</a:t>
                      </a:r>
                      <a:endParaRPr lang="en-US" baseline="0" dirty="0">
                        <a:solidFill>
                          <a:schemeClr val="tx1"/>
                        </a:solidFill>
                      </a:endParaRPr>
                    </a:p>
                  </a:txBody>
                  <a:tcPr/>
                </a:tc>
                <a:tc>
                  <a:txBody>
                    <a:bodyPr/>
                    <a:lstStyle/>
                    <a:p>
                      <a:r>
                        <a:rPr lang="en-US" baseline="0" dirty="0" smtClean="0"/>
                        <a:t>Description</a:t>
                      </a:r>
                      <a:endParaRPr lang="en-US" baseline="0" dirty="0">
                        <a:solidFill>
                          <a:schemeClr val="tx1"/>
                        </a:solidFill>
                      </a:endParaRPr>
                    </a:p>
                  </a:txBody>
                  <a:tcPr/>
                </a:tc>
              </a:tr>
              <a:tr h="592666">
                <a:tc>
                  <a:txBody>
                    <a:bodyPr/>
                    <a:lstStyle/>
                    <a:p>
                      <a:r>
                        <a:rPr lang="en-US" baseline="0" dirty="0" smtClean="0"/>
                        <a:t>ORA-1001</a:t>
                      </a:r>
                      <a:endParaRPr lang="en-US" baseline="0" dirty="0">
                        <a:solidFill>
                          <a:schemeClr val="tx1"/>
                        </a:solidFill>
                      </a:endParaRPr>
                    </a:p>
                  </a:txBody>
                  <a:tcPr/>
                </a:tc>
                <a:tc>
                  <a:txBody>
                    <a:bodyPr/>
                    <a:lstStyle/>
                    <a:p>
                      <a:r>
                        <a:rPr lang="en-US" baseline="0" dirty="0" smtClean="0"/>
                        <a:t>INVALID_CURSOR</a:t>
                      </a:r>
                      <a:endParaRPr lang="en-US" baseline="0" dirty="0">
                        <a:solidFill>
                          <a:schemeClr val="tx1"/>
                        </a:solidFill>
                      </a:endParaRPr>
                    </a:p>
                  </a:txBody>
                  <a:tcPr/>
                </a:tc>
                <a:tc>
                  <a:txBody>
                    <a:bodyPr/>
                    <a:lstStyle/>
                    <a:p>
                      <a:r>
                        <a:rPr lang="en-US" baseline="0" dirty="0" smtClean="0"/>
                        <a:t>Illegal cursor operation</a:t>
                      </a:r>
                      <a:endParaRPr lang="en-US" baseline="0" dirty="0">
                        <a:solidFill>
                          <a:schemeClr val="tx1"/>
                        </a:solidFill>
                      </a:endParaRPr>
                    </a:p>
                  </a:txBody>
                  <a:tcPr/>
                </a:tc>
              </a:tr>
              <a:tr h="338667">
                <a:tc>
                  <a:txBody>
                    <a:bodyPr/>
                    <a:lstStyle/>
                    <a:p>
                      <a:r>
                        <a:rPr lang="en-US" baseline="0" dirty="0" smtClean="0"/>
                        <a:t>ORA-6511</a:t>
                      </a:r>
                      <a:endParaRPr lang="en-US" baseline="0" dirty="0">
                        <a:solidFill>
                          <a:schemeClr val="tx1"/>
                        </a:solidFill>
                      </a:endParaRPr>
                    </a:p>
                  </a:txBody>
                  <a:tcPr/>
                </a:tc>
                <a:tc>
                  <a:txBody>
                    <a:bodyPr/>
                    <a:lstStyle/>
                    <a:p>
                      <a:r>
                        <a:rPr lang="en-US" baseline="0" dirty="0" smtClean="0"/>
                        <a:t>CURSOR_ALREADY_OPEN</a:t>
                      </a:r>
                      <a:endParaRPr lang="en-US" baseline="0" dirty="0">
                        <a:solidFill>
                          <a:schemeClr val="tx1"/>
                        </a:solidFill>
                      </a:endParaRPr>
                    </a:p>
                  </a:txBody>
                  <a:tcPr/>
                </a:tc>
                <a:tc>
                  <a:txBody>
                    <a:bodyPr/>
                    <a:lstStyle/>
                    <a:p>
                      <a:r>
                        <a:rPr lang="en-US" baseline="0" dirty="0" smtClean="0"/>
                        <a:t>Attempt to open a cursor that is already open</a:t>
                      </a:r>
                      <a:endParaRPr lang="en-US" baseline="0" dirty="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E52B4BB-9098-46D3-8AD7-354062190749}" type="slidenum">
              <a:rPr lang="en-US"/>
              <a:pPr>
                <a:defRPr/>
              </a:pPr>
              <a:t>38</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INVALID_CURSOR exception</a:t>
            </a:r>
          </a:p>
        </p:txBody>
      </p:sp>
      <p:sp>
        <p:nvSpPr>
          <p:cNvPr id="41988"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7" name="AutoShape 10"/>
          <p:cNvSpPr>
            <a:spLocks noChangeArrowheads="1"/>
          </p:cNvSpPr>
          <p:nvPr/>
        </p:nvSpPr>
        <p:spPr bwMode="auto">
          <a:xfrm>
            <a:off x="228600" y="1143000"/>
            <a:ext cx="8610600" cy="5181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400" b="0" dirty="0">
                <a:latin typeface="Lucida Console" pitchFamily="49" charset="0"/>
                <a:cs typeface="Courier New" pitchFamily="49" charset="0"/>
              </a:rPr>
              <a:t>DECLARE</a:t>
            </a:r>
          </a:p>
          <a:p>
            <a:pPr eaLnBrk="0" hangingPunct="0">
              <a:spcBef>
                <a:spcPts val="600"/>
              </a:spcBef>
              <a:defRPr/>
            </a:pPr>
            <a:r>
              <a:rPr lang="en-US" sz="1400" b="0" dirty="0">
                <a:latin typeface="Lucida Console" pitchFamily="49" charset="0"/>
                <a:cs typeface="Courier New" pitchFamily="49" charset="0"/>
              </a:rPr>
              <a:t>CURSOR </a:t>
            </a:r>
            <a:r>
              <a:rPr lang="en-US" sz="1400" b="0" dirty="0">
                <a:latin typeface="Lucida Console" pitchFamily="49" charset="0"/>
              </a:rPr>
              <a:t>cur_itemdet1</a:t>
            </a:r>
            <a:r>
              <a:rPr lang="en-US" sz="1400" b="0" dirty="0">
                <a:latin typeface="Lucida Console" pitchFamily="49" charset="0"/>
                <a:cs typeface="Courier New" pitchFamily="49" charset="0"/>
              </a:rPr>
              <a:t> IS SELECT itemid FROM item WHERE itemid in</a:t>
            </a:r>
          </a:p>
          <a:p>
            <a:pPr eaLnBrk="0" hangingPunct="0">
              <a:spcBef>
                <a:spcPts val="600"/>
              </a:spcBef>
              <a:defRPr/>
            </a:pPr>
            <a:r>
              <a:rPr lang="en-US" sz="1400" b="0" dirty="0">
                <a:latin typeface="Lucida Console" pitchFamily="49" charset="0"/>
                <a:cs typeface="Courier New" pitchFamily="49" charset="0"/>
              </a:rPr>
              <a:t> (SELECT itemid FROM customerpurchase);</a:t>
            </a:r>
          </a:p>
          <a:p>
            <a:pPr eaLnBrk="0" hangingPunct="0">
              <a:spcBef>
                <a:spcPts val="600"/>
              </a:spcBef>
              <a:defRPr/>
            </a:pPr>
            <a:r>
              <a:rPr lang="en-US" sz="1400" b="0" dirty="0">
                <a:latin typeface="Lucida Console" pitchFamily="49" charset="0"/>
                <a:cs typeface="Courier New" pitchFamily="49" charset="0"/>
              </a:rPr>
              <a:t>v_itemid ITEM.ITEMID%TYPE;</a:t>
            </a:r>
          </a:p>
          <a:p>
            <a:pPr eaLnBrk="0" hangingPunct="0">
              <a:spcBef>
                <a:spcPts val="600"/>
              </a:spcBef>
              <a:defRPr/>
            </a:pPr>
            <a:r>
              <a:rPr lang="en-US" sz="1400" b="0" dirty="0">
                <a:latin typeface="Lucida Console" pitchFamily="49" charset="0"/>
                <a:cs typeface="Courier New" pitchFamily="49" charset="0"/>
              </a:rPr>
              <a:t>BEGIN</a:t>
            </a:r>
          </a:p>
          <a:p>
            <a:pPr eaLnBrk="0" hangingPunct="0">
              <a:spcBef>
                <a:spcPts val="600"/>
              </a:spcBef>
              <a:defRPr/>
            </a:pPr>
            <a:r>
              <a:rPr lang="en-US" sz="1400" b="0" dirty="0">
                <a:latin typeface="Lucida Console" pitchFamily="49" charset="0"/>
                <a:cs typeface="Courier New" pitchFamily="49" charset="0"/>
              </a:rPr>
              <a:t>    FETCH </a:t>
            </a:r>
            <a:r>
              <a:rPr lang="en-US" sz="1400" b="0" dirty="0">
                <a:latin typeface="Lucida Console" pitchFamily="49" charset="0"/>
              </a:rPr>
              <a:t>cur_itemdet1</a:t>
            </a:r>
            <a:r>
              <a:rPr lang="en-US" sz="1400" b="0" dirty="0">
                <a:latin typeface="Lucida Console" pitchFamily="49" charset="0"/>
                <a:cs typeface="Courier New" pitchFamily="49" charset="0"/>
              </a:rPr>
              <a:t> INTO v_itemid;</a:t>
            </a:r>
          </a:p>
          <a:p>
            <a:pPr eaLnBrk="0" hangingPunct="0">
              <a:spcBef>
                <a:spcPts val="600"/>
              </a:spcBef>
              <a:defRPr/>
            </a:pPr>
            <a:r>
              <a:rPr lang="en-US" sz="1400" b="0" dirty="0">
                <a:latin typeface="Lucida Console" pitchFamily="49" charset="0"/>
                <a:cs typeface="Courier New" pitchFamily="49" charset="0"/>
              </a:rPr>
              <a:t>    WHILE </a:t>
            </a:r>
            <a:r>
              <a:rPr lang="en-US" sz="1400" b="0" dirty="0">
                <a:latin typeface="Lucida Console" pitchFamily="49" charset="0"/>
              </a:rPr>
              <a:t>cur_itemdet1</a:t>
            </a:r>
            <a:r>
              <a:rPr lang="en-US" sz="1400" b="0" dirty="0">
                <a:latin typeface="Lucida Console" pitchFamily="49" charset="0"/>
                <a:cs typeface="Courier New" pitchFamily="49" charset="0"/>
              </a:rPr>
              <a:t>%FOUND </a:t>
            </a:r>
          </a:p>
          <a:p>
            <a:pPr eaLnBrk="0" hangingPunct="0">
              <a:spcBef>
                <a:spcPts val="600"/>
              </a:spcBef>
              <a:defRPr/>
            </a:pPr>
            <a:r>
              <a:rPr lang="en-US" sz="1400" b="0" dirty="0">
                <a:latin typeface="Lucida Console" pitchFamily="49" charset="0"/>
                <a:cs typeface="Courier New" pitchFamily="49" charset="0"/>
              </a:rPr>
              <a:t>    LOOP</a:t>
            </a:r>
          </a:p>
          <a:p>
            <a:pPr eaLnBrk="0" hangingPunct="0">
              <a:spcBef>
                <a:spcPts val="600"/>
              </a:spcBef>
              <a:defRPr/>
            </a:pPr>
            <a:r>
              <a:rPr lang="en-US" sz="1400" b="0" dirty="0">
                <a:latin typeface="Lucida Console" pitchFamily="49" charset="0"/>
                <a:cs typeface="Courier New" pitchFamily="49" charset="0"/>
              </a:rPr>
              <a:t>      UPDATE ITEM SET discount=discount + 1 WHERE itemid=v_itemid;</a:t>
            </a:r>
          </a:p>
          <a:p>
            <a:pPr eaLnBrk="0" hangingPunct="0">
              <a:spcBef>
                <a:spcPts val="600"/>
              </a:spcBef>
              <a:defRPr/>
            </a:pPr>
            <a:r>
              <a:rPr lang="en-US" sz="1400" b="0" dirty="0">
                <a:latin typeface="Lucida Console" pitchFamily="49" charset="0"/>
                <a:cs typeface="Courier New" pitchFamily="49" charset="0"/>
              </a:rPr>
              <a:t>      DBMS_OUTPUT.PUT_LINE(v_itemid);</a:t>
            </a:r>
          </a:p>
          <a:p>
            <a:pPr eaLnBrk="0" hangingPunct="0">
              <a:spcBef>
                <a:spcPts val="600"/>
              </a:spcBef>
              <a:defRPr/>
            </a:pPr>
            <a:r>
              <a:rPr lang="en-US" sz="1400" b="0" dirty="0">
                <a:latin typeface="Lucida Console" pitchFamily="49" charset="0"/>
                <a:cs typeface="Courier New" pitchFamily="49" charset="0"/>
              </a:rPr>
              <a:t>      FETCH </a:t>
            </a:r>
            <a:r>
              <a:rPr lang="en-US" sz="1400" b="0" dirty="0">
                <a:latin typeface="Lucida Console" pitchFamily="49" charset="0"/>
              </a:rPr>
              <a:t>cur_itemdet1</a:t>
            </a:r>
            <a:r>
              <a:rPr lang="en-US" sz="1400" b="0" dirty="0">
                <a:latin typeface="Lucida Console" pitchFamily="49" charset="0"/>
                <a:cs typeface="Courier New" pitchFamily="49" charset="0"/>
              </a:rPr>
              <a:t> INTO v_itemid;</a:t>
            </a:r>
          </a:p>
          <a:p>
            <a:pPr eaLnBrk="0" hangingPunct="0">
              <a:spcBef>
                <a:spcPts val="600"/>
              </a:spcBef>
              <a:defRPr/>
            </a:pPr>
            <a:r>
              <a:rPr lang="en-US" sz="1400" b="0" dirty="0">
                <a:latin typeface="Lucida Console" pitchFamily="49" charset="0"/>
                <a:cs typeface="Courier New" pitchFamily="49" charset="0"/>
              </a:rPr>
              <a:t>    END LOOP;</a:t>
            </a:r>
          </a:p>
          <a:p>
            <a:pPr eaLnBrk="0" hangingPunct="0">
              <a:spcBef>
                <a:spcPts val="600"/>
              </a:spcBef>
              <a:defRPr/>
            </a:pPr>
            <a:r>
              <a:rPr lang="en-US" sz="1400" b="0" dirty="0">
                <a:latin typeface="Lucida Console" pitchFamily="49" charset="0"/>
                <a:cs typeface="Courier New" pitchFamily="49" charset="0"/>
              </a:rPr>
              <a:t>  CLOSE </a:t>
            </a:r>
            <a:r>
              <a:rPr lang="en-US" sz="1400" b="0" dirty="0">
                <a:latin typeface="Lucida Console" pitchFamily="49" charset="0"/>
              </a:rPr>
              <a:t>cur_itemdet1</a:t>
            </a:r>
            <a:r>
              <a:rPr lang="en-US" sz="1400" b="0" dirty="0">
                <a:latin typeface="Lucida Console" pitchFamily="49" charset="0"/>
                <a:cs typeface="Courier New" pitchFamily="49" charset="0"/>
              </a:rPr>
              <a:t>;</a:t>
            </a:r>
          </a:p>
          <a:p>
            <a:pPr eaLnBrk="0" hangingPunct="0">
              <a:spcBef>
                <a:spcPts val="600"/>
              </a:spcBef>
              <a:defRPr/>
            </a:pPr>
            <a:r>
              <a:rPr lang="en-US" sz="1400" b="0" dirty="0">
                <a:latin typeface="Lucida Console" pitchFamily="49" charset="0"/>
                <a:cs typeface="Courier New" pitchFamily="49" charset="0"/>
              </a:rPr>
              <a:t>COMMIT;</a:t>
            </a:r>
          </a:p>
          <a:p>
            <a:pPr eaLnBrk="0" hangingPunct="0">
              <a:spcBef>
                <a:spcPts val="600"/>
              </a:spcBef>
              <a:defRPr/>
            </a:pPr>
            <a:r>
              <a:rPr lang="en-US" sz="1400" b="0" dirty="0">
                <a:latin typeface="Lucida Console" pitchFamily="49" charset="0"/>
                <a:cs typeface="Courier New" pitchFamily="49" charset="0"/>
              </a:rPr>
              <a:t>EXCEPTION</a:t>
            </a:r>
          </a:p>
          <a:p>
            <a:pPr eaLnBrk="0" hangingPunct="0">
              <a:spcBef>
                <a:spcPts val="600"/>
              </a:spcBef>
              <a:defRPr/>
            </a:pPr>
            <a:r>
              <a:rPr lang="en-US" sz="1400" b="0" dirty="0">
                <a:latin typeface="Lucida Console" pitchFamily="49" charset="0"/>
                <a:cs typeface="Courier New" pitchFamily="49" charset="0"/>
              </a:rPr>
              <a:t>   WHEN INVALID_CURSOR THEN</a:t>
            </a:r>
          </a:p>
          <a:p>
            <a:pPr eaLnBrk="0" hangingPunct="0">
              <a:spcBef>
                <a:spcPts val="600"/>
              </a:spcBef>
              <a:defRPr/>
            </a:pPr>
            <a:r>
              <a:rPr lang="en-US" sz="1400" b="0" dirty="0">
                <a:latin typeface="Lucida Console" pitchFamily="49" charset="0"/>
                <a:cs typeface="Courier New" pitchFamily="49" charset="0"/>
              </a:rPr>
              <a:t>   DBMS_OUTPUT.PUT_LINE(‘Invalid cursor exception thrown’);</a:t>
            </a:r>
          </a:p>
          <a:p>
            <a:pPr eaLnBrk="0" hangingPunct="0">
              <a:spcBef>
                <a:spcPts val="600"/>
              </a:spcBef>
              <a:defRPr/>
            </a:pPr>
            <a:r>
              <a:rPr lang="en-US" sz="1400" b="0" dirty="0">
                <a:latin typeface="Lucida Console" pitchFamily="49" charset="0"/>
                <a:cs typeface="Courier New" pitchFamily="49" charset="0"/>
              </a:rPr>
              <a:t>END;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4CF2E5-B485-4822-A130-260994DD5C5D}" type="slidenum">
              <a:rPr lang="en-US"/>
              <a:pPr>
                <a:defRPr/>
              </a:pPr>
              <a:t>39</a:t>
            </a:fld>
            <a:endParaRPr lang="en-US"/>
          </a:p>
        </p:txBody>
      </p:sp>
      <p:sp>
        <p:nvSpPr>
          <p:cNvPr id="8194" name="Rectangle 2"/>
          <p:cNvSpPr>
            <a:spLocks noGrp="1" noChangeArrowheads="1"/>
          </p:cNvSpPr>
          <p:nvPr>
            <p:ph type="title"/>
          </p:nvPr>
        </p:nvSpPr>
        <p:spPr>
          <a:xfrm>
            <a:off x="152400" y="57150"/>
            <a:ext cx="8763000" cy="817563"/>
          </a:xfrm>
        </p:spPr>
        <p:txBody>
          <a:bodyPr/>
          <a:lstStyle/>
          <a:p>
            <a:pPr eaLnBrk="1" hangingPunct="1">
              <a:defRPr/>
            </a:pPr>
            <a:r>
              <a:rPr lang="en-US" smtClean="0"/>
              <a:t>CURSOR_ALREADY_OPEN </a:t>
            </a:r>
            <a:r>
              <a:rPr lang="en-US" dirty="0" smtClean="0"/>
              <a:t>exception</a:t>
            </a:r>
          </a:p>
        </p:txBody>
      </p:sp>
      <p:sp>
        <p:nvSpPr>
          <p:cNvPr id="7" name="AutoShape 10"/>
          <p:cNvSpPr>
            <a:spLocks noChangeArrowheads="1"/>
          </p:cNvSpPr>
          <p:nvPr/>
        </p:nvSpPr>
        <p:spPr bwMode="auto">
          <a:xfrm>
            <a:off x="76200" y="1219200"/>
            <a:ext cx="3886200" cy="4343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 IS SELECT </a:t>
            </a:r>
          </a:p>
          <a:p>
            <a:pPr eaLnBrk="0" hangingPunct="0">
              <a:spcBef>
                <a:spcPts val="600"/>
              </a:spcBef>
              <a:defRPr/>
            </a:pPr>
            <a:r>
              <a:rPr lang="en-US" sz="1600" b="0" dirty="0">
                <a:latin typeface="Lucida Console" pitchFamily="49" charset="0"/>
                <a:cs typeface="Courier New" pitchFamily="49" charset="0"/>
              </a:rPr>
              <a:t>itemid FROM item WHERE itemid </a:t>
            </a:r>
          </a:p>
          <a:p>
            <a:pPr eaLnBrk="0" hangingPunct="0">
              <a:spcBef>
                <a:spcPts val="600"/>
              </a:spcBef>
              <a:defRPr/>
            </a:pPr>
            <a:r>
              <a:rPr lang="en-US" sz="1600" b="0" dirty="0">
                <a:latin typeface="Lucida Console" pitchFamily="49" charset="0"/>
                <a:cs typeface="Courier New" pitchFamily="49" charset="0"/>
              </a:rPr>
              <a:t>In (SELECT itemid FROM </a:t>
            </a:r>
          </a:p>
          <a:p>
            <a:pPr eaLnBrk="0" hangingPunct="0">
              <a:spcBef>
                <a:spcPts val="600"/>
              </a:spcBef>
              <a:defRPr/>
            </a:pPr>
            <a:r>
              <a:rPr lang="en-US" sz="1600" b="0" dirty="0">
                <a:latin typeface="Lucida Console" pitchFamily="49" charset="0"/>
                <a:cs typeface="Courier New" pitchFamily="49" charset="0"/>
              </a:rPr>
              <a:t>customerpurchase);</a:t>
            </a:r>
          </a:p>
          <a:p>
            <a:pPr eaLnBrk="0" hangingPunct="0">
              <a:spcBef>
                <a:spcPts val="600"/>
              </a:spcBef>
              <a:defRPr/>
            </a:pPr>
            <a:r>
              <a:rPr lang="en-US" sz="1600" b="0" dirty="0">
                <a:latin typeface="Lucida Console" pitchFamily="49" charset="0"/>
                <a:cs typeface="Courier New" pitchFamily="49" charset="0"/>
              </a:rPr>
              <a:t>v_itemid ITEM.ITEMID%TYPE;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a:t>
            </a:r>
          </a:p>
          <a:p>
            <a:pPr eaLnBrk="0" hangingPunct="0">
              <a:spcBef>
                <a:spcPts val="600"/>
              </a:spcBef>
              <a:defRPr/>
            </a:pPr>
            <a:r>
              <a:rPr lang="en-US" sz="1600" b="0" dirty="0">
                <a:latin typeface="Lucida Console" pitchFamily="49" charset="0"/>
                <a:cs typeface="Courier New" pitchFamily="49" charset="0"/>
              </a:rPr>
              <a:t>    v_itemid;</a:t>
            </a:r>
          </a:p>
          <a:p>
            <a:pPr eaLnBrk="0" hangingPunct="0">
              <a:spcBef>
                <a:spcPts val="600"/>
              </a:spcBef>
              <a:defRPr/>
            </a:pPr>
            <a:r>
              <a:rPr lang="en-US" sz="1600" b="0" dirty="0">
                <a:latin typeface="Lucida Console" pitchFamily="49" charset="0"/>
                <a:cs typeface="Courier New" pitchFamily="49" charset="0"/>
              </a:rPr>
              <a:t>    WHILE </a:t>
            </a:r>
            <a:r>
              <a:rPr lang="en-US" sz="1600" b="0" dirty="0">
                <a:latin typeface="Lucida Console" pitchFamily="49" charset="0"/>
              </a:rPr>
              <a:t>cur_itemdet1 </a:t>
            </a:r>
            <a:r>
              <a:rPr lang="en-US" sz="1600" b="0" dirty="0">
                <a:latin typeface="Lucida Console" pitchFamily="49" charset="0"/>
                <a:cs typeface="Courier New" pitchFamily="49" charset="0"/>
              </a:rPr>
              <a:t>%FOUND </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a:t>
            </a:r>
          </a:p>
        </p:txBody>
      </p:sp>
      <p:sp>
        <p:nvSpPr>
          <p:cNvPr id="8" name="AutoShape 10"/>
          <p:cNvSpPr>
            <a:spLocks noChangeArrowheads="1"/>
          </p:cNvSpPr>
          <p:nvPr/>
        </p:nvSpPr>
        <p:spPr bwMode="auto">
          <a:xfrm>
            <a:off x="4114800" y="1219200"/>
            <a:ext cx="4876800" cy="4343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UPDATE ITEM SET discount=discount + 1 </a:t>
            </a:r>
          </a:p>
          <a:p>
            <a:pPr eaLnBrk="0" hangingPunct="0">
              <a:spcBef>
                <a:spcPts val="600"/>
              </a:spcBef>
              <a:defRPr/>
            </a:pPr>
            <a:r>
              <a:rPr lang="en-US" sz="1600" b="0" dirty="0">
                <a:latin typeface="Lucida Console" pitchFamily="49" charset="0"/>
                <a:cs typeface="Courier New" pitchFamily="49" charset="0"/>
              </a:rPr>
              <a:t>WHERE itemid=v_itemid;</a:t>
            </a:r>
          </a:p>
          <a:p>
            <a:pPr eaLnBrk="0" hangingPunct="0">
              <a:spcBef>
                <a:spcPts val="600"/>
              </a:spcBef>
              <a:defRPr/>
            </a:pPr>
            <a:r>
              <a:rPr lang="en-US" sz="1600" b="0" dirty="0">
                <a:latin typeface="Lucida Console" pitchFamily="49" charset="0"/>
                <a:cs typeface="Courier New" pitchFamily="49" charset="0"/>
              </a:rPr>
              <a:t>      DBMS_OUTPUT.PUT_LINE(v_itemid);</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EXCEPTION</a:t>
            </a:r>
          </a:p>
          <a:p>
            <a:pPr eaLnBrk="0" hangingPunct="0">
              <a:spcBef>
                <a:spcPts val="600"/>
              </a:spcBef>
              <a:defRPr/>
            </a:pPr>
            <a:r>
              <a:rPr lang="en-US" sz="1600" b="0" dirty="0">
                <a:latin typeface="Lucida Console" pitchFamily="49" charset="0"/>
                <a:cs typeface="Courier New" pitchFamily="49" charset="0"/>
              </a:rPr>
              <a:t>   WHEN CURSOR_ALREADY_OPEN THEN</a:t>
            </a:r>
          </a:p>
          <a:p>
            <a:pPr eaLnBrk="0" hangingPunct="0">
              <a:spcBef>
                <a:spcPts val="600"/>
              </a:spcBef>
              <a:defRPr/>
            </a:pPr>
            <a:r>
              <a:rPr lang="en-US" sz="1600" b="0" dirty="0">
                <a:latin typeface="Lucida Console" pitchFamily="49" charset="0"/>
                <a:cs typeface="Courier New" pitchFamily="49" charset="0"/>
              </a:rPr>
              <a:t>   DBMS_OUTPUT.PUT_LINE(‘Cursor already </a:t>
            </a:r>
          </a:p>
          <a:p>
            <a:pPr eaLnBrk="0" hangingPunct="0">
              <a:spcBef>
                <a:spcPts val="600"/>
              </a:spcBef>
              <a:defRPr/>
            </a:pPr>
            <a:r>
              <a:rPr lang="en-US" sz="1600" b="0" dirty="0">
                <a:latin typeface="Lucida Console" pitchFamily="49" charset="0"/>
                <a:cs typeface="Courier New" pitchFamily="49" charset="0"/>
              </a:rPr>
              <a:t>open exception thrown’);</a:t>
            </a:r>
          </a:p>
          <a:p>
            <a:pPr eaLnBrk="0" hangingPunct="0">
              <a:spcBef>
                <a:spcPts val="600"/>
              </a:spcBef>
              <a:defRPr/>
            </a:pPr>
            <a:r>
              <a:rPr lang="en-US" sz="1600" b="0" dirty="0">
                <a:latin typeface="Lucida Console" pitchFamily="49" charset="0"/>
                <a:cs typeface="Courier New" pitchFamily="49" charset="0"/>
              </a:rPr>
              <a:t>END;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E4F822-717B-4881-B610-8CD18EF13A87}" type="slidenum">
              <a:rPr lang="en-US"/>
              <a:pPr>
                <a:defRPr/>
              </a:pPr>
              <a:t>4</a:t>
            </a:fld>
            <a:endParaRPr lang="en-US"/>
          </a:p>
        </p:txBody>
      </p:sp>
      <p:sp>
        <p:nvSpPr>
          <p:cNvPr id="177154" name="Rectangle 2"/>
          <p:cNvSpPr>
            <a:spLocks noGrp="1" noChangeArrowheads="1"/>
          </p:cNvSpPr>
          <p:nvPr>
            <p:ph type="title"/>
          </p:nvPr>
        </p:nvSpPr>
        <p:spPr/>
        <p:txBody>
          <a:bodyPr/>
          <a:lstStyle/>
          <a:p>
            <a:pPr eaLnBrk="1" hangingPunct="1">
              <a:defRPr/>
            </a:pPr>
            <a:r>
              <a:rPr lang="en-US" dirty="0" smtClean="0"/>
              <a:t>Recap</a:t>
            </a:r>
          </a:p>
        </p:txBody>
      </p:sp>
      <p:sp>
        <p:nvSpPr>
          <p:cNvPr id="7172" name="Rectangle 3"/>
          <p:cNvSpPr>
            <a:spLocks noGrp="1" noChangeArrowheads="1"/>
          </p:cNvSpPr>
          <p:nvPr>
            <p:ph type="body" idx="1"/>
          </p:nvPr>
        </p:nvSpPr>
        <p:spPr>
          <a:xfrm>
            <a:off x="0" y="1290638"/>
            <a:ext cx="8991600" cy="4881562"/>
          </a:xfrm>
        </p:spPr>
        <p:txBody>
          <a:bodyPr/>
          <a:lstStyle/>
          <a:p>
            <a:pPr marL="342900" lvl="1" indent="-342900" algn="just">
              <a:buClr>
                <a:schemeClr val="tx1"/>
              </a:buClr>
              <a:buFont typeface="Arial" charset="0"/>
              <a:buChar char="•"/>
            </a:pPr>
            <a:r>
              <a:rPr lang="en-US" smtClean="0"/>
              <a:t>Using SQL statements in PL/SQL</a:t>
            </a:r>
          </a:p>
          <a:p>
            <a:pPr marL="342900" lvl="1" indent="-342900" algn="just">
              <a:buClr>
                <a:schemeClr val="tx1"/>
              </a:buClr>
              <a:buFont typeface="Arial" charset="0"/>
              <a:buChar char="•"/>
            </a:pPr>
            <a:r>
              <a:rPr lang="en-US" smtClean="0"/>
              <a:t>Composite datatype - %ROWTYPE</a:t>
            </a:r>
          </a:p>
          <a:p>
            <a:pPr marL="342900" lvl="1" indent="-342900" algn="just">
              <a:buClr>
                <a:schemeClr val="tx1"/>
              </a:buClr>
              <a:buFont typeface="Arial" charset="0"/>
              <a:buChar char="•"/>
            </a:pPr>
            <a:r>
              <a:rPr lang="en-US" smtClean="0"/>
              <a:t>Exception</a:t>
            </a:r>
          </a:p>
          <a:p>
            <a:pPr marL="342900" lvl="1" indent="-342900" algn="just">
              <a:buClr>
                <a:schemeClr val="tx1"/>
              </a:buClr>
              <a:buFont typeface="Arial" charset="0"/>
              <a:buChar char="•"/>
            </a:pPr>
            <a:r>
              <a:rPr lang="en-US" smtClean="0"/>
              <a:t>Trapping Exceptions</a:t>
            </a:r>
          </a:p>
          <a:p>
            <a:pPr marL="342900" lvl="1" indent="-342900" algn="just">
              <a:buClr>
                <a:schemeClr val="tx1"/>
              </a:buClr>
              <a:buFont typeface="Arial" charset="0"/>
              <a:buChar char="•"/>
            </a:pPr>
            <a:r>
              <a:rPr lang="en-US" smtClean="0"/>
              <a:t>Exception Types</a:t>
            </a:r>
          </a:p>
          <a:p>
            <a:pPr marL="342900" lvl="1" indent="-342900" algn="just">
              <a:buClr>
                <a:schemeClr val="tx1"/>
              </a:buClr>
              <a:buFont typeface="Arial" charset="0"/>
              <a:buChar char="•"/>
            </a:pPr>
            <a:r>
              <a:rPr lang="en-US" smtClean="0"/>
              <a:t>Predefined oracle server exception</a:t>
            </a:r>
          </a:p>
          <a:p>
            <a:pPr marL="342900" lvl="1" indent="-342900" algn="just">
              <a:buClr>
                <a:schemeClr val="tx1"/>
              </a:buClr>
              <a:buFont typeface="Arial" charset="0"/>
              <a:buChar char="•"/>
            </a:pPr>
            <a:r>
              <a:rPr lang="en-US" smtClean="0"/>
              <a:t>Non-predefined oracle server exception</a:t>
            </a:r>
          </a:p>
          <a:p>
            <a:pPr marL="342900" lvl="1" indent="-342900" algn="just">
              <a:buClr>
                <a:schemeClr val="tx1"/>
              </a:buClr>
              <a:buFont typeface="Arial" charset="0"/>
              <a:buChar char="•"/>
            </a:pPr>
            <a:r>
              <a:rPr lang="en-US" smtClean="0"/>
              <a:t>User-defined exception</a:t>
            </a:r>
          </a:p>
          <a:p>
            <a:pPr marL="342900" lvl="1" indent="-342900" algn="just">
              <a:buClr>
                <a:schemeClr val="tx1"/>
              </a:buClr>
              <a:buFont typeface="Arial" charset="0"/>
              <a:buChar char="•"/>
            </a:pPr>
            <a:r>
              <a:rPr lang="en-US" smtClean="0"/>
              <a:t>Using SQLCODE &amp; SQLERRM</a:t>
            </a:r>
          </a:p>
          <a:p>
            <a:pPr marL="342900" lvl="1" indent="-342900" algn="just">
              <a:buClr>
                <a:schemeClr val="tx1"/>
              </a:buClr>
              <a:buFont typeface="Arial" charset="0"/>
              <a:buChar char="•"/>
            </a:pPr>
            <a:r>
              <a:rPr lang="en-US" smtClean="0"/>
              <a:t>Using RAISE_APPLICATION_ERROR</a:t>
            </a:r>
          </a:p>
          <a:p>
            <a:pPr marL="342900" lvl="1" indent="-342900" algn="just">
              <a:buClr>
                <a:schemeClr val="tx1"/>
              </a:buClr>
              <a:buFont typeface="Arial" charset="0"/>
              <a:buChar char="•"/>
            </a:pPr>
            <a:r>
              <a:rPr lang="en-US" smtClean="0"/>
              <a:t>Propagation of exceptions</a:t>
            </a:r>
          </a:p>
          <a:p>
            <a:pPr marL="342900" lvl="1" indent="-342900" eaLnBrk="1" hangingPunct="1">
              <a:buFont typeface="Arial" charset="0"/>
              <a:buChar char="•"/>
            </a:pPr>
            <a:endParaRPr lang="en-US" smtClean="0"/>
          </a:p>
          <a:p>
            <a:pPr marL="342900" lvl="1" indent="-342900" eaLnBrk="1" hangingPunct="1">
              <a:buFont typeface="Arial" charset="0"/>
              <a:buChar char="•"/>
            </a:pPr>
            <a:endParaRPr lang="en-US" smtClean="0"/>
          </a:p>
          <a:p>
            <a:pPr eaLnBrk="1" hangingPunct="1">
              <a:buFont typeface="Arial" charset="0"/>
              <a:buChar char="•"/>
            </a:pPr>
            <a:endParaRPr lang="en-US" smtClean="0"/>
          </a:p>
          <a:p>
            <a:pPr eaLnBrk="1" hangingPunct="1">
              <a:buFont typeface="Arial" charset="0"/>
              <a:buChar char="•"/>
            </a:pP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Parameterized cursors (1 of 2) </a:t>
            </a:r>
          </a:p>
        </p:txBody>
      </p:sp>
      <p:sp>
        <p:nvSpPr>
          <p:cNvPr id="44035" name="Rectangle 3"/>
          <p:cNvSpPr>
            <a:spLocks noGrp="1" noChangeArrowheads="1"/>
          </p:cNvSpPr>
          <p:nvPr>
            <p:ph idx="1"/>
          </p:nvPr>
        </p:nvSpPr>
        <p:spPr>
          <a:xfrm>
            <a:off x="304800" y="1519238"/>
            <a:ext cx="8382000" cy="4881562"/>
          </a:xfrm>
        </p:spPr>
        <p:txBody>
          <a:bodyPr/>
          <a:lstStyle/>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We can pass one or more parameters to cursors, every time we open explicit cursors</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Opening  an explicit cursor with different parameters and closing it several times would return a different active set on each occasion</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Formal parameter(s) in the cursor declaration should have a corresponding actual parameter(s) in the OPEN statement</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Parameter (s) datatype can be any scalar type but do not specify the size</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Use the parameters passed to the cursors in the query</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Wingdings" pitchFamily="2" charset="2"/>
              <a:buNone/>
            </a:pPr>
            <a:endParaRPr lang="en-US" sz="1600" smtClean="0"/>
          </a:p>
          <a:p>
            <a:pPr lvl="1" eaLnBrk="1" hangingPunct="1">
              <a:lnSpc>
                <a:spcPct val="90000"/>
              </a:lnSpc>
              <a:buFont typeface="Wingdings" pitchFamily="2" charset="2"/>
              <a:buNone/>
            </a:pPr>
            <a:r>
              <a:rPr lang="en-US" sz="1600" smtClean="0"/>
              <a:t>     </a:t>
            </a:r>
          </a:p>
          <a:p>
            <a:pPr lvl="1" eaLnBrk="1" hangingPunct="1">
              <a:lnSpc>
                <a:spcPct val="90000"/>
              </a:lnSpc>
              <a:buFont typeface="Arial" charset="0"/>
              <a:buChar char="•"/>
            </a:pPr>
            <a:endParaRPr lang="en-US" sz="1600" smtClean="0"/>
          </a:p>
        </p:txBody>
      </p:sp>
      <p:sp>
        <p:nvSpPr>
          <p:cNvPr id="4" name="Slide Number Placeholder 3"/>
          <p:cNvSpPr>
            <a:spLocks noGrp="1"/>
          </p:cNvSpPr>
          <p:nvPr>
            <p:ph type="sldNum" sz="quarter" idx="10"/>
          </p:nvPr>
        </p:nvSpPr>
        <p:spPr/>
        <p:txBody>
          <a:bodyPr/>
          <a:lstStyle/>
          <a:p>
            <a:pPr>
              <a:defRPr/>
            </a:pPr>
            <a:fld id="{B33FDCB7-8857-43F0-8820-EFE5E485B664}" type="slidenum">
              <a:rPr lang="en-US" smtClean="0"/>
              <a:pPr>
                <a:defRPr/>
              </a:pPr>
              <a:t>40</a:t>
            </a:fld>
            <a:endParaRPr lang="en-US"/>
          </a:p>
        </p:txBody>
      </p:sp>
      <p:sp>
        <p:nvSpPr>
          <p:cNvPr id="5" name="AutoShape 10"/>
          <p:cNvSpPr>
            <a:spLocks noChangeArrowheads="1"/>
          </p:cNvSpPr>
          <p:nvPr/>
        </p:nvSpPr>
        <p:spPr bwMode="auto">
          <a:xfrm>
            <a:off x="381000" y="1066800"/>
            <a:ext cx="8305800" cy="685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2000" b="0" kern="0" dirty="0">
                <a:solidFill>
                  <a:srgbClr val="000000"/>
                </a:solidFill>
                <a:latin typeface="Lucida Console" pitchFamily="49" charset="0"/>
              </a:rPr>
              <a:t>CURSOR cursorname (parameter datatype) IS  query;</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C68E244-95D5-4809-97F9-9E2BCB9B3490}" type="slidenum">
              <a:rPr lang="en-US"/>
              <a:pPr>
                <a:defRPr/>
              </a:pPr>
              <a:t>41</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Parameterized cursors (2 of 2)</a:t>
            </a:r>
          </a:p>
        </p:txBody>
      </p:sp>
      <p:sp>
        <p:nvSpPr>
          <p:cNvPr id="45060"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143000"/>
            <a:ext cx="8610600" cy="4800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(p_billno NUMBER) IS SELECT itemid, qtypurchased</a:t>
            </a:r>
          </a:p>
          <a:p>
            <a:pPr eaLnBrk="0" hangingPunct="0">
              <a:spcBef>
                <a:spcPts val="600"/>
              </a:spcBef>
              <a:defRPr/>
            </a:pPr>
            <a:r>
              <a:rPr lang="en-US" sz="1600" b="0" dirty="0">
                <a:latin typeface="Lucida Console" pitchFamily="49" charset="0"/>
                <a:cs typeface="Courier New" pitchFamily="49" charset="0"/>
              </a:rPr>
              <a:t> FROM customerpurchase where billno = p_billno;</a:t>
            </a:r>
          </a:p>
          <a:p>
            <a:pPr eaLnBrk="0" hangingPunct="0">
              <a:spcBef>
                <a:spcPts val="600"/>
              </a:spcBef>
              <a:defRPr/>
            </a:pPr>
            <a:r>
              <a:rPr lang="en-US" sz="1600" b="0" dirty="0">
                <a:latin typeface="Lucida Console" pitchFamily="49" charset="0"/>
                <a:cs typeface="Courier New" pitchFamily="49" charset="0"/>
              </a:rPr>
              <a:t>v_itemid ITEM.ITEMID%TYPE;</a:t>
            </a:r>
          </a:p>
          <a:p>
            <a:pPr eaLnBrk="0" hangingPunct="0">
              <a:spcBef>
                <a:spcPts val="600"/>
              </a:spcBef>
              <a:defRPr/>
            </a:pPr>
            <a:r>
              <a:rPr lang="en-US" sz="1600" b="0" dirty="0">
                <a:latin typeface="Lucida Console" pitchFamily="49" charset="0"/>
                <a:cs typeface="Courier New" pitchFamily="49" charset="0"/>
              </a:rPr>
              <a:t>V_qtypurchased NUMBER(3);</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(1001);</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 v_qtypurchased;</a:t>
            </a:r>
          </a:p>
          <a:p>
            <a:pPr eaLnBrk="0" hangingPunct="0">
              <a:spcBef>
                <a:spcPts val="600"/>
              </a:spcBef>
              <a:defRPr/>
            </a:pPr>
            <a:r>
              <a:rPr lang="en-US" sz="1600" b="0" dirty="0">
                <a:latin typeface="Lucida Console" pitchFamily="49" charset="0"/>
                <a:cs typeface="Courier New" pitchFamily="49" charset="0"/>
              </a:rPr>
              <a:t>      EXIT WHEN </a:t>
            </a:r>
            <a:r>
              <a:rPr lang="en-US" sz="1600" b="0" dirty="0">
                <a:latin typeface="Lucida Console" pitchFamily="49" charset="0"/>
              </a:rPr>
              <a:t>cur_itemdet1</a:t>
            </a:r>
            <a:r>
              <a:rPr lang="en-US" sz="1600" b="0" dirty="0">
                <a:latin typeface="Lucida Console" pitchFamily="49" charset="0"/>
                <a:cs typeface="Courier New" pitchFamily="49" charset="0"/>
              </a:rPr>
              <a:t>%NOTFOUND;</a:t>
            </a:r>
          </a:p>
          <a:p>
            <a:pPr eaLnBrk="0" hangingPunct="0">
              <a:spcBef>
                <a:spcPts val="600"/>
              </a:spcBef>
              <a:defRPr/>
            </a:pPr>
            <a:r>
              <a:rPr lang="en-US" sz="1600" b="0" dirty="0">
                <a:latin typeface="Lucida Console" pitchFamily="49" charset="0"/>
                <a:cs typeface="Courier New" pitchFamily="49" charset="0"/>
              </a:rPr>
              <a:t>      DBMS_OUTPUT.PUT_LINE(v_itemid||'  '||v_qtypurchased);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END;</a:t>
            </a:r>
          </a:p>
        </p:txBody>
      </p:sp>
      <p:sp>
        <p:nvSpPr>
          <p:cNvPr id="45062" name="Rectangle 5"/>
          <p:cNvSpPr>
            <a:spLocks noChangeArrowheads="1"/>
          </p:cNvSpPr>
          <p:nvPr/>
        </p:nvSpPr>
        <p:spPr bwMode="auto">
          <a:xfrm>
            <a:off x="228600" y="1600200"/>
            <a:ext cx="4495800" cy="381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45063" name="Rectangle 6"/>
          <p:cNvSpPr>
            <a:spLocks noChangeArrowheads="1"/>
          </p:cNvSpPr>
          <p:nvPr/>
        </p:nvSpPr>
        <p:spPr bwMode="auto">
          <a:xfrm>
            <a:off x="533400" y="3200400"/>
            <a:ext cx="3048000" cy="381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Explicit Cursor - FOR UPDATE (1 of 5)</a:t>
            </a:r>
          </a:p>
        </p:txBody>
      </p:sp>
      <p:sp>
        <p:nvSpPr>
          <p:cNvPr id="46083" name="Rectangle 3"/>
          <p:cNvSpPr>
            <a:spLocks noGrp="1" noChangeArrowheads="1"/>
          </p:cNvSpPr>
          <p:nvPr>
            <p:ph idx="1"/>
          </p:nvPr>
        </p:nvSpPr>
        <p:spPr>
          <a:xfrm>
            <a:off x="228600" y="1671638"/>
            <a:ext cx="8229600" cy="4881562"/>
          </a:xfrm>
        </p:spPr>
        <p:txBody>
          <a:bodyPr/>
          <a:lstStyle/>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Allows modification of rows retrieved by the cursor</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FOR UPDATE clause is a part of SELECT statement, where exclusive row locks are acquired on the rows in the active set </a:t>
            </a:r>
          </a:p>
          <a:p>
            <a:pPr lvl="1" algn="just" eaLnBrk="1" hangingPunct="1">
              <a:lnSpc>
                <a:spcPct val="90000"/>
              </a:lnSpc>
              <a:buFont typeface="Arial" charset="0"/>
              <a:buChar char="•"/>
            </a:pPr>
            <a:endParaRPr lang="en-US" sz="1400" smtClean="0"/>
          </a:p>
          <a:p>
            <a:pPr lvl="1" algn="just" eaLnBrk="1" hangingPunct="1">
              <a:lnSpc>
                <a:spcPct val="90000"/>
              </a:lnSpc>
              <a:buFont typeface="Arial" charset="0"/>
              <a:buChar char="•"/>
            </a:pPr>
            <a:r>
              <a:rPr lang="en-US" sz="1600" smtClean="0"/>
              <a:t>Other sessions would be prevented from changing the rows in the active set</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If the requested rows are already locked by other session, then the current session will wait until these locks are released</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Usage of NOWAIT prevents this indefinite wait by throwing an Oracle error</a:t>
            </a:r>
          </a:p>
        </p:txBody>
      </p:sp>
      <p:sp>
        <p:nvSpPr>
          <p:cNvPr id="4" name="Slide Number Placeholder 3"/>
          <p:cNvSpPr>
            <a:spLocks noGrp="1"/>
          </p:cNvSpPr>
          <p:nvPr>
            <p:ph type="sldNum" sz="quarter" idx="10"/>
          </p:nvPr>
        </p:nvSpPr>
        <p:spPr/>
        <p:txBody>
          <a:bodyPr/>
          <a:lstStyle/>
          <a:p>
            <a:pPr>
              <a:defRPr/>
            </a:pPr>
            <a:fld id="{35AD09B8-C6B2-496A-A5B6-85D68E457334}" type="slidenum">
              <a:rPr lang="en-US" smtClean="0"/>
              <a:pPr>
                <a:defRPr/>
              </a:pPr>
              <a:t>42</a:t>
            </a:fld>
            <a:endParaRPr lang="en-US"/>
          </a:p>
        </p:txBody>
      </p:sp>
      <p:sp>
        <p:nvSpPr>
          <p:cNvPr id="5" name="AutoShape 10"/>
          <p:cNvSpPr>
            <a:spLocks noChangeArrowheads="1"/>
          </p:cNvSpPr>
          <p:nvPr/>
        </p:nvSpPr>
        <p:spPr bwMode="auto">
          <a:xfrm>
            <a:off x="381000" y="1066800"/>
            <a:ext cx="8305800" cy="838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800" b="0" kern="0" dirty="0">
                <a:solidFill>
                  <a:srgbClr val="000000"/>
                </a:solidFill>
                <a:latin typeface="Lucida Console" pitchFamily="49" charset="0"/>
              </a:rPr>
              <a:t>CURSOR cursorname IS  SELECT .. FROM .. FOR UPDATE </a:t>
            </a:r>
          </a:p>
          <a:p>
            <a:pPr lvl="1">
              <a:lnSpc>
                <a:spcPct val="90000"/>
              </a:lnSpc>
              <a:spcBef>
                <a:spcPct val="50000"/>
              </a:spcBef>
              <a:buClr>
                <a:srgbClr val="0033CC"/>
              </a:buClr>
              <a:buSzPct val="155000"/>
              <a:buFont typeface="Symbol" pitchFamily="18" charset="2"/>
              <a:buNone/>
              <a:defRPr/>
            </a:pPr>
            <a:r>
              <a:rPr lang="en-US" sz="1800" b="0" kern="0" dirty="0">
                <a:solidFill>
                  <a:srgbClr val="000000"/>
                </a:solidFill>
                <a:latin typeface="Lucida Console" pitchFamily="49" charset="0"/>
              </a:rPr>
              <a:t>[OF </a:t>
            </a:r>
            <a:r>
              <a:rPr lang="en-US" sz="1800" b="0" kern="0" dirty="0" err="1">
                <a:solidFill>
                  <a:srgbClr val="000000"/>
                </a:solidFill>
                <a:latin typeface="Lucida Console" pitchFamily="49" charset="0"/>
              </a:rPr>
              <a:t>column_reference</a:t>
            </a:r>
            <a:r>
              <a:rPr lang="en-US" sz="1800" b="0" kern="0" dirty="0">
                <a:solidFill>
                  <a:srgbClr val="000000"/>
                </a:solidFill>
                <a:latin typeface="Lucida Console" pitchFamily="49" charset="0"/>
              </a:rPr>
              <a:t>] [NOWAIT];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FOR UPDATE Cursor declaration (2 of 5)</a:t>
            </a:r>
          </a:p>
        </p:txBody>
      </p:sp>
      <p:sp>
        <p:nvSpPr>
          <p:cNvPr id="47107" name="Rectangle 3"/>
          <p:cNvSpPr>
            <a:spLocks noGrp="1" noChangeArrowheads="1"/>
          </p:cNvSpPr>
          <p:nvPr>
            <p:ph idx="1"/>
          </p:nvPr>
        </p:nvSpPr>
        <p:spPr>
          <a:xfrm>
            <a:off x="228600" y="1443038"/>
            <a:ext cx="8229600" cy="4881562"/>
          </a:xfrm>
        </p:spPr>
        <p:txBody>
          <a:bodyPr/>
          <a:lstStyle/>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If the requested rows are already locked by other session, then the current session will wait for n seconds </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If the rows are not unlocked within n seconds, then the wait would timeout by throwing an Oracle error </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p:txBody>
      </p:sp>
      <p:sp>
        <p:nvSpPr>
          <p:cNvPr id="4" name="Slide Number Placeholder 3"/>
          <p:cNvSpPr>
            <a:spLocks noGrp="1"/>
          </p:cNvSpPr>
          <p:nvPr>
            <p:ph type="sldNum" sz="quarter" idx="10"/>
          </p:nvPr>
        </p:nvSpPr>
        <p:spPr/>
        <p:txBody>
          <a:bodyPr/>
          <a:lstStyle/>
          <a:p>
            <a:pPr>
              <a:defRPr/>
            </a:pPr>
            <a:fld id="{DF7E01DE-6FC5-48B0-9157-F0F75577192B}" type="slidenum">
              <a:rPr lang="en-US" smtClean="0"/>
              <a:pPr>
                <a:defRPr/>
              </a:pPr>
              <a:t>43</a:t>
            </a:fld>
            <a:endParaRPr lang="en-US"/>
          </a:p>
        </p:txBody>
      </p:sp>
      <p:sp>
        <p:nvSpPr>
          <p:cNvPr id="5" name="AutoShape 10"/>
          <p:cNvSpPr>
            <a:spLocks noChangeArrowheads="1"/>
          </p:cNvSpPr>
          <p:nvPr/>
        </p:nvSpPr>
        <p:spPr bwMode="auto">
          <a:xfrm>
            <a:off x="381000" y="1143000"/>
            <a:ext cx="8305800" cy="838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800" b="0" kern="0" dirty="0">
                <a:solidFill>
                  <a:srgbClr val="000000"/>
                </a:solidFill>
                <a:latin typeface="Lucida Console" pitchFamily="49" charset="0"/>
              </a:rPr>
              <a:t>CURSOR cursorname IS  SELECT .. FROM .. FOR UPDATE </a:t>
            </a:r>
          </a:p>
          <a:p>
            <a:pPr lvl="1">
              <a:lnSpc>
                <a:spcPct val="90000"/>
              </a:lnSpc>
              <a:spcBef>
                <a:spcPct val="50000"/>
              </a:spcBef>
              <a:buClr>
                <a:srgbClr val="0033CC"/>
              </a:buClr>
              <a:buSzPct val="155000"/>
              <a:buFont typeface="Symbol" pitchFamily="18" charset="2"/>
              <a:buNone/>
              <a:defRPr/>
            </a:pPr>
            <a:r>
              <a:rPr lang="en-US" sz="1800" b="0" kern="0" dirty="0">
                <a:solidFill>
                  <a:srgbClr val="000000"/>
                </a:solidFill>
                <a:latin typeface="Lucida Console" pitchFamily="49" charset="0"/>
              </a:rPr>
              <a:t>[OF </a:t>
            </a:r>
            <a:r>
              <a:rPr lang="en-US" sz="1800" b="0" kern="0" dirty="0" err="1">
                <a:solidFill>
                  <a:srgbClr val="000000"/>
                </a:solidFill>
                <a:latin typeface="Lucida Console" pitchFamily="49" charset="0"/>
              </a:rPr>
              <a:t>column_reference</a:t>
            </a:r>
            <a:r>
              <a:rPr lang="en-US" sz="1800" b="0" kern="0" dirty="0">
                <a:solidFill>
                  <a:srgbClr val="000000"/>
                </a:solidFill>
                <a:latin typeface="Lucida Console" pitchFamily="49" charset="0"/>
              </a:rPr>
              <a:t>] [WAIT  n]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WHERE CURRENT OF clause (3 of 5)</a:t>
            </a:r>
          </a:p>
        </p:txBody>
      </p:sp>
      <p:sp>
        <p:nvSpPr>
          <p:cNvPr id="48131" name="Rectangle 3"/>
          <p:cNvSpPr>
            <a:spLocks noGrp="1" noChangeArrowheads="1"/>
          </p:cNvSpPr>
          <p:nvPr>
            <p:ph idx="1"/>
          </p:nvPr>
        </p:nvSpPr>
        <p:spPr>
          <a:xfrm>
            <a:off x="304800" y="1290638"/>
            <a:ext cx="8229600" cy="4881562"/>
          </a:xfrm>
        </p:spPr>
        <p:txBody>
          <a:bodyPr/>
          <a:lstStyle/>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Used with UPDATE or DELETE statement which does the modification</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To reference the current row from an explicit cursor</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Can be used only if the rows are obtained using FOR UPDATE clause </a:t>
            </a:r>
          </a:p>
          <a:p>
            <a:pPr lvl="1" eaLnBrk="1" hangingPunct="1">
              <a:lnSpc>
                <a:spcPct val="90000"/>
              </a:lnSpc>
              <a:buFont typeface="Arial" charset="0"/>
              <a:buChar char="•"/>
            </a:pPr>
            <a:endParaRPr lang="en-US" sz="1800" smtClean="0"/>
          </a:p>
        </p:txBody>
      </p:sp>
      <p:sp>
        <p:nvSpPr>
          <p:cNvPr id="4" name="Slide Number Placeholder 3"/>
          <p:cNvSpPr>
            <a:spLocks noGrp="1"/>
          </p:cNvSpPr>
          <p:nvPr>
            <p:ph type="sldNum" sz="quarter" idx="10"/>
          </p:nvPr>
        </p:nvSpPr>
        <p:spPr/>
        <p:txBody>
          <a:bodyPr/>
          <a:lstStyle/>
          <a:p>
            <a:pPr>
              <a:defRPr/>
            </a:pPr>
            <a:fld id="{BD8A12A2-4B59-4382-906A-65610409B479}" type="slidenum">
              <a:rPr lang="en-US" smtClean="0"/>
              <a:pPr>
                <a:defRPr/>
              </a:pPr>
              <a:t>44</a:t>
            </a:fld>
            <a:endParaRPr lang="en-US"/>
          </a:p>
        </p:txBody>
      </p:sp>
      <p:sp>
        <p:nvSpPr>
          <p:cNvPr id="5" name="AutoShape 10"/>
          <p:cNvSpPr>
            <a:spLocks noChangeArrowheads="1"/>
          </p:cNvSpPr>
          <p:nvPr/>
        </p:nvSpPr>
        <p:spPr bwMode="auto">
          <a:xfrm>
            <a:off x="381000" y="1143000"/>
            <a:ext cx="8305800" cy="838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2000" b="0" kern="0" dirty="0">
                <a:solidFill>
                  <a:srgbClr val="000000"/>
                </a:solidFill>
                <a:latin typeface="Lucida Console" pitchFamily="49" charset="0"/>
              </a:rPr>
              <a:t>WHERE CURRENT OF cursorname;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5592B18-CA4E-4C2E-97BD-D4222BDD29A4}" type="slidenum">
              <a:rPr lang="en-US"/>
              <a:pPr>
                <a:defRPr/>
              </a:pPr>
              <a:t>45</a:t>
            </a:fld>
            <a:endParaRPr lang="en-US"/>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FOR UPDATE cursor declaration (4 of 5)</a:t>
            </a:r>
          </a:p>
        </p:txBody>
      </p:sp>
      <p:sp>
        <p:nvSpPr>
          <p:cNvPr id="49156"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990600"/>
            <a:ext cx="8610600" cy="5334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 IS SELECT * FROM ITEM WHERE ITEMID LIKE 'STN%' </a:t>
            </a:r>
          </a:p>
          <a:p>
            <a:pPr eaLnBrk="0" hangingPunct="0">
              <a:spcBef>
                <a:spcPts val="600"/>
              </a:spcBef>
              <a:defRPr/>
            </a:pPr>
            <a:r>
              <a:rPr lang="en-US" sz="1600" b="0" dirty="0">
                <a:latin typeface="Lucida Console" pitchFamily="49" charset="0"/>
                <a:cs typeface="Courier New" pitchFamily="49" charset="0"/>
              </a:rPr>
              <a:t>FOR UPDATE OF unitprice;</a:t>
            </a:r>
          </a:p>
          <a:p>
            <a:pPr eaLnBrk="0" hangingPunct="0">
              <a:spcBef>
                <a:spcPts val="600"/>
              </a:spcBef>
              <a:defRPr/>
            </a:pPr>
            <a:r>
              <a:rPr lang="en-US" sz="1600" b="0" dirty="0">
                <a:latin typeface="Lucida Console" pitchFamily="49" charset="0"/>
                <a:cs typeface="Courier New" pitchFamily="49" charset="0"/>
              </a:rPr>
              <a:t>v_itemrec </a:t>
            </a:r>
            <a:r>
              <a:rPr lang="en-US" sz="1600" b="0" dirty="0">
                <a:latin typeface="Lucida Console" pitchFamily="49" charset="0"/>
              </a:rPr>
              <a:t>cur_itemdet1</a:t>
            </a:r>
            <a:r>
              <a:rPr lang="en-US" sz="1600" b="0" dirty="0">
                <a:latin typeface="Lucida Console" pitchFamily="49" charset="0"/>
                <a:cs typeface="Courier New" pitchFamily="49" charset="0"/>
              </a:rPr>
              <a:t>%ROWTYPE;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OPEN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v_itemrec;</a:t>
            </a:r>
          </a:p>
          <a:p>
            <a:pPr eaLnBrk="0" hangingPunct="0">
              <a:spcBef>
                <a:spcPts val="600"/>
              </a:spcBef>
              <a:defRPr/>
            </a:pPr>
            <a:r>
              <a:rPr lang="en-US" sz="1600" b="0" dirty="0">
                <a:latin typeface="Lucida Console" pitchFamily="49" charset="0"/>
                <a:cs typeface="Courier New" pitchFamily="49" charset="0"/>
              </a:rPr>
              <a:t>    EXIT WHEN </a:t>
            </a:r>
            <a:r>
              <a:rPr lang="en-US" sz="1600" b="0" dirty="0">
                <a:latin typeface="Lucida Console" pitchFamily="49" charset="0"/>
              </a:rPr>
              <a:t>cur_itemdet1</a:t>
            </a:r>
            <a:r>
              <a:rPr lang="en-US" sz="1600" b="0" dirty="0">
                <a:latin typeface="Lucida Console" pitchFamily="49" charset="0"/>
                <a:cs typeface="Courier New" pitchFamily="49" charset="0"/>
              </a:rPr>
              <a:t>%NOTFOUND;</a:t>
            </a:r>
          </a:p>
          <a:p>
            <a:pPr eaLnBrk="0" hangingPunct="0">
              <a:spcBef>
                <a:spcPts val="600"/>
              </a:spcBef>
              <a:defRPr/>
            </a:pPr>
            <a:r>
              <a:rPr lang="en-US" sz="1600" b="0" dirty="0">
                <a:latin typeface="Lucida Console" pitchFamily="49" charset="0"/>
                <a:cs typeface="Courier New" pitchFamily="49" charset="0"/>
              </a:rPr>
              <a:t>      UPDATE item SET unitprice=unitprice+1 </a:t>
            </a:r>
          </a:p>
          <a:p>
            <a:pPr eaLnBrk="0" hangingPunct="0">
              <a:spcBef>
                <a:spcPts val="600"/>
              </a:spcBef>
              <a:defRPr/>
            </a:pPr>
            <a:r>
              <a:rPr lang="en-US" sz="1600" b="0" dirty="0">
                <a:latin typeface="Lucida Console" pitchFamily="49" charset="0"/>
                <a:cs typeface="Courier New" pitchFamily="49" charset="0"/>
              </a:rPr>
              <a:t>                      WHERE CURRENT OF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DBMS_OUTPUT.PUT_LINE(v_itemrec.itemid);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49158" name="Rectangle 5"/>
          <p:cNvSpPr>
            <a:spLocks noChangeArrowheads="1"/>
          </p:cNvSpPr>
          <p:nvPr/>
        </p:nvSpPr>
        <p:spPr bwMode="auto">
          <a:xfrm>
            <a:off x="228600" y="1371600"/>
            <a:ext cx="8305800" cy="685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49159" name="Rectangle 6"/>
          <p:cNvSpPr>
            <a:spLocks noChangeArrowheads="1"/>
          </p:cNvSpPr>
          <p:nvPr/>
        </p:nvSpPr>
        <p:spPr bwMode="auto">
          <a:xfrm>
            <a:off x="533400" y="3962400"/>
            <a:ext cx="7772400" cy="685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836491F-25EE-4D21-8483-48056C7B8E0D}" type="slidenum">
              <a:rPr lang="en-US"/>
              <a:pPr>
                <a:defRPr/>
              </a:pPr>
              <a:t>46</a:t>
            </a:fld>
            <a:endParaRPr lang="en-US"/>
          </a:p>
        </p:txBody>
      </p:sp>
      <p:sp>
        <p:nvSpPr>
          <p:cNvPr id="8194" name="Rectangle 2"/>
          <p:cNvSpPr>
            <a:spLocks noGrp="1" noChangeArrowheads="1"/>
          </p:cNvSpPr>
          <p:nvPr>
            <p:ph type="title"/>
          </p:nvPr>
        </p:nvSpPr>
        <p:spPr>
          <a:xfrm>
            <a:off x="152400" y="57150"/>
            <a:ext cx="8686800" cy="817563"/>
          </a:xfrm>
        </p:spPr>
        <p:txBody>
          <a:bodyPr/>
          <a:lstStyle/>
          <a:p>
            <a:pPr eaLnBrk="1" hangingPunct="1">
              <a:defRPr/>
            </a:pPr>
            <a:r>
              <a:rPr lang="en-US" dirty="0" smtClean="0"/>
              <a:t>Don’ts - FOR UPDATE cursor declaration (4 of 5)</a:t>
            </a:r>
          </a:p>
        </p:txBody>
      </p:sp>
      <p:sp>
        <p:nvSpPr>
          <p:cNvPr id="50180"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143000"/>
            <a:ext cx="8763000" cy="3200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	CURSOR </a:t>
            </a:r>
            <a:r>
              <a:rPr lang="en-US" sz="1600" b="0" dirty="0">
                <a:latin typeface="Lucida Console" pitchFamily="49" charset="0"/>
              </a:rPr>
              <a:t>cur_itemdet1</a:t>
            </a:r>
            <a:r>
              <a:rPr lang="en-US" sz="1600" b="0" dirty="0">
                <a:latin typeface="Lucida Console" pitchFamily="49" charset="0"/>
                <a:cs typeface="Courier New" pitchFamily="49" charset="0"/>
              </a:rPr>
              <a:t> IS SELECT deptno, MAX(sal) as </a:t>
            </a:r>
            <a:r>
              <a:rPr lang="en-US" sz="1600" dirty="0" err="1">
                <a:latin typeface="Lucida Console" pitchFamily="49" charset="0"/>
                <a:cs typeface="Courier New" pitchFamily="49" charset="0"/>
              </a:rPr>
              <a:t>maximumsalary</a:t>
            </a:r>
            <a:endParaRPr lang="en-US" sz="1600" dirty="0">
              <a:latin typeface="Lucida Console" pitchFamily="49" charset="0"/>
              <a:cs typeface="Courier New" pitchFamily="49" charset="0"/>
            </a:endParaRPr>
          </a:p>
          <a:p>
            <a:pPr eaLnBrk="0" hangingPunct="0">
              <a:spcBef>
                <a:spcPts val="600"/>
              </a:spcBef>
              <a:defRPr/>
            </a:pPr>
            <a:r>
              <a:rPr lang="en-US" sz="1600" b="0" dirty="0">
                <a:latin typeface="Lucida Console" pitchFamily="49" charset="0"/>
                <a:cs typeface="Courier New" pitchFamily="49" charset="0"/>
              </a:rPr>
              <a:t>        FROM emp GROUP BY deptno FOR UPDATE OF </a:t>
            </a:r>
            <a:r>
              <a:rPr lang="en-US" sz="1600" dirty="0" err="1">
                <a:latin typeface="Lucida Console" pitchFamily="49" charset="0"/>
                <a:cs typeface="Courier New" pitchFamily="49" charset="0"/>
              </a:rPr>
              <a:t>maximumsalary</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FOR </a:t>
            </a:r>
            <a:r>
              <a:rPr lang="en-US" sz="1600" b="0" dirty="0" err="1">
                <a:latin typeface="Lucida Console" pitchFamily="49" charset="0"/>
                <a:cs typeface="Courier New" pitchFamily="49" charset="0"/>
              </a:rPr>
              <a:t>rec</a:t>
            </a:r>
            <a:r>
              <a:rPr lang="en-US" sz="1600" b="0" dirty="0">
                <a:latin typeface="Lucida Console" pitchFamily="49" charset="0"/>
                <a:cs typeface="Courier New" pitchFamily="49" charset="0"/>
              </a:rPr>
              <a:t> IN </a:t>
            </a:r>
            <a:r>
              <a:rPr lang="en-US" sz="1600" b="0" dirty="0">
                <a:latin typeface="Lucida Console" pitchFamily="49" charset="0"/>
              </a:rPr>
              <a:t>cur_itemdet1</a:t>
            </a:r>
            <a:endParaRPr lang="en-US" sz="1600" b="0" dirty="0">
              <a:latin typeface="Lucida Console" pitchFamily="49" charset="0"/>
              <a:cs typeface="Courier New" pitchFamily="49" charset="0"/>
            </a:endParaRP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DBMS_OUTPUT.PUT_LINE(</a:t>
            </a:r>
            <a:r>
              <a:rPr lang="en-US" sz="1600" b="0" dirty="0" err="1">
                <a:latin typeface="Lucida Console" pitchFamily="49" charset="0"/>
                <a:cs typeface="Courier New" pitchFamily="49" charset="0"/>
              </a:rPr>
              <a:t>rec.deptno</a:t>
            </a:r>
            <a:r>
              <a:rPr lang="en-US" sz="1600" b="0" dirty="0">
                <a:latin typeface="Lucida Console" pitchFamily="49" charset="0"/>
                <a:cs typeface="Courier New" pitchFamily="49" charset="0"/>
              </a:rPr>
              <a:t> ||'  '||</a:t>
            </a:r>
            <a:r>
              <a:rPr lang="en-US" sz="1600" b="0" dirty="0" err="1">
                <a:latin typeface="Lucida Console" pitchFamily="49" charset="0"/>
                <a:cs typeface="Courier New" pitchFamily="49" charset="0"/>
              </a:rPr>
              <a:t>rec.totalsal</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END;</a:t>
            </a:r>
          </a:p>
        </p:txBody>
      </p:sp>
      <p:sp>
        <p:nvSpPr>
          <p:cNvPr id="50182" name="Rectangle 5"/>
          <p:cNvSpPr>
            <a:spLocks noChangeArrowheads="1"/>
          </p:cNvSpPr>
          <p:nvPr/>
        </p:nvSpPr>
        <p:spPr bwMode="auto">
          <a:xfrm>
            <a:off x="1143000" y="1676400"/>
            <a:ext cx="7848600" cy="685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8" name="AutoShape 10"/>
          <p:cNvSpPr>
            <a:spLocks noChangeArrowheads="1"/>
          </p:cNvSpPr>
          <p:nvPr/>
        </p:nvSpPr>
        <p:spPr bwMode="auto">
          <a:xfrm>
            <a:off x="228600" y="4495800"/>
            <a:ext cx="8610600" cy="1676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ERROR at line 6:</a:t>
            </a:r>
          </a:p>
          <a:p>
            <a:pPr eaLnBrk="0" hangingPunct="0">
              <a:spcBef>
                <a:spcPts val="600"/>
              </a:spcBef>
              <a:defRPr/>
            </a:pPr>
            <a:r>
              <a:rPr lang="en-US" sz="1600" b="0" dirty="0">
                <a:latin typeface="Lucida Console" pitchFamily="49" charset="0"/>
                <a:cs typeface="Courier New" pitchFamily="49" charset="0"/>
              </a:rPr>
              <a:t>ORA-06550: line 2, column 76:</a:t>
            </a:r>
          </a:p>
          <a:p>
            <a:pPr eaLnBrk="0" hangingPunct="0">
              <a:spcBef>
                <a:spcPts val="600"/>
              </a:spcBef>
              <a:defRPr/>
            </a:pPr>
            <a:r>
              <a:rPr lang="en-US" sz="1600" b="0" dirty="0">
                <a:latin typeface="Lucida Console" pitchFamily="49" charset="0"/>
                <a:cs typeface="Courier New" pitchFamily="49" charset="0"/>
              </a:rPr>
              <a:t>PL/SQL: ORA-01786: FOR UPDATE of this query expression is not allowed</a:t>
            </a:r>
          </a:p>
          <a:p>
            <a:pPr eaLnBrk="0" hangingPunct="0">
              <a:spcBef>
                <a:spcPts val="600"/>
              </a:spcBef>
              <a:defRPr/>
            </a:pPr>
            <a:r>
              <a:rPr lang="en-US" sz="1600" b="0" dirty="0">
                <a:latin typeface="Lucida Console" pitchFamily="49" charset="0"/>
                <a:cs typeface="Courier New" pitchFamily="49" charset="0"/>
              </a:rPr>
              <a:t>ORA-06550: line 2, column 15:</a:t>
            </a:r>
          </a:p>
          <a:p>
            <a:pPr eaLnBrk="0" hangingPunct="0">
              <a:spcBef>
                <a:spcPts val="600"/>
              </a:spcBef>
              <a:defRPr/>
            </a:pPr>
            <a:r>
              <a:rPr lang="en-US" sz="1600" b="0" dirty="0">
                <a:latin typeface="Lucida Console" pitchFamily="49" charset="0"/>
                <a:cs typeface="Courier New" pitchFamily="49" charset="0"/>
              </a:rPr>
              <a:t>PL/SQL: SQL Statement ignored</a:t>
            </a:r>
          </a:p>
        </p:txBody>
      </p:sp>
      <p:sp>
        <p:nvSpPr>
          <p:cNvPr id="9" name="Multiply 8"/>
          <p:cNvSpPr/>
          <p:nvPr/>
        </p:nvSpPr>
        <p:spPr bwMode="auto">
          <a:xfrm>
            <a:off x="6629400" y="1524000"/>
            <a:ext cx="914400" cy="914400"/>
          </a:xfrm>
          <a:prstGeom prst="mathMultiply">
            <a:avLst/>
          </a:prstGeom>
          <a:solidFill>
            <a:srgbClr val="FF0000">
              <a:alpha val="77000"/>
            </a:srgbClr>
          </a:solidFill>
          <a:ln w="12700" cap="flat" cmpd="sng" algn="ctr">
            <a:solidFill>
              <a:schemeClr val="tx1"/>
            </a:solidFill>
            <a:prstDash val="solid"/>
            <a:round/>
            <a:headEnd type="none" w="med" len="med"/>
            <a:tailEnd type="none" w="med" len="med"/>
          </a:ln>
          <a:effectLst/>
        </p:spPr>
        <p:txBody>
          <a:bodyPr anchor="ctr"/>
          <a:lstStyle/>
          <a:p>
            <a:pPr algn="ctr" eaLnBrk="0" hangingPunct="0">
              <a:spcBef>
                <a:spcPct val="50000"/>
              </a:spcBef>
              <a:buClr>
                <a:srgbClr val="0033CC"/>
              </a:buClr>
              <a:buSzPct val="155000"/>
              <a:buFont typeface="Symbol" pitchFamily="18" charset="2"/>
              <a:buNone/>
              <a:defRPr/>
            </a:pPr>
            <a:endParaRPr lang="en-US" dirty="0">
              <a:solidFill>
                <a:srgbClr val="FF0000"/>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dirty="0" smtClean="0"/>
              <a:t>More about FOR UPDATE (5 of 5)</a:t>
            </a:r>
          </a:p>
        </p:txBody>
      </p:sp>
      <p:sp>
        <p:nvSpPr>
          <p:cNvPr id="51203" name="Rectangle 3"/>
          <p:cNvSpPr>
            <a:spLocks noGrp="1" noChangeArrowheads="1"/>
          </p:cNvSpPr>
          <p:nvPr>
            <p:ph idx="1"/>
          </p:nvPr>
        </p:nvSpPr>
        <p:spPr>
          <a:xfrm>
            <a:off x="228600" y="1447800"/>
            <a:ext cx="8686800" cy="4881563"/>
          </a:xfrm>
        </p:spPr>
        <p:txBody>
          <a:bodyPr/>
          <a:lstStyle/>
          <a:p>
            <a:pPr lvl="1" algn="just" eaLnBrk="1" hangingPunct="1">
              <a:lnSpc>
                <a:spcPct val="90000"/>
              </a:lnSpc>
              <a:buFont typeface="Arial" charset="0"/>
              <a:buChar char="•"/>
            </a:pPr>
            <a:r>
              <a:rPr lang="en-US" sz="1600" smtClean="0"/>
              <a:t>If no columns are listed in FOR UPDATE, any column can be updated</a:t>
            </a:r>
          </a:p>
          <a:p>
            <a:pPr lvl="1"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PL/SQL will let you update any column even those not mentioned in the FOR UPDATE clause, but this NOT a good style</a:t>
            </a:r>
          </a:p>
          <a:p>
            <a:pPr lvl="1"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Using FOR UPDATE in the cursor declaration, and modifying the rows without using WHERE CURRENT OF clause is legal, because the session which acquired the lock alone can modify the locked rows</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p:txBody>
      </p:sp>
      <p:sp>
        <p:nvSpPr>
          <p:cNvPr id="4" name="Slide Number Placeholder 3"/>
          <p:cNvSpPr>
            <a:spLocks noGrp="1"/>
          </p:cNvSpPr>
          <p:nvPr>
            <p:ph type="sldNum" sz="quarter" idx="10"/>
          </p:nvPr>
        </p:nvSpPr>
        <p:spPr/>
        <p:txBody>
          <a:bodyPr/>
          <a:lstStyle/>
          <a:p>
            <a:pPr>
              <a:defRPr/>
            </a:pPr>
            <a:fld id="{6B4C1D53-EA77-40E6-82CC-8C3E78119B5A}" type="slidenum">
              <a:rPr lang="en-US" smtClean="0"/>
              <a:pPr>
                <a:defRPr/>
              </a:pPr>
              <a:t>47</a:t>
            </a:fld>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dirty="0" smtClean="0"/>
              <a:t>Summary</a:t>
            </a:r>
          </a:p>
        </p:txBody>
      </p:sp>
      <p:sp>
        <p:nvSpPr>
          <p:cNvPr id="50179" name="Rectangle 3"/>
          <p:cNvSpPr>
            <a:spLocks noGrp="1" noChangeArrowheads="1"/>
          </p:cNvSpPr>
          <p:nvPr>
            <p:ph idx="1"/>
          </p:nvPr>
        </p:nvSpPr>
        <p:spPr>
          <a:xfrm>
            <a:off x="152400" y="1066800"/>
            <a:ext cx="8229600" cy="4881563"/>
          </a:xfrm>
        </p:spPr>
        <p:txBody>
          <a:bodyPr/>
          <a:lstStyle/>
          <a:p>
            <a:pPr marL="342900" lvl="1" indent="-342900" algn="just">
              <a:buClr>
                <a:schemeClr val="tx1"/>
              </a:buClr>
              <a:buFont typeface="Arial" charset="0"/>
              <a:buChar char="•"/>
              <a:defRPr/>
            </a:pPr>
            <a:r>
              <a:rPr lang="en-US" sz="2000" dirty="0" smtClean="0"/>
              <a:t>Implicit Cursors</a:t>
            </a:r>
          </a:p>
          <a:p>
            <a:pPr marL="342900" lvl="1" indent="-342900" algn="just">
              <a:buClr>
                <a:schemeClr val="tx1"/>
              </a:buClr>
              <a:buFont typeface="Arial" charset="0"/>
              <a:buChar char="•"/>
              <a:defRPr/>
            </a:pPr>
            <a:r>
              <a:rPr lang="en-US" sz="2000" dirty="0" smtClean="0"/>
              <a:t>Explicit Cursors</a:t>
            </a:r>
          </a:p>
          <a:p>
            <a:pPr marL="342900" lvl="1" indent="-342900" algn="just">
              <a:buClr>
                <a:schemeClr val="tx1"/>
              </a:buClr>
              <a:buFont typeface="Arial" charset="0"/>
              <a:buChar char="•"/>
              <a:defRPr/>
            </a:pPr>
            <a:r>
              <a:rPr lang="en-US" sz="2000" dirty="0" smtClean="0"/>
              <a:t>Operations on explicit cursors</a:t>
            </a:r>
          </a:p>
          <a:p>
            <a:pPr marL="342900" lvl="1" indent="-342900" algn="just">
              <a:buClr>
                <a:schemeClr val="tx1"/>
              </a:buClr>
              <a:buFont typeface="Arial" charset="0"/>
              <a:buChar char="•"/>
              <a:defRPr/>
            </a:pPr>
            <a:r>
              <a:rPr lang="en-US" sz="2000" dirty="0" smtClean="0"/>
              <a:t>Navigating cursors with loop</a:t>
            </a:r>
          </a:p>
          <a:p>
            <a:pPr marL="342900" lvl="1" indent="-342900" algn="just">
              <a:buClr>
                <a:schemeClr val="tx1"/>
              </a:buClr>
              <a:buFont typeface="Arial" charset="0"/>
              <a:buChar char="•"/>
              <a:defRPr/>
            </a:pPr>
            <a:r>
              <a:rPr lang="en-US" sz="2000" dirty="0" smtClean="0"/>
              <a:t>Cursor with FOR loop</a:t>
            </a:r>
          </a:p>
          <a:p>
            <a:pPr marL="342900" lvl="1" indent="-342900" algn="just">
              <a:buClr>
                <a:schemeClr val="tx1"/>
              </a:buClr>
              <a:buFont typeface="Arial" charset="0"/>
              <a:buChar char="•"/>
              <a:defRPr/>
            </a:pPr>
            <a:r>
              <a:rPr lang="en-US" sz="2000" dirty="0" smtClean="0"/>
              <a:t>Cursor related predefined oracle server exception</a:t>
            </a:r>
          </a:p>
          <a:p>
            <a:pPr marL="342900" lvl="1" indent="-342900" algn="just">
              <a:buClr>
                <a:schemeClr val="tx1"/>
              </a:buClr>
              <a:buFont typeface="Arial" charset="0"/>
              <a:buChar char="•"/>
              <a:defRPr/>
            </a:pPr>
            <a:r>
              <a:rPr lang="en-US" sz="2000" dirty="0" smtClean="0"/>
              <a:t>Explicit cursor with parameters</a:t>
            </a:r>
          </a:p>
          <a:p>
            <a:pPr marL="0" indent="0" eaLnBrk="1" hangingPunct="1">
              <a:lnSpc>
                <a:spcPct val="80000"/>
              </a:lnSpc>
              <a:buFont typeface="Arial" charset="0"/>
              <a:buChar char="•"/>
              <a:defRPr/>
            </a:pPr>
            <a:r>
              <a:rPr lang="en-US" sz="2000" dirty="0" smtClean="0"/>
              <a:t>    Explicit cursor with FOR update</a:t>
            </a:r>
          </a:p>
          <a:p>
            <a:pPr marL="400050" lvl="1" indent="0" eaLnBrk="1" hangingPunct="1">
              <a:lnSpc>
                <a:spcPct val="80000"/>
              </a:lnSpc>
              <a:buFont typeface="Wingdings" pitchFamily="2" charset="2"/>
              <a:buNone/>
              <a:defRPr/>
            </a:pPr>
            <a:endParaRPr lang="en-US" sz="2000" dirty="0" smtClean="0"/>
          </a:p>
        </p:txBody>
      </p:sp>
      <p:sp>
        <p:nvSpPr>
          <p:cNvPr id="4" name="Slide Number Placeholder 3"/>
          <p:cNvSpPr>
            <a:spLocks noGrp="1"/>
          </p:cNvSpPr>
          <p:nvPr>
            <p:ph type="sldNum" sz="quarter" idx="10"/>
          </p:nvPr>
        </p:nvSpPr>
        <p:spPr/>
        <p:txBody>
          <a:bodyPr/>
          <a:lstStyle/>
          <a:p>
            <a:pPr>
              <a:defRPr/>
            </a:pPr>
            <a:fld id="{25E7DC1A-5498-4721-964C-85F6A9E04A49}"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057FA73D-2669-4658-88A6-8A460F560F10}" type="slidenum">
              <a:rPr lang="en-US"/>
              <a:pPr>
                <a:defRPr/>
              </a:pPr>
              <a:t>49</a:t>
            </a:fld>
            <a:endParaRPr lang="en-US"/>
          </a:p>
        </p:txBody>
      </p:sp>
      <p:sp>
        <p:nvSpPr>
          <p:cNvPr id="53251" name="Rectangle 2"/>
          <p:cNvSpPr>
            <a:spLocks noChangeArrowheads="1"/>
          </p:cNvSpPr>
          <p:nvPr/>
        </p:nvSpPr>
        <p:spPr bwMode="auto">
          <a:xfrm>
            <a:off x="3235325" y="3594100"/>
            <a:ext cx="3862388"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2400" b="0">
                <a:solidFill>
                  <a:srgbClr val="777777"/>
                </a:solidFill>
              </a:rPr>
              <a:t>Thank You</a:t>
            </a:r>
          </a:p>
        </p:txBody>
      </p:sp>
      <p:sp>
        <p:nvSpPr>
          <p:cNvPr id="53252" name="Line 3"/>
          <p:cNvSpPr>
            <a:spLocks noChangeShapeType="1"/>
          </p:cNvSpPr>
          <p:nvPr/>
        </p:nvSpPr>
        <p:spPr bwMode="auto">
          <a:xfrm>
            <a:off x="3270250" y="4876800"/>
            <a:ext cx="4800600" cy="0"/>
          </a:xfrm>
          <a:prstGeom prst="line">
            <a:avLst/>
          </a:prstGeom>
          <a:noFill/>
          <a:ln w="9525">
            <a:solidFill>
              <a:srgbClr val="000000"/>
            </a:solidFill>
            <a:round/>
            <a:headEnd/>
            <a:tailEnd/>
          </a:ln>
        </p:spPr>
        <p:txBody>
          <a:bodyPr/>
          <a:lstStyle/>
          <a:p>
            <a:endParaRPr lang="en-US"/>
          </a:p>
        </p:txBody>
      </p:sp>
      <p:sp>
        <p:nvSpPr>
          <p:cNvPr id="53253" name="Rectangle 4"/>
          <p:cNvSpPr>
            <a:spLocks noChangeArrowheads="1"/>
          </p:cNvSpPr>
          <p:nvPr/>
        </p:nvSpPr>
        <p:spPr bwMode="auto">
          <a:xfrm>
            <a:off x="3270250" y="5029200"/>
            <a:ext cx="4800600" cy="1066800"/>
          </a:xfrm>
          <a:prstGeom prst="rect">
            <a:avLst/>
          </a:prstGeom>
          <a:noFill/>
          <a:ln w="9525">
            <a:noFill/>
            <a:miter lim="800000"/>
            <a:headEnd/>
            <a:tailEnd/>
          </a:ln>
        </p:spPr>
        <p:txBody>
          <a:bodyPr lIns="36000" tIns="36000" rIns="36000" bIns="36000"/>
          <a:lstStyle/>
          <a:p>
            <a:r>
              <a:rPr lang="en-GB" sz="800" b="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b="0">
                <a:solidFill>
                  <a:srgbClr val="000000"/>
                </a:solidFill>
                <a:cs typeface="Arial" charset="0"/>
              </a:rPr>
            </a:br>
            <a:r>
              <a:rPr lang="en-GB" sz="800" b="0">
                <a:solidFill>
                  <a:srgbClr val="000000"/>
                </a:solidFill>
                <a:cs typeface="Arial" charset="0"/>
              </a:rPr>
              <a:t>Infosys Technologies Ltd.”</a:t>
            </a:r>
          </a:p>
          <a:p>
            <a:endParaRPr lang="en-US" sz="600" b="0">
              <a:solidFill>
                <a:srgbClr val="000000"/>
              </a:solidFill>
              <a:latin typeface="Times New Roman" pitchFamily="18" charset="0"/>
            </a:endParaRPr>
          </a:p>
          <a:p>
            <a:pPr eaLnBrk="0" hangingPunct="0"/>
            <a:r>
              <a:rPr lang="en-GB" sz="800" b="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b="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0CA3983-2FFE-42F1-9B17-FF70190051C4}" type="slidenum">
              <a:rPr lang="en-US"/>
              <a:pPr>
                <a:defRPr/>
              </a:pPr>
              <a:t>5</a:t>
            </a:fld>
            <a:endParaRPr lang="en-US"/>
          </a:p>
        </p:txBody>
      </p:sp>
      <p:sp>
        <p:nvSpPr>
          <p:cNvPr id="173058" name="Rectangle 2"/>
          <p:cNvSpPr>
            <a:spLocks noGrp="1" noChangeArrowheads="1"/>
          </p:cNvSpPr>
          <p:nvPr>
            <p:ph type="title"/>
          </p:nvPr>
        </p:nvSpPr>
        <p:spPr/>
        <p:txBody>
          <a:bodyPr/>
          <a:lstStyle/>
          <a:p>
            <a:pPr eaLnBrk="1" hangingPunct="1">
              <a:defRPr/>
            </a:pPr>
            <a:r>
              <a:rPr lang="en-US" dirty="0" smtClean="0"/>
              <a:t>Day 4 - Session Plan </a:t>
            </a:r>
          </a:p>
        </p:txBody>
      </p:sp>
      <p:sp>
        <p:nvSpPr>
          <p:cNvPr id="8196" name="Rectangle 3"/>
          <p:cNvSpPr>
            <a:spLocks noGrp="1" noChangeArrowheads="1"/>
          </p:cNvSpPr>
          <p:nvPr>
            <p:ph idx="1"/>
          </p:nvPr>
        </p:nvSpPr>
        <p:spPr>
          <a:xfrm>
            <a:off x="152400" y="1066800"/>
            <a:ext cx="8229600" cy="4881563"/>
          </a:xfrm>
        </p:spPr>
        <p:txBody>
          <a:bodyPr/>
          <a:lstStyle/>
          <a:p>
            <a:pPr marL="400050" lvl="1" indent="0" eaLnBrk="1" hangingPunct="1">
              <a:lnSpc>
                <a:spcPct val="80000"/>
              </a:lnSpc>
              <a:buFont typeface="Arial" charset="0"/>
              <a:buChar char="•"/>
              <a:defRPr/>
            </a:pPr>
            <a:endParaRPr lang="en-US" sz="2000" dirty="0" smtClean="0"/>
          </a:p>
          <a:p>
            <a:pPr marL="342900" lvl="1" indent="-342900" algn="just">
              <a:buClr>
                <a:schemeClr val="tx1"/>
              </a:buClr>
              <a:buFont typeface="Arial" charset="0"/>
              <a:buChar char="•"/>
              <a:defRPr/>
            </a:pPr>
            <a:r>
              <a:rPr lang="en-US" sz="2000" dirty="0" smtClean="0"/>
              <a:t>Implicit Cursors</a:t>
            </a:r>
          </a:p>
          <a:p>
            <a:pPr marL="342900" lvl="1" indent="-342900" algn="just">
              <a:buClr>
                <a:schemeClr val="tx1"/>
              </a:buClr>
              <a:buFont typeface="Arial" charset="0"/>
              <a:buChar char="•"/>
              <a:defRPr/>
            </a:pPr>
            <a:r>
              <a:rPr lang="en-US" sz="2000" dirty="0" smtClean="0"/>
              <a:t>Explicit Cursors</a:t>
            </a:r>
          </a:p>
          <a:p>
            <a:pPr marL="342900" lvl="1" indent="-342900" algn="just">
              <a:buClr>
                <a:schemeClr val="tx1"/>
              </a:buClr>
              <a:buFont typeface="Arial" charset="0"/>
              <a:buChar char="•"/>
              <a:defRPr/>
            </a:pPr>
            <a:r>
              <a:rPr lang="en-US" sz="2000" dirty="0" smtClean="0"/>
              <a:t>Operations on explicit cursors</a:t>
            </a:r>
          </a:p>
          <a:p>
            <a:pPr marL="342900" lvl="1" indent="-342900" algn="just">
              <a:buClr>
                <a:schemeClr val="tx1"/>
              </a:buClr>
              <a:buFont typeface="Arial" charset="0"/>
              <a:buChar char="•"/>
              <a:defRPr/>
            </a:pPr>
            <a:r>
              <a:rPr lang="en-US" sz="2000" dirty="0" smtClean="0"/>
              <a:t>Navigating cursors with loop</a:t>
            </a:r>
          </a:p>
          <a:p>
            <a:pPr marL="342900" lvl="1" indent="-342900" algn="just">
              <a:buClr>
                <a:schemeClr val="tx1"/>
              </a:buClr>
              <a:buFont typeface="Arial" charset="0"/>
              <a:buChar char="•"/>
              <a:defRPr/>
            </a:pPr>
            <a:r>
              <a:rPr lang="en-US" sz="2000" dirty="0" smtClean="0"/>
              <a:t>Cursor with FOR loop</a:t>
            </a:r>
          </a:p>
          <a:p>
            <a:pPr marL="342900" lvl="1" indent="-342900" algn="just">
              <a:buClr>
                <a:schemeClr val="tx1"/>
              </a:buClr>
              <a:buFont typeface="Arial" charset="0"/>
              <a:buChar char="•"/>
              <a:defRPr/>
            </a:pPr>
            <a:r>
              <a:rPr lang="en-US" sz="2000" dirty="0" smtClean="0"/>
              <a:t>Cursor related predefined oracle server exception</a:t>
            </a:r>
          </a:p>
          <a:p>
            <a:pPr marL="342900" lvl="1" indent="-342900" algn="just">
              <a:buClr>
                <a:schemeClr val="tx1"/>
              </a:buClr>
              <a:buFont typeface="Arial" charset="0"/>
              <a:buChar char="•"/>
              <a:defRPr/>
            </a:pPr>
            <a:r>
              <a:rPr lang="en-US" sz="2000" dirty="0" smtClean="0"/>
              <a:t>Explicit cursor with parameters</a:t>
            </a:r>
          </a:p>
          <a:p>
            <a:pPr marL="0" indent="0" eaLnBrk="1" hangingPunct="1">
              <a:lnSpc>
                <a:spcPct val="80000"/>
              </a:lnSpc>
              <a:buFont typeface="Arial" charset="0"/>
              <a:buChar char="•"/>
              <a:defRPr/>
            </a:pPr>
            <a:r>
              <a:rPr lang="en-US" sz="2000" dirty="0" smtClean="0"/>
              <a:t>    Explicit cursor with FOR update</a:t>
            </a:r>
          </a:p>
          <a:p>
            <a:pPr marL="400050" lvl="1" indent="0" eaLnBrk="1" hangingPunct="1">
              <a:lnSpc>
                <a:spcPct val="80000"/>
              </a:lnSpc>
              <a:buFont typeface="Arial" charset="0"/>
              <a:buChar char="•"/>
              <a:defRPr/>
            </a:pPr>
            <a:endParaRPr lang="en-US" sz="2000" dirty="0" smtClean="0"/>
          </a:p>
          <a:p>
            <a:pPr algn="just" eaLnBrk="1" hangingPunct="1">
              <a:buClr>
                <a:schemeClr val="tx1"/>
              </a:buClr>
              <a:buFont typeface="Wingdings" pitchFamily="2" charset="2"/>
              <a:buNone/>
              <a:defRPr/>
            </a:pP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352425" y="990600"/>
            <a:ext cx="7924800" cy="685800"/>
          </a:xfrm>
        </p:spPr>
        <p:txBody>
          <a:bodyPr/>
          <a:lstStyle/>
          <a:p>
            <a:pPr eaLnBrk="1" hangingPunct="1">
              <a:defRPr/>
            </a:pPr>
            <a:r>
              <a:rPr lang="en-US" sz="2400" dirty="0" smtClean="0"/>
              <a:t>Cursors</a:t>
            </a:r>
          </a:p>
        </p:txBody>
      </p:sp>
      <p:sp>
        <p:nvSpPr>
          <p:cNvPr id="171011" name="Rectangle 3"/>
          <p:cNvSpPr>
            <a:spLocks noGrp="1" noChangeArrowheads="1"/>
          </p:cNvSpPr>
          <p:nvPr>
            <p:ph type="subTitle" idx="1"/>
          </p:nvPr>
        </p:nvSpPr>
        <p:spPr>
          <a:xfrm>
            <a:off x="762000" y="4038600"/>
            <a:ext cx="6858000" cy="1371600"/>
          </a:xfrm>
        </p:spPr>
        <p:txBody>
          <a:bodyPr/>
          <a:lstStyle/>
          <a:p>
            <a:pPr eaLnBrk="1" hangingPunct="1">
              <a:lnSpc>
                <a:spcPct val="80000"/>
              </a:lnSpc>
              <a:defRPr/>
            </a:pPr>
            <a:r>
              <a:rPr lang="en-US" smtClean="0"/>
              <a:t>    </a:t>
            </a:r>
            <a:endParaRPr lang="en-US"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Cursor</a:t>
            </a:r>
            <a:endParaRPr lang="en-US" dirty="0"/>
          </a:p>
        </p:txBody>
      </p:sp>
      <p:sp>
        <p:nvSpPr>
          <p:cNvPr id="10243" name="Content Placeholder 2"/>
          <p:cNvSpPr>
            <a:spLocks noGrp="1"/>
          </p:cNvSpPr>
          <p:nvPr>
            <p:ph idx="1"/>
          </p:nvPr>
        </p:nvSpPr>
        <p:spPr>
          <a:xfrm>
            <a:off x="0" y="1143000"/>
            <a:ext cx="8229600" cy="4881563"/>
          </a:xfrm>
        </p:spPr>
        <p:txBody>
          <a:bodyPr/>
          <a:lstStyle/>
          <a:p>
            <a:pPr>
              <a:buFont typeface="Arial" charset="0"/>
              <a:buChar char="•"/>
            </a:pPr>
            <a:r>
              <a:rPr lang="en-US" sz="1800" smtClean="0"/>
              <a:t>A Cursor is a private SQL work area</a:t>
            </a:r>
          </a:p>
          <a:p>
            <a:pPr>
              <a:spcBef>
                <a:spcPct val="50000"/>
              </a:spcBef>
              <a:buClr>
                <a:schemeClr val="tx1"/>
              </a:buClr>
              <a:buFont typeface="Arial" charset="0"/>
              <a:buChar char="•"/>
            </a:pPr>
            <a:r>
              <a:rPr lang="en-US" sz="1800" smtClean="0"/>
              <a:t>Every SQL statement executed by the Oracle Server has an individual cursor associated with it</a:t>
            </a:r>
          </a:p>
          <a:p>
            <a:pPr>
              <a:spcBef>
                <a:spcPct val="50000"/>
              </a:spcBef>
              <a:buClr>
                <a:schemeClr val="tx1"/>
              </a:buClr>
              <a:buFont typeface="Arial" charset="0"/>
              <a:buChar char="•"/>
            </a:pPr>
            <a:r>
              <a:rPr lang="en-US" sz="1800" smtClean="0"/>
              <a:t>There are two types of cursors</a:t>
            </a:r>
          </a:p>
          <a:p>
            <a:pPr lvl="1">
              <a:spcBef>
                <a:spcPct val="50000"/>
              </a:spcBef>
              <a:buClr>
                <a:schemeClr val="tx1"/>
              </a:buClr>
              <a:buFont typeface="Arial" charset="0"/>
              <a:buChar char="•"/>
            </a:pPr>
            <a:r>
              <a:rPr lang="en-US" sz="1800" smtClean="0"/>
              <a:t>Implicit Cursors</a:t>
            </a:r>
          </a:p>
          <a:p>
            <a:pPr lvl="2">
              <a:spcBef>
                <a:spcPct val="50000"/>
              </a:spcBef>
              <a:buClr>
                <a:schemeClr val="tx1"/>
              </a:buClr>
              <a:buFont typeface="Arial" charset="0"/>
              <a:buChar char="•"/>
            </a:pPr>
            <a:r>
              <a:rPr lang="en-US" sz="1800" smtClean="0"/>
              <a:t>Declared for all DML and PL/SQL SELECT statements</a:t>
            </a:r>
          </a:p>
          <a:p>
            <a:pPr lvl="1">
              <a:spcBef>
                <a:spcPct val="50000"/>
              </a:spcBef>
              <a:buClr>
                <a:schemeClr val="tx1"/>
              </a:buClr>
              <a:buFont typeface="Arial" charset="0"/>
              <a:buChar char="•"/>
            </a:pPr>
            <a:r>
              <a:rPr lang="en-US" sz="1800" smtClean="0"/>
              <a:t>Explicit Cursors</a:t>
            </a:r>
          </a:p>
          <a:p>
            <a:pPr lvl="2">
              <a:spcBef>
                <a:spcPct val="50000"/>
              </a:spcBef>
              <a:buClr>
                <a:schemeClr val="tx1"/>
              </a:buClr>
              <a:buFont typeface="Arial" charset="0"/>
              <a:buChar char="•"/>
            </a:pPr>
            <a:r>
              <a:rPr lang="en-US" sz="1800" smtClean="0"/>
              <a:t>Declared and named by the programmer</a:t>
            </a:r>
          </a:p>
          <a:p>
            <a:pPr eaLnBrk="1" hangingPunct="1">
              <a:spcBef>
                <a:spcPct val="50000"/>
              </a:spcBef>
              <a:buClr>
                <a:schemeClr val="tx1"/>
              </a:buClr>
              <a:buFont typeface="Arial" charset="0"/>
              <a:buChar char="•"/>
            </a:pPr>
            <a:r>
              <a:rPr lang="en-US" sz="1800" smtClean="0"/>
              <a:t>The Cursor points to a memory region called the context area that holds the following:</a:t>
            </a:r>
          </a:p>
          <a:p>
            <a:pPr lvl="1" eaLnBrk="1" hangingPunct="1">
              <a:spcBef>
                <a:spcPct val="50000"/>
              </a:spcBef>
              <a:buClr>
                <a:schemeClr val="tx1"/>
              </a:buClr>
              <a:buFont typeface="Arial" charset="0"/>
              <a:buChar char="•"/>
            </a:pPr>
            <a:r>
              <a:rPr lang="en-US" sz="1800" smtClean="0"/>
              <a:t>Rows returned by the query</a:t>
            </a:r>
          </a:p>
          <a:p>
            <a:pPr lvl="1" eaLnBrk="1" hangingPunct="1">
              <a:spcBef>
                <a:spcPct val="50000"/>
              </a:spcBef>
              <a:buClr>
                <a:schemeClr val="tx1"/>
              </a:buClr>
              <a:buFont typeface="Arial" charset="0"/>
              <a:buChar char="•"/>
            </a:pPr>
            <a:r>
              <a:rPr lang="en-US" sz="1800" smtClean="0"/>
              <a:t>Number of rows processed by the query</a:t>
            </a:r>
          </a:p>
          <a:p>
            <a:pPr lvl="1" eaLnBrk="1" hangingPunct="1">
              <a:spcBef>
                <a:spcPct val="50000"/>
              </a:spcBef>
              <a:buClr>
                <a:schemeClr val="tx1"/>
              </a:buClr>
              <a:buFont typeface="Arial" charset="0"/>
              <a:buChar char="•"/>
            </a:pPr>
            <a:r>
              <a:rPr lang="en-US" sz="1800" smtClean="0"/>
              <a:t>A pointer to the parsed query</a:t>
            </a:r>
          </a:p>
          <a:p>
            <a:pPr>
              <a:spcBef>
                <a:spcPct val="50000"/>
              </a:spcBef>
              <a:buClr>
                <a:schemeClr val="tx1"/>
              </a:buClr>
              <a:buFont typeface="Arial" charset="0"/>
              <a:buChar char="•"/>
            </a:pPr>
            <a:endParaRPr lang="en-US" smtClean="0"/>
          </a:p>
          <a:p>
            <a:pPr lvl="2">
              <a:spcBef>
                <a:spcPct val="50000"/>
              </a:spcBef>
              <a:buClr>
                <a:schemeClr val="tx1"/>
              </a:buClr>
              <a:buFont typeface="Arial" charset="0"/>
              <a:buChar char="•"/>
            </a:pPr>
            <a:endParaRPr lang="en-US" smtClean="0"/>
          </a:p>
          <a:p>
            <a:pPr lvl="2">
              <a:spcBef>
                <a:spcPct val="50000"/>
              </a:spcBef>
              <a:buClr>
                <a:schemeClr val="tx1"/>
              </a:buClr>
              <a:buFont typeface="Arial" charset="0"/>
              <a:buChar char="•"/>
            </a:pPr>
            <a:endParaRPr lang="en-US" smtClean="0"/>
          </a:p>
          <a:p>
            <a:pPr>
              <a:buFont typeface="Arial" charset="0"/>
              <a:buChar char="•"/>
            </a:pPr>
            <a:endParaRPr lang="en-US" smtClean="0"/>
          </a:p>
        </p:txBody>
      </p:sp>
      <p:sp>
        <p:nvSpPr>
          <p:cNvPr id="4" name="Slide Number Placeholder 3"/>
          <p:cNvSpPr>
            <a:spLocks noGrp="1"/>
          </p:cNvSpPr>
          <p:nvPr>
            <p:ph type="sldNum" sz="quarter" idx="10"/>
          </p:nvPr>
        </p:nvSpPr>
        <p:spPr/>
        <p:txBody>
          <a:bodyPr/>
          <a:lstStyle/>
          <a:p>
            <a:pPr>
              <a:defRPr/>
            </a:pPr>
            <a:fld id="{FECB307A-06F9-4F07-A2C7-0B06E3545F62}" type="slidenum">
              <a:rPr lang="en-US">
                <a:solidFill>
                  <a:srgbClr val="FFFFFF"/>
                </a:solidFill>
                <a:latin typeface="Arial" charset="0"/>
              </a:rPr>
              <a:pPr>
                <a:defRPr/>
              </a:pPr>
              <a:t>7</a:t>
            </a:fld>
            <a:endParaRPr lang="en-US">
              <a:solidFill>
                <a:srgbClr val="FFFFFF"/>
              </a:solidFill>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Implicit Cursor Attributes</a:t>
            </a:r>
            <a:endParaRPr lang="en-US" dirty="0"/>
          </a:p>
        </p:txBody>
      </p:sp>
      <p:sp>
        <p:nvSpPr>
          <p:cNvPr id="11267" name="Content Placeholder 2"/>
          <p:cNvSpPr>
            <a:spLocks noGrp="1"/>
          </p:cNvSpPr>
          <p:nvPr>
            <p:ph idx="1"/>
          </p:nvPr>
        </p:nvSpPr>
        <p:spPr/>
        <p:txBody>
          <a:bodyPr/>
          <a:lstStyle/>
          <a:p>
            <a:pPr eaLnBrk="1" hangingPunct="1">
              <a:buFont typeface="Arial" charset="0"/>
              <a:buChar char="•"/>
            </a:pPr>
            <a:r>
              <a:rPr lang="en-US" sz="1800" smtClean="0"/>
              <a:t>Using SQL cursor attributes, you can test the outcome of your SQL statements</a:t>
            </a:r>
          </a:p>
          <a:p>
            <a:endParaRPr lang="en-US" smtClean="0"/>
          </a:p>
        </p:txBody>
      </p:sp>
      <p:sp>
        <p:nvSpPr>
          <p:cNvPr id="4" name="Slide Number Placeholder 3"/>
          <p:cNvSpPr>
            <a:spLocks noGrp="1"/>
          </p:cNvSpPr>
          <p:nvPr>
            <p:ph type="sldNum" sz="quarter" idx="10"/>
          </p:nvPr>
        </p:nvSpPr>
        <p:spPr/>
        <p:txBody>
          <a:bodyPr/>
          <a:lstStyle/>
          <a:p>
            <a:pPr>
              <a:defRPr/>
            </a:pPr>
            <a:fld id="{3C7A62C5-3529-4243-A358-E7941D3C437B}" type="slidenum">
              <a:rPr lang="en-US">
                <a:solidFill>
                  <a:srgbClr val="FFFFFF"/>
                </a:solidFill>
                <a:latin typeface="Arial" charset="0"/>
              </a:rPr>
              <a:pPr>
                <a:defRPr/>
              </a:pPr>
              <a:t>8</a:t>
            </a:fld>
            <a:endParaRPr lang="en-US">
              <a:solidFill>
                <a:srgbClr val="FFFFFF"/>
              </a:solidFill>
              <a:latin typeface="Arial" charset="0"/>
            </a:endParaRPr>
          </a:p>
        </p:txBody>
      </p:sp>
      <p:graphicFrame>
        <p:nvGraphicFramePr>
          <p:cNvPr id="9" name="Table 8"/>
          <p:cNvGraphicFramePr>
            <a:graphicFrameLocks noGrp="1"/>
          </p:cNvGraphicFramePr>
          <p:nvPr/>
        </p:nvGraphicFramePr>
        <p:xfrm>
          <a:off x="304800" y="2133600"/>
          <a:ext cx="8305801" cy="3494136"/>
        </p:xfrm>
        <a:graphic>
          <a:graphicData uri="http://schemas.openxmlformats.org/drawingml/2006/table">
            <a:tbl>
              <a:tblPr firstRow="1" bandRow="1">
                <a:tableStyleId>{7DF18680-E054-41AD-8BC1-D1AEF772440D}</a:tableStyleId>
              </a:tblPr>
              <a:tblGrid>
                <a:gridCol w="3201194"/>
                <a:gridCol w="5104607"/>
              </a:tblGrid>
              <a:tr h="533400">
                <a:tc>
                  <a:txBody>
                    <a:bodyPr/>
                    <a:lstStyle/>
                    <a:p>
                      <a:pPr algn="ctr"/>
                      <a:r>
                        <a:rPr lang="en-US" sz="2000" dirty="0" smtClean="0">
                          <a:solidFill>
                            <a:schemeClr val="accent2">
                              <a:lumMod val="75000"/>
                            </a:schemeClr>
                          </a:solidFill>
                        </a:rPr>
                        <a:t>Implicit</a:t>
                      </a:r>
                      <a:r>
                        <a:rPr lang="en-US" sz="2000" baseline="0" dirty="0" smtClean="0">
                          <a:solidFill>
                            <a:schemeClr val="accent2">
                              <a:lumMod val="75000"/>
                            </a:schemeClr>
                          </a:solidFill>
                        </a:rPr>
                        <a:t> Cursor Attribute</a:t>
                      </a:r>
                      <a:endParaRPr lang="en-US" sz="2000"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solidFill>
                            <a:schemeClr val="accent2">
                              <a:lumMod val="75000"/>
                            </a:schemeClr>
                          </a:solidFill>
                        </a:rPr>
                        <a:t> Meaning</a:t>
                      </a:r>
                      <a:endParaRPr lang="en-US" sz="2000"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109">
                <a:tc>
                  <a:txBody>
                    <a:bodyPr/>
                    <a:lstStyle/>
                    <a:p>
                      <a:pPr algn="l"/>
                      <a:r>
                        <a:rPr lang="en-US" sz="2400" b="0" dirty="0" smtClean="0">
                          <a:latin typeface="Lucida Console" pitchFamily="49" charset="0"/>
                        </a:rPr>
                        <a:t>SQL%ROWCOUNT</a:t>
                      </a:r>
                      <a:endParaRPr lang="en-US" sz="2400" b="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Number of records affected by the most recent SQL statement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109">
                <a:tc>
                  <a:txBody>
                    <a:bodyPr/>
                    <a:lstStyle/>
                    <a:p>
                      <a:pPr algn="l"/>
                      <a:r>
                        <a:rPr lang="en-US" sz="2400" b="0" dirty="0" smtClean="0">
                          <a:latin typeface="Lucida Console" pitchFamily="49" charset="0"/>
                        </a:rPr>
                        <a:t>SQL%FOUND</a:t>
                      </a:r>
                      <a:endParaRPr lang="en-US" sz="2400" b="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Evaluates to TRUE if the most recent SQL statement affects one or more rows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6109">
                <a:tc>
                  <a:txBody>
                    <a:bodyPr/>
                    <a:lstStyle/>
                    <a:p>
                      <a:pPr algn="l"/>
                      <a:r>
                        <a:rPr lang="en-US" sz="2400" b="0" dirty="0" smtClean="0">
                          <a:latin typeface="Lucida Console" pitchFamily="49" charset="0"/>
                        </a:rPr>
                        <a:t>SQL%NOTFOUND</a:t>
                      </a:r>
                      <a:endParaRPr lang="en-US" sz="2400" b="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Evaluates to TRUE if the most recent SQL statement does not affect any rows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0496">
                <a:tc>
                  <a:txBody>
                    <a:bodyPr/>
                    <a:lstStyle/>
                    <a:p>
                      <a:pPr algn="l"/>
                      <a:r>
                        <a:rPr lang="en-US" sz="2400" b="0" dirty="0" smtClean="0">
                          <a:latin typeface="Lucida Console" pitchFamily="49" charset="0"/>
                        </a:rPr>
                        <a:t>SQL%ISOPEN</a:t>
                      </a:r>
                      <a:endParaRPr lang="en-US" sz="2400" b="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Always evaluates to FALSE because PL/SQL closes implicit cursors</a:t>
                      </a:r>
                      <a:r>
                        <a:rPr lang="en-US" baseline="0" dirty="0" smtClean="0"/>
                        <a:t> </a:t>
                      </a:r>
                      <a:r>
                        <a:rPr lang="en-US" dirty="0" smtClean="0"/>
                        <a:t>immediately after they are executed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Implicit Cursor Attribute - Example</a:t>
            </a:r>
            <a:endParaRPr lang="en-US" dirty="0"/>
          </a:p>
        </p:txBody>
      </p:sp>
      <p:sp>
        <p:nvSpPr>
          <p:cNvPr id="12291" name="Content Placeholder 2"/>
          <p:cNvSpPr>
            <a:spLocks noGrp="1"/>
          </p:cNvSpPr>
          <p:nvPr>
            <p:ph idx="1"/>
          </p:nvPr>
        </p:nvSpPr>
        <p:spPr/>
        <p:txBody>
          <a:bodyPr/>
          <a:lstStyle/>
          <a:p>
            <a:pPr>
              <a:buFont typeface="Arial" charset="0"/>
              <a:buChar char="•"/>
            </a:pPr>
            <a:r>
              <a:rPr lang="en-US" sz="1800" smtClean="0"/>
              <a:t>Update the delivery status of all items as “Delivered” in the itemorder table where the order date falls after 10-JAN-2009</a:t>
            </a:r>
          </a:p>
        </p:txBody>
      </p:sp>
      <p:sp>
        <p:nvSpPr>
          <p:cNvPr id="4" name="Slide Number Placeholder 3"/>
          <p:cNvSpPr>
            <a:spLocks noGrp="1"/>
          </p:cNvSpPr>
          <p:nvPr>
            <p:ph type="sldNum" sz="quarter" idx="10"/>
          </p:nvPr>
        </p:nvSpPr>
        <p:spPr/>
        <p:txBody>
          <a:bodyPr/>
          <a:lstStyle/>
          <a:p>
            <a:pPr>
              <a:defRPr/>
            </a:pPr>
            <a:fld id="{2FDB8978-2F8D-4089-85A7-F412DC9D5E37}" type="slidenum">
              <a:rPr lang="en-US">
                <a:solidFill>
                  <a:srgbClr val="FFFFFF"/>
                </a:solidFill>
                <a:latin typeface="Arial" charset="0"/>
              </a:rPr>
              <a:pPr>
                <a:defRPr/>
              </a:pPr>
              <a:t>9</a:t>
            </a:fld>
            <a:endParaRPr lang="en-US">
              <a:solidFill>
                <a:srgbClr val="FFFFFF"/>
              </a:solidFill>
              <a:latin typeface="Arial" charset="0"/>
            </a:endParaRPr>
          </a:p>
        </p:txBody>
      </p:sp>
      <p:sp>
        <p:nvSpPr>
          <p:cNvPr id="40965" name="Rectangle 4"/>
          <p:cNvSpPr>
            <a:spLocks noChangeArrowheads="1"/>
          </p:cNvSpPr>
          <p:nvPr/>
        </p:nvSpPr>
        <p:spPr bwMode="auto">
          <a:xfrm>
            <a:off x="228600" y="2057400"/>
            <a:ext cx="8534400" cy="411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BEGIN</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UPDATE itemorder SET </a:t>
            </a:r>
            <a:r>
              <a:rPr lang="en-US" sz="1600" b="0" dirty="0" err="1">
                <a:solidFill>
                  <a:srgbClr val="000000"/>
                </a:solidFill>
                <a:latin typeface="Lucida Console" pitchFamily="49" charset="0"/>
              </a:rPr>
              <a:t>deliverystatus</a:t>
            </a:r>
            <a:r>
              <a:rPr lang="en-US" sz="1600" b="0" dirty="0">
                <a:solidFill>
                  <a:srgbClr val="000000"/>
                </a:solidFill>
                <a:latin typeface="Lucida Console" pitchFamily="49" charset="0"/>
              </a:rPr>
              <a:t>='Delivered' WHERE </a:t>
            </a:r>
            <a:r>
              <a:rPr lang="en-US" sz="1600" b="0" dirty="0" err="1">
                <a:solidFill>
                  <a:srgbClr val="000000"/>
                </a:solidFill>
                <a:latin typeface="Lucida Console" pitchFamily="49" charset="0"/>
              </a:rPr>
              <a:t>orderdate</a:t>
            </a:r>
            <a:r>
              <a:rPr lang="en-US" sz="1600" b="0" dirty="0">
                <a:solidFill>
                  <a:srgbClr val="000000"/>
                </a:solidFill>
                <a:latin typeface="Lucida Console" pitchFamily="49" charset="0"/>
              </a:rPr>
              <a:t> &gt; '10-JAN-2009';</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DBMS_OUTPUT.PUT_LINE(SQL%ROWCOUNT ||' rows updated');</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IF SQL%NOTFOUND THEN</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DBMS_OUTPUT.PUT_LINE(‘No orders after 10-JAN-2009’);</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END IF;</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COMMIT; </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END;</a:t>
            </a:r>
          </a:p>
        </p:txBody>
      </p:sp>
      <p:sp>
        <p:nvSpPr>
          <p:cNvPr id="6" name="Rounded Rectangular Callout 5"/>
          <p:cNvSpPr/>
          <p:nvPr/>
        </p:nvSpPr>
        <p:spPr bwMode="auto">
          <a:xfrm>
            <a:off x="5943600" y="3733800"/>
            <a:ext cx="2590800" cy="609600"/>
          </a:xfrm>
          <a:prstGeom prst="wedgeRoundRectCallout">
            <a:avLst>
              <a:gd name="adj1" fmla="val -81246"/>
              <a:gd name="adj2" fmla="val -52888"/>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600" dirty="0">
                <a:solidFill>
                  <a:srgbClr val="FFFFFF"/>
                </a:solidFill>
              </a:rPr>
              <a:t>On Successful update: </a:t>
            </a:r>
          </a:p>
          <a:p>
            <a:pPr algn="ctr" eaLnBrk="0" hangingPunct="0">
              <a:spcBef>
                <a:spcPct val="50000"/>
              </a:spcBef>
              <a:buClr>
                <a:srgbClr val="0033CC"/>
              </a:buClr>
              <a:buSzPct val="155000"/>
              <a:buFont typeface="Symbol" pitchFamily="18" charset="2"/>
              <a:buNone/>
              <a:defRPr/>
            </a:pPr>
            <a:r>
              <a:rPr lang="en-US" sz="1600" dirty="0">
                <a:solidFill>
                  <a:srgbClr val="FFFFFF"/>
                </a:solidFill>
              </a:rPr>
              <a:t>5 rows updated</a:t>
            </a:r>
          </a:p>
        </p:txBody>
      </p:sp>
      <p:sp>
        <p:nvSpPr>
          <p:cNvPr id="7" name="Rounded Rectangular Callout 6"/>
          <p:cNvSpPr/>
          <p:nvPr/>
        </p:nvSpPr>
        <p:spPr bwMode="auto">
          <a:xfrm>
            <a:off x="5334000" y="5181600"/>
            <a:ext cx="3429000" cy="1066800"/>
          </a:xfrm>
          <a:prstGeom prst="wedgeRoundRectCallout">
            <a:avLst>
              <a:gd name="adj1" fmla="val -56269"/>
              <a:gd name="adj2" fmla="val -87509"/>
              <a:gd name="adj3" fmla="val 1666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r>
              <a:rPr lang="en-US" sz="1400" dirty="0">
                <a:solidFill>
                  <a:srgbClr val="FFFFFF"/>
                </a:solidFill>
              </a:rPr>
              <a:t>On unsuccessful update:</a:t>
            </a:r>
          </a:p>
          <a:p>
            <a:pPr algn="ctr" eaLnBrk="0" hangingPunct="0">
              <a:spcBef>
                <a:spcPct val="50000"/>
              </a:spcBef>
              <a:buClr>
                <a:srgbClr val="0033CC"/>
              </a:buClr>
              <a:buSzPct val="155000"/>
              <a:buFont typeface="Symbol" pitchFamily="18" charset="2"/>
              <a:buNone/>
              <a:defRPr/>
            </a:pPr>
            <a:r>
              <a:rPr lang="en-US" sz="1400" dirty="0">
                <a:solidFill>
                  <a:srgbClr val="FFFFFF"/>
                </a:solidFill>
              </a:rPr>
              <a:t>0 rows updated</a:t>
            </a:r>
          </a:p>
          <a:p>
            <a:pPr algn="ctr" eaLnBrk="0" hangingPunct="0">
              <a:spcBef>
                <a:spcPct val="50000"/>
              </a:spcBef>
              <a:buClr>
                <a:srgbClr val="0033CC"/>
              </a:buClr>
              <a:buSzPct val="155000"/>
              <a:buFont typeface="Symbol" pitchFamily="18" charset="2"/>
              <a:buNone/>
              <a:defRPr/>
            </a:pPr>
            <a:r>
              <a:rPr lang="en-US" sz="1400" dirty="0">
                <a:solidFill>
                  <a:srgbClr val="FFFFFF"/>
                </a:solidFill>
              </a:rPr>
              <a:t>No orders after 10-JAN-2</a:t>
            </a:r>
            <a:r>
              <a:rPr lang="en-US" sz="1400" dirty="0">
                <a:solidFill>
                  <a:srgbClr val="FFFFFF"/>
                </a:solidFill>
                <a:latin typeface="Lucida Console" pitchFamily="49" charset="0"/>
              </a:rPr>
              <a:t>009</a:t>
            </a:r>
            <a:endParaRPr lang="en-US" sz="14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10673</TotalTime>
  <Words>3576</Words>
  <Application>Microsoft Office PowerPoint</Application>
  <PresentationFormat>On-screen Show (4:3)</PresentationFormat>
  <Paragraphs>938</Paragraphs>
  <Slides>49</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Wingdings</vt:lpstr>
      <vt:lpstr>Symbol</vt:lpstr>
      <vt:lpstr>Lucida Console</vt:lpstr>
      <vt:lpstr>Courier New</vt:lpstr>
      <vt:lpstr>Times New Roman</vt:lpstr>
      <vt:lpstr>Custom Design</vt:lpstr>
      <vt:lpstr>RDBMS Essentials – Day 4</vt:lpstr>
      <vt:lpstr>General Guideline</vt:lpstr>
      <vt:lpstr>Confidential Information</vt:lpstr>
      <vt:lpstr>Recap</vt:lpstr>
      <vt:lpstr>Day 4 - Session Plan </vt:lpstr>
      <vt:lpstr>Cursors</vt:lpstr>
      <vt:lpstr>Cursor</vt:lpstr>
      <vt:lpstr>Implicit Cursor Attributes</vt:lpstr>
      <vt:lpstr>Implicit Cursor Attribute - Example</vt:lpstr>
      <vt:lpstr>Explicit cursors</vt:lpstr>
      <vt:lpstr>Explicit Cursors</vt:lpstr>
      <vt:lpstr>Explicit Cursor</vt:lpstr>
      <vt:lpstr>Operations on explicit cursor(1 of 10 )</vt:lpstr>
      <vt:lpstr>Operations on explicit cursor (2 of 10 )</vt:lpstr>
      <vt:lpstr>Operations on explicit cursor (3 of 10 )</vt:lpstr>
      <vt:lpstr>Operations on explicit cursor (4 of 10 )</vt:lpstr>
      <vt:lpstr>Operations on explicit cursor (5 of 10 )</vt:lpstr>
      <vt:lpstr>Operations on explicit cursor (6 of 10 )</vt:lpstr>
      <vt:lpstr>Operations on explicit cursor (7 of 10 )</vt:lpstr>
      <vt:lpstr>Operations on explicit cursor (8 of 10 )</vt:lpstr>
      <vt:lpstr>Operations on explicit cursor (9 of 10 )</vt:lpstr>
      <vt:lpstr>Operations on explicit cursor(10 of 10)</vt:lpstr>
      <vt:lpstr>Explicit cursors- Simple loop (1 of 2)</vt:lpstr>
      <vt:lpstr>Explicit cursors- With Group By (2 of 2)</vt:lpstr>
      <vt:lpstr>Explicit cursor attributes (1 of 2)</vt:lpstr>
      <vt:lpstr>Explicit cursor attributes (2 of 2)</vt:lpstr>
      <vt:lpstr>Explicit cursor with Record variable</vt:lpstr>
      <vt:lpstr>Explicit Cursor - Record variables (1 of 2)</vt:lpstr>
      <vt:lpstr>Explicit cursors – Record variables (2 of 2) </vt:lpstr>
      <vt:lpstr>Navigating Cursors with Loop</vt:lpstr>
      <vt:lpstr>Explicit Cursor – WHILE LOOP (1 of 2)</vt:lpstr>
      <vt:lpstr>Explicit cursors- WHILE LOOP (2 of 2)</vt:lpstr>
      <vt:lpstr>Cursor FOR LOOP (1 of 2)</vt:lpstr>
      <vt:lpstr>Cursor FOR LOOP (2 of 2)</vt:lpstr>
      <vt:lpstr>Implicit FOR loops (1 of 2)</vt:lpstr>
      <vt:lpstr>Implicit FOR Loops (2 of 2)</vt:lpstr>
      <vt:lpstr>Predefined Oracle Server Exception – Cursor related</vt:lpstr>
      <vt:lpstr>INVALID_CURSOR exception</vt:lpstr>
      <vt:lpstr>CURSOR_ALREADY_OPEN exception</vt:lpstr>
      <vt:lpstr>Parameterized cursors (1 of 2) </vt:lpstr>
      <vt:lpstr>Parameterized cursors (2 of 2)</vt:lpstr>
      <vt:lpstr>Explicit Cursor - FOR UPDATE (1 of 5)</vt:lpstr>
      <vt:lpstr>FOR UPDATE Cursor declaration (2 of 5)</vt:lpstr>
      <vt:lpstr>WHERE CURRENT OF clause (3 of 5)</vt:lpstr>
      <vt:lpstr>FOR UPDATE cursor declaration (4 of 5)</vt:lpstr>
      <vt:lpstr>Don’ts - FOR UPDATE cursor declaration (4 of 5)</vt:lpstr>
      <vt:lpstr>More about FOR UPDATE (5 of 5)</vt:lpstr>
      <vt:lpstr>Summary</vt:lpstr>
      <vt:lpstr>Slide 49</vt:lpstr>
    </vt:vector>
  </TitlesOfParts>
  <Company>ITLINFOSYS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Essentials - Day4</dc:title>
  <dc:creator>Rengarajan R, Shinu Thomas</dc:creator>
  <cp:lastModifiedBy>Shinu_Thomas</cp:lastModifiedBy>
  <cp:revision>795</cp:revision>
  <dcterms:created xsi:type="dcterms:W3CDTF">2004-06-15T14:17:54Z</dcterms:created>
  <dcterms:modified xsi:type="dcterms:W3CDTF">2010-07-02T11:01:18Z</dcterms:modified>
</cp:coreProperties>
</file>