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95" r:id="rId2"/>
    <p:sldId id="257" r:id="rId3"/>
    <p:sldId id="324" r:id="rId4"/>
    <p:sldId id="259" r:id="rId5"/>
    <p:sldId id="260" r:id="rId6"/>
    <p:sldId id="261" r:id="rId7"/>
    <p:sldId id="296" r:id="rId8"/>
    <p:sldId id="265" r:id="rId9"/>
    <p:sldId id="266" r:id="rId10"/>
    <p:sldId id="267" r:id="rId11"/>
    <p:sldId id="268" r:id="rId12"/>
    <p:sldId id="270" r:id="rId13"/>
    <p:sldId id="272" r:id="rId14"/>
    <p:sldId id="273" r:id="rId15"/>
    <p:sldId id="280" r:id="rId16"/>
    <p:sldId id="281" r:id="rId17"/>
    <p:sldId id="283" r:id="rId18"/>
    <p:sldId id="285" r:id="rId19"/>
    <p:sldId id="337" r:id="rId20"/>
    <p:sldId id="338" r:id="rId21"/>
    <p:sldId id="339" r:id="rId22"/>
    <p:sldId id="288" r:id="rId23"/>
    <p:sldId id="289" r:id="rId24"/>
    <p:sldId id="290" r:id="rId25"/>
    <p:sldId id="291" r:id="rId26"/>
    <p:sldId id="292" r:id="rId27"/>
    <p:sldId id="293" r:id="rId28"/>
    <p:sldId id="294" r:id="rId29"/>
    <p:sldId id="325" r:id="rId30"/>
    <p:sldId id="330" r:id="rId31"/>
    <p:sldId id="331" r:id="rId32"/>
    <p:sldId id="332" r:id="rId33"/>
    <p:sldId id="333" r:id="rId34"/>
    <p:sldId id="334" r:id="rId35"/>
    <p:sldId id="335" r:id="rId36"/>
    <p:sldId id="336" r:id="rId37"/>
    <p:sldId id="320" r:id="rId38"/>
    <p:sldId id="32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9153" autoAdjust="0"/>
  </p:normalViewPr>
  <p:slideViewPr>
    <p:cSldViewPr>
      <p:cViewPr varScale="1">
        <p:scale>
          <a:sx n="69" d="100"/>
          <a:sy n="69" d="100"/>
        </p:scale>
        <p:origin x="-160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502D98D-D0BF-46E0-A775-02239A5F0A11}" type="datetimeFigureOut">
              <a:rPr lang="en-US"/>
              <a:pPr>
                <a:defRPr/>
              </a:pPr>
              <a:t>7/2/2010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7C57CD2-7825-496E-8E2C-ABAE125D7D8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F6C72BFC-61D9-448F-8410-BDC7EA7A232D}"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a:t>
            </a:fld>
            <a:endParaRPr lang="en-US" b="1" smtClean="0">
              <a:solidFill>
                <a:srgbClr val="000000"/>
              </a:solidFill>
              <a:latin typeface="Arial"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charset="0"/>
              </a:rPr>
              <a:t>RDBMS Essentials Day6</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99E32C-C9A4-4D54-8412-0338572F04A5}" type="slidenum">
              <a:rPr lang="en-US" smtClean="0">
                <a:solidFill>
                  <a:srgbClr val="000000"/>
                </a:solidFill>
              </a:rPr>
              <a:pPr fontAlgn="base">
                <a:spcBef>
                  <a:spcPct val="0"/>
                </a:spcBef>
                <a:spcAft>
                  <a:spcPct val="0"/>
                </a:spcAft>
                <a:defRPr/>
              </a:pPr>
              <a:t>10</a:t>
            </a:fld>
            <a:endParaRPr lang="en-US" smtClean="0">
              <a:solidFill>
                <a:srgbClr val="000000"/>
              </a:solidFill>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BETWEEN operator is used to provide a range of values. It is better to rewrite </a:t>
            </a:r>
          </a:p>
          <a:p>
            <a:pPr lvl="1" eaLnBrk="1" hangingPunct="1">
              <a:spcBef>
                <a:spcPct val="0"/>
              </a:spcBef>
            </a:pPr>
            <a:r>
              <a:rPr lang="en-US" dirty="0" smtClean="0"/>
              <a:t> </a:t>
            </a:r>
            <a:r>
              <a:rPr lang="en-US" sz="1600" dirty="0" smtClean="0"/>
              <a:t>Where column BETWEEN val1 and val2 </a:t>
            </a:r>
          </a:p>
          <a:p>
            <a:pPr lvl="1" eaLnBrk="1" hangingPunct="1">
              <a:spcBef>
                <a:spcPct val="0"/>
              </a:spcBef>
            </a:pPr>
            <a:r>
              <a:rPr lang="en-US" sz="1600" dirty="0" smtClean="0"/>
              <a:t> to</a:t>
            </a:r>
          </a:p>
          <a:p>
            <a:pPr lvl="1" eaLnBrk="1" hangingPunct="1">
              <a:spcBef>
                <a:spcPct val="0"/>
              </a:spcBef>
            </a:pPr>
            <a:r>
              <a:rPr lang="en-US" sz="1600" dirty="0" smtClean="0"/>
              <a:t> Where column &gt;= val1 and column &lt;= val2</a:t>
            </a:r>
          </a:p>
          <a:p>
            <a:pPr lvl="1" eaLnBrk="1" hangingPunct="1">
              <a:spcBef>
                <a:spcPct val="0"/>
              </a:spcBef>
            </a:pPr>
            <a:endParaRPr lang="en-US" sz="1600" dirty="0" smtClean="0"/>
          </a:p>
          <a:p>
            <a:pPr eaLnBrk="1" hangingPunct="1">
              <a:spcBef>
                <a:spcPct val="0"/>
              </a:spcBef>
            </a:pPr>
            <a:r>
              <a:rPr lang="en-US" dirty="0" smtClean="0"/>
              <a:t>LIKE operator is used to compare wildcards '%' or '_' .</a:t>
            </a:r>
          </a:p>
          <a:p>
            <a:pPr eaLnBrk="1" hangingPunct="1">
              <a:spcBef>
                <a:spcPct val="0"/>
              </a:spcBef>
            </a:pPr>
            <a:r>
              <a:rPr lang="en-US" dirty="0" smtClean="0"/>
              <a:t>Usually its best to go for a LIKE operator if you want to use wildcard characters for all the places except the first position in the word.</a:t>
            </a:r>
          </a:p>
          <a:p>
            <a:pPr eaLnBrk="1" hangingPunct="1">
              <a:spcBef>
                <a:spcPct val="0"/>
              </a:spcBef>
            </a:pPr>
            <a:r>
              <a:rPr lang="en-US" dirty="0" smtClean="0"/>
              <a:t> </a:t>
            </a:r>
          </a:p>
          <a:p>
            <a:pPr eaLnBrk="1" hangingPunct="1">
              <a:spcBef>
                <a:spcPct val="0"/>
              </a:spcBef>
            </a:pPr>
            <a:r>
              <a:rPr lang="en-US" dirty="0" smtClean="0"/>
              <a:t>For </a:t>
            </a:r>
            <a:r>
              <a:rPr lang="en-US" dirty="0" err="1" smtClean="0"/>
              <a:t>eg</a:t>
            </a:r>
            <a:r>
              <a:rPr lang="en-US" dirty="0" smtClean="0"/>
              <a:t>.,  like 'mala%' -  this search works fine because it would use index</a:t>
            </a:r>
          </a:p>
          <a:p>
            <a:pPr eaLnBrk="1" hangingPunct="1">
              <a:spcBef>
                <a:spcPct val="0"/>
              </a:spcBef>
            </a:pPr>
            <a:r>
              <a:rPr lang="en-US" dirty="0" smtClean="0"/>
              <a:t>Whereas  like '%</a:t>
            </a:r>
            <a:r>
              <a:rPr lang="en-US" dirty="0" err="1" smtClean="0"/>
              <a:t>alar</a:t>
            </a:r>
            <a:r>
              <a:rPr lang="en-US" dirty="0" smtClean="0"/>
              <a:t>' -  this search works very slow since index could not be used.</a:t>
            </a:r>
          </a:p>
          <a:p>
            <a:pPr eaLnBrk="1" hangingPunct="1">
              <a:spcBef>
                <a:spcPct val="0"/>
              </a:spcBef>
            </a:pPr>
            <a:endParaRPr lang="en-US" dirty="0" smtClean="0"/>
          </a:p>
          <a:p>
            <a:pPr eaLnBrk="1" hangingPunct="1">
              <a:spcBef>
                <a:spcPct val="0"/>
              </a:spcBef>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A7B849AD-54D3-490F-B6A1-8344F428198E}"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11</a:t>
            </a:fld>
            <a:endParaRPr lang="en-US" b="1" smtClean="0">
              <a:solidFill>
                <a:srgbClr val="000000"/>
              </a:solidFill>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6D4BC9FE-7636-4A7C-979C-16DA5015CC7B}"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12</a:t>
            </a:fld>
            <a:endParaRPr lang="en-US" b="1" smtClean="0">
              <a:solidFill>
                <a:srgbClr val="000000"/>
              </a:solidFill>
              <a:latin typeface="Arial"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9B7CA8-E5EC-41D0-96E3-4D9E690497C3}" type="slidenum">
              <a:rPr lang="en-US" smtClean="0">
                <a:solidFill>
                  <a:srgbClr val="000000"/>
                </a:solidFill>
              </a:rPr>
              <a:pPr fontAlgn="base">
                <a:spcBef>
                  <a:spcPct val="0"/>
                </a:spcBef>
                <a:spcAft>
                  <a:spcPct val="0"/>
                </a:spcAft>
                <a:defRPr/>
              </a:pPr>
              <a:t>13</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the first statement </a:t>
            </a:r>
          </a:p>
          <a:p>
            <a:pPr eaLnBrk="1" hangingPunct="1">
              <a:spcBef>
                <a:spcPct val="0"/>
              </a:spcBef>
            </a:pPr>
            <a:r>
              <a:rPr lang="en-US" dirty="0" smtClean="0"/>
              <a:t>   		  SELECT    *</a:t>
            </a:r>
          </a:p>
          <a:p>
            <a:pPr eaLnBrk="1" hangingPunct="1">
              <a:spcBef>
                <a:spcPct val="0"/>
              </a:spcBef>
            </a:pPr>
            <a:r>
              <a:rPr lang="en-US" dirty="0" smtClean="0"/>
              <a:t>                    FROM      item</a:t>
            </a:r>
          </a:p>
          <a:p>
            <a:pPr eaLnBrk="1" hangingPunct="1">
              <a:spcBef>
                <a:spcPct val="0"/>
              </a:spcBef>
            </a:pPr>
            <a:r>
              <a:rPr lang="en-US" dirty="0" smtClean="0"/>
              <a:t>                    WHERE </a:t>
            </a:r>
            <a:r>
              <a:rPr lang="en-US" dirty="0" err="1" smtClean="0"/>
              <a:t>itemname</a:t>
            </a:r>
            <a:r>
              <a:rPr lang="en-US" dirty="0" smtClean="0"/>
              <a:t>||</a:t>
            </a:r>
            <a:r>
              <a:rPr lang="en-US" dirty="0" err="1" smtClean="0"/>
              <a:t>itemid</a:t>
            </a:r>
            <a:r>
              <a:rPr lang="en-US" dirty="0" smtClean="0"/>
              <a:t> = ' item90000 '</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index will not be used. If we are mixing the </a:t>
            </a:r>
            <a:r>
              <a:rPr lang="en-US" dirty="0" err="1" smtClean="0"/>
              <a:t>datatypes</a:t>
            </a:r>
            <a:r>
              <a:rPr lang="en-US" dirty="0" smtClean="0"/>
              <a:t> like this -&gt; where </a:t>
            </a:r>
            <a:r>
              <a:rPr lang="en-US" dirty="0" err="1" smtClean="0"/>
              <a:t>itemname</a:t>
            </a:r>
            <a:r>
              <a:rPr lang="en-US" dirty="0" smtClean="0"/>
              <a:t>||</a:t>
            </a:r>
            <a:r>
              <a:rPr lang="en-US" dirty="0" err="1" smtClean="0"/>
              <a:t>itemid</a:t>
            </a:r>
            <a:r>
              <a:rPr lang="en-US" dirty="0" smtClean="0"/>
              <a:t> (here </a:t>
            </a:r>
            <a:r>
              <a:rPr lang="en-US" dirty="0" err="1" smtClean="0"/>
              <a:t>item_id</a:t>
            </a:r>
            <a:r>
              <a:rPr lang="en-US" dirty="0" smtClean="0"/>
              <a:t> is a number </a:t>
            </a:r>
            <a:r>
              <a:rPr lang="en-US" dirty="0" err="1" smtClean="0"/>
              <a:t>datatype</a:t>
            </a:r>
            <a:r>
              <a:rPr lang="en-US" dirty="0" smtClean="0"/>
              <a:t> and </a:t>
            </a:r>
            <a:r>
              <a:rPr lang="en-US" dirty="0" err="1" smtClean="0"/>
              <a:t>itemname</a:t>
            </a:r>
            <a:r>
              <a:rPr lang="en-US" dirty="0" smtClean="0"/>
              <a:t> is a varchar2 </a:t>
            </a:r>
            <a:r>
              <a:rPr lang="en-US" dirty="0" err="1" smtClean="0"/>
              <a:t>datatype</a:t>
            </a:r>
            <a:r>
              <a:rPr lang="en-US" dirty="0" smtClean="0"/>
              <a:t>), index cannot be used and it takes more time to execute. So we should not mix </a:t>
            </a:r>
            <a:r>
              <a:rPr lang="en-US" dirty="0" err="1" smtClean="0"/>
              <a:t>datatypes</a:t>
            </a:r>
            <a:r>
              <a:rPr lang="en-US" dirty="0" smtClean="0"/>
              <a:t> in our queries. </a:t>
            </a:r>
          </a:p>
          <a:p>
            <a:pPr eaLnBrk="1" hangingPunct="1">
              <a:spcBef>
                <a:spcPct val="0"/>
              </a:spcBef>
            </a:pPr>
            <a:endParaRPr lang="en-US" dirty="0" smtClean="0"/>
          </a:p>
          <a:p>
            <a:pPr eaLnBrk="1" hangingPunct="1">
              <a:spcBef>
                <a:spcPct val="0"/>
              </a:spcBef>
            </a:pPr>
            <a:r>
              <a:rPr lang="en-US" dirty="0" smtClean="0"/>
              <a:t>The same query can be re-written as </a:t>
            </a:r>
          </a:p>
          <a:p>
            <a:pPr eaLnBrk="1" hangingPunct="1">
              <a:spcBef>
                <a:spcPct val="0"/>
              </a:spcBef>
            </a:pPr>
            <a:r>
              <a:rPr lang="en-US" dirty="0" smtClean="0"/>
              <a:t>SELECT    *</a:t>
            </a:r>
          </a:p>
          <a:p>
            <a:pPr eaLnBrk="1" hangingPunct="1">
              <a:spcBef>
                <a:spcPct val="0"/>
              </a:spcBef>
            </a:pPr>
            <a:r>
              <a:rPr lang="en-US" dirty="0" smtClean="0"/>
              <a:t>                    FROM      item</a:t>
            </a:r>
          </a:p>
          <a:p>
            <a:pPr eaLnBrk="1" hangingPunct="1">
              <a:spcBef>
                <a:spcPct val="0"/>
              </a:spcBef>
            </a:pPr>
            <a:r>
              <a:rPr lang="en-US" dirty="0" smtClean="0"/>
              <a:t>                    WHERE     </a:t>
            </a:r>
            <a:r>
              <a:rPr lang="en-US" dirty="0" err="1" smtClean="0"/>
              <a:t>itemname</a:t>
            </a:r>
            <a:r>
              <a:rPr lang="en-US" dirty="0" smtClean="0"/>
              <a:t> = ‘item'</a:t>
            </a:r>
          </a:p>
          <a:p>
            <a:pPr eaLnBrk="1" hangingPunct="1">
              <a:spcBef>
                <a:spcPct val="0"/>
              </a:spcBef>
            </a:pPr>
            <a:r>
              <a:rPr lang="en-US" dirty="0" smtClean="0"/>
              <a:t>                    AND      </a:t>
            </a:r>
            <a:r>
              <a:rPr lang="en-US" dirty="0" err="1" smtClean="0"/>
              <a:t>itemid</a:t>
            </a:r>
            <a:r>
              <a:rPr lang="en-US" dirty="0" smtClean="0"/>
              <a:t>= '90000'</a:t>
            </a:r>
          </a:p>
          <a:p>
            <a:pPr eaLnBrk="1" hangingPunct="1">
              <a:spcBef>
                <a:spcPct val="0"/>
              </a:spcBef>
            </a:pPr>
            <a:r>
              <a:rPr lang="en-US" dirty="0" smtClean="0"/>
              <a:t>This uses the index and thus the execution is faster.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BA30DFCB-AD30-4502-BA87-1E97D58CB600}"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14</a:t>
            </a:fld>
            <a:endParaRPr lang="en-US" b="1" smtClean="0">
              <a:solidFill>
                <a:srgbClr val="000000"/>
              </a:solidFill>
              <a:latin typeface="Arial"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0E7B61B-52F8-46D0-BAAE-C44112C91498}"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15</a:t>
            </a:fld>
            <a:endParaRPr lang="en-US" b="1" smtClean="0">
              <a:solidFill>
                <a:srgbClr val="000000"/>
              </a:solidFill>
              <a:latin typeface="Arial"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AF192A2-D9F8-42D0-ABB2-8D802CF19EEF}"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16</a:t>
            </a:fld>
            <a:endParaRPr lang="en-US" b="1" smtClean="0">
              <a:solidFill>
                <a:srgbClr val="000000"/>
              </a:solidFill>
              <a:latin typeface="Arial"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FEF294CC-1413-43A6-A14B-6817CF4D899A}"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17</a:t>
            </a:fld>
            <a:endParaRPr lang="en-US" b="1" smtClean="0">
              <a:solidFill>
                <a:srgbClr val="000000"/>
              </a:solidFill>
              <a:latin typeface="Arial"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EB200DC7-70D7-40F6-BBC2-FE5BF3FF1012}"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18</a:t>
            </a:fld>
            <a:endParaRPr lang="en-US" b="1" smtClean="0">
              <a:solidFill>
                <a:srgbClr val="000000"/>
              </a:solidFill>
              <a:latin typeface="Arial"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 Day6</a:t>
            </a:r>
          </a:p>
          <a:p>
            <a:endParaRPr lang="en-US" dirty="0"/>
          </a:p>
        </p:txBody>
      </p:sp>
      <p:sp>
        <p:nvSpPr>
          <p:cNvPr id="4" name="Slide Number Placeholder 3"/>
          <p:cNvSpPr>
            <a:spLocks noGrp="1"/>
          </p:cNvSpPr>
          <p:nvPr>
            <p:ph type="sldNum" sz="quarter" idx="10"/>
          </p:nvPr>
        </p:nvSpPr>
        <p:spPr/>
        <p:txBody>
          <a:bodyPr/>
          <a:lstStyle/>
          <a:p>
            <a:pPr>
              <a:defRPr/>
            </a:pPr>
            <a:fld id="{87C57CD2-7825-496E-8E2C-ABAE125D7D8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 Day6</a:t>
            </a:r>
          </a:p>
          <a:p>
            <a:endParaRPr lang="en-US" dirty="0"/>
          </a:p>
        </p:txBody>
      </p:sp>
      <p:sp>
        <p:nvSpPr>
          <p:cNvPr id="4" name="Slide Number Placeholder 3"/>
          <p:cNvSpPr>
            <a:spLocks noGrp="1"/>
          </p:cNvSpPr>
          <p:nvPr>
            <p:ph type="sldNum" sz="quarter" idx="10"/>
          </p:nvPr>
        </p:nvSpPr>
        <p:spPr/>
        <p:txBody>
          <a:bodyPr/>
          <a:lstStyle/>
          <a:p>
            <a:pPr>
              <a:defRPr/>
            </a:pPr>
            <a:fld id="{87C57CD2-7825-496E-8E2C-ABAE125D7D85}"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340997-08B4-4C4F-A914-DF8FDBEB8EC0}" type="slidenum">
              <a:rPr lang="en-US" smtClean="0">
                <a:latin typeface="Arial" charset="0"/>
              </a:rPr>
              <a:pPr fontAlgn="base">
                <a:spcBef>
                  <a:spcPct val="0"/>
                </a:spcBef>
                <a:spcAft>
                  <a:spcPct val="0"/>
                </a:spcAft>
              </a:pPr>
              <a:t>20</a:t>
            </a:fld>
            <a:endParaRPr lang="en-US" smtClean="0">
              <a:latin typeface="Arial"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rPr>
              <a:t>INDEX:</a:t>
            </a:r>
            <a:r>
              <a:rPr lang="en-US" dirty="0" smtClean="0">
                <a:latin typeface="Arial" charset="0"/>
              </a:rPr>
              <a:t> </a:t>
            </a:r>
          </a:p>
          <a:p>
            <a:pPr eaLnBrk="1" hangingPunct="1"/>
            <a:r>
              <a:rPr lang="en-US" dirty="0" smtClean="0">
                <a:latin typeface="Arial" charset="0"/>
              </a:rPr>
              <a:t>A structure associated with tables used to speed up the queries. An index is an access path to reach the desired row faster. </a:t>
            </a:r>
          </a:p>
          <a:p>
            <a:pPr eaLnBrk="1" hangingPunct="1"/>
            <a:r>
              <a:rPr lang="en-US" dirty="0" smtClean="0">
                <a:latin typeface="Arial" charset="0"/>
              </a:rPr>
              <a:t>Creating and dropping indexes does not affect the storage of data in the underlying tables.</a:t>
            </a:r>
          </a:p>
          <a:p>
            <a:pPr eaLnBrk="1" hangingPunct="1"/>
            <a:r>
              <a:rPr lang="en-US" dirty="0" smtClean="0">
                <a:latin typeface="Arial" charset="0"/>
              </a:rPr>
              <a:t>One can create unique or non-unique indexes.</a:t>
            </a:r>
          </a:p>
          <a:p>
            <a:pPr eaLnBrk="1" hangingPunct="1"/>
            <a:r>
              <a:rPr lang="en-US" dirty="0" smtClean="0">
                <a:latin typeface="Arial" charset="0"/>
              </a:rPr>
              <a:t>In most cases unique indexes are created automatically by Oracle when you create a primary key or a unique key constraint in a table.</a:t>
            </a:r>
          </a:p>
          <a:p>
            <a:pPr eaLnBrk="1" hangingPunct="1"/>
            <a:r>
              <a:rPr lang="en-US" dirty="0" smtClean="0">
                <a:latin typeface="Arial" charset="0"/>
              </a:rPr>
              <a:t>When the primary key of the table or the unique constraint on column(s) is dropped the index which was built on them is also dropped automatically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 Day6</a:t>
            </a:r>
          </a:p>
          <a:p>
            <a:endParaRPr lang="en-US" dirty="0"/>
          </a:p>
        </p:txBody>
      </p:sp>
      <p:sp>
        <p:nvSpPr>
          <p:cNvPr id="4" name="Slide Number Placeholder 3"/>
          <p:cNvSpPr>
            <a:spLocks noGrp="1"/>
          </p:cNvSpPr>
          <p:nvPr>
            <p:ph type="sldNum" sz="quarter" idx="10"/>
          </p:nvPr>
        </p:nvSpPr>
        <p:spPr/>
        <p:txBody>
          <a:bodyPr/>
          <a:lstStyle/>
          <a:p>
            <a:pPr>
              <a:defRPr/>
            </a:pPr>
            <a:fld id="{87C57CD2-7825-496E-8E2C-ABAE125D7D85}"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77FCC0-0015-431E-AD47-D179E0396546}" type="slidenum">
              <a:rPr lang="en-US" smtClean="0">
                <a:solidFill>
                  <a:srgbClr val="000000"/>
                </a:solidFill>
              </a:rPr>
              <a:pPr fontAlgn="base">
                <a:spcBef>
                  <a:spcPct val="0"/>
                </a:spcBef>
                <a:spcAft>
                  <a:spcPct val="0"/>
                </a:spcAft>
                <a:defRPr/>
              </a:pPr>
              <a:t>22</a:t>
            </a:fld>
            <a:endParaRPr lang="en-US" smtClean="0">
              <a:solidFill>
                <a:srgbClr val="000000"/>
              </a:solidFill>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When we are inserting  data in a table, we are implicitly inserting the same data into index also. So avoid indexing on columns that have regular </a:t>
            </a:r>
            <a:r>
              <a:rPr lang="en-US" dirty="0" err="1" smtClean="0"/>
              <a:t>updation</a:t>
            </a:r>
            <a:r>
              <a:rPr lang="en-US" dirty="0" smtClean="0"/>
              <a:t>.</a:t>
            </a:r>
          </a:p>
          <a:p>
            <a:pPr eaLnBrk="1" hangingPunct="1">
              <a:spcBef>
                <a:spcPct val="0"/>
              </a:spcBef>
            </a:pPr>
            <a:endParaRPr lang="en-US" dirty="0" smtClean="0"/>
          </a:p>
          <a:p>
            <a:pPr eaLnBrk="1" hangingPunct="1">
              <a:spcBef>
                <a:spcPct val="0"/>
              </a:spcBef>
            </a:pPr>
            <a:r>
              <a:rPr lang="en-US" dirty="0" smtClean="0"/>
              <a:t>Columns that have null values are not apt for indexing - null values are not stored in the index. So if we create index on columns that have null values, unnecessarily space is occupied for the index column.</a:t>
            </a:r>
          </a:p>
          <a:p>
            <a:pPr eaLnBrk="1" hangingPunct="1">
              <a:spcBef>
                <a:spcPct val="0"/>
              </a:spcBef>
            </a:pPr>
            <a:endParaRPr lang="en-US" dirty="0" smtClean="0"/>
          </a:p>
          <a:p>
            <a:pPr eaLnBrk="1" hangingPunct="1">
              <a:spcBef>
                <a:spcPct val="0"/>
              </a:spcBef>
            </a:pPr>
            <a:r>
              <a:rPr lang="en-US" dirty="0" smtClean="0"/>
              <a:t>Data selectivity refers to the unique values in a given column/total values in the given column. So based on the data selectivity in a column, we can decide which column to index and which not to index.</a:t>
            </a:r>
          </a:p>
          <a:p>
            <a:pPr eaLnBrk="1" hangingPunct="1">
              <a:spcBef>
                <a:spcPct val="0"/>
              </a:spcBef>
            </a:pPr>
            <a:endParaRPr lang="en-US" dirty="0" smtClean="0"/>
          </a:p>
          <a:p>
            <a:pPr eaLnBrk="1" hangingPunct="1">
              <a:spcBef>
                <a:spcPct val="0"/>
              </a:spcBef>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BED09B-FA82-4EB3-A651-3B9E8778339E}" type="slidenum">
              <a:rPr lang="en-US" smtClean="0">
                <a:solidFill>
                  <a:srgbClr val="000000"/>
                </a:solidFill>
              </a:rPr>
              <a:pPr fontAlgn="base">
                <a:spcBef>
                  <a:spcPct val="0"/>
                </a:spcBef>
                <a:spcAft>
                  <a:spcPct val="0"/>
                </a:spcAft>
                <a:defRPr/>
              </a:pPr>
              <a:t>23</a:t>
            </a:fld>
            <a:endParaRPr lang="en-US" smtClean="0">
              <a:solidFill>
                <a:srgbClr val="000000"/>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95/5 Rule says that </a:t>
            </a:r>
          </a:p>
          <a:p>
            <a:pPr eaLnBrk="1" hangingPunct="1">
              <a:spcBef>
                <a:spcPct val="0"/>
              </a:spcBef>
            </a:pPr>
            <a:endParaRPr lang="en-US" smtClean="0"/>
          </a:p>
          <a:p>
            <a:pPr eaLnBrk="1" hangingPunct="1">
              <a:spcBef>
                <a:spcPct val="0"/>
              </a:spcBef>
            </a:pPr>
            <a:r>
              <a:rPr lang="en-US" smtClean="0"/>
              <a:t>If there are a small number of rows returned by a query, Use an index. But it is always better to test the performance by using EXPLAIN PLAN.</a:t>
            </a:r>
          </a:p>
          <a:p>
            <a:pPr eaLnBrk="1" hangingPunct="1">
              <a:spcBef>
                <a:spcPct val="0"/>
              </a:spcBef>
            </a:pPr>
            <a:endParaRPr lang="en-US" smtClean="0"/>
          </a:p>
          <a:p>
            <a:pPr eaLnBrk="1" hangingPunct="1">
              <a:spcBef>
                <a:spcPct val="0"/>
              </a:spcBef>
            </a:pPr>
            <a:r>
              <a:rPr lang="en-US" smtClean="0"/>
              <a:t>If there are a Large number of rows returned by a query, Do NOT use an index or suppress a current index.</a:t>
            </a:r>
          </a:p>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AA62E3-49E4-49E2-A944-6ABEB541E734}" type="slidenum">
              <a:rPr lang="en-US" smtClean="0">
                <a:solidFill>
                  <a:srgbClr val="000000"/>
                </a:solidFill>
              </a:rPr>
              <a:pPr fontAlgn="base">
                <a:spcBef>
                  <a:spcPct val="0"/>
                </a:spcBef>
                <a:spcAft>
                  <a:spcPct val="0"/>
                </a:spcAft>
                <a:defRPr/>
              </a:pPr>
              <a:t>24</a:t>
            </a:fld>
            <a:endParaRPr lang="en-US" smtClean="0">
              <a:solidFill>
                <a:srgbClr val="000000"/>
              </a:solidFill>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07965-8B30-4339-BD0B-094F00C8E60B}" type="slidenum">
              <a:rPr lang="en-US" smtClean="0">
                <a:solidFill>
                  <a:srgbClr val="000000"/>
                </a:solidFill>
              </a:rPr>
              <a:pPr fontAlgn="base">
                <a:spcBef>
                  <a:spcPct val="0"/>
                </a:spcBef>
                <a:spcAft>
                  <a:spcPct val="0"/>
                </a:spcAft>
                <a:defRPr/>
              </a:pPr>
              <a:t>25</a:t>
            </a:fld>
            <a:endParaRPr lang="en-US" smtClean="0">
              <a:solidFill>
                <a:srgbClr val="000000"/>
              </a:solidFill>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Concatenated index created with job and sal column would be used, while the WHERE condition of the SELECT query refers to both the columns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61A7EB-EA84-43E0-B572-89916F4E4EBC}" type="slidenum">
              <a:rPr lang="en-US" smtClean="0">
                <a:solidFill>
                  <a:srgbClr val="000000"/>
                </a:solidFill>
              </a:rPr>
              <a:pPr fontAlgn="base">
                <a:spcBef>
                  <a:spcPct val="0"/>
                </a:spcBef>
                <a:spcAft>
                  <a:spcPct val="0"/>
                </a:spcAft>
                <a:defRPr/>
              </a:pPr>
              <a:t>26</a:t>
            </a:fld>
            <a:endParaRPr lang="en-US" smtClean="0">
              <a:solidFill>
                <a:srgbClr val="000000"/>
              </a:solidFill>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Concatenated index created with job and sal column would be used, while the WHERE condition of the SELECT query refers to only the job column alone</a:t>
            </a:r>
          </a:p>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7EA01D-CD86-4D09-B2EE-42DA5A320513}" type="slidenum">
              <a:rPr lang="en-US" smtClean="0">
                <a:solidFill>
                  <a:srgbClr val="000000"/>
                </a:solidFill>
              </a:rPr>
              <a:pPr fontAlgn="base">
                <a:spcBef>
                  <a:spcPct val="0"/>
                </a:spcBef>
                <a:spcAft>
                  <a:spcPct val="0"/>
                </a:spcAft>
                <a:defRPr/>
              </a:pPr>
              <a:t>27</a:t>
            </a:fld>
            <a:endParaRPr lang="en-US" smtClean="0">
              <a:solidFill>
                <a:srgbClr val="000000"/>
              </a:solidFill>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Concatenated index created with job and sal column </a:t>
            </a:r>
            <a:r>
              <a:rPr lang="en-US" b="1" smtClean="0"/>
              <a:t>would NOT be used</a:t>
            </a:r>
            <a:r>
              <a:rPr lang="en-US" smtClean="0"/>
              <a:t>, while the WHERE condition of the SELECT query refers to only the sal column alone</a:t>
            </a:r>
          </a:p>
          <a:p>
            <a:pPr eaLnBrk="1" hangingPunct="1">
              <a:spcBef>
                <a:spcPct val="0"/>
              </a:spcBef>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A53ED0-F120-4BEF-8C5C-B7E48BEAE54E}" type="slidenum">
              <a:rPr lang="en-US" smtClean="0">
                <a:solidFill>
                  <a:srgbClr val="000000"/>
                </a:solidFill>
              </a:rPr>
              <a:pPr fontAlgn="base">
                <a:spcBef>
                  <a:spcPct val="0"/>
                </a:spcBef>
                <a:spcAft>
                  <a:spcPct val="0"/>
                </a:spcAft>
                <a:defRPr/>
              </a:pPr>
              <a:t>28</a:t>
            </a:fld>
            <a:endParaRPr lang="en-US" smtClean="0">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Concatenated index created with job and sal column </a:t>
            </a:r>
            <a:r>
              <a:rPr lang="en-US" b="1" smtClean="0"/>
              <a:t>would NOT be used</a:t>
            </a:r>
            <a:r>
              <a:rPr lang="en-US" smtClean="0"/>
              <a:t>, while the WHERE condition of the SELECT query refers to some SUBSTR function</a:t>
            </a:r>
          </a:p>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84AB1FA7-002E-43B0-8D1A-C6C7CE69848D}"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29</a:t>
            </a:fld>
            <a:endParaRPr lang="en-US" b="1" smtClean="0">
              <a:solidFill>
                <a:srgbClr val="000000"/>
              </a:solidFill>
              <a:latin typeface="Arial"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14ABC9-E7EE-4D02-A997-144FD4216F7A}" type="slidenum">
              <a:rPr lang="en-US" smtClean="0">
                <a:latin typeface="Arial" charset="0"/>
              </a:rPr>
              <a:pPr fontAlgn="base">
                <a:spcBef>
                  <a:spcPct val="0"/>
                </a:spcBef>
                <a:spcAft>
                  <a:spcPct val="0"/>
                </a:spcAft>
              </a:pPr>
              <a:t>3</a:t>
            </a:fld>
            <a:endParaRPr lang="en-US" smtClean="0">
              <a:latin typeface="Arial"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marL="914400" marR="0" lvl="2"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lvl="2" eaLnBrk="1" hangingPunct="1">
              <a:spcBef>
                <a:spcPct val="0"/>
              </a:spcBef>
            </a:pPr>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If the variable is not necessary, why should it be defined and executed? Due to multiple design changes or requirement changes, we might define lot of un-used variables; there may be some costly assign statements to initialize them. All of this adds to cost to performance.</a:t>
            </a:r>
          </a:p>
          <a:p>
            <a:pPr eaLnBrk="1" hangingPunct="1">
              <a:spcBef>
                <a:spcPct val="0"/>
              </a:spcBef>
            </a:pPr>
            <a:endParaRPr lang="en-US" smtClean="0"/>
          </a:p>
          <a:p>
            <a:pPr eaLnBrk="1" hangingPunct="1">
              <a:spcBef>
                <a:spcPct val="0"/>
              </a:spcBef>
            </a:pPr>
            <a:r>
              <a:rPr lang="en-US" smtClean="0"/>
              <a:t>Defer the execution till it required. There might be some declaration statements where the value is assigned though costly process.  We can define them where it is actually being required. </a:t>
            </a:r>
          </a:p>
          <a:p>
            <a:pPr eaLnBrk="1" hangingPunct="1">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Built in functions are highly optimized and hence where ever possible usage of built in functions are recommended rather than handcrafting the same.</a:t>
            </a:r>
          </a:p>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When processing the IF statements, PL/SQL engine execute each condition till it returns TRUE. Once the exact match is found, it does not execute the remaining part of code under the IF statements. Therefore if most probable condition are placed initially then the processing time by PL/SQL engine comes down thus improves overall performance of the code.</a:t>
            </a:r>
          </a:p>
          <a:p>
            <a:pPr eaLnBrk="1" hangingPunct="1">
              <a:spcBef>
                <a:spcPct val="0"/>
              </a:spcBef>
            </a:pPr>
            <a:endParaRPr lang="en-US" dirty="0" smtClean="0"/>
          </a:p>
          <a:p>
            <a:pPr eaLnBrk="1" hangingPunct="1">
              <a:spcBef>
                <a:spcPct val="0"/>
              </a:spcBef>
            </a:pPr>
            <a:r>
              <a:rPr lang="en-US" dirty="0" smtClean="0"/>
              <a:t>The same idea applies to EXIT-WHEN statements as well.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77000"/>
              </a:lnSpc>
              <a:spcBef>
                <a:spcPct val="0"/>
              </a:spcBef>
            </a:pPr>
            <a:r>
              <a:rPr lang="en-US" smtClean="0"/>
              <a:t>Minimize the number of iterations inside loop. As soon as the code does the required job EXIT the loop.</a:t>
            </a:r>
          </a:p>
          <a:p>
            <a:pPr eaLnBrk="1" hangingPunct="1">
              <a:lnSpc>
                <a:spcPct val="77000"/>
              </a:lnSpc>
              <a:spcBef>
                <a:spcPct val="0"/>
              </a:spcBef>
            </a:pPr>
            <a:r>
              <a:rPr lang="en-US" smtClean="0"/>
              <a:t>Use condition like </a:t>
            </a:r>
            <a:r>
              <a:rPr lang="en-US" b="1" smtClean="0"/>
              <a:t>WHEN variable = &lt;required condition&gt;</a:t>
            </a:r>
          </a:p>
          <a:p>
            <a:pPr eaLnBrk="1" hangingPunct="1">
              <a:lnSpc>
                <a:spcPct val="77000"/>
              </a:lnSpc>
              <a:spcBef>
                <a:spcPct val="0"/>
              </a:spcBef>
            </a:pPr>
            <a:endParaRPr lang="en-US" b="1" smtClean="0"/>
          </a:p>
          <a:p>
            <a:pPr eaLnBrk="1" hangingPunct="1">
              <a:lnSpc>
                <a:spcPct val="77000"/>
              </a:lnSpc>
              <a:spcBef>
                <a:spcPct val="0"/>
              </a:spcBef>
            </a:pPr>
            <a:r>
              <a:rPr lang="en-US" smtClean="0"/>
              <a:t>Loop within a loop – One common place where there is possibility of unnecessary code execution. Unknowingly, the code for the first part of the loop gets executed under the inner loop.</a:t>
            </a:r>
          </a:p>
          <a:p>
            <a:pPr eaLnBrk="1" hangingPunct="1">
              <a:lnSpc>
                <a:spcPct val="77000"/>
              </a:lnSpc>
              <a:spcBef>
                <a:spcPct val="0"/>
              </a:spcBef>
            </a:pPr>
            <a:r>
              <a:rPr lang="en-US" b="1" smtClean="0"/>
              <a:t>FOR varaible1 IN 1..100 LOOP</a:t>
            </a:r>
          </a:p>
          <a:p>
            <a:pPr eaLnBrk="1" hangingPunct="1">
              <a:lnSpc>
                <a:spcPct val="77000"/>
              </a:lnSpc>
              <a:spcBef>
                <a:spcPct val="0"/>
              </a:spcBef>
            </a:pPr>
            <a:r>
              <a:rPr lang="en-US" b="1" smtClean="0"/>
              <a:t>    FOR varaible2 IN 1..100 LOOP</a:t>
            </a:r>
          </a:p>
          <a:p>
            <a:pPr eaLnBrk="1" hangingPunct="1">
              <a:lnSpc>
                <a:spcPct val="77000"/>
              </a:lnSpc>
              <a:spcBef>
                <a:spcPct val="0"/>
              </a:spcBef>
            </a:pPr>
            <a:r>
              <a:rPr lang="en-US" b="1" smtClean="0"/>
              <a:t>         variable3 := SQRT(variable1);</a:t>
            </a:r>
            <a:r>
              <a:rPr lang="en-US" smtClean="0"/>
              <a:t>   =&gt; This should be executed outside this loop</a:t>
            </a:r>
          </a:p>
          <a:p>
            <a:pPr eaLnBrk="1" hangingPunct="1">
              <a:lnSpc>
                <a:spcPct val="77000"/>
              </a:lnSpc>
              <a:spcBef>
                <a:spcPct val="0"/>
              </a:spcBef>
            </a:pPr>
            <a:endParaRPr lang="en-US" smtClean="0"/>
          </a:p>
          <a:p>
            <a:pPr eaLnBrk="1" hangingPunct="1">
              <a:lnSpc>
                <a:spcPct val="77000"/>
              </a:lnSpc>
              <a:spcBef>
                <a:spcPct val="0"/>
              </a:spcBef>
            </a:pPr>
            <a:r>
              <a:rPr lang="en-US" smtClean="0"/>
              <a:t>Make sure that there should not be statements inside the loop that can be executed outside the loop. If there is a statement that does not refers/depends on loop variables, it may be possible to execute it outside the loop only once rather than many times.</a:t>
            </a:r>
          </a:p>
          <a:p>
            <a:pPr eaLnBrk="1" hangingPunct="1">
              <a:lnSpc>
                <a:spcPct val="77000"/>
              </a:lnSpc>
              <a:spcBef>
                <a:spcPct val="0"/>
              </a:spcBef>
            </a:pPr>
            <a:r>
              <a:rPr lang="en-US" smtClean="0"/>
              <a:t>For e.g.:</a:t>
            </a:r>
          </a:p>
          <a:p>
            <a:pPr eaLnBrk="1" hangingPunct="1">
              <a:lnSpc>
                <a:spcPct val="77000"/>
              </a:lnSpc>
              <a:spcBef>
                <a:spcPct val="0"/>
              </a:spcBef>
            </a:pPr>
            <a:r>
              <a:rPr lang="en-US" b="1" smtClean="0"/>
              <a:t>BEGIN</a:t>
            </a:r>
          </a:p>
          <a:p>
            <a:pPr eaLnBrk="1" hangingPunct="1">
              <a:lnSpc>
                <a:spcPct val="77000"/>
              </a:lnSpc>
              <a:spcBef>
                <a:spcPct val="0"/>
              </a:spcBef>
            </a:pPr>
            <a:r>
              <a:rPr lang="en-US" b="1" smtClean="0"/>
              <a:t>    FOR temp_rec IN temp_cur</a:t>
            </a:r>
          </a:p>
          <a:p>
            <a:pPr eaLnBrk="1" hangingPunct="1">
              <a:lnSpc>
                <a:spcPct val="77000"/>
              </a:lnSpc>
              <a:spcBef>
                <a:spcPct val="0"/>
              </a:spcBef>
            </a:pPr>
            <a:r>
              <a:rPr lang="en-US" b="1" smtClean="0"/>
              <a:t>    LOOP</a:t>
            </a:r>
          </a:p>
          <a:p>
            <a:pPr eaLnBrk="1" hangingPunct="1">
              <a:lnSpc>
                <a:spcPct val="77000"/>
              </a:lnSpc>
              <a:spcBef>
                <a:spcPct val="0"/>
              </a:spcBef>
            </a:pPr>
            <a:r>
              <a:rPr lang="en-US" b="1" smtClean="0"/>
              <a:t>         Process_new_procedure(UPPER(variable1));</a:t>
            </a:r>
          </a:p>
          <a:p>
            <a:pPr eaLnBrk="1" hangingPunct="1">
              <a:lnSpc>
                <a:spcPct val="77000"/>
              </a:lnSpc>
              <a:spcBef>
                <a:spcPct val="0"/>
              </a:spcBef>
            </a:pPr>
            <a:r>
              <a:rPr lang="en-US" b="1" smtClean="0"/>
              <a:t>    END LOOP</a:t>
            </a:r>
          </a:p>
          <a:p>
            <a:pPr eaLnBrk="1" hangingPunct="1">
              <a:lnSpc>
                <a:spcPct val="77000"/>
              </a:lnSpc>
              <a:spcBef>
                <a:spcPct val="0"/>
              </a:spcBef>
            </a:pPr>
            <a:r>
              <a:rPr lang="en-US" b="1" smtClean="0"/>
              <a:t>END;</a:t>
            </a:r>
          </a:p>
          <a:p>
            <a:pPr eaLnBrk="1" hangingPunct="1">
              <a:lnSpc>
                <a:spcPct val="77000"/>
              </a:lnSpc>
              <a:spcBef>
                <a:spcPct val="0"/>
              </a:spcBef>
            </a:pPr>
            <a:r>
              <a:rPr lang="en-US" smtClean="0"/>
              <a:t>Above case UPPER function is applied to the variable1 for each instance of the loop. Since the value of variable1 does not depend on the loop execution, it’s possible to execute this outside the loop. </a:t>
            </a:r>
          </a:p>
          <a:p>
            <a:pPr eaLnBrk="1" hangingPunct="1">
              <a:lnSpc>
                <a:spcPct val="77000"/>
              </a:lnSpc>
              <a:spcBef>
                <a:spcPct val="0"/>
              </a:spcBef>
            </a:pPr>
            <a:endParaRPr lang="en-US" smtClean="0"/>
          </a:p>
          <a:p>
            <a:pPr eaLnBrk="1" hangingPunct="1">
              <a:lnSpc>
                <a:spcPct val="77000"/>
              </a:lnSpc>
              <a:spcBef>
                <a:spcPct val="0"/>
              </a:spcBef>
            </a:pPr>
            <a:endParaRPr lang="en-US" smtClean="0"/>
          </a:p>
          <a:p>
            <a:pPr eaLnBrk="1" hangingPunct="1">
              <a:lnSpc>
                <a:spcPct val="77000"/>
              </a:lnSpc>
              <a:spcBef>
                <a:spcPct val="0"/>
              </a:spcBef>
            </a:pPr>
            <a:endParaRPr lang="en-US" b="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Avoiding implicit conversions can improve performance. </a:t>
            </a:r>
          </a:p>
          <a:p>
            <a:pPr eaLnBrk="1" hangingPunct="1">
              <a:spcBef>
                <a:spcPct val="0"/>
              </a:spcBef>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439738" y="174625"/>
            <a:ext cx="5981700" cy="4486275"/>
          </a:xfrm>
          <a:noFill/>
          <a:ln>
            <a:solidFill>
              <a:srgbClr val="000000"/>
            </a:solidFill>
            <a:miter lim="800000"/>
            <a:headEnd/>
            <a:tailEnd/>
          </a:ln>
        </p:spPr>
      </p:sp>
      <p:sp>
        <p:nvSpPr>
          <p:cNvPr id="798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Every time a NOT NULL variable is referred in the PL/SQL block, the system has to check whether is it having a NULL value or not. Hence if a variable is referred 1000 times within a PL/SQL block, 1000 times the NOT NULL constraint has to be applied.</a:t>
            </a:r>
          </a:p>
          <a:p>
            <a:pPr eaLnBrk="1" hangingPunct="1">
              <a:spcBef>
                <a:spcPct val="0"/>
              </a:spcBef>
            </a:pPr>
            <a:endParaRPr lang="en-US" smtClean="0"/>
          </a:p>
          <a:p>
            <a:pPr eaLnBrk="1" hangingPunct="1">
              <a:spcBef>
                <a:spcPct val="0"/>
              </a:spcBef>
            </a:pPr>
            <a:r>
              <a:rPr lang="en-US" smtClean="0"/>
              <a:t>The same can be enforced programmatically where ever necessary.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1C5A0DEE-08EC-42DB-9F07-FAD6BCD0FF7B}"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37</a:t>
            </a:fld>
            <a:endParaRPr lang="en-US" b="1" smtClean="0">
              <a:solidFill>
                <a:srgbClr val="000000"/>
              </a:solidFill>
              <a:latin typeface="Arial"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 Day6</a:t>
            </a:r>
          </a:p>
          <a:p>
            <a:endParaRPr lang="en-US" dirty="0"/>
          </a:p>
        </p:txBody>
      </p:sp>
      <p:sp>
        <p:nvSpPr>
          <p:cNvPr id="4" name="Slide Number Placeholder 3"/>
          <p:cNvSpPr>
            <a:spLocks noGrp="1"/>
          </p:cNvSpPr>
          <p:nvPr>
            <p:ph type="sldNum" sz="quarter" idx="10"/>
          </p:nvPr>
        </p:nvSpPr>
        <p:spPr/>
        <p:txBody>
          <a:bodyPr/>
          <a:lstStyle/>
          <a:p>
            <a:pPr>
              <a:defRPr/>
            </a:pPr>
            <a:fld id="{87C57CD2-7825-496E-8E2C-ABAE125D7D85}" type="slidenum">
              <a:rPr lang="en-US" smtClean="0"/>
              <a:pPr>
                <a:defRPr/>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15FCEA81-90D8-48BD-8899-DD19071934C9}"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4</a:t>
            </a:fld>
            <a:endParaRPr lang="en-US" b="1" smtClean="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E00DFE-D323-4973-A5CD-BA7A3C6152FA}" type="slidenum">
              <a:rPr lang="en-US" smtClean="0">
                <a:solidFill>
                  <a:srgbClr val="000000"/>
                </a:solidFill>
              </a:rPr>
              <a:pPr fontAlgn="base">
                <a:spcBef>
                  <a:spcPct val="0"/>
                </a:spcBef>
                <a:spcAft>
                  <a:spcPct val="0"/>
                </a:spcAft>
                <a:defRPr/>
              </a:pPr>
              <a:t>5</a:t>
            </a:fld>
            <a:endParaRPr lang="en-US" smtClean="0">
              <a:solidFill>
                <a:srgbClr val="000000"/>
              </a:solidFill>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dirty="0" smtClean="0"/>
              <a:t>Tuning goals vary for different applications</a:t>
            </a:r>
          </a:p>
          <a:p>
            <a:pPr eaLnBrk="1" hangingPunct="1">
              <a:spcBef>
                <a:spcPct val="0"/>
              </a:spcBef>
              <a:buFontTx/>
              <a:buChar char="•"/>
            </a:pPr>
            <a:r>
              <a:rPr lang="en-US" dirty="0" smtClean="0"/>
              <a:t>For OLTP systems, throughput is important</a:t>
            </a:r>
          </a:p>
          <a:p>
            <a:pPr eaLnBrk="1" hangingPunct="1">
              <a:spcBef>
                <a:spcPct val="0"/>
              </a:spcBef>
              <a:buFontTx/>
              <a:buChar char="•"/>
            </a:pPr>
            <a:r>
              <a:rPr lang="en-US" dirty="0" smtClean="0"/>
              <a:t>FOR DSS systems, response time is vital</a:t>
            </a:r>
          </a:p>
          <a:p>
            <a:pPr eaLnBrk="1" hangingPunct="1">
              <a:spcBef>
                <a:spcPct val="0"/>
              </a:spcBef>
              <a:buFontTx/>
              <a:buChar char="•"/>
            </a:pPr>
            <a:endParaRPr lang="en-US" dirty="0" smtClean="0"/>
          </a:p>
          <a:p>
            <a:pPr eaLnBrk="1" hangingPunct="1">
              <a:spcBef>
                <a:spcPct val="0"/>
              </a:spcBef>
              <a:buFontTx/>
              <a:buChar char="•"/>
            </a:pPr>
            <a:r>
              <a:rPr lang="en-US" dirty="0" smtClean="0"/>
              <a:t>Who is responsible? </a:t>
            </a:r>
          </a:p>
          <a:p>
            <a:pPr eaLnBrk="1" hangingPunct="1">
              <a:spcBef>
                <a:spcPct val="0"/>
              </a:spcBef>
              <a:buFontTx/>
              <a:buChar char="•"/>
            </a:pPr>
            <a:r>
              <a:rPr lang="en-US" dirty="0" smtClean="0"/>
              <a:t>Developer? Or DBA? developer </a:t>
            </a:r>
          </a:p>
          <a:p>
            <a:pPr eaLnBrk="1" hangingPunct="1">
              <a:spcBef>
                <a:spcPct val="0"/>
              </a:spcBef>
              <a:buFontTx/>
              <a:buChar char="•"/>
            </a:pPr>
            <a:r>
              <a:rPr lang="en-US" dirty="0" smtClean="0"/>
              <a:t>80% of responsibility is with developers and 20% is with DBA</a:t>
            </a:r>
          </a:p>
          <a:p>
            <a:pPr eaLnBrk="1" hangingPunct="1">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EDDF87-DB6F-49DF-94FE-D99494467282}" type="slidenum">
              <a:rPr lang="en-US" smtClean="0">
                <a:solidFill>
                  <a:srgbClr val="000000"/>
                </a:solidFill>
              </a:rPr>
              <a:pPr fontAlgn="base">
                <a:spcBef>
                  <a:spcPct val="0"/>
                </a:spcBef>
                <a:spcAft>
                  <a:spcPct val="0"/>
                </a:spcAft>
                <a:defRPr/>
              </a:pPr>
              <a:t>6</a:t>
            </a:fld>
            <a:endParaRPr lang="en-US" smtClean="0">
              <a:solidFill>
                <a:srgbClr val="000000"/>
              </a:solidFill>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a:ln/>
        </p:spPr>
        <p:txBody>
          <a:bodyPr>
            <a:normAutofit fontScale="77500" lnSpcReduction="20000"/>
          </a:bodyPr>
          <a:lstStyle/>
          <a:p>
            <a:pPr eaLnBrk="1" fontAlgn="auto" hangingPunct="1">
              <a:spcBef>
                <a:spcPts val="0"/>
              </a:spcBef>
              <a:spcAft>
                <a:spcPts val="0"/>
              </a:spcAft>
              <a:defRPr/>
            </a:pPr>
            <a:r>
              <a:rPr lang="en-US" dirty="0" smtClean="0"/>
              <a:t>SQL processing architecture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An understanding of SQL processing architecture and its components is necessary in order to determine how statements can be modified to execute more efficiently. SQL processing contains components such as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Parser, Optimizer, Row source generator, SQL execution engine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Parser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Checks the correctness of statement syntax</a:t>
            </a:r>
          </a:p>
          <a:p>
            <a:pPr eaLnBrk="1" fontAlgn="auto" hangingPunct="1">
              <a:spcBef>
                <a:spcPts val="0"/>
              </a:spcBef>
              <a:spcAft>
                <a:spcPts val="0"/>
              </a:spcAft>
              <a:defRPr/>
            </a:pPr>
            <a:r>
              <a:rPr lang="en-US" dirty="0" smtClean="0"/>
              <a:t>Also checks whether all objects referenced exist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Optimizer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Determines the most efficient way to process the statement by creating an execution plan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For example the optimizer determines whether an index would be used or a join operation has to be performed.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Two types of optimizer</a:t>
            </a:r>
          </a:p>
          <a:p>
            <a:pPr eaLnBrk="1" fontAlgn="auto" hangingPunct="1">
              <a:spcBef>
                <a:spcPts val="0"/>
              </a:spcBef>
              <a:spcAft>
                <a:spcPts val="0"/>
              </a:spcAft>
              <a:defRPr/>
            </a:pPr>
            <a:endParaRPr lang="en-US" dirty="0" smtClean="0"/>
          </a:p>
          <a:p>
            <a:pPr marL="228600" indent="-228600" eaLnBrk="1" fontAlgn="auto" hangingPunct="1">
              <a:spcBef>
                <a:spcPts val="0"/>
              </a:spcBef>
              <a:spcAft>
                <a:spcPts val="0"/>
              </a:spcAft>
              <a:buFontTx/>
              <a:buAutoNum type="arabicPeriod"/>
              <a:defRPr/>
            </a:pPr>
            <a:r>
              <a:rPr lang="en-US" dirty="0" smtClean="0"/>
              <a:t>Rule based optimizer , is an older method, which uses a list of rules to determine processing. For example, the rule based engine typically uses an index if one is available, even if it not beneficial</a:t>
            </a:r>
          </a:p>
          <a:p>
            <a:pPr marL="228600" indent="-228600" eaLnBrk="1" fontAlgn="auto" hangingPunct="1">
              <a:spcBef>
                <a:spcPts val="0"/>
              </a:spcBef>
              <a:spcAft>
                <a:spcPts val="0"/>
              </a:spcAft>
              <a:buFontTx/>
              <a:buAutoNum type="arabicPeriod"/>
              <a:defRPr/>
            </a:pPr>
            <a:endParaRPr lang="en-US" dirty="0" smtClean="0"/>
          </a:p>
          <a:p>
            <a:pPr marL="228600" indent="-228600" eaLnBrk="1" fontAlgn="auto" hangingPunct="1">
              <a:spcBef>
                <a:spcPts val="0"/>
              </a:spcBef>
              <a:spcAft>
                <a:spcPts val="0"/>
              </a:spcAft>
              <a:buFontTx/>
              <a:buAutoNum type="arabicPeriod"/>
              <a:defRPr/>
            </a:pPr>
            <a:r>
              <a:rPr lang="en-US" dirty="0" smtClean="0"/>
              <a:t>Cost base optimizer, is a newer methodology that uses database object statistics such as distribution of data to determine how best to process statements. If particular rows are being retrieved from a small table, the cost-based engine may decide not to use an index, as it would not increase the performance of the query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Row source generator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row source generator sends the execution plan and the row source for each step in the plan to the execution engine. A row source returns a set of rows for the applicable step.</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SQL execution engine</a:t>
            </a:r>
          </a:p>
          <a:p>
            <a:pPr eaLnBrk="1" fontAlgn="auto" hangingPunct="1">
              <a:spcBef>
                <a:spcPts val="0"/>
              </a:spcBef>
              <a:spcAft>
                <a:spcPts val="0"/>
              </a:spcAft>
              <a:defRPr/>
            </a:pPr>
            <a:r>
              <a:rPr lang="en-US" dirty="0" smtClean="0"/>
              <a:t>The execution engine processes each row source and completes the execution plan to produce the final results.</a:t>
            </a:r>
          </a:p>
          <a:p>
            <a:pPr eaLnBrk="1" fontAlgn="auto" hangingPunct="1">
              <a:spcBef>
                <a:spcPts val="0"/>
              </a:spcBef>
              <a:spcAft>
                <a:spcPts val="0"/>
              </a:spcAf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References:</a:t>
            </a:r>
            <a:r>
              <a:rPr lang="en-US" baseline="0" dirty="0" smtClean="0"/>
              <a:t> </a:t>
            </a:r>
            <a:r>
              <a:rPr lang="en-US" sz="1200" dirty="0" smtClean="0"/>
              <a:t>Joan Casteel ,"Oracle 9i Developer: PL/SQL programming", </a:t>
            </a:r>
            <a:r>
              <a:rPr lang="en-US" sz="1200" dirty="0" err="1" smtClean="0"/>
              <a:t>Shroff</a:t>
            </a:r>
            <a:r>
              <a:rPr lang="en-US" sz="1200" smtClean="0"/>
              <a:t> Publishers</a:t>
            </a:r>
          </a:p>
          <a:p>
            <a:pPr eaLnBrk="1" fontAlgn="auto" hangingPunct="1">
              <a:spcBef>
                <a:spcPts val="0"/>
              </a:spcBef>
              <a:spcAft>
                <a:spcPts val="0"/>
              </a:spcAft>
              <a:defRP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0D29D2-51F0-40A2-9057-43ABEF2412E8}" type="slidenum">
              <a:rPr lang="en-US" smtClean="0">
                <a:solidFill>
                  <a:srgbClr val="000000"/>
                </a:solidFill>
              </a:rPr>
              <a:pPr fontAlgn="base">
                <a:spcBef>
                  <a:spcPct val="0"/>
                </a:spcBef>
                <a:spcAft>
                  <a:spcPct val="0"/>
                </a:spcAft>
                <a:defRPr/>
              </a:pPr>
              <a:t>7</a:t>
            </a:fld>
            <a:endParaRPr lang="en-US" smtClean="0">
              <a:solidFill>
                <a:srgbClr val="000000"/>
              </a:solidFill>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442DD8-4054-4287-A075-419E0CB4C995}" type="slidenum">
              <a:rPr lang="en-US" smtClean="0">
                <a:solidFill>
                  <a:srgbClr val="000000"/>
                </a:solidFill>
              </a:rPr>
              <a:pPr fontAlgn="base">
                <a:spcBef>
                  <a:spcPct val="0"/>
                </a:spcBef>
                <a:spcAft>
                  <a:spcPct val="0"/>
                </a:spcAft>
                <a:defRPr/>
              </a:pPr>
              <a:t>8</a:t>
            </a:fld>
            <a:endParaRPr lang="en-US" smtClean="0">
              <a:solidFill>
                <a:srgbClr val="000000"/>
              </a:solidFill>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 Day6</a:t>
            </a:r>
          </a:p>
          <a:p>
            <a:pPr eaLnBrk="1" hangingPunct="1">
              <a:spcBef>
                <a:spcPct val="0"/>
              </a:spcBef>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4767EA-A19E-4FD3-8F72-46332E2BE377}" type="slidenum">
              <a:rPr lang="en-US" smtClean="0">
                <a:solidFill>
                  <a:srgbClr val="000000"/>
                </a:solidFill>
              </a:rPr>
              <a:pPr fontAlgn="base">
                <a:spcBef>
                  <a:spcPct val="0"/>
                </a:spcBef>
                <a:spcAft>
                  <a:spcPct val="0"/>
                </a:spcAft>
                <a:defRPr/>
              </a:pPr>
              <a:t>9</a:t>
            </a:fld>
            <a:endParaRPr lang="en-US" smtClean="0">
              <a:solidFill>
                <a:srgbClr val="000000"/>
              </a:solidFill>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Usually we use the ‘IN’ and ‘NOT IN’ operator for comparing a list of variables and </a:t>
            </a:r>
            <a:r>
              <a:rPr lang="en-US" dirty="0" err="1" smtClean="0"/>
              <a:t>subqueries</a:t>
            </a:r>
            <a:r>
              <a:rPr lang="en-US" dirty="0" smtClean="0"/>
              <a:t>.  The usage of these operators in queries takes more time since it has to fetch all the records with the values given in the list and then it would check the records.  </a:t>
            </a:r>
          </a:p>
          <a:p>
            <a:pPr eaLnBrk="1" hangingPunct="1">
              <a:spcBef>
                <a:spcPct val="0"/>
              </a:spcBef>
            </a:pPr>
            <a:endParaRPr lang="en-US" dirty="0" smtClean="0"/>
          </a:p>
          <a:p>
            <a:pPr eaLnBrk="1" hangingPunct="1">
              <a:spcBef>
                <a:spcPct val="0"/>
              </a:spcBef>
            </a:pPr>
            <a:r>
              <a:rPr lang="en-US" dirty="0" smtClean="0"/>
              <a:t>	The statement column IN (var1, var2, var3) can be re-written as</a:t>
            </a:r>
          </a:p>
          <a:p>
            <a:pPr eaLnBrk="1" hangingPunct="1">
              <a:spcBef>
                <a:spcPct val="0"/>
              </a:spcBef>
            </a:pPr>
            <a:r>
              <a:rPr lang="en-US" dirty="0" smtClean="0"/>
              <a:t>     </a:t>
            </a:r>
          </a:p>
          <a:p>
            <a:pPr eaLnBrk="1" hangingPunct="1">
              <a:spcBef>
                <a:spcPct val="0"/>
              </a:spcBef>
            </a:pPr>
            <a:r>
              <a:rPr lang="en-US" dirty="0" smtClean="0"/>
              <a:t>	column = var1 or column = var2 or column = var3</a:t>
            </a:r>
          </a:p>
          <a:p>
            <a:pPr eaLnBrk="1" hangingPunct="1">
              <a:spcBef>
                <a:spcPct val="0"/>
              </a:spcBef>
            </a:pPr>
            <a:endParaRPr lang="en-US" dirty="0" smtClean="0"/>
          </a:p>
          <a:p>
            <a:pPr eaLnBrk="1" hangingPunct="1">
              <a:spcBef>
                <a:spcPct val="0"/>
              </a:spcBef>
            </a:pPr>
            <a:r>
              <a:rPr lang="en-US" dirty="0" smtClean="0"/>
              <a:t>This would minimize the time taken for executing the query.</a:t>
            </a:r>
          </a:p>
          <a:p>
            <a:pPr eaLnBrk="1" hangingPunct="1">
              <a:spcBef>
                <a:spcPct val="0"/>
              </a:spcBef>
            </a:pPr>
            <a:r>
              <a:rPr lang="en-US" dirty="0" smtClean="0"/>
              <a:t>Applicable only if IN list has constant values.</a:t>
            </a:r>
          </a:p>
          <a:p>
            <a:pPr eaLnBrk="1" hangingPunct="1">
              <a:spcBef>
                <a:spcPct val="0"/>
              </a:spcBef>
            </a:pPr>
            <a:endParaRPr lang="en-US" dirty="0" smtClean="0"/>
          </a:p>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6" name="Text Box 7"/>
          <p:cNvSpPr txBox="1">
            <a:spLocks noChangeArrowheads="1"/>
          </p:cNvSpPr>
          <p:nvPr userDrawn="1"/>
        </p:nvSpPr>
        <p:spPr bwMode="auto">
          <a:xfrm>
            <a:off x="352425" y="6553200"/>
            <a:ext cx="2238375"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a:solidFill>
                  <a:srgbClr val="FFFFCC"/>
                </a:solidFill>
                <a:latin typeface="Arial" pitchFamily="34" charset="0"/>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latin typeface="Arial" pitchFamily="34" charset="0"/>
              </a:rPr>
              <a:t>Ver. No.: </a:t>
            </a:r>
            <a:r>
              <a:rPr lang="en-US" sz="1200" dirty="0" smtClean="0">
                <a:solidFill>
                  <a:srgbClr val="FFFFCC"/>
                </a:solidFill>
                <a:latin typeface="Arial" pitchFamily="34" charset="0"/>
              </a:rPr>
              <a:t>1.4</a:t>
            </a:r>
            <a:endParaRPr lang="en-US" sz="1200" dirty="0">
              <a:solidFill>
                <a:srgbClr val="FFFFCC"/>
              </a:solidFill>
              <a:latin typeface="Arial" pitchFamily="34" charset="0"/>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latin typeface="Arial" pitchFamily="34" charset="0"/>
              </a:rPr>
              <a:t>Copyright © </a:t>
            </a:r>
            <a:r>
              <a:rPr lang="en-US" sz="1200" dirty="0" smtClean="0">
                <a:solidFill>
                  <a:srgbClr val="FFFFCC"/>
                </a:solidFill>
                <a:latin typeface="Arial" pitchFamily="34" charset="0"/>
              </a:rPr>
              <a:t>2010, </a:t>
            </a:r>
            <a:r>
              <a:rPr lang="en-US" sz="1200" dirty="0">
                <a:solidFill>
                  <a:srgbClr val="FFFFCC"/>
                </a:solidFill>
                <a:latin typeface="Arial" pitchFamily="34" charset="0"/>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b="1">
                <a:solidFill>
                  <a:srgbClr val="FF9900"/>
                </a:solidFill>
                <a:latin typeface="Arial" pitchFamily="34" charset="0"/>
              </a:rPr>
              <a:t>Education and Research</a:t>
            </a:r>
            <a:r>
              <a:rPr lang="en-US" sz="1600" b="1">
                <a:solidFill>
                  <a:srgbClr val="66CCFF"/>
                </a:solidFill>
                <a:latin typeface="Arial" pitchFamily="34" charset="0"/>
              </a:rPr>
              <a:t> </a:t>
            </a:r>
          </a:p>
          <a:p>
            <a:pPr>
              <a:defRPr/>
            </a:pPr>
            <a:r>
              <a:rPr lang="en-US" sz="1200" i="1">
                <a:solidFill>
                  <a:srgbClr val="FFFF66"/>
                </a:solidFill>
                <a:latin typeface="Arial" pitchFamily="34" charset="0"/>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i="1">
              <a:solidFill>
                <a:srgbClr val="000000"/>
              </a:solidFill>
              <a:latin typeface="Arial" pitchFamily="34" charset="0"/>
            </a:endParaRPr>
          </a:p>
        </p:txBody>
      </p:sp>
      <p:sp>
        <p:nvSpPr>
          <p:cNvPr id="24" name="Rectangle 23"/>
          <p:cNvSpPr>
            <a:spLocks noChangeArrowheads="1"/>
          </p:cNvSpPr>
          <p:nvPr userDrawn="1"/>
        </p:nvSpPr>
        <p:spPr bwMode="auto">
          <a:xfrm>
            <a:off x="4953000" y="6559550"/>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97635"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97655" name="Rectangle 23"/>
          <p:cNvSpPr>
            <a:spLocks noGrp="1" noChangeArrowheads="1"/>
          </p:cNvSpPr>
          <p:nvPr>
            <p:ph type="subTitle" idx="1"/>
          </p:nvPr>
        </p:nvSpPr>
        <p:spPr>
          <a:xfrm>
            <a:off x="457200" y="22098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F10DCFE-51A1-4BBD-97CC-0F87AA334D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2A8075F-B7CE-4E0D-B5E9-9A196E329F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1493DF88-3DBC-43E2-BA7B-8D5DDDEB8DD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1BA39BCE-FC0E-4827-BFEE-DA11B73B14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069449C-3166-430C-BC72-BB645E0B16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1C95B910-F662-4612-93ED-C17EC66631C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99570BD7-A371-4056-B9DD-CD087C710AB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5EDE6E94-42E2-45FE-AE29-70D6BA7BA4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AA30972A-8461-409F-B4D2-36EE1328B8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DB9AD574-075A-4EAF-8940-7A607E3EFBF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39BB3462-97E7-491B-AAEF-E6CBEB196E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276C5F5-1B3C-4496-BAC4-0C8E14C9A3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5" cstate="print"/>
          <a:srcRect l="3703"/>
          <a:stretch>
            <a:fillRect/>
          </a:stretch>
        </p:blipFill>
        <p:spPr bwMode="auto">
          <a:xfrm>
            <a:off x="0" y="-95250"/>
            <a:ext cx="9144000" cy="1000125"/>
          </a:xfrm>
          <a:prstGeom prst="rect">
            <a:avLst/>
          </a:prstGeom>
          <a:noFill/>
          <a:ln w="9525">
            <a:noFill/>
            <a:miter lim="800000"/>
            <a:headEnd/>
            <a:tailEnd/>
          </a:ln>
        </p:spPr>
      </p:pic>
      <p:sp>
        <p:nvSpPr>
          <p:cNvPr id="196611"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pic>
        <p:nvPicPr>
          <p:cNvPr id="1028" name="Picture 4" descr="E&amp;R-Template-inside_footer2"/>
          <p:cNvPicPr>
            <a:picLocks noChangeAspect="1" noChangeArrowheads="1"/>
          </p:cNvPicPr>
          <p:nvPr userDrawn="1"/>
        </p:nvPicPr>
        <p:blipFill>
          <a:blip r:embed="rId16" cstate="print"/>
          <a:srcRect l="3703"/>
          <a:stretch>
            <a:fillRect/>
          </a:stretch>
        </p:blipFill>
        <p:spPr bwMode="auto">
          <a:xfrm>
            <a:off x="0" y="5943600"/>
            <a:ext cx="9144000" cy="914400"/>
          </a:xfrm>
          <a:prstGeom prst="rect">
            <a:avLst/>
          </a:prstGeom>
          <a:noFill/>
          <a:ln w="9525">
            <a:noFill/>
            <a:miter lim="800000"/>
            <a:headEnd/>
            <a:tailEnd/>
          </a:ln>
        </p:spPr>
      </p:pic>
      <p:sp>
        <p:nvSpPr>
          <p:cNvPr id="196613"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6615" name="Rectangle 7"/>
          <p:cNvSpPr>
            <a:spLocks noGrp="1" noChangeArrowheads="1"/>
          </p:cNvSpPr>
          <p:nvPr>
            <p:ph type="sldNum" sz="quarter" idx="4"/>
          </p:nvPr>
        </p:nvSpPr>
        <p:spPr bwMode="auto">
          <a:xfrm>
            <a:off x="4191000" y="638810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200" b="1">
                <a:solidFill>
                  <a:srgbClr val="FFFFFF"/>
                </a:solidFill>
                <a:latin typeface="Arial" pitchFamily="34" charset="0"/>
              </a:defRPr>
            </a:lvl1pPr>
          </a:lstStyle>
          <a:p>
            <a:pPr>
              <a:defRPr/>
            </a:pPr>
            <a:fld id="{9434E5EC-A67C-46B8-BBEF-1A8830C126A0}" type="slidenum">
              <a:rPr lang="en-US"/>
              <a:pPr>
                <a:defRPr/>
              </a:pPr>
              <a:t>‹#›</a:t>
            </a:fld>
            <a:endParaRPr lang="en-US"/>
          </a:p>
        </p:txBody>
      </p:sp>
      <p:grpSp>
        <p:nvGrpSpPr>
          <p:cNvPr id="1032" name="Group 8"/>
          <p:cNvGrpSpPr>
            <a:grpSpLocks/>
          </p:cNvGrpSpPr>
          <p:nvPr userDrawn="1"/>
        </p:nvGrpSpPr>
        <p:grpSpPr bwMode="auto">
          <a:xfrm>
            <a:off x="4398963" y="6400800"/>
            <a:ext cx="327025" cy="381000"/>
            <a:chOff x="4181" y="4125"/>
            <a:chExt cx="183" cy="192"/>
          </a:xfrm>
        </p:grpSpPr>
        <p:sp>
          <p:nvSpPr>
            <p:cNvPr id="196617"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18"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19"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sp>
        <p:nvSpPr>
          <p:cNvPr id="11" name="Rectangle 6"/>
          <p:cNvSpPr>
            <a:spLocks noChangeArrowheads="1"/>
          </p:cNvSpPr>
          <p:nvPr userDrawn="1"/>
        </p:nvSpPr>
        <p:spPr bwMode="auto">
          <a:xfrm>
            <a:off x="1033463" y="6521450"/>
            <a:ext cx="30051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rgbClr val="FFFFFF"/>
                </a:solidFill>
                <a:latin typeface="Arial" pitchFamily="34" charset="0"/>
              </a:rPr>
              <a:t>Copyright © </a:t>
            </a:r>
            <a:r>
              <a:rPr lang="en-US" sz="1100" dirty="0" smtClean="0">
                <a:solidFill>
                  <a:srgbClr val="FFFFFF"/>
                </a:solidFill>
                <a:latin typeface="Arial" pitchFamily="34" charset="0"/>
              </a:rPr>
              <a:t>2010, </a:t>
            </a:r>
            <a:r>
              <a:rPr lang="en-US" sz="1100" dirty="0">
                <a:solidFill>
                  <a:srgbClr val="FFFFFF"/>
                </a:solidFill>
                <a:latin typeface="Arial" pitchFamily="34" charset="0"/>
              </a:rPr>
              <a:t>Infosys Technologies Ltd.</a:t>
            </a:r>
          </a:p>
        </p:txBody>
      </p:sp>
      <p:grpSp>
        <p:nvGrpSpPr>
          <p:cNvPr id="1034" name="Group 13"/>
          <p:cNvGrpSpPr>
            <a:grpSpLocks/>
          </p:cNvGrpSpPr>
          <p:nvPr userDrawn="1"/>
        </p:nvGrpSpPr>
        <p:grpSpPr bwMode="auto">
          <a:xfrm>
            <a:off x="200025" y="6472238"/>
            <a:ext cx="773113" cy="309562"/>
            <a:chOff x="2444" y="1518"/>
            <a:chExt cx="1488" cy="550"/>
          </a:xfrm>
        </p:grpSpPr>
        <p:sp>
          <p:nvSpPr>
            <p:cNvPr id="196622"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3"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4"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5"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pic>
        <p:nvPicPr>
          <p:cNvPr id="1035" name="Picture 18" descr="E&amp;RLOGO [Converted]"/>
          <p:cNvPicPr>
            <a:picLocks noChangeAspect="1" noChangeArrowheads="1"/>
          </p:cNvPicPr>
          <p:nvPr userDrawn="1"/>
        </p:nvPicPr>
        <p:blipFill>
          <a:blip r:embed="rId17"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130800" y="6513513"/>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869"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RDBMS Essentials - Day 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433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434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434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3798" name="Rectangle 6"/>
          <p:cNvSpPr>
            <a:spLocks noGrp="1" noChangeArrowheads="1"/>
          </p:cNvSpPr>
          <p:nvPr>
            <p:ph type="title"/>
          </p:nvPr>
        </p:nvSpPr>
        <p:spPr/>
        <p:txBody>
          <a:bodyPr lIns="92075" tIns="46038" rIns="92075" bIns="46038"/>
          <a:lstStyle/>
          <a:p>
            <a:pPr eaLnBrk="1" hangingPunct="1">
              <a:defRPr/>
            </a:pPr>
            <a:r>
              <a:rPr lang="en-US" dirty="0" smtClean="0"/>
              <a:t>SQL Tuning - BETWEEN and LIKE usage</a:t>
            </a:r>
          </a:p>
        </p:txBody>
      </p:sp>
      <p:sp>
        <p:nvSpPr>
          <p:cNvPr id="14343" name="Rectangle 7"/>
          <p:cNvSpPr>
            <a:spLocks noGrp="1" noChangeArrowheads="1"/>
          </p:cNvSpPr>
          <p:nvPr>
            <p:ph type="body" idx="1"/>
          </p:nvPr>
        </p:nvSpPr>
        <p:spPr/>
        <p:txBody>
          <a:bodyPr lIns="92075" tIns="46038" rIns="92075" bIns="46038"/>
          <a:lstStyle/>
          <a:p>
            <a:pPr eaLnBrk="1" hangingPunct="1">
              <a:buFont typeface="Arial" charset="0"/>
              <a:buChar char="•"/>
            </a:pPr>
            <a:r>
              <a:rPr lang="en-US" smtClean="0"/>
              <a:t>BETWEEN</a:t>
            </a:r>
          </a:p>
          <a:p>
            <a:pPr lvl="1" eaLnBrk="1" hangingPunct="1">
              <a:buFont typeface="Arial" charset="0"/>
              <a:buChar char="•"/>
            </a:pPr>
            <a:r>
              <a:rPr lang="en-US" smtClean="0"/>
              <a:t>Used to provide a range of values</a:t>
            </a:r>
          </a:p>
          <a:p>
            <a:pPr lvl="1" eaLnBrk="1" hangingPunct="1">
              <a:buFont typeface="Arial" charset="0"/>
              <a:buChar char="•"/>
            </a:pPr>
            <a:r>
              <a:rPr lang="en-US" smtClean="0"/>
              <a:t>Rewritten from</a:t>
            </a:r>
          </a:p>
          <a:p>
            <a:pPr lvl="2" eaLnBrk="1" hangingPunct="1">
              <a:buFont typeface="Arial" charset="0"/>
              <a:buChar char="•"/>
            </a:pPr>
            <a:r>
              <a:rPr lang="en-US" smtClean="0"/>
              <a:t>Where column BETWEEN val1 and val2</a:t>
            </a:r>
          </a:p>
          <a:p>
            <a:pPr lvl="2" eaLnBrk="1" hangingPunct="1">
              <a:buFont typeface="Arial" charset="0"/>
              <a:buNone/>
            </a:pPr>
            <a:r>
              <a:rPr lang="en-US" smtClean="0"/>
              <a:t>               to</a:t>
            </a:r>
          </a:p>
          <a:p>
            <a:pPr lvl="2" eaLnBrk="1" hangingPunct="1">
              <a:buFont typeface="Arial" charset="0"/>
              <a:buChar char="•"/>
            </a:pPr>
            <a:r>
              <a:rPr lang="en-US" smtClean="0"/>
              <a:t>Where column &gt;= val1 and column &lt;= val2</a:t>
            </a:r>
          </a:p>
          <a:p>
            <a:pPr lvl="2" eaLnBrk="1" hangingPunct="1">
              <a:buFont typeface="Arial" charset="0"/>
              <a:buChar char="•"/>
            </a:pPr>
            <a:endParaRPr lang="en-US" smtClean="0"/>
          </a:p>
          <a:p>
            <a:pPr lvl="2" eaLnBrk="1" hangingPunct="1">
              <a:buFont typeface="Arial" charset="0"/>
              <a:buChar char="•"/>
            </a:pPr>
            <a:endParaRPr lang="en-US" smtClean="0"/>
          </a:p>
          <a:p>
            <a:pPr lvl="2" eaLnBrk="1" hangingPunct="1">
              <a:buFont typeface="Arial" charset="0"/>
              <a:buChar char="•"/>
            </a:pPr>
            <a:endParaRPr lang="en-US" smtClean="0"/>
          </a:p>
          <a:p>
            <a:pPr eaLnBrk="1" hangingPunct="1">
              <a:buFont typeface="Arial" charset="0"/>
              <a:buChar char="•"/>
            </a:pPr>
            <a:r>
              <a:rPr lang="en-US" smtClean="0"/>
              <a:t>LIKE</a:t>
            </a:r>
          </a:p>
          <a:p>
            <a:pPr lvl="1" eaLnBrk="1" hangingPunct="1">
              <a:buFont typeface="Arial" charset="0"/>
              <a:buChar char="•"/>
            </a:pPr>
            <a:r>
              <a:rPr lang="en-US" smtClean="0"/>
              <a:t>Used to compare Wild Cards ‘%’ or ‘_’</a:t>
            </a:r>
          </a:p>
          <a:p>
            <a:pPr lvl="1" eaLnBrk="1" hangingPunct="1">
              <a:buFont typeface="Arial" charset="0"/>
              <a:buChar char="•"/>
            </a:pPr>
            <a:r>
              <a:rPr lang="en-US" smtClean="0"/>
              <a:t>If no Wild Cards are used, it is replaced with </a:t>
            </a:r>
            <a:r>
              <a:rPr lang="en-US" b="1" smtClean="0">
                <a:solidFill>
                  <a:srgbClr val="008000"/>
                </a:solidFill>
              </a:rPr>
              <a:t> ‘=‘</a:t>
            </a:r>
          </a:p>
        </p:txBody>
      </p:sp>
      <p:sp>
        <p:nvSpPr>
          <p:cNvPr id="8" name="Slide Number Placeholder 3"/>
          <p:cNvSpPr>
            <a:spLocks noGrp="1"/>
          </p:cNvSpPr>
          <p:nvPr>
            <p:ph type="sldNum" sz="quarter" idx="10"/>
          </p:nvPr>
        </p:nvSpPr>
        <p:spPr/>
        <p:txBody>
          <a:bodyPr/>
          <a:lstStyle/>
          <a:p>
            <a:pPr>
              <a:defRPr/>
            </a:pPr>
            <a:fld id="{F2EC7C39-833D-4A82-9C0A-02E6D6159487}" type="slidenum">
              <a:rPr lang="en-US"/>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0"/>
          <p:cNvPicPr>
            <a:picLocks noChangeAspect="1" noChangeArrowheads="1"/>
          </p:cNvPicPr>
          <p:nvPr/>
        </p:nvPicPr>
        <p:blipFill>
          <a:blip r:embed="rId3" cstate="print"/>
          <a:srcRect/>
          <a:stretch>
            <a:fillRect/>
          </a:stretch>
        </p:blipFill>
        <p:spPr bwMode="auto">
          <a:xfrm>
            <a:off x="0" y="3895725"/>
            <a:ext cx="9144000" cy="2047875"/>
          </a:xfrm>
          <a:prstGeom prst="rect">
            <a:avLst/>
          </a:prstGeom>
          <a:noFill/>
          <a:ln w="9525">
            <a:noFill/>
            <a:miter lim="800000"/>
            <a:headEnd/>
            <a:tailEnd/>
          </a:ln>
        </p:spPr>
      </p:pic>
      <p:pic>
        <p:nvPicPr>
          <p:cNvPr id="15363" name="Picture 9"/>
          <p:cNvPicPr>
            <a:picLocks noChangeAspect="1" noChangeArrowheads="1"/>
          </p:cNvPicPr>
          <p:nvPr/>
        </p:nvPicPr>
        <p:blipFill>
          <a:blip r:embed="rId4" cstate="print"/>
          <a:srcRect/>
          <a:stretch>
            <a:fillRect/>
          </a:stretch>
        </p:blipFill>
        <p:spPr bwMode="auto">
          <a:xfrm>
            <a:off x="0" y="1152525"/>
            <a:ext cx="9144000" cy="20478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F3E3CFE6-CE08-48E9-BDAD-428A77C80BB7}" type="slidenum">
              <a:rPr lang="en-US"/>
              <a:pPr>
                <a:defRPr/>
              </a:pPr>
              <a:t>11</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Between operator</a:t>
            </a:r>
          </a:p>
        </p:txBody>
      </p:sp>
      <p:sp>
        <p:nvSpPr>
          <p:cNvPr id="6" name="Rounded Rectangular Callout 5"/>
          <p:cNvSpPr/>
          <p:nvPr/>
        </p:nvSpPr>
        <p:spPr bwMode="auto">
          <a:xfrm>
            <a:off x="7086600" y="2286000"/>
            <a:ext cx="2057400" cy="1143000"/>
          </a:xfrm>
          <a:prstGeom prst="wedgeRoundRectCallout">
            <a:avLst>
              <a:gd name="adj1" fmla="val -39010"/>
              <a:gd name="adj2" fmla="val -8257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Item record details are fetched and displayed using between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p:cNvPicPr>
            <a:picLocks noChangeAspect="1" noChangeArrowheads="1"/>
          </p:cNvPicPr>
          <p:nvPr/>
        </p:nvPicPr>
        <p:blipFill>
          <a:blip r:embed="rId3" cstate="print"/>
          <a:srcRect/>
          <a:stretch>
            <a:fillRect/>
          </a:stretch>
        </p:blipFill>
        <p:spPr bwMode="auto">
          <a:xfrm>
            <a:off x="0" y="990600"/>
            <a:ext cx="9144000" cy="15906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693EFDA6-BF73-4FEF-BF1C-35EF686AE1E9}" type="slidenum">
              <a:rPr lang="en-US"/>
              <a:pPr>
                <a:defRPr/>
              </a:pPr>
              <a:t>12</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LIKE operator</a:t>
            </a:r>
          </a:p>
        </p:txBody>
      </p:sp>
      <p:sp>
        <p:nvSpPr>
          <p:cNvPr id="5" name="Rounded Rectangular Callout 4"/>
          <p:cNvSpPr/>
          <p:nvPr/>
        </p:nvSpPr>
        <p:spPr bwMode="auto">
          <a:xfrm>
            <a:off x="7010400" y="1752600"/>
            <a:ext cx="2057400" cy="16002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If LIKE is used with first character as % (multi-character substitution), then  index will not be used, despite its presence. Avoid writing queries like this.</a:t>
            </a:r>
          </a:p>
        </p:txBody>
      </p:sp>
      <p:pic>
        <p:nvPicPr>
          <p:cNvPr id="16390" name="Picture 9"/>
          <p:cNvPicPr>
            <a:picLocks noChangeAspect="1" noChangeArrowheads="1"/>
          </p:cNvPicPr>
          <p:nvPr/>
        </p:nvPicPr>
        <p:blipFill>
          <a:blip r:embed="rId4" cstate="print"/>
          <a:srcRect/>
          <a:stretch>
            <a:fillRect/>
          </a:stretch>
        </p:blipFill>
        <p:spPr bwMode="auto">
          <a:xfrm>
            <a:off x="0" y="3505200"/>
            <a:ext cx="9144000" cy="1905000"/>
          </a:xfrm>
          <a:prstGeom prst="rect">
            <a:avLst/>
          </a:prstGeom>
          <a:noFill/>
          <a:ln w="9525">
            <a:noFill/>
            <a:miter lim="800000"/>
            <a:headEnd/>
            <a:tailEnd/>
          </a:ln>
        </p:spPr>
      </p:pic>
      <p:sp>
        <p:nvSpPr>
          <p:cNvPr id="10" name="Rounded Rectangular Callout 9"/>
          <p:cNvSpPr/>
          <p:nvPr/>
        </p:nvSpPr>
        <p:spPr bwMode="auto">
          <a:xfrm>
            <a:off x="7086600" y="4800600"/>
            <a:ext cx="2057400" cy="12954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If LIKE operator is used with % symbol but not as first character, then index is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dirty="0" smtClean="0"/>
              <a:t>SQL Tuning - Don’t mix data types</a:t>
            </a:r>
          </a:p>
        </p:txBody>
      </p:sp>
      <p:sp>
        <p:nvSpPr>
          <p:cNvPr id="17411" name="Rectangle 3"/>
          <p:cNvSpPr>
            <a:spLocks noGrp="1" noChangeArrowheads="1"/>
          </p:cNvSpPr>
          <p:nvPr>
            <p:ph type="body" idx="1"/>
          </p:nvPr>
        </p:nvSpPr>
        <p:spPr/>
        <p:txBody>
          <a:bodyPr/>
          <a:lstStyle/>
          <a:p>
            <a:pPr eaLnBrk="1" hangingPunct="1">
              <a:buFont typeface="Wingdings" pitchFamily="2" charset="2"/>
              <a:buNone/>
            </a:pPr>
            <a:r>
              <a:rPr lang="en-US" smtClean="0"/>
              <a:t>Re-write from</a:t>
            </a:r>
          </a:p>
          <a:p>
            <a:pPr eaLnBrk="1" hangingPunct="1">
              <a:buFont typeface="Wingdings" pitchFamily="2" charset="2"/>
              <a:buNone/>
            </a:pPr>
            <a:r>
              <a:rPr lang="en-US" smtClean="0"/>
              <a:t>                    SELECT    *</a:t>
            </a:r>
          </a:p>
          <a:p>
            <a:pPr eaLnBrk="1" hangingPunct="1">
              <a:buFont typeface="Wingdings" pitchFamily="2" charset="2"/>
              <a:buNone/>
            </a:pPr>
            <a:r>
              <a:rPr lang="en-US" smtClean="0"/>
              <a:t>                    FROM      item</a:t>
            </a:r>
          </a:p>
          <a:p>
            <a:pPr eaLnBrk="1" hangingPunct="1">
              <a:buFont typeface="Wingdings" pitchFamily="2" charset="2"/>
              <a:buNone/>
            </a:pPr>
            <a:r>
              <a:rPr lang="en-US" smtClean="0"/>
              <a:t>                    WHERE itemname||itemid = ' item90000 '</a:t>
            </a:r>
          </a:p>
          <a:p>
            <a:pPr eaLnBrk="1" hangingPunct="1">
              <a:buFont typeface="Wingdings" pitchFamily="2" charset="2"/>
              <a:buNone/>
            </a:pPr>
            <a:r>
              <a:rPr lang="en-US" smtClean="0"/>
              <a:t>TO</a:t>
            </a:r>
          </a:p>
          <a:p>
            <a:pPr eaLnBrk="1" hangingPunct="1">
              <a:buFont typeface="Wingdings" pitchFamily="2" charset="2"/>
              <a:buNone/>
            </a:pPr>
            <a:r>
              <a:rPr lang="en-US" smtClean="0"/>
              <a:t>                    SELECT    *</a:t>
            </a:r>
          </a:p>
          <a:p>
            <a:pPr eaLnBrk="1" hangingPunct="1">
              <a:buFont typeface="Wingdings" pitchFamily="2" charset="2"/>
              <a:buNone/>
            </a:pPr>
            <a:r>
              <a:rPr lang="en-US" smtClean="0"/>
              <a:t>                    FROM      item</a:t>
            </a:r>
          </a:p>
          <a:p>
            <a:pPr eaLnBrk="1" hangingPunct="1">
              <a:buFont typeface="Wingdings" pitchFamily="2" charset="2"/>
              <a:buNone/>
            </a:pPr>
            <a:r>
              <a:rPr lang="en-US" smtClean="0"/>
              <a:t>                    WHERE     itemname = ‘item'</a:t>
            </a:r>
          </a:p>
          <a:p>
            <a:pPr eaLnBrk="1" hangingPunct="1">
              <a:buFont typeface="Wingdings" pitchFamily="2" charset="2"/>
              <a:buNone/>
            </a:pPr>
            <a:r>
              <a:rPr lang="en-US" smtClean="0"/>
              <a:t>                    AND      itemid= '90000'</a:t>
            </a:r>
          </a:p>
          <a:p>
            <a:pPr lvl="1" eaLnBrk="1" hangingPunct="1">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B2225A78-E2F7-4453-B1DD-19F119879275}"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noChangeArrowheads="1"/>
          </p:cNvPicPr>
          <p:nvPr/>
        </p:nvPicPr>
        <p:blipFill>
          <a:blip r:embed="rId3" cstate="print"/>
          <a:srcRect/>
          <a:stretch>
            <a:fillRect/>
          </a:stretch>
        </p:blipFill>
        <p:spPr bwMode="auto">
          <a:xfrm>
            <a:off x="0" y="1066800"/>
            <a:ext cx="9144000" cy="15906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654323AD-1453-4CEA-B39B-1758FA03C4E2}" type="slidenum">
              <a:rPr lang="en-US"/>
              <a:pPr>
                <a:defRPr/>
              </a:pPr>
              <a:t>14</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Don’t mix datatypes</a:t>
            </a:r>
          </a:p>
        </p:txBody>
      </p:sp>
      <p:sp>
        <p:nvSpPr>
          <p:cNvPr id="5" name="Rounded Rectangular Callout 4"/>
          <p:cNvSpPr/>
          <p:nvPr/>
        </p:nvSpPr>
        <p:spPr bwMode="auto">
          <a:xfrm>
            <a:off x="6858000" y="1981200"/>
            <a:ext cx="2057400" cy="15240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Mixing of datatypes varchar2 and number, using concatenation operator .  Index will not be used here</a:t>
            </a:r>
          </a:p>
        </p:txBody>
      </p:sp>
      <p:pic>
        <p:nvPicPr>
          <p:cNvPr id="18438" name="Picture 9"/>
          <p:cNvPicPr>
            <a:picLocks noChangeAspect="1" noChangeArrowheads="1"/>
          </p:cNvPicPr>
          <p:nvPr/>
        </p:nvPicPr>
        <p:blipFill>
          <a:blip r:embed="rId4" cstate="print"/>
          <a:srcRect/>
          <a:stretch>
            <a:fillRect/>
          </a:stretch>
        </p:blipFill>
        <p:spPr bwMode="auto">
          <a:xfrm>
            <a:off x="0" y="3657600"/>
            <a:ext cx="9144000" cy="1590675"/>
          </a:xfrm>
          <a:prstGeom prst="rect">
            <a:avLst/>
          </a:prstGeom>
          <a:noFill/>
          <a:ln w="9525">
            <a:noFill/>
            <a:miter lim="800000"/>
            <a:headEnd/>
            <a:tailEnd/>
          </a:ln>
        </p:spPr>
      </p:pic>
      <p:sp>
        <p:nvSpPr>
          <p:cNvPr id="10" name="Rounded Rectangular Callout 9"/>
          <p:cNvSpPr/>
          <p:nvPr/>
        </p:nvSpPr>
        <p:spPr bwMode="auto">
          <a:xfrm>
            <a:off x="6781800" y="4724400"/>
            <a:ext cx="2057400" cy="12954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Separate condition is framed for itemname and itemid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CCDF7A8-B4C1-4CD2-A99B-AE661D336752}" type="slidenum">
              <a:rPr lang="en-US"/>
              <a:pPr>
                <a:defRPr/>
              </a:pPr>
              <a:t>15</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Resource intensive operations</a:t>
            </a:r>
          </a:p>
        </p:txBody>
      </p:sp>
      <p:sp>
        <p:nvSpPr>
          <p:cNvPr id="19460" name="Rectangle 7"/>
          <p:cNvSpPr txBox="1">
            <a:spLocks noChangeArrowheads="1"/>
          </p:cNvSpPr>
          <p:nvPr/>
        </p:nvSpPr>
        <p:spPr bwMode="auto">
          <a:xfrm>
            <a:off x="304800" y="1143000"/>
            <a:ext cx="8534400" cy="5051425"/>
          </a:xfrm>
          <a:prstGeom prst="rect">
            <a:avLst/>
          </a:prstGeom>
          <a:noFill/>
          <a:ln w="9525">
            <a:noFill/>
            <a:miter lim="800000"/>
            <a:headEnd/>
            <a:tailEnd/>
          </a:ln>
        </p:spPr>
        <p:txBody>
          <a:bodyPr lIns="92075" tIns="46038" rIns="92075" bIns="46038"/>
          <a:lstStyle/>
          <a:p>
            <a:pPr marL="342900" indent="-342900">
              <a:spcBef>
                <a:spcPct val="20000"/>
              </a:spcBef>
              <a:buClr>
                <a:srgbClr val="003366"/>
              </a:buClr>
              <a:buFont typeface="Arial" charset="0"/>
              <a:buChar char="•"/>
            </a:pPr>
            <a:r>
              <a:rPr lang="en-US" sz="2000">
                <a:solidFill>
                  <a:srgbClr val="000000"/>
                </a:solidFill>
              </a:rPr>
              <a:t>Resource intensive operations are those which take more time to execute, take more memory, more disk reads and disk writes to complete the process</a:t>
            </a: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r>
              <a:rPr lang="en-US" sz="2000">
                <a:solidFill>
                  <a:srgbClr val="000000"/>
                </a:solidFill>
              </a:rPr>
              <a:t>Examples are queries which use DISTINCT, UNION, MINUS, INTERSECT, ORDER BY, GROUP BY clause are resource intensive</a:t>
            </a:r>
          </a:p>
          <a:p>
            <a:pPr marL="342900" indent="-342900">
              <a:spcBef>
                <a:spcPct val="20000"/>
              </a:spcBef>
              <a:buClr>
                <a:srgbClr val="003366"/>
              </a:buClr>
            </a:pPr>
            <a:endParaRPr lang="en-US" sz="2000">
              <a:solidFill>
                <a:srgbClr val="000000"/>
              </a:solidFill>
            </a:endParaRPr>
          </a:p>
          <a:p>
            <a:pPr marL="342900" indent="-342900">
              <a:spcBef>
                <a:spcPct val="20000"/>
              </a:spcBef>
              <a:buClr>
                <a:srgbClr val="003366"/>
              </a:buClr>
              <a:buFont typeface="Arial" charset="0"/>
              <a:buChar char="•"/>
            </a:pPr>
            <a:r>
              <a:rPr lang="en-US" sz="2000">
                <a:solidFill>
                  <a:srgbClr val="000000"/>
                </a:solidFill>
              </a:rPr>
              <a:t>Most queries using set operations can be rewritten in other ways</a:t>
            </a: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pPr>
            <a:endParaRPr lang="en-US" sz="200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3" cstate="print"/>
          <a:srcRect/>
          <a:stretch>
            <a:fillRect/>
          </a:stretch>
        </p:blipFill>
        <p:spPr bwMode="auto">
          <a:xfrm>
            <a:off x="0" y="914400"/>
            <a:ext cx="9144000" cy="20478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C89801A3-1FBC-4289-A894-D7F89E00A4AA}" type="slidenum">
              <a:rPr lang="en-US"/>
              <a:pPr>
                <a:defRPr/>
              </a:pPr>
              <a:t>16</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With UNION </a:t>
            </a:r>
          </a:p>
        </p:txBody>
      </p:sp>
      <p:sp>
        <p:nvSpPr>
          <p:cNvPr id="5" name="Rounded Rectangular Callout 4"/>
          <p:cNvSpPr/>
          <p:nvPr/>
        </p:nvSpPr>
        <p:spPr bwMode="auto">
          <a:xfrm>
            <a:off x="6705600" y="1752600"/>
            <a:ext cx="2057400" cy="12954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Using UNION operator to select MANAGER &amp; PRESIDENT records  </a:t>
            </a:r>
          </a:p>
        </p:txBody>
      </p:sp>
      <p:pic>
        <p:nvPicPr>
          <p:cNvPr id="20486" name="Picture 9"/>
          <p:cNvPicPr>
            <a:picLocks noChangeAspect="1" noChangeArrowheads="1"/>
          </p:cNvPicPr>
          <p:nvPr/>
        </p:nvPicPr>
        <p:blipFill>
          <a:blip r:embed="rId4" cstate="print"/>
          <a:srcRect/>
          <a:stretch>
            <a:fillRect/>
          </a:stretch>
        </p:blipFill>
        <p:spPr bwMode="auto">
          <a:xfrm>
            <a:off x="0" y="3733800"/>
            <a:ext cx="9144000" cy="2047875"/>
          </a:xfrm>
          <a:prstGeom prst="rect">
            <a:avLst/>
          </a:prstGeom>
          <a:noFill/>
          <a:ln w="9525">
            <a:noFill/>
            <a:miter lim="800000"/>
            <a:headEnd/>
            <a:tailEnd/>
          </a:ln>
        </p:spPr>
      </p:pic>
      <p:sp>
        <p:nvSpPr>
          <p:cNvPr id="10" name="Rounded Rectangular Callout 9"/>
          <p:cNvSpPr/>
          <p:nvPr/>
        </p:nvSpPr>
        <p:spPr bwMode="auto">
          <a:xfrm>
            <a:off x="6705600" y="4800600"/>
            <a:ext cx="2057400" cy="12954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Replacing UNION operator with OR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p:cNvPicPr>
            <a:picLocks noChangeAspect="1" noChangeArrowheads="1"/>
          </p:cNvPicPr>
          <p:nvPr/>
        </p:nvPicPr>
        <p:blipFill>
          <a:blip r:embed="rId3" cstate="print"/>
          <a:srcRect/>
          <a:stretch>
            <a:fillRect/>
          </a:stretch>
        </p:blipFill>
        <p:spPr bwMode="auto">
          <a:xfrm>
            <a:off x="0" y="914400"/>
            <a:ext cx="9144000" cy="20478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fld id="{E7232E67-F569-4186-B25A-16612C753F79}" type="slidenum">
              <a:rPr lang="en-US"/>
              <a:pPr>
                <a:defRPr/>
              </a:pPr>
              <a:t>17</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Unnecessary DISTINCT</a:t>
            </a:r>
          </a:p>
        </p:txBody>
      </p:sp>
      <p:sp>
        <p:nvSpPr>
          <p:cNvPr id="5" name="Rounded Rectangular Callout 4"/>
          <p:cNvSpPr/>
          <p:nvPr/>
        </p:nvSpPr>
        <p:spPr bwMode="auto">
          <a:xfrm>
            <a:off x="6324600" y="1600200"/>
            <a:ext cx="2057400" cy="1295400"/>
          </a:xfrm>
          <a:prstGeom prst="wedgeRoundRectCallout">
            <a:avLst>
              <a:gd name="adj1" fmla="val -65506"/>
              <a:gd name="adj2" fmla="val -5026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Using unnecessary distinct operator with empno,  despite the knowledge of empno being a primary key</a:t>
            </a:r>
          </a:p>
        </p:txBody>
      </p:sp>
      <p:pic>
        <p:nvPicPr>
          <p:cNvPr id="21510" name="Picture 9"/>
          <p:cNvPicPr>
            <a:picLocks noChangeAspect="1" noChangeArrowheads="1"/>
          </p:cNvPicPr>
          <p:nvPr/>
        </p:nvPicPr>
        <p:blipFill>
          <a:blip r:embed="rId4" cstate="print"/>
          <a:srcRect/>
          <a:stretch>
            <a:fillRect/>
          </a:stretch>
        </p:blipFill>
        <p:spPr bwMode="auto">
          <a:xfrm>
            <a:off x="0" y="3657600"/>
            <a:ext cx="9144000" cy="2047875"/>
          </a:xfrm>
          <a:prstGeom prst="rect">
            <a:avLst/>
          </a:prstGeom>
          <a:noFill/>
          <a:ln w="9525">
            <a:noFill/>
            <a:miter lim="800000"/>
            <a:headEnd/>
            <a:tailEnd/>
          </a:ln>
        </p:spPr>
      </p:pic>
      <p:sp>
        <p:nvSpPr>
          <p:cNvPr id="10" name="Rounded Rectangular Callout 9"/>
          <p:cNvSpPr/>
          <p:nvPr/>
        </p:nvSpPr>
        <p:spPr bwMode="auto">
          <a:xfrm>
            <a:off x="6477000" y="4800600"/>
            <a:ext cx="2057400" cy="1295400"/>
          </a:xfrm>
          <a:prstGeom prst="wedgeRoundRectCallout">
            <a:avLst>
              <a:gd name="adj1" fmla="val -67557"/>
              <a:gd name="adj2" fmla="val -29629"/>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Eliminated usage of unnecessary distinct operator with empno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7AA052-AA23-4CD8-8CBD-BFD774023AD7}" type="slidenum">
              <a:rPr lang="en-US"/>
              <a:pPr>
                <a:defRPr/>
              </a:pPr>
              <a:t>18</a:t>
            </a:fld>
            <a:endParaRPr lang="en-US"/>
          </a:p>
        </p:txBody>
      </p:sp>
      <p:sp>
        <p:nvSpPr>
          <p:cNvPr id="90114" name="Rectangle 2"/>
          <p:cNvSpPr>
            <a:spLocks noGrp="1" noChangeArrowheads="1"/>
          </p:cNvSpPr>
          <p:nvPr>
            <p:ph type="title"/>
          </p:nvPr>
        </p:nvSpPr>
        <p:spPr/>
        <p:txBody>
          <a:bodyPr/>
          <a:lstStyle/>
          <a:p>
            <a:pPr eaLnBrk="1" hangingPunct="1">
              <a:defRPr/>
            </a:pPr>
            <a:r>
              <a:rPr lang="en-US" dirty="0" smtClean="0"/>
              <a:t>SQL Tuning - EXISTS and IN</a:t>
            </a:r>
          </a:p>
        </p:txBody>
      </p:sp>
      <p:sp>
        <p:nvSpPr>
          <p:cNvPr id="22532" name="Rectangle 7"/>
          <p:cNvSpPr txBox="1">
            <a:spLocks noChangeArrowheads="1"/>
          </p:cNvSpPr>
          <p:nvPr/>
        </p:nvSpPr>
        <p:spPr bwMode="auto">
          <a:xfrm>
            <a:off x="304800" y="1143000"/>
            <a:ext cx="8534400" cy="5051425"/>
          </a:xfrm>
          <a:prstGeom prst="rect">
            <a:avLst/>
          </a:prstGeom>
          <a:noFill/>
          <a:ln w="9525">
            <a:noFill/>
            <a:miter lim="800000"/>
            <a:headEnd/>
            <a:tailEnd/>
          </a:ln>
        </p:spPr>
        <p:txBody>
          <a:bodyPr lIns="92075" tIns="46038" rIns="92075" bIns="46038"/>
          <a:lstStyle/>
          <a:p>
            <a:pPr marL="342900" indent="-342900">
              <a:spcBef>
                <a:spcPct val="20000"/>
              </a:spcBef>
              <a:buClr>
                <a:srgbClr val="003366"/>
              </a:buClr>
              <a:buFont typeface="Arial" charset="0"/>
              <a:buChar char="•"/>
            </a:pPr>
            <a:r>
              <a:rPr lang="en-US" sz="2000">
                <a:solidFill>
                  <a:srgbClr val="000000"/>
                </a:solidFill>
              </a:rPr>
              <a:t>Usually EXISTS has better performance than IN, but certain circumstances it is better to use IN rather than EXISTS</a:t>
            </a: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r>
              <a:rPr lang="en-US" sz="2000">
                <a:solidFill>
                  <a:srgbClr val="000000"/>
                </a:solidFill>
              </a:rPr>
              <a:t>If the selective predicate is in the subquery use IN operator</a:t>
            </a: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pPr>
            <a:r>
              <a:rPr lang="en-US" sz="2000">
                <a:solidFill>
                  <a:srgbClr val="000000"/>
                </a:solidFill>
              </a:rPr>
              <a:t>     </a:t>
            </a:r>
            <a:endParaRPr lang="en-US" sz="2000" b="1">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r>
              <a:rPr lang="en-US" sz="2000">
                <a:solidFill>
                  <a:srgbClr val="000000"/>
                </a:solidFill>
              </a:rPr>
              <a:t>If the selective predicate is in the parent query use EXISTS operator</a:t>
            </a: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pPr>
            <a:r>
              <a:rPr lang="en-US" sz="2000">
                <a:solidFill>
                  <a:srgbClr val="000000"/>
                </a:solidFill>
              </a:rPr>
              <a:t>     </a:t>
            </a:r>
            <a:endParaRPr lang="en-US" sz="2000" b="1">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buFont typeface="Arial" charset="0"/>
              <a:buChar char="•"/>
            </a:pPr>
            <a:endParaRPr lang="en-US" sz="2000">
              <a:solidFill>
                <a:srgbClr val="000000"/>
              </a:solidFill>
            </a:endParaRPr>
          </a:p>
          <a:p>
            <a:pPr marL="342900" indent="-342900">
              <a:spcBef>
                <a:spcPct val="20000"/>
              </a:spcBef>
              <a:buClr>
                <a:srgbClr val="003366"/>
              </a:buClr>
            </a:pPr>
            <a:endParaRPr lang="en-US" sz="2000">
              <a:solidFill>
                <a:srgbClr val="000000"/>
              </a:solidFill>
            </a:endParaRPr>
          </a:p>
        </p:txBody>
      </p:sp>
      <p:sp>
        <p:nvSpPr>
          <p:cNvPr id="5" name="AutoShape 10"/>
          <p:cNvSpPr>
            <a:spLocks noChangeArrowheads="1"/>
          </p:cNvSpPr>
          <p:nvPr/>
        </p:nvSpPr>
        <p:spPr bwMode="auto">
          <a:xfrm>
            <a:off x="609600" y="2743200"/>
            <a:ext cx="7543800" cy="990600"/>
          </a:xfrm>
          <a:prstGeom prst="roundRect">
            <a:avLst>
              <a:gd name="adj" fmla="val 26538"/>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fontAlgn="auto">
              <a:spcBef>
                <a:spcPts val="0"/>
              </a:spcBef>
              <a:spcAft>
                <a:spcPts val="0"/>
              </a:spcAft>
              <a:defRPr/>
            </a:pPr>
            <a:r>
              <a:rPr lang="en-US" sz="2000" dirty="0">
                <a:solidFill>
                  <a:srgbClr val="000000"/>
                </a:solidFill>
                <a:latin typeface="Lucida Console" pitchFamily="49" charset="0"/>
              </a:rPr>
              <a:t>SELECT itemid FROM item k WHERE itemid IN </a:t>
            </a:r>
          </a:p>
          <a:p>
            <a:pPr fontAlgn="auto">
              <a:spcBef>
                <a:spcPts val="0"/>
              </a:spcBef>
              <a:spcAft>
                <a:spcPts val="0"/>
              </a:spcAft>
              <a:defRPr/>
            </a:pPr>
            <a:r>
              <a:rPr lang="en-US" sz="2000" dirty="0">
                <a:solidFill>
                  <a:srgbClr val="000000"/>
                </a:solidFill>
                <a:latin typeface="Lucida Console" pitchFamily="49" charset="0"/>
              </a:rPr>
              <a:t>(SELECT itemid FROM customerpurchase c WHERE </a:t>
            </a:r>
          </a:p>
          <a:p>
            <a:pPr fontAlgn="auto">
              <a:spcBef>
                <a:spcPts val="0"/>
              </a:spcBef>
              <a:spcAft>
                <a:spcPts val="0"/>
              </a:spcAft>
              <a:defRPr/>
            </a:pPr>
            <a:r>
              <a:rPr lang="en-US" sz="2000" dirty="0">
                <a:solidFill>
                  <a:srgbClr val="000000"/>
                </a:solidFill>
                <a:latin typeface="Lucida Console" pitchFamily="49" charset="0"/>
              </a:rPr>
              <a:t>c.qtypurchased &lt;5)</a:t>
            </a:r>
            <a:endParaRPr lang="en-US" sz="2000" dirty="0">
              <a:latin typeface="Lucida Console" pitchFamily="49" charset="0"/>
              <a:cs typeface="Courier New" pitchFamily="49" charset="0"/>
            </a:endParaRPr>
          </a:p>
        </p:txBody>
      </p:sp>
      <p:sp>
        <p:nvSpPr>
          <p:cNvPr id="7" name="AutoShape 10"/>
          <p:cNvSpPr>
            <a:spLocks noChangeArrowheads="1"/>
          </p:cNvSpPr>
          <p:nvPr/>
        </p:nvSpPr>
        <p:spPr bwMode="auto">
          <a:xfrm>
            <a:off x="609600" y="4724400"/>
            <a:ext cx="7543800" cy="990600"/>
          </a:xfrm>
          <a:prstGeom prst="roundRect">
            <a:avLst>
              <a:gd name="adj" fmla="val 26538"/>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fontAlgn="auto">
              <a:spcBef>
                <a:spcPts val="0"/>
              </a:spcBef>
              <a:spcAft>
                <a:spcPts val="0"/>
              </a:spcAft>
              <a:defRPr/>
            </a:pPr>
            <a:r>
              <a:rPr lang="en-US" sz="2000" dirty="0">
                <a:solidFill>
                  <a:srgbClr val="000000"/>
                </a:solidFill>
                <a:latin typeface="Lucida Console" pitchFamily="49" charset="0"/>
              </a:rPr>
              <a:t>SELECT itemid FROM item k WHERE EXISTS (SELECT</a:t>
            </a:r>
          </a:p>
          <a:p>
            <a:pPr fontAlgn="auto">
              <a:spcBef>
                <a:spcPts val="0"/>
              </a:spcBef>
              <a:spcAft>
                <a:spcPts val="0"/>
              </a:spcAft>
              <a:defRPr/>
            </a:pPr>
            <a:r>
              <a:rPr lang="en-US" sz="2000" dirty="0">
                <a:solidFill>
                  <a:srgbClr val="000000"/>
                </a:solidFill>
                <a:latin typeface="Lucida Console" pitchFamily="49" charset="0"/>
              </a:rPr>
              <a:t>itemid FROM customerpurchase c WHERE </a:t>
            </a:r>
          </a:p>
          <a:p>
            <a:pPr fontAlgn="auto">
              <a:spcBef>
                <a:spcPts val="0"/>
              </a:spcBef>
              <a:spcAft>
                <a:spcPts val="0"/>
              </a:spcAft>
              <a:defRPr/>
            </a:pPr>
            <a:r>
              <a:rPr lang="en-US" sz="2000" dirty="0">
                <a:solidFill>
                  <a:srgbClr val="000000"/>
                </a:solidFill>
                <a:latin typeface="Lucida Console" pitchFamily="49" charset="0"/>
              </a:rPr>
              <a:t>k.itemid = c.itemid AND k.unitprice&lt;50)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81FA494A-B968-440C-8EC5-1447A6742D6C}" type="slidenum">
              <a:rPr lang="en-US"/>
              <a:pPr>
                <a:defRPr/>
              </a:pPr>
              <a:t>19</a:t>
            </a:fld>
            <a:endParaRPr lang="en-US"/>
          </a:p>
        </p:txBody>
      </p:sp>
      <p:sp>
        <p:nvSpPr>
          <p:cNvPr id="37890" name="Rectangle 2"/>
          <p:cNvSpPr>
            <a:spLocks noGrp="1" noChangeArrowheads="1"/>
          </p:cNvSpPr>
          <p:nvPr>
            <p:ph type="title" idx="4294967295"/>
          </p:nvPr>
        </p:nvSpPr>
        <p:spPr/>
        <p:txBody>
          <a:bodyPr lIns="0"/>
          <a:lstStyle/>
          <a:p>
            <a:pPr eaLnBrk="1" hangingPunct="1">
              <a:defRPr/>
            </a:pPr>
            <a:r>
              <a:rPr lang="en-US" smtClean="0"/>
              <a:t>Index</a:t>
            </a:r>
          </a:p>
        </p:txBody>
      </p:sp>
      <p:sp>
        <p:nvSpPr>
          <p:cNvPr id="23556" name="Rectangle 3"/>
          <p:cNvSpPr>
            <a:spLocks noGrp="1" noChangeArrowheads="1"/>
          </p:cNvSpPr>
          <p:nvPr>
            <p:ph type="body" sz="half" idx="4294967295"/>
          </p:nvPr>
        </p:nvSpPr>
        <p:spPr>
          <a:xfrm>
            <a:off x="304800" y="838200"/>
            <a:ext cx="8153400" cy="5051425"/>
          </a:xfrm>
        </p:spPr>
        <p:txBody>
          <a:bodyPr lIns="0" tIns="0"/>
          <a:lstStyle/>
          <a:p>
            <a:pPr eaLnBrk="1" hangingPunct="1">
              <a:lnSpc>
                <a:spcPct val="90000"/>
              </a:lnSpc>
            </a:pPr>
            <a:endParaRPr lang="en-US" sz="1800" smtClean="0"/>
          </a:p>
          <a:p>
            <a:pPr eaLnBrk="1" hangingPunct="1">
              <a:lnSpc>
                <a:spcPct val="90000"/>
              </a:lnSpc>
              <a:buFont typeface="Arial" charset="0"/>
              <a:buChar char="•"/>
            </a:pPr>
            <a:r>
              <a:rPr lang="en-US" smtClean="0"/>
              <a:t>An Index is a structure that provides rapid access to the rows of a table based on the values of one or more columns</a:t>
            </a:r>
          </a:p>
          <a:p>
            <a:pPr eaLnBrk="1" hangingPunct="1">
              <a:lnSpc>
                <a:spcPct val="90000"/>
              </a:lnSpc>
              <a:buFont typeface="Arial" charset="0"/>
              <a:buChar char="•"/>
            </a:pPr>
            <a:endParaRPr lang="en-US" smtClean="0"/>
          </a:p>
          <a:p>
            <a:pPr eaLnBrk="1" hangingPunct="1">
              <a:lnSpc>
                <a:spcPct val="90000"/>
              </a:lnSpc>
              <a:buFont typeface="Arial" charset="0"/>
              <a:buChar char="•"/>
            </a:pPr>
            <a:r>
              <a:rPr lang="en-US" smtClean="0"/>
              <a:t>Indexing involves forming a two dimensional matrix completely independent of the table on which index is created</a:t>
            </a:r>
          </a:p>
          <a:p>
            <a:pPr eaLnBrk="1" hangingPunct="1">
              <a:lnSpc>
                <a:spcPct val="90000"/>
              </a:lnSpc>
              <a:buFont typeface="Arial" charset="0"/>
              <a:buChar char="•"/>
            </a:pPr>
            <a:endParaRPr lang="en-US" smtClean="0"/>
          </a:p>
          <a:p>
            <a:pPr eaLnBrk="1" hangingPunct="1">
              <a:lnSpc>
                <a:spcPct val="90000"/>
              </a:lnSpc>
              <a:buFont typeface="Arial" charset="0"/>
              <a:buChar char="•"/>
            </a:pPr>
            <a:r>
              <a:rPr lang="en-US" smtClean="0"/>
              <a:t>Here one column will hold the sorted data of the column which is been indexed</a:t>
            </a:r>
          </a:p>
          <a:p>
            <a:pPr eaLnBrk="1" hangingPunct="1">
              <a:lnSpc>
                <a:spcPct val="90000"/>
              </a:lnSpc>
              <a:buFont typeface="Arial" charset="0"/>
              <a:buChar char="•"/>
            </a:pPr>
            <a:endParaRPr lang="en-US" smtClean="0"/>
          </a:p>
          <a:p>
            <a:pPr eaLnBrk="1" hangingPunct="1">
              <a:lnSpc>
                <a:spcPct val="90000"/>
              </a:lnSpc>
              <a:buFont typeface="Arial" charset="0"/>
              <a:buChar char="•"/>
            </a:pPr>
            <a:r>
              <a:rPr lang="en-US" smtClean="0"/>
              <a:t>Another column called the address field identifies the location of the record i.e. Row ID</a:t>
            </a:r>
          </a:p>
          <a:p>
            <a:pPr eaLnBrk="1" hangingPunct="1">
              <a:lnSpc>
                <a:spcPct val="90000"/>
              </a:lnSpc>
              <a:buFont typeface="Arial" charset="0"/>
              <a:buChar char="•"/>
            </a:pPr>
            <a:endParaRPr lang="en-US" smtClean="0"/>
          </a:p>
          <a:p>
            <a:pPr eaLnBrk="1" hangingPunct="1">
              <a:lnSpc>
                <a:spcPct val="90000"/>
              </a:lnSpc>
              <a:buFont typeface="Arial" charset="0"/>
              <a:buChar char="•"/>
            </a:pPr>
            <a:r>
              <a:rPr lang="en-US" smtClean="0"/>
              <a:t>Row Id indicates exactly where the record is stored in the table</a:t>
            </a:r>
          </a:p>
          <a:p>
            <a:pPr eaLnBrk="1" hangingPunct="1">
              <a:lnSpc>
                <a:spcPct val="90000"/>
              </a:lnSpc>
              <a:buFont typeface="Arial" charset="0"/>
              <a:buChar char="•"/>
            </a:pPr>
            <a:endParaRPr lang="en-US" smtClean="0"/>
          </a:p>
          <a:p>
            <a:pPr eaLnBrk="1" hangingPunct="1">
              <a:lnSpc>
                <a:spcPct val="90000"/>
              </a:lnSpc>
              <a:buFont typeface="Arial" charset="0"/>
              <a:buChar char="•"/>
            </a:pPr>
            <a:r>
              <a:rPr lang="en-US" smtClean="0"/>
              <a:t>The SQL user is unaware of the presence or absence of the index on the table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Recap</a:t>
            </a:r>
            <a:endParaRPr lang="en-US" dirty="0"/>
          </a:p>
        </p:txBody>
      </p:sp>
      <p:sp>
        <p:nvSpPr>
          <p:cNvPr id="6147" name="Content Placeholder 2"/>
          <p:cNvSpPr>
            <a:spLocks noGrp="1"/>
          </p:cNvSpPr>
          <p:nvPr>
            <p:ph idx="1"/>
          </p:nvPr>
        </p:nvSpPr>
        <p:spPr/>
        <p:txBody>
          <a:bodyPr/>
          <a:lstStyle/>
          <a:p>
            <a:pPr algn="just" eaLnBrk="1" hangingPunct="1">
              <a:buClr>
                <a:schemeClr val="tx1"/>
              </a:buClr>
              <a:buFont typeface="Arial" charset="0"/>
              <a:buChar char="•"/>
            </a:pPr>
            <a:r>
              <a:rPr lang="en-US" sz="1800" dirty="0" smtClean="0"/>
              <a:t>Backup and Recovery</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Transaction processing in PL/SQL</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Concurrency control in oracle</a:t>
            </a:r>
          </a:p>
        </p:txBody>
      </p:sp>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3FBCB7FA-DB0D-4E26-ADDE-A50D3DD8C27B}" type="slidenum">
              <a:rPr lang="en-US" b="0"/>
              <a:pPr algn="l" fontAlgn="auto">
                <a:spcAft>
                  <a:spcPts val="0"/>
                </a:spcAft>
                <a:defRPr/>
              </a:pPr>
              <a:t>2</a:t>
            </a:fld>
            <a:endParaRPr lang="en-US"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fld id="{80EF9AD1-F8A0-49F0-B2DD-57EDF7A623D3}" type="slidenum">
              <a:rPr lang="en-US"/>
              <a:pPr>
                <a:defRPr/>
              </a:pPr>
              <a:t>20</a:t>
            </a:fld>
            <a:endParaRPr lang="en-US"/>
          </a:p>
        </p:txBody>
      </p:sp>
      <p:sp>
        <p:nvSpPr>
          <p:cNvPr id="38914" name="Rectangle 2"/>
          <p:cNvSpPr>
            <a:spLocks noGrp="1" noChangeArrowheads="1"/>
          </p:cNvSpPr>
          <p:nvPr>
            <p:ph type="title" idx="4294967295"/>
          </p:nvPr>
        </p:nvSpPr>
        <p:spPr/>
        <p:txBody>
          <a:bodyPr lIns="0"/>
          <a:lstStyle/>
          <a:p>
            <a:pPr eaLnBrk="1" hangingPunct="1">
              <a:defRPr/>
            </a:pPr>
            <a:r>
              <a:rPr lang="en-US" smtClean="0"/>
              <a:t>Index</a:t>
            </a:r>
          </a:p>
        </p:txBody>
      </p:sp>
      <p:sp>
        <p:nvSpPr>
          <p:cNvPr id="331779" name="Rectangle 3"/>
          <p:cNvSpPr>
            <a:spLocks noGrp="1" noChangeArrowheads="1"/>
          </p:cNvSpPr>
          <p:nvPr>
            <p:ph type="body" sz="half" idx="4294967295"/>
          </p:nvPr>
        </p:nvSpPr>
        <p:spPr>
          <a:xfrm>
            <a:off x="304800" y="838200"/>
            <a:ext cx="8153400" cy="5051425"/>
          </a:xfrm>
        </p:spPr>
        <p:txBody>
          <a:bodyPr lIns="0" tIns="0"/>
          <a:lstStyle/>
          <a:p>
            <a:pPr eaLnBrk="1" hangingPunct="1">
              <a:lnSpc>
                <a:spcPct val="90000"/>
              </a:lnSpc>
            </a:pPr>
            <a:endParaRPr lang="en-US" sz="1800" dirty="0" smtClean="0"/>
          </a:p>
          <a:p>
            <a:pPr eaLnBrk="1" hangingPunct="1">
              <a:lnSpc>
                <a:spcPct val="90000"/>
              </a:lnSpc>
              <a:buFont typeface="Arial" charset="0"/>
              <a:buChar char="•"/>
            </a:pPr>
            <a:r>
              <a:rPr lang="en-US" dirty="0" smtClean="0"/>
              <a:t>Syntax</a:t>
            </a:r>
          </a:p>
          <a:p>
            <a:pPr eaLnBrk="1" hangingPunct="1">
              <a:lnSpc>
                <a:spcPct val="90000"/>
              </a:lnSpc>
              <a:buFont typeface="Arial" charset="0"/>
              <a:buChar char="•"/>
            </a:pPr>
            <a:endParaRPr lang="en-US" dirty="0" smtClean="0"/>
          </a:p>
          <a:p>
            <a:pPr eaLnBrk="1" hangingPunct="1">
              <a:lnSpc>
                <a:spcPct val="90000"/>
              </a:lnSpc>
              <a:buFont typeface="Arial" charset="0"/>
              <a:buChar char="•"/>
            </a:pPr>
            <a:endParaRPr lang="en-US" dirty="0" smtClean="0"/>
          </a:p>
          <a:p>
            <a:pPr eaLnBrk="1" hangingPunct="1">
              <a:lnSpc>
                <a:spcPct val="90000"/>
              </a:lnSpc>
              <a:buFont typeface="Arial" charset="0"/>
              <a:buChar char="•"/>
            </a:pPr>
            <a:endParaRPr lang="en-US" dirty="0" smtClean="0"/>
          </a:p>
          <a:p>
            <a:pPr eaLnBrk="1" hangingPunct="1">
              <a:lnSpc>
                <a:spcPct val="90000"/>
              </a:lnSpc>
              <a:buFont typeface="Arial" charset="0"/>
              <a:buChar char="•"/>
            </a:pPr>
            <a:r>
              <a:rPr lang="en-US" dirty="0" smtClean="0"/>
              <a:t>Index on a single column</a:t>
            </a:r>
          </a:p>
          <a:p>
            <a:pPr eaLnBrk="1" hangingPunct="1">
              <a:lnSpc>
                <a:spcPct val="90000"/>
              </a:lnSpc>
              <a:buFont typeface="Wingdings" pitchFamily="2" charset="2"/>
              <a:buNone/>
            </a:pPr>
            <a:r>
              <a:rPr lang="en-US" b="1" dirty="0" smtClean="0"/>
              <a:t>      	</a:t>
            </a:r>
            <a:r>
              <a:rPr lang="en-US" b="1" dirty="0" smtClean="0">
                <a:latin typeface="Courier New" pitchFamily="49" charset="0"/>
              </a:rPr>
              <a:t>CREATE UNIQUE INDEX</a:t>
            </a:r>
            <a:r>
              <a:rPr lang="en-US" dirty="0" smtClean="0">
                <a:latin typeface="Courier New" pitchFamily="49" charset="0"/>
              </a:rPr>
              <a:t> </a:t>
            </a:r>
            <a:r>
              <a:rPr lang="en-US" dirty="0" err="1" smtClean="0">
                <a:latin typeface="Courier New" pitchFamily="49" charset="0"/>
              </a:rPr>
              <a:t>Cust_Idx</a:t>
            </a:r>
            <a:r>
              <a:rPr lang="en-US" dirty="0" smtClean="0">
                <a:latin typeface="Courier New" pitchFamily="49" charset="0"/>
              </a:rPr>
              <a:t>	</a:t>
            </a:r>
          </a:p>
          <a:p>
            <a:pPr lvl="1" eaLnBrk="1" hangingPunct="1">
              <a:lnSpc>
                <a:spcPct val="90000"/>
              </a:lnSpc>
              <a:buFont typeface="Wingdings" pitchFamily="2" charset="2"/>
              <a:buNone/>
            </a:pPr>
            <a:r>
              <a:rPr lang="en-US" b="1" dirty="0" smtClean="0">
                <a:latin typeface="Courier New" pitchFamily="49" charset="0"/>
              </a:rPr>
              <a:t>   	ON</a:t>
            </a:r>
            <a:r>
              <a:rPr lang="en-US" dirty="0" smtClean="0">
                <a:latin typeface="Courier New" pitchFamily="49" charset="0"/>
              </a:rPr>
              <a:t> </a:t>
            </a:r>
            <a:r>
              <a:rPr lang="en-US" dirty="0" err="1" smtClean="0">
                <a:latin typeface="Courier New" pitchFamily="49" charset="0"/>
              </a:rPr>
              <a:t>Customer_Details</a:t>
            </a:r>
            <a:r>
              <a:rPr lang="en-US" dirty="0" smtClean="0">
                <a:latin typeface="Courier New" pitchFamily="49" charset="0"/>
              </a:rPr>
              <a:t> (</a:t>
            </a:r>
            <a:r>
              <a:rPr lang="en-US" dirty="0" err="1" smtClean="0">
                <a:latin typeface="Courier New" pitchFamily="49" charset="0"/>
              </a:rPr>
              <a:t>Cust_ID</a:t>
            </a:r>
            <a:r>
              <a:rPr lang="en-US" dirty="0" smtClean="0">
                <a:latin typeface="Courier New" pitchFamily="49" charset="0"/>
              </a:rPr>
              <a:t>);</a:t>
            </a:r>
          </a:p>
          <a:p>
            <a:pPr lvl="1" eaLnBrk="1" hangingPunct="1">
              <a:lnSpc>
                <a:spcPct val="90000"/>
              </a:lnSpc>
              <a:buFont typeface="Arial" charset="0"/>
              <a:buChar char="•"/>
            </a:pPr>
            <a:endParaRPr lang="en-US" dirty="0" smtClean="0">
              <a:latin typeface="Courier New" pitchFamily="49" charset="0"/>
            </a:endParaRPr>
          </a:p>
          <a:p>
            <a:pPr eaLnBrk="1" hangingPunct="1">
              <a:lnSpc>
                <a:spcPct val="90000"/>
              </a:lnSpc>
              <a:buFont typeface="Arial" charset="0"/>
              <a:buChar char="•"/>
            </a:pPr>
            <a:r>
              <a:rPr lang="en-US" dirty="0" smtClean="0"/>
              <a:t>Index on Multiple Column</a:t>
            </a:r>
          </a:p>
          <a:p>
            <a:pPr eaLnBrk="1" hangingPunct="1">
              <a:lnSpc>
                <a:spcPct val="90000"/>
              </a:lnSpc>
              <a:buFont typeface="Wingdings" pitchFamily="2" charset="2"/>
              <a:buNone/>
            </a:pPr>
            <a:r>
              <a:rPr lang="en-US" b="1" dirty="0" smtClean="0"/>
              <a:t>      	</a:t>
            </a:r>
            <a:r>
              <a:rPr lang="en-US" b="1" dirty="0" smtClean="0">
                <a:latin typeface="Courier New" pitchFamily="49" charset="0"/>
              </a:rPr>
              <a:t>CREATE UNIQUE INDEX</a:t>
            </a:r>
            <a:r>
              <a:rPr lang="en-US" dirty="0" smtClean="0">
                <a:latin typeface="Courier New" pitchFamily="49" charset="0"/>
              </a:rPr>
              <a:t> </a:t>
            </a:r>
            <a:r>
              <a:rPr lang="en-US" dirty="0" err="1" smtClean="0">
                <a:latin typeface="Courier New" pitchFamily="49" charset="0"/>
              </a:rPr>
              <a:t>ID_AccountNo_Idx</a:t>
            </a:r>
            <a:r>
              <a:rPr lang="en-US" dirty="0" smtClean="0">
                <a:latin typeface="Courier New" pitchFamily="49" charset="0"/>
              </a:rPr>
              <a:t>	</a:t>
            </a:r>
          </a:p>
          <a:p>
            <a:pPr lvl="1" eaLnBrk="1" hangingPunct="1">
              <a:lnSpc>
                <a:spcPct val="90000"/>
              </a:lnSpc>
              <a:buFont typeface="Wingdings" pitchFamily="2" charset="2"/>
              <a:buNone/>
            </a:pPr>
            <a:r>
              <a:rPr lang="en-US" dirty="0" smtClean="0">
                <a:latin typeface="Courier New" pitchFamily="49" charset="0"/>
              </a:rPr>
              <a:t>     </a:t>
            </a:r>
            <a:r>
              <a:rPr lang="en-US" b="1" dirty="0" smtClean="0">
                <a:latin typeface="Courier New" pitchFamily="49" charset="0"/>
              </a:rPr>
              <a:t>ON</a:t>
            </a:r>
            <a:r>
              <a:rPr lang="en-US" dirty="0" smtClean="0">
                <a:latin typeface="Courier New" pitchFamily="49" charset="0"/>
              </a:rPr>
              <a:t> </a:t>
            </a:r>
            <a:r>
              <a:rPr lang="en-US" dirty="0" err="1" smtClean="0">
                <a:latin typeface="Courier New" pitchFamily="49" charset="0"/>
              </a:rPr>
              <a:t>Customer_Details</a:t>
            </a:r>
            <a:r>
              <a:rPr lang="en-US" dirty="0" smtClean="0">
                <a:latin typeface="Courier New" pitchFamily="49" charset="0"/>
              </a:rPr>
              <a:t> (</a:t>
            </a:r>
            <a:r>
              <a:rPr lang="en-US" dirty="0" err="1" smtClean="0">
                <a:latin typeface="Courier New" pitchFamily="49" charset="0"/>
              </a:rPr>
              <a:t>Cust_ID</a:t>
            </a:r>
            <a:r>
              <a:rPr lang="en-US" dirty="0" smtClean="0">
                <a:latin typeface="Courier New" pitchFamily="49" charset="0"/>
              </a:rPr>
              <a:t>, </a:t>
            </a:r>
            <a:r>
              <a:rPr lang="en-US" dirty="0" err="1" smtClean="0">
                <a:latin typeface="Courier New" pitchFamily="49" charset="0"/>
              </a:rPr>
              <a:t>Account_No</a:t>
            </a:r>
            <a:r>
              <a:rPr lang="en-US" dirty="0" smtClean="0">
                <a:latin typeface="Courier New" pitchFamily="49" charset="0"/>
              </a:rPr>
              <a:t>);</a:t>
            </a:r>
          </a:p>
          <a:p>
            <a:pPr lvl="1" eaLnBrk="1" hangingPunct="1">
              <a:lnSpc>
                <a:spcPct val="90000"/>
              </a:lnSpc>
              <a:buFont typeface="Arial" charset="0"/>
              <a:buChar char="•"/>
            </a:pPr>
            <a:endParaRPr lang="en-US" dirty="0" smtClean="0"/>
          </a:p>
          <a:p>
            <a:pPr eaLnBrk="1" hangingPunct="1">
              <a:lnSpc>
                <a:spcPct val="90000"/>
              </a:lnSpc>
              <a:buFont typeface="Arial" charset="0"/>
              <a:buChar char="•"/>
            </a:pPr>
            <a:r>
              <a:rPr lang="en-US" dirty="0" smtClean="0"/>
              <a:t>Drop a Index</a:t>
            </a:r>
          </a:p>
          <a:p>
            <a:pPr lvl="1" eaLnBrk="1" hangingPunct="1">
              <a:lnSpc>
                <a:spcPct val="90000"/>
              </a:lnSpc>
              <a:buFont typeface="Wingdings" pitchFamily="2" charset="2"/>
              <a:buNone/>
            </a:pPr>
            <a:r>
              <a:rPr lang="en-US" b="1" dirty="0" smtClean="0">
                <a:latin typeface="Courier New" pitchFamily="49" charset="0"/>
              </a:rPr>
              <a:t>    DROP INDEX</a:t>
            </a:r>
            <a:r>
              <a:rPr lang="en-US" dirty="0" smtClean="0">
                <a:latin typeface="Courier New" pitchFamily="49" charset="0"/>
              </a:rPr>
              <a:t> </a:t>
            </a:r>
            <a:r>
              <a:rPr lang="en-US" dirty="0" err="1" smtClean="0">
                <a:latin typeface="Courier New" pitchFamily="49" charset="0"/>
              </a:rPr>
              <a:t>ID_AccountNo_Idx</a:t>
            </a:r>
            <a:r>
              <a:rPr lang="en-US" dirty="0" smtClean="0">
                <a:latin typeface="Courier New" pitchFamily="49" charset="0"/>
              </a:rPr>
              <a:t>;</a:t>
            </a:r>
          </a:p>
        </p:txBody>
      </p:sp>
      <p:sp>
        <p:nvSpPr>
          <p:cNvPr id="6" name="Rectangle 5"/>
          <p:cNvSpPr/>
          <p:nvPr/>
        </p:nvSpPr>
        <p:spPr bwMode="auto">
          <a:xfrm>
            <a:off x="838200" y="1524000"/>
            <a:ext cx="6934200" cy="685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1600" b="1" i="0" u="none" strike="noStrike" cap="none" normalizeH="0" baseline="0" dirty="0" smtClean="0">
                <a:ln>
                  <a:noFill/>
                </a:ln>
                <a:solidFill>
                  <a:schemeClr val="tx1"/>
                </a:solidFill>
                <a:effectLst/>
                <a:latin typeface="Arial" pitchFamily="34" charset="0"/>
              </a:rPr>
              <a:t>CREATE [UNIQUE]</a:t>
            </a:r>
            <a:r>
              <a:rPr kumimoji="0" lang="en-US" sz="1600" b="1" i="0" u="none" strike="noStrike" cap="none" normalizeH="0" dirty="0" smtClean="0">
                <a:ln>
                  <a:noFill/>
                </a:ln>
                <a:solidFill>
                  <a:schemeClr val="tx1"/>
                </a:solidFill>
                <a:effectLst/>
                <a:latin typeface="Arial" pitchFamily="34" charset="0"/>
              </a:rPr>
              <a:t> INDEX </a:t>
            </a:r>
            <a:r>
              <a:rPr kumimoji="0" lang="en-US" sz="1600" b="1" i="0" u="none" strike="noStrike" cap="none" normalizeH="0" dirty="0" smtClean="0">
                <a:ln>
                  <a:noFill/>
                </a:ln>
                <a:solidFill>
                  <a:schemeClr val="tx1"/>
                </a:solidFill>
                <a:effectLst/>
                <a:latin typeface="Arial" pitchFamily="34" charset="0"/>
              </a:rPr>
              <a:t>index</a:t>
            </a:r>
            <a:r>
              <a:rPr kumimoji="0" lang="en-US" sz="1600" b="1" i="0" u="none" strike="noStrike" cap="none" normalizeH="0" dirty="0" smtClean="0">
                <a:ln>
                  <a:noFill/>
                </a:ln>
                <a:solidFill>
                  <a:schemeClr val="tx1"/>
                </a:solidFill>
                <a:effectLst/>
                <a:latin typeface="Arial" pitchFamily="34" charset="0"/>
              </a:rPr>
              <a:t>-name ON table-name (column-name) </a:t>
            </a:r>
            <a:endParaRPr kumimoji="0" lang="en-US" sz="16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31779">
                                            <p:txEl>
                                              <p:pRg st="5" end="5"/>
                                            </p:txEl>
                                          </p:spTgt>
                                        </p:tgtEl>
                                        <p:attrNameLst>
                                          <p:attrName>style.visibility</p:attrName>
                                        </p:attrNameLst>
                                      </p:cBhvr>
                                      <p:to>
                                        <p:strVal val="visible"/>
                                      </p:to>
                                    </p:set>
                                    <p:anim calcmode="lin" valueType="num">
                                      <p:cBhvr>
                                        <p:cTn id="7" dur="1000" fill="hold"/>
                                        <p:tgtEl>
                                          <p:spTgt spid="331779">
                                            <p:txEl>
                                              <p:pRg st="5" end="5"/>
                                            </p:txEl>
                                          </p:spTgt>
                                        </p:tgtEl>
                                        <p:attrNameLst>
                                          <p:attrName>ppt_x</p:attrName>
                                        </p:attrNameLst>
                                      </p:cBhvr>
                                      <p:tavLst>
                                        <p:tav tm="0">
                                          <p:val>
                                            <p:strVal val="#ppt_x-.2"/>
                                          </p:val>
                                        </p:tav>
                                        <p:tav tm="100000">
                                          <p:val>
                                            <p:strVal val="#ppt_x"/>
                                          </p:val>
                                        </p:tav>
                                      </p:tavLst>
                                    </p:anim>
                                    <p:anim calcmode="lin" valueType="num">
                                      <p:cBhvr>
                                        <p:cTn id="8" dur="1000" fill="hold"/>
                                        <p:tgtEl>
                                          <p:spTgt spid="33177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1779">
                                            <p:txEl>
                                              <p:pRg st="5" end="5"/>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31779">
                                            <p:txEl>
                                              <p:pRg st="6" end="6"/>
                                            </p:txEl>
                                          </p:spTgt>
                                        </p:tgtEl>
                                        <p:attrNameLst>
                                          <p:attrName>style.visibility</p:attrName>
                                        </p:attrNameLst>
                                      </p:cBhvr>
                                      <p:to>
                                        <p:strVal val="visible"/>
                                      </p:to>
                                    </p:set>
                                    <p:anim calcmode="lin" valueType="num">
                                      <p:cBhvr>
                                        <p:cTn id="12" dur="1000" fill="hold"/>
                                        <p:tgtEl>
                                          <p:spTgt spid="331779">
                                            <p:txEl>
                                              <p:pRg st="6" end="6"/>
                                            </p:txEl>
                                          </p:spTgt>
                                        </p:tgtEl>
                                        <p:attrNameLst>
                                          <p:attrName>ppt_x</p:attrName>
                                        </p:attrNameLst>
                                      </p:cBhvr>
                                      <p:tavLst>
                                        <p:tav tm="0">
                                          <p:val>
                                            <p:strVal val="#ppt_x-.2"/>
                                          </p:val>
                                        </p:tav>
                                        <p:tav tm="100000">
                                          <p:val>
                                            <p:strVal val="#ppt_x"/>
                                          </p:val>
                                        </p:tav>
                                      </p:tavLst>
                                    </p:anim>
                                    <p:anim calcmode="lin" valueType="num">
                                      <p:cBhvr>
                                        <p:cTn id="13" dur="1000" fill="hold"/>
                                        <p:tgtEl>
                                          <p:spTgt spid="33177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31779">
                                            <p:txEl>
                                              <p:pRg st="6" end="6"/>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31779">
                                            <p:txEl>
                                              <p:pRg st="7" end="7"/>
                                            </p:txEl>
                                          </p:spTgt>
                                        </p:tgtEl>
                                        <p:attrNameLst>
                                          <p:attrName>style.visibility</p:attrName>
                                        </p:attrNameLst>
                                      </p:cBhvr>
                                      <p:to>
                                        <p:strVal val="visible"/>
                                      </p:to>
                                    </p:set>
                                    <p:anim calcmode="lin" valueType="num">
                                      <p:cBhvr>
                                        <p:cTn id="17" dur="1000" fill="hold"/>
                                        <p:tgtEl>
                                          <p:spTgt spid="331779">
                                            <p:txEl>
                                              <p:pRg st="7" end="7"/>
                                            </p:txEl>
                                          </p:spTgt>
                                        </p:tgtEl>
                                        <p:attrNameLst>
                                          <p:attrName>ppt_x</p:attrName>
                                        </p:attrNameLst>
                                      </p:cBhvr>
                                      <p:tavLst>
                                        <p:tav tm="0">
                                          <p:val>
                                            <p:strVal val="#ppt_x-.2"/>
                                          </p:val>
                                        </p:tav>
                                        <p:tav tm="100000">
                                          <p:val>
                                            <p:strVal val="#ppt_x"/>
                                          </p:val>
                                        </p:tav>
                                      </p:tavLst>
                                    </p:anim>
                                    <p:anim calcmode="lin" valueType="num">
                                      <p:cBhvr>
                                        <p:cTn id="18" dur="1000" fill="hold"/>
                                        <p:tgtEl>
                                          <p:spTgt spid="33177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31779">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331779">
                                            <p:txEl>
                                              <p:pRg st="9" end="9"/>
                                            </p:txEl>
                                          </p:spTgt>
                                        </p:tgtEl>
                                        <p:attrNameLst>
                                          <p:attrName>style.visibility</p:attrName>
                                        </p:attrNameLst>
                                      </p:cBhvr>
                                      <p:to>
                                        <p:strVal val="visible"/>
                                      </p:to>
                                    </p:set>
                                    <p:anim calcmode="lin" valueType="num">
                                      <p:cBhvr>
                                        <p:cTn id="24" dur="1000" fill="hold"/>
                                        <p:tgtEl>
                                          <p:spTgt spid="331779">
                                            <p:txEl>
                                              <p:pRg st="9" end="9"/>
                                            </p:txEl>
                                          </p:spTgt>
                                        </p:tgtEl>
                                        <p:attrNameLst>
                                          <p:attrName>ppt_x</p:attrName>
                                        </p:attrNameLst>
                                      </p:cBhvr>
                                      <p:tavLst>
                                        <p:tav tm="0">
                                          <p:val>
                                            <p:strVal val="#ppt_x-.2"/>
                                          </p:val>
                                        </p:tav>
                                        <p:tav tm="100000">
                                          <p:val>
                                            <p:strVal val="#ppt_x"/>
                                          </p:val>
                                        </p:tav>
                                      </p:tavLst>
                                    </p:anim>
                                    <p:anim calcmode="lin" valueType="num">
                                      <p:cBhvr>
                                        <p:cTn id="25" dur="1000" fill="hold"/>
                                        <p:tgtEl>
                                          <p:spTgt spid="33177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31779">
                                            <p:txEl>
                                              <p:pRg st="9" end="9"/>
                                            </p:txEl>
                                          </p:spTgt>
                                        </p:tgtEl>
                                      </p:cBhvr>
                                    </p:animEffect>
                                  </p:childTnLst>
                                </p:cTn>
                              </p:par>
                            </p:childTnLst>
                          </p:cTn>
                        </p:par>
                        <p:par>
                          <p:cTn id="27" fill="hold">
                            <p:stCondLst>
                              <p:cond delay="1000"/>
                            </p:stCondLst>
                            <p:childTnLst>
                              <p:par>
                                <p:cTn id="28" presetID="29" presetClass="entr" presetSubtype="0" fill="hold" nodeType="afterEffect">
                                  <p:stCondLst>
                                    <p:cond delay="0"/>
                                  </p:stCondLst>
                                  <p:childTnLst>
                                    <p:set>
                                      <p:cBhvr>
                                        <p:cTn id="29" dur="1" fill="hold">
                                          <p:stCondLst>
                                            <p:cond delay="0"/>
                                          </p:stCondLst>
                                        </p:cTn>
                                        <p:tgtEl>
                                          <p:spTgt spid="331779">
                                            <p:txEl>
                                              <p:pRg st="10" end="10"/>
                                            </p:txEl>
                                          </p:spTgt>
                                        </p:tgtEl>
                                        <p:attrNameLst>
                                          <p:attrName>style.visibility</p:attrName>
                                        </p:attrNameLst>
                                      </p:cBhvr>
                                      <p:to>
                                        <p:strVal val="visible"/>
                                      </p:to>
                                    </p:set>
                                    <p:anim calcmode="lin" valueType="num">
                                      <p:cBhvr>
                                        <p:cTn id="30" dur="1000" fill="hold"/>
                                        <p:tgtEl>
                                          <p:spTgt spid="331779">
                                            <p:txEl>
                                              <p:pRg st="10" end="10"/>
                                            </p:txEl>
                                          </p:spTgt>
                                        </p:tgtEl>
                                        <p:attrNameLst>
                                          <p:attrName>ppt_x</p:attrName>
                                        </p:attrNameLst>
                                      </p:cBhvr>
                                      <p:tavLst>
                                        <p:tav tm="0">
                                          <p:val>
                                            <p:strVal val="#ppt_x-.2"/>
                                          </p:val>
                                        </p:tav>
                                        <p:tav tm="100000">
                                          <p:val>
                                            <p:strVal val="#ppt_x"/>
                                          </p:val>
                                        </p:tav>
                                      </p:tavLst>
                                    </p:anim>
                                    <p:anim calcmode="lin" valueType="num">
                                      <p:cBhvr>
                                        <p:cTn id="31" dur="1000" fill="hold"/>
                                        <p:tgtEl>
                                          <p:spTgt spid="33177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31779">
                                            <p:txEl>
                                              <p:pRg st="10" end="10"/>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331779">
                                            <p:txEl>
                                              <p:pRg st="11" end="11"/>
                                            </p:txEl>
                                          </p:spTgt>
                                        </p:tgtEl>
                                        <p:attrNameLst>
                                          <p:attrName>style.visibility</p:attrName>
                                        </p:attrNameLst>
                                      </p:cBhvr>
                                      <p:to>
                                        <p:strVal val="visible"/>
                                      </p:to>
                                    </p:set>
                                    <p:anim calcmode="lin" valueType="num">
                                      <p:cBhvr>
                                        <p:cTn id="35" dur="1000" fill="hold"/>
                                        <p:tgtEl>
                                          <p:spTgt spid="331779">
                                            <p:txEl>
                                              <p:pRg st="11" end="11"/>
                                            </p:txEl>
                                          </p:spTgt>
                                        </p:tgtEl>
                                        <p:attrNameLst>
                                          <p:attrName>ppt_x</p:attrName>
                                        </p:attrNameLst>
                                      </p:cBhvr>
                                      <p:tavLst>
                                        <p:tav tm="0">
                                          <p:val>
                                            <p:strVal val="#ppt_x-.2"/>
                                          </p:val>
                                        </p:tav>
                                        <p:tav tm="100000">
                                          <p:val>
                                            <p:strVal val="#ppt_x"/>
                                          </p:val>
                                        </p:tav>
                                      </p:tavLst>
                                    </p:anim>
                                    <p:anim calcmode="lin" valueType="num">
                                      <p:cBhvr>
                                        <p:cTn id="36" dur="1000" fill="hold"/>
                                        <p:tgtEl>
                                          <p:spTgt spid="331779">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3177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31779">
                                            <p:txEl>
                                              <p:pRg st="13" end="13"/>
                                            </p:txEl>
                                          </p:spTgt>
                                        </p:tgtEl>
                                        <p:attrNameLst>
                                          <p:attrName>style.visibility</p:attrName>
                                        </p:attrNameLst>
                                      </p:cBhvr>
                                      <p:to>
                                        <p:strVal val="visible"/>
                                      </p:to>
                                    </p:set>
                                    <p:anim calcmode="lin" valueType="num">
                                      <p:cBhvr>
                                        <p:cTn id="42" dur="1000" fill="hold"/>
                                        <p:tgtEl>
                                          <p:spTgt spid="331779">
                                            <p:txEl>
                                              <p:pRg st="13" end="13"/>
                                            </p:txEl>
                                          </p:spTgt>
                                        </p:tgtEl>
                                        <p:attrNameLst>
                                          <p:attrName>ppt_x</p:attrName>
                                        </p:attrNameLst>
                                      </p:cBhvr>
                                      <p:tavLst>
                                        <p:tav tm="0">
                                          <p:val>
                                            <p:strVal val="#ppt_x-.2"/>
                                          </p:val>
                                        </p:tav>
                                        <p:tav tm="100000">
                                          <p:val>
                                            <p:strVal val="#ppt_x"/>
                                          </p:val>
                                        </p:tav>
                                      </p:tavLst>
                                    </p:anim>
                                    <p:anim calcmode="lin" valueType="num">
                                      <p:cBhvr>
                                        <p:cTn id="43" dur="1000" fill="hold"/>
                                        <p:tgtEl>
                                          <p:spTgt spid="331779">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31779">
                                            <p:txEl>
                                              <p:pRg st="13" end="13"/>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331779">
                                            <p:txEl>
                                              <p:pRg st="14" end="14"/>
                                            </p:txEl>
                                          </p:spTgt>
                                        </p:tgtEl>
                                        <p:attrNameLst>
                                          <p:attrName>style.visibility</p:attrName>
                                        </p:attrNameLst>
                                      </p:cBhvr>
                                      <p:to>
                                        <p:strVal val="visible"/>
                                      </p:to>
                                    </p:set>
                                    <p:anim calcmode="lin" valueType="num">
                                      <p:cBhvr>
                                        <p:cTn id="47" dur="1000" fill="hold"/>
                                        <p:tgtEl>
                                          <p:spTgt spid="331779">
                                            <p:txEl>
                                              <p:pRg st="14" end="14"/>
                                            </p:txEl>
                                          </p:spTgt>
                                        </p:tgtEl>
                                        <p:attrNameLst>
                                          <p:attrName>ppt_x</p:attrName>
                                        </p:attrNameLst>
                                      </p:cBhvr>
                                      <p:tavLst>
                                        <p:tav tm="0">
                                          <p:val>
                                            <p:strVal val="#ppt_x-.2"/>
                                          </p:val>
                                        </p:tav>
                                        <p:tav tm="100000">
                                          <p:val>
                                            <p:strVal val="#ppt_x"/>
                                          </p:val>
                                        </p:tav>
                                      </p:tavLst>
                                    </p:anim>
                                    <p:anim calcmode="lin" valueType="num">
                                      <p:cBhvr>
                                        <p:cTn id="48" dur="1000" fill="hold"/>
                                        <p:tgtEl>
                                          <p:spTgt spid="331779">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3177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0F0A3EA5-F31D-4398-81E2-6C840F6E0F91}" type="slidenum">
              <a:rPr lang="en-US"/>
              <a:pPr>
                <a:defRPr/>
              </a:pPr>
              <a:t>21</a:t>
            </a:fld>
            <a:endParaRPr lang="en-US"/>
          </a:p>
        </p:txBody>
      </p:sp>
      <p:sp>
        <p:nvSpPr>
          <p:cNvPr id="39938" name="Rectangle 2"/>
          <p:cNvSpPr>
            <a:spLocks noGrp="1" noChangeArrowheads="1"/>
          </p:cNvSpPr>
          <p:nvPr>
            <p:ph type="title" idx="4294967295"/>
          </p:nvPr>
        </p:nvSpPr>
        <p:spPr/>
        <p:txBody>
          <a:bodyPr lIns="0"/>
          <a:lstStyle/>
          <a:p>
            <a:pPr eaLnBrk="1" hangingPunct="1">
              <a:defRPr/>
            </a:pPr>
            <a:r>
              <a:rPr lang="en-US" smtClean="0"/>
              <a:t>Index</a:t>
            </a:r>
          </a:p>
        </p:txBody>
      </p:sp>
      <p:sp>
        <p:nvSpPr>
          <p:cNvPr id="25604" name="Rectangle 3"/>
          <p:cNvSpPr>
            <a:spLocks noGrp="1" noChangeArrowheads="1"/>
          </p:cNvSpPr>
          <p:nvPr>
            <p:ph type="body" idx="4294967295"/>
          </p:nvPr>
        </p:nvSpPr>
        <p:spPr/>
        <p:txBody>
          <a:bodyPr lIns="0" tIns="0"/>
          <a:lstStyle/>
          <a:p>
            <a:pPr eaLnBrk="1" hangingPunct="1">
              <a:buFont typeface="Wingdings" pitchFamily="2" charset="2"/>
              <a:buNone/>
            </a:pPr>
            <a:r>
              <a:rPr lang="en-US" smtClean="0"/>
              <a:t> Advantages of having an INDEX</a:t>
            </a:r>
          </a:p>
          <a:p>
            <a:pPr lvl="1" eaLnBrk="1" hangingPunct="1">
              <a:buFont typeface="Arial" charset="0"/>
              <a:buChar char="•"/>
            </a:pPr>
            <a:r>
              <a:rPr lang="en-US" sz="1800" smtClean="0"/>
              <a:t>Greatly speeds the execution of SQL statements with search conditions that refer to the indexed column (s)</a:t>
            </a:r>
          </a:p>
          <a:p>
            <a:pPr lvl="1" eaLnBrk="1" hangingPunct="1">
              <a:buFont typeface="Arial" charset="0"/>
              <a:buChar char="•"/>
            </a:pPr>
            <a:r>
              <a:rPr lang="en-US" sz="1800" smtClean="0"/>
              <a:t>It is most appropriate when retrieval of data from tables are more frequent than inserts and updates</a:t>
            </a:r>
            <a:endParaRPr lang="en-US" sz="1800" b="1" smtClean="0"/>
          </a:p>
          <a:p>
            <a:pPr eaLnBrk="1" hangingPunct="1">
              <a:buFont typeface="Arial" charset="0"/>
              <a:buChar char="•"/>
            </a:pPr>
            <a:endParaRPr lang="en-US" b="1" smtClean="0"/>
          </a:p>
          <a:p>
            <a:pPr eaLnBrk="1" hangingPunct="1">
              <a:buFont typeface="Arial" charset="0"/>
              <a:buChar char="•"/>
            </a:pPr>
            <a:endParaRPr lang="en-US" b="1" smtClean="0"/>
          </a:p>
          <a:p>
            <a:pPr eaLnBrk="1" hangingPunct="1">
              <a:buFont typeface="Wingdings" pitchFamily="2" charset="2"/>
              <a:buNone/>
            </a:pPr>
            <a:r>
              <a:rPr lang="en-US" smtClean="0"/>
              <a:t> Disadvantages of having an INDEX</a:t>
            </a:r>
          </a:p>
          <a:p>
            <a:pPr lvl="1" eaLnBrk="1" hangingPunct="1">
              <a:buFont typeface="Arial" charset="0"/>
              <a:buChar char="•"/>
            </a:pPr>
            <a:r>
              <a:rPr lang="en-US" sz="1800" smtClean="0"/>
              <a:t>It consumes additional disk space</a:t>
            </a:r>
          </a:p>
          <a:p>
            <a:pPr lvl="1" eaLnBrk="1" hangingPunct="1">
              <a:buFont typeface="Arial" charset="0"/>
              <a:buChar char="•"/>
            </a:pPr>
            <a:r>
              <a:rPr lang="en-US" sz="1800" smtClean="0"/>
              <a:t>Additional overhead on DML statements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662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662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662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46086" name="Rectangle 6"/>
          <p:cNvSpPr>
            <a:spLocks noGrp="1" noChangeArrowheads="1"/>
          </p:cNvSpPr>
          <p:nvPr>
            <p:ph type="title"/>
          </p:nvPr>
        </p:nvSpPr>
        <p:spPr/>
        <p:txBody>
          <a:bodyPr lIns="92075" tIns="46038" rIns="92075" bIns="46038"/>
          <a:lstStyle/>
          <a:p>
            <a:pPr eaLnBrk="1" hangingPunct="1">
              <a:defRPr/>
            </a:pPr>
            <a:r>
              <a:rPr lang="en-US" dirty="0" smtClean="0"/>
              <a:t>SQL Tuning- Columns NOT to Index</a:t>
            </a:r>
          </a:p>
        </p:txBody>
      </p:sp>
      <p:sp>
        <p:nvSpPr>
          <p:cNvPr id="26631" name="Rectangle 7"/>
          <p:cNvSpPr>
            <a:spLocks noGrp="1" noChangeArrowheads="1"/>
          </p:cNvSpPr>
          <p:nvPr>
            <p:ph type="body" idx="1"/>
          </p:nvPr>
        </p:nvSpPr>
        <p:spPr/>
        <p:txBody>
          <a:bodyPr lIns="92075" tIns="46038" rIns="92075" bIns="46038"/>
          <a:lstStyle/>
          <a:p>
            <a:pPr eaLnBrk="1" hangingPunct="1">
              <a:buFont typeface="Arial" charset="0"/>
              <a:buChar char="•"/>
            </a:pPr>
            <a:r>
              <a:rPr lang="en-US" smtClean="0"/>
              <a:t>Columns that are constantly updated</a:t>
            </a:r>
          </a:p>
          <a:p>
            <a:pPr eaLnBrk="1" hangingPunct="1">
              <a:buFont typeface="Arial" charset="0"/>
              <a:buChar char="•"/>
            </a:pPr>
            <a:r>
              <a:rPr lang="en-US" smtClean="0"/>
              <a:t>Columns that contain a lot of null values</a:t>
            </a:r>
          </a:p>
          <a:p>
            <a:pPr eaLnBrk="1" hangingPunct="1">
              <a:buFont typeface="Arial" charset="0"/>
              <a:buChar char="•"/>
            </a:pPr>
            <a:r>
              <a:rPr lang="en-US" smtClean="0"/>
              <a:t>Columns that have a poor distribution of data </a:t>
            </a:r>
          </a:p>
          <a:p>
            <a:pPr eaLnBrk="1" hangingPunct="1">
              <a:buFont typeface="Arial" charset="0"/>
              <a:buChar char="•"/>
            </a:pPr>
            <a:r>
              <a:rPr lang="en-US" smtClean="0"/>
              <a:t>Columns that contain </a:t>
            </a:r>
          </a:p>
          <a:p>
            <a:pPr lvl="1" eaLnBrk="1" hangingPunct="1">
              <a:buFont typeface="Arial" charset="0"/>
              <a:buChar char="•"/>
            </a:pPr>
            <a:r>
              <a:rPr lang="en-US" smtClean="0"/>
              <a:t>Yes or No</a:t>
            </a:r>
          </a:p>
          <a:p>
            <a:pPr lvl="1" eaLnBrk="1" hangingPunct="1">
              <a:buFont typeface="Arial" charset="0"/>
              <a:buChar char="•"/>
            </a:pPr>
            <a:r>
              <a:rPr lang="en-US" smtClean="0"/>
              <a:t>True or False</a:t>
            </a:r>
          </a:p>
          <a:p>
            <a:pPr lvl="1" eaLnBrk="1" hangingPunct="1">
              <a:buFont typeface="Arial" charset="0"/>
              <a:buChar char="•"/>
            </a:pPr>
            <a:r>
              <a:rPr lang="en-US" smtClean="0"/>
              <a:t>Male or Female</a:t>
            </a:r>
          </a:p>
        </p:txBody>
      </p:sp>
      <p:sp>
        <p:nvSpPr>
          <p:cNvPr id="8" name="Slide Number Placeholder 3"/>
          <p:cNvSpPr>
            <a:spLocks noGrp="1"/>
          </p:cNvSpPr>
          <p:nvPr>
            <p:ph type="sldNum" sz="quarter" idx="10"/>
          </p:nvPr>
        </p:nvSpPr>
        <p:spPr/>
        <p:txBody>
          <a:bodyPr/>
          <a:lstStyle/>
          <a:p>
            <a:pPr>
              <a:defRPr/>
            </a:pPr>
            <a:fld id="{E518C9A2-518B-4F07-81DB-73406B7CC931}" type="slidenum">
              <a:rPr lang="en-US"/>
              <a:pPr>
                <a:defRPr/>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7652"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27653"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47110" name="Rectangle 6"/>
          <p:cNvSpPr>
            <a:spLocks noGrp="1" noChangeArrowheads="1"/>
          </p:cNvSpPr>
          <p:nvPr>
            <p:ph type="title"/>
          </p:nvPr>
        </p:nvSpPr>
        <p:spPr>
          <a:xfrm>
            <a:off x="228600" y="228600"/>
            <a:ext cx="7696200" cy="533400"/>
          </a:xfrm>
        </p:spPr>
        <p:txBody>
          <a:bodyPr lIns="92075" tIns="46038" rIns="92075" bIns="46038"/>
          <a:lstStyle/>
          <a:p>
            <a:pPr eaLnBrk="1" hangingPunct="1">
              <a:defRPr/>
            </a:pPr>
            <a:r>
              <a:rPr lang="en-US" dirty="0" smtClean="0"/>
              <a:t>SQL Tuning-  </a:t>
            </a:r>
            <a:r>
              <a:rPr lang="en-US" dirty="0" smtClean="0"/>
              <a:t>Indexing: The </a:t>
            </a:r>
            <a:r>
              <a:rPr lang="en-US" dirty="0" smtClean="0"/>
              <a:t>95/5 Rule</a:t>
            </a:r>
          </a:p>
        </p:txBody>
      </p:sp>
      <p:sp>
        <p:nvSpPr>
          <p:cNvPr id="27655" name="Rectangle 7"/>
          <p:cNvSpPr>
            <a:spLocks noGrp="1" noChangeArrowheads="1"/>
          </p:cNvSpPr>
          <p:nvPr>
            <p:ph type="body" idx="1"/>
          </p:nvPr>
        </p:nvSpPr>
        <p:spPr>
          <a:xfrm>
            <a:off x="304800" y="1219200"/>
            <a:ext cx="8534400" cy="4800600"/>
          </a:xfrm>
        </p:spPr>
        <p:txBody>
          <a:bodyPr lIns="92075" tIns="46038" rIns="92075" bIns="46038"/>
          <a:lstStyle/>
          <a:p>
            <a:pPr eaLnBrk="1" hangingPunct="1">
              <a:buFont typeface="Arial" charset="0"/>
              <a:buChar char="•"/>
            </a:pPr>
            <a:r>
              <a:rPr lang="en-US" dirty="0" smtClean="0">
                <a:latin typeface="Trebuchet MS" pitchFamily="34" charset="0"/>
              </a:rPr>
              <a:t>If there are a large number of rows returned by a query, </a:t>
            </a:r>
            <a:r>
              <a:rPr lang="en-US" b="1" dirty="0" smtClean="0">
                <a:latin typeface="Trebuchet MS" pitchFamily="34" charset="0"/>
              </a:rPr>
              <a:t>DO NOT USE AN INDEX </a:t>
            </a:r>
            <a:r>
              <a:rPr lang="en-US" dirty="0" smtClean="0">
                <a:latin typeface="Trebuchet MS" pitchFamily="34" charset="0"/>
              </a:rPr>
              <a:t>or </a:t>
            </a:r>
            <a:r>
              <a:rPr lang="en-US" b="1" dirty="0" smtClean="0">
                <a:latin typeface="Trebuchet MS" pitchFamily="34" charset="0"/>
              </a:rPr>
              <a:t>suppress a current index</a:t>
            </a:r>
          </a:p>
          <a:p>
            <a:pPr eaLnBrk="1" hangingPunct="1">
              <a:buFont typeface="Wingdings" pitchFamily="2" charset="2"/>
              <a:buNone/>
            </a:pPr>
            <a:r>
              <a:rPr lang="en-US" b="1" dirty="0" smtClean="0">
                <a:latin typeface="Trebuchet MS" pitchFamily="34" charset="0"/>
              </a:rPr>
              <a:t>     Example: 95% of the rows have to be fetched</a:t>
            </a:r>
            <a:endParaRPr lang="en-US" dirty="0" smtClean="0">
              <a:latin typeface="Trebuchet MS" pitchFamily="34" charset="0"/>
            </a:endParaRPr>
          </a:p>
          <a:p>
            <a:pPr eaLnBrk="1" hangingPunct="1">
              <a:buFont typeface="Arial" charset="0"/>
              <a:buChar char="•"/>
            </a:pPr>
            <a:endParaRPr lang="en-US" dirty="0" smtClean="0">
              <a:latin typeface="Trebuchet MS" pitchFamily="34" charset="0"/>
            </a:endParaRPr>
          </a:p>
          <a:p>
            <a:pPr eaLnBrk="1" hangingPunct="1">
              <a:buFont typeface="Arial" charset="0"/>
              <a:buChar char="•"/>
            </a:pPr>
            <a:endParaRPr lang="en-US" dirty="0" smtClean="0">
              <a:latin typeface="Trebuchet MS" pitchFamily="34" charset="0"/>
            </a:endParaRPr>
          </a:p>
          <a:p>
            <a:pPr eaLnBrk="1" hangingPunct="1">
              <a:buFont typeface="Arial" charset="0"/>
              <a:buChar char="•"/>
            </a:pPr>
            <a:r>
              <a:rPr lang="en-US" dirty="0" smtClean="0">
                <a:latin typeface="Trebuchet MS" pitchFamily="34" charset="0"/>
              </a:rPr>
              <a:t>If there are only few rows returned by a query, </a:t>
            </a:r>
            <a:r>
              <a:rPr lang="en-US" b="1" dirty="0" smtClean="0">
                <a:latin typeface="Trebuchet MS" pitchFamily="34" charset="0"/>
              </a:rPr>
              <a:t>USE  AN INDEX </a:t>
            </a:r>
          </a:p>
          <a:p>
            <a:pPr eaLnBrk="1" hangingPunct="1">
              <a:buFont typeface="Wingdings" pitchFamily="2" charset="2"/>
              <a:buNone/>
            </a:pPr>
            <a:r>
              <a:rPr lang="en-US" b="1" dirty="0" smtClean="0">
                <a:latin typeface="Trebuchet MS" pitchFamily="34" charset="0"/>
              </a:rPr>
              <a:t>     Example: 5% of the rows have to be fetched</a:t>
            </a:r>
          </a:p>
          <a:p>
            <a:pPr eaLnBrk="1" hangingPunct="1">
              <a:buFont typeface="Arial" charset="0"/>
              <a:buChar char="•"/>
            </a:pPr>
            <a:endParaRPr lang="en-US" dirty="0" smtClean="0">
              <a:latin typeface="Trebuchet MS" pitchFamily="34" charset="0"/>
            </a:endParaRPr>
          </a:p>
        </p:txBody>
      </p:sp>
      <p:sp>
        <p:nvSpPr>
          <p:cNvPr id="8" name="Slide Number Placeholder 3"/>
          <p:cNvSpPr>
            <a:spLocks noGrp="1"/>
          </p:cNvSpPr>
          <p:nvPr>
            <p:ph type="sldNum" sz="quarter" idx="10"/>
          </p:nvPr>
        </p:nvSpPr>
        <p:spPr/>
        <p:txBody>
          <a:bodyPr/>
          <a:lstStyle/>
          <a:p>
            <a:pPr>
              <a:defRPr/>
            </a:pPr>
            <a:fld id="{282AE272-83C2-45F4-8642-0918D3BBDBCA}" type="slidenum">
              <a:rPr lang="en-US"/>
              <a:pPr>
                <a:defRPr/>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0"/>
            <a:ext cx="8204200" cy="942975"/>
          </a:xfrm>
        </p:spPr>
        <p:txBody>
          <a:bodyPr lIns="92075" tIns="46038" rIns="92075" bIns="46038"/>
          <a:lstStyle/>
          <a:p>
            <a:pPr eaLnBrk="1" hangingPunct="1">
              <a:defRPr/>
            </a:pPr>
            <a:r>
              <a:rPr lang="en-US" dirty="0" smtClean="0"/>
              <a:t>SQL Tuning- Understanding Indexes</a:t>
            </a:r>
          </a:p>
        </p:txBody>
      </p:sp>
      <p:sp>
        <p:nvSpPr>
          <p:cNvPr id="28675" name="Rectangle 3"/>
          <p:cNvSpPr>
            <a:spLocks noGrp="1" noChangeArrowheads="1"/>
          </p:cNvSpPr>
          <p:nvPr>
            <p:ph type="body" idx="1"/>
          </p:nvPr>
        </p:nvSpPr>
        <p:spPr>
          <a:xfrm>
            <a:off x="304800" y="1295400"/>
            <a:ext cx="8839200" cy="4495800"/>
          </a:xfrm>
        </p:spPr>
        <p:txBody>
          <a:bodyPr lIns="92075" tIns="46038" rIns="92075" bIns="46038"/>
          <a:lstStyle/>
          <a:p>
            <a:pPr eaLnBrk="1" hangingPunct="1">
              <a:buFont typeface="Arial" charset="0"/>
              <a:buChar char="•"/>
            </a:pPr>
            <a:r>
              <a:rPr lang="en-US" smtClean="0"/>
              <a:t>Determining what to index</a:t>
            </a:r>
          </a:p>
          <a:p>
            <a:pPr eaLnBrk="1" hangingPunct="1">
              <a:buFont typeface="Arial" charset="0"/>
              <a:buChar char="•"/>
            </a:pPr>
            <a:endParaRPr lang="en-US" smtClean="0"/>
          </a:p>
          <a:p>
            <a:pPr lvl="1" eaLnBrk="1" hangingPunct="1">
              <a:spcBef>
                <a:spcPct val="0"/>
              </a:spcBef>
            </a:pPr>
            <a:r>
              <a:rPr lang="en-US" smtClean="0"/>
              <a:t>Primary keys are indexed by default. It is better to create indexes for foreign keys too</a:t>
            </a:r>
          </a:p>
          <a:p>
            <a:pPr lvl="1" eaLnBrk="1" hangingPunct="1">
              <a:spcBef>
                <a:spcPct val="0"/>
              </a:spcBef>
            </a:pPr>
            <a:endParaRPr lang="en-US" smtClean="0"/>
          </a:p>
          <a:p>
            <a:pPr lvl="1" eaLnBrk="1" hangingPunct="1">
              <a:spcBef>
                <a:spcPct val="0"/>
              </a:spcBef>
            </a:pPr>
            <a:r>
              <a:rPr lang="en-US" smtClean="0"/>
              <a:t>In transaction oriented systems there would be more inserts and more updates. In these type of systems, we need to create less no of indexes</a:t>
            </a:r>
          </a:p>
          <a:p>
            <a:pPr lvl="1" eaLnBrk="1" hangingPunct="1">
              <a:spcBef>
                <a:spcPct val="0"/>
              </a:spcBef>
            </a:pPr>
            <a:endParaRPr lang="en-US" smtClean="0"/>
          </a:p>
          <a:p>
            <a:pPr lvl="1" eaLnBrk="1" hangingPunct="1">
              <a:spcBef>
                <a:spcPct val="0"/>
              </a:spcBef>
            </a:pPr>
            <a:r>
              <a:rPr lang="en-US" smtClean="0"/>
              <a:t>In batch oriented systems where we face less inserts/less updates and we are going to use the systems primarily for taking reports , we can create more indexes so that we retrieve all the data faster for report generation</a:t>
            </a:r>
          </a:p>
        </p:txBody>
      </p:sp>
      <p:sp>
        <p:nvSpPr>
          <p:cNvPr id="4" name="Slide Number Placeholder 3"/>
          <p:cNvSpPr>
            <a:spLocks noGrp="1"/>
          </p:cNvSpPr>
          <p:nvPr>
            <p:ph type="sldNum" sz="quarter" idx="10"/>
          </p:nvPr>
        </p:nvSpPr>
        <p:spPr/>
        <p:txBody>
          <a:bodyPr/>
          <a:lstStyle/>
          <a:p>
            <a:pPr>
              <a:defRPr/>
            </a:pPr>
            <a:fld id="{F18264ED-4F99-440A-A2A1-23971AF0675C}" type="slidenum">
              <a:rPr lang="en-US"/>
              <a:pPr>
                <a:defRPr/>
              </a:pPr>
              <a:t>24</a:t>
            </a:fld>
            <a:endParaRPr lang="en-US"/>
          </a:p>
        </p:txBody>
      </p:sp>
    </p:spTree>
  </p:cSld>
  <p:clrMapOvr>
    <a:masterClrMapping/>
  </p:clrMapOvr>
  <p:transition spd="med">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0"/>
            <a:ext cx="8204200" cy="942975"/>
          </a:xfrm>
        </p:spPr>
        <p:txBody>
          <a:bodyPr lIns="92075" tIns="46038" rIns="92075" bIns="46038"/>
          <a:lstStyle/>
          <a:p>
            <a:pPr eaLnBrk="1" hangingPunct="1">
              <a:defRPr/>
            </a:pPr>
            <a:r>
              <a:rPr lang="en-US" dirty="0" smtClean="0"/>
              <a:t>SQL Tuning- Understanding Indexes</a:t>
            </a:r>
          </a:p>
        </p:txBody>
      </p:sp>
      <p:sp>
        <p:nvSpPr>
          <p:cNvPr id="29699" name="Rectangle 3"/>
          <p:cNvSpPr>
            <a:spLocks noGrp="1" noChangeArrowheads="1"/>
          </p:cNvSpPr>
          <p:nvPr>
            <p:ph type="body" idx="1"/>
          </p:nvPr>
        </p:nvSpPr>
        <p:spPr>
          <a:xfrm>
            <a:off x="304800" y="1295400"/>
            <a:ext cx="8839200" cy="4495800"/>
          </a:xfrm>
        </p:spPr>
        <p:txBody>
          <a:bodyPr lIns="92075" tIns="46038" rIns="92075" bIns="46038"/>
          <a:lstStyle/>
          <a:p>
            <a:pPr eaLnBrk="1" hangingPunct="1">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C7057336-25BF-4B21-9130-4496A7F859E4}" type="slidenum">
              <a:rPr lang="en-US"/>
              <a:pPr>
                <a:defRPr/>
              </a:pPr>
              <a:t>25</a:t>
            </a:fld>
            <a:endParaRPr lang="en-US"/>
          </a:p>
        </p:txBody>
      </p:sp>
      <p:pic>
        <p:nvPicPr>
          <p:cNvPr id="29701" name="Picture 2"/>
          <p:cNvPicPr>
            <a:picLocks noChangeAspect="1" noChangeArrowheads="1"/>
          </p:cNvPicPr>
          <p:nvPr/>
        </p:nvPicPr>
        <p:blipFill>
          <a:blip r:embed="rId3" cstate="print"/>
          <a:srcRect/>
          <a:stretch>
            <a:fillRect/>
          </a:stretch>
        </p:blipFill>
        <p:spPr bwMode="auto">
          <a:xfrm>
            <a:off x="0" y="914400"/>
            <a:ext cx="9144000" cy="5410200"/>
          </a:xfrm>
          <a:prstGeom prst="rect">
            <a:avLst/>
          </a:prstGeom>
          <a:noFill/>
          <a:ln w="9525">
            <a:noFill/>
            <a:miter lim="800000"/>
            <a:headEnd/>
            <a:tailEnd/>
          </a:ln>
        </p:spPr>
      </p:pic>
      <p:sp>
        <p:nvSpPr>
          <p:cNvPr id="6" name="Rounded Rectangular Callout 5"/>
          <p:cNvSpPr/>
          <p:nvPr/>
        </p:nvSpPr>
        <p:spPr bwMode="auto">
          <a:xfrm>
            <a:off x="6248400" y="1447800"/>
            <a:ext cx="2057400" cy="685800"/>
          </a:xfrm>
          <a:prstGeom prst="wedgeRoundRectCallout">
            <a:avLst>
              <a:gd name="adj1" fmla="val -68241"/>
              <a:gd name="adj2" fmla="val -9131"/>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Created  concatenated index on job and sal column</a:t>
            </a:r>
          </a:p>
        </p:txBody>
      </p:sp>
      <p:sp>
        <p:nvSpPr>
          <p:cNvPr id="7" name="Rounded Rectangular Callout 6"/>
          <p:cNvSpPr/>
          <p:nvPr/>
        </p:nvSpPr>
        <p:spPr bwMode="auto">
          <a:xfrm>
            <a:off x="3276600" y="3352800"/>
            <a:ext cx="2057400" cy="685800"/>
          </a:xfrm>
          <a:prstGeom prst="wedgeRoundRectCallout">
            <a:avLst>
              <a:gd name="adj1" fmla="val -69095"/>
              <a:gd name="adj2" fmla="val -4231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4.    Completes within    3 ms</a:t>
            </a:r>
          </a:p>
        </p:txBody>
      </p:sp>
      <p:sp>
        <p:nvSpPr>
          <p:cNvPr id="8" name="Rounded Rectangular Callout 7"/>
          <p:cNvSpPr/>
          <p:nvPr/>
        </p:nvSpPr>
        <p:spPr bwMode="auto">
          <a:xfrm>
            <a:off x="6248400" y="3352800"/>
            <a:ext cx="2057400" cy="762000"/>
          </a:xfrm>
          <a:prstGeom prst="wedgeRoundRectCallout">
            <a:avLst>
              <a:gd name="adj1" fmla="val -68925"/>
              <a:gd name="adj2" fmla="val 4481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3. Concatenated  Index is used followed by table access</a:t>
            </a:r>
          </a:p>
        </p:txBody>
      </p:sp>
      <p:sp>
        <p:nvSpPr>
          <p:cNvPr id="9" name="Rounded Rectangular Callout 8"/>
          <p:cNvSpPr/>
          <p:nvPr/>
        </p:nvSpPr>
        <p:spPr bwMode="auto">
          <a:xfrm>
            <a:off x="6248400" y="2362200"/>
            <a:ext cx="2057400" cy="685800"/>
          </a:xfrm>
          <a:prstGeom prst="wedgeRoundRectCallout">
            <a:avLst>
              <a:gd name="adj1" fmla="val -70292"/>
              <a:gd name="adj2" fmla="val -50157"/>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2.  Where condition operates with job and sal column</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0"/>
            <a:ext cx="8204200" cy="942975"/>
          </a:xfrm>
        </p:spPr>
        <p:txBody>
          <a:bodyPr lIns="92075" tIns="46038" rIns="92075" bIns="46038"/>
          <a:lstStyle/>
          <a:p>
            <a:pPr eaLnBrk="1" hangingPunct="1">
              <a:defRPr/>
            </a:pPr>
            <a:r>
              <a:rPr lang="en-US" dirty="0" smtClean="0"/>
              <a:t>SQL Tuning- Understanding Indexes</a:t>
            </a:r>
          </a:p>
        </p:txBody>
      </p:sp>
      <p:sp>
        <p:nvSpPr>
          <p:cNvPr id="30723" name="Rectangle 3"/>
          <p:cNvSpPr>
            <a:spLocks noGrp="1" noChangeArrowheads="1"/>
          </p:cNvSpPr>
          <p:nvPr>
            <p:ph type="body" idx="1"/>
          </p:nvPr>
        </p:nvSpPr>
        <p:spPr>
          <a:xfrm>
            <a:off x="304800" y="1295400"/>
            <a:ext cx="8839200" cy="4495800"/>
          </a:xfrm>
        </p:spPr>
        <p:txBody>
          <a:bodyPr lIns="92075" tIns="46038" rIns="92075" bIns="46038"/>
          <a:lstStyle/>
          <a:p>
            <a:pPr eaLnBrk="1" hangingPunct="1">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2700FE8F-B32C-4342-BA5C-67CC27C35506}" type="slidenum">
              <a:rPr lang="en-US"/>
              <a:pPr>
                <a:defRPr/>
              </a:pPr>
              <a:t>26</a:t>
            </a:fld>
            <a:endParaRPr lang="en-US"/>
          </a:p>
        </p:txBody>
      </p:sp>
      <p:pic>
        <p:nvPicPr>
          <p:cNvPr id="30725" name="Picture 5"/>
          <p:cNvPicPr>
            <a:picLocks noChangeAspect="1" noChangeArrowheads="1"/>
          </p:cNvPicPr>
          <p:nvPr/>
        </p:nvPicPr>
        <p:blipFill>
          <a:blip r:embed="rId3" cstate="print"/>
          <a:srcRect/>
          <a:stretch>
            <a:fillRect/>
          </a:stretch>
        </p:blipFill>
        <p:spPr bwMode="auto">
          <a:xfrm>
            <a:off x="0" y="838200"/>
            <a:ext cx="9144000" cy="5486400"/>
          </a:xfrm>
          <a:prstGeom prst="rect">
            <a:avLst/>
          </a:prstGeom>
          <a:noFill/>
          <a:ln w="9525">
            <a:noFill/>
            <a:miter lim="800000"/>
            <a:headEnd/>
            <a:tailEnd/>
          </a:ln>
        </p:spPr>
      </p:pic>
      <p:sp>
        <p:nvSpPr>
          <p:cNvPr id="6" name="Rounded Rectangular Callout 5"/>
          <p:cNvSpPr/>
          <p:nvPr/>
        </p:nvSpPr>
        <p:spPr bwMode="auto">
          <a:xfrm>
            <a:off x="3276600" y="3352800"/>
            <a:ext cx="2057400" cy="685800"/>
          </a:xfrm>
          <a:prstGeom prst="wedgeRoundRectCallout">
            <a:avLst>
              <a:gd name="adj1" fmla="val -69095"/>
              <a:gd name="adj2" fmla="val -4231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3.    Completes within    3 ms</a:t>
            </a:r>
          </a:p>
        </p:txBody>
      </p:sp>
      <p:sp>
        <p:nvSpPr>
          <p:cNvPr id="7" name="Rounded Rectangular Callout 6"/>
          <p:cNvSpPr/>
          <p:nvPr/>
        </p:nvSpPr>
        <p:spPr bwMode="auto">
          <a:xfrm>
            <a:off x="6172200" y="3429000"/>
            <a:ext cx="2057400" cy="762000"/>
          </a:xfrm>
          <a:prstGeom prst="wedgeRoundRectCallout">
            <a:avLst>
              <a:gd name="adj1" fmla="val -66190"/>
              <a:gd name="adj2" fmla="val 522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2.  Concatenated Index is used followed by table access</a:t>
            </a:r>
          </a:p>
        </p:txBody>
      </p:sp>
      <p:sp>
        <p:nvSpPr>
          <p:cNvPr id="8" name="Rounded Rectangular Callout 7"/>
          <p:cNvSpPr/>
          <p:nvPr/>
        </p:nvSpPr>
        <p:spPr bwMode="auto">
          <a:xfrm>
            <a:off x="6172200" y="1524000"/>
            <a:ext cx="2057400" cy="685800"/>
          </a:xfrm>
          <a:prstGeom prst="wedgeRoundRectCallout">
            <a:avLst>
              <a:gd name="adj1" fmla="val -73711"/>
              <a:gd name="adj2" fmla="val -1118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Where condition operates with job column alone</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0"/>
            <a:ext cx="8204200" cy="942975"/>
          </a:xfrm>
        </p:spPr>
        <p:txBody>
          <a:bodyPr lIns="92075" tIns="46038" rIns="92075" bIns="46038"/>
          <a:lstStyle/>
          <a:p>
            <a:pPr eaLnBrk="1" hangingPunct="1">
              <a:defRPr/>
            </a:pPr>
            <a:r>
              <a:rPr lang="en-US" dirty="0" smtClean="0"/>
              <a:t>SQL Tuning- Understanding Indexes</a:t>
            </a:r>
          </a:p>
        </p:txBody>
      </p:sp>
      <p:sp>
        <p:nvSpPr>
          <p:cNvPr id="31747" name="Rectangle 3"/>
          <p:cNvSpPr>
            <a:spLocks noGrp="1" noChangeArrowheads="1"/>
          </p:cNvSpPr>
          <p:nvPr>
            <p:ph type="body" idx="1"/>
          </p:nvPr>
        </p:nvSpPr>
        <p:spPr>
          <a:xfrm>
            <a:off x="304800" y="1295400"/>
            <a:ext cx="8839200" cy="4495800"/>
          </a:xfrm>
        </p:spPr>
        <p:txBody>
          <a:bodyPr lIns="92075" tIns="46038" rIns="92075" bIns="46038"/>
          <a:lstStyle/>
          <a:p>
            <a:pPr eaLnBrk="1" hangingPunct="1">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F9F97911-93AF-434A-BC9A-0F2942B29386}" type="slidenum">
              <a:rPr lang="en-US"/>
              <a:pPr>
                <a:defRPr/>
              </a:pPr>
              <a:t>27</a:t>
            </a:fld>
            <a:endParaRPr lang="en-US"/>
          </a:p>
        </p:txBody>
      </p:sp>
      <p:pic>
        <p:nvPicPr>
          <p:cNvPr id="31749" name="Picture 3"/>
          <p:cNvPicPr>
            <a:picLocks noChangeAspect="1" noChangeArrowheads="1"/>
          </p:cNvPicPr>
          <p:nvPr/>
        </p:nvPicPr>
        <p:blipFill>
          <a:blip r:embed="rId3" cstate="print"/>
          <a:srcRect/>
          <a:stretch>
            <a:fillRect/>
          </a:stretch>
        </p:blipFill>
        <p:spPr bwMode="auto">
          <a:xfrm>
            <a:off x="0" y="838200"/>
            <a:ext cx="9144000" cy="5562600"/>
          </a:xfrm>
          <a:prstGeom prst="rect">
            <a:avLst/>
          </a:prstGeom>
          <a:noFill/>
          <a:ln w="9525">
            <a:noFill/>
            <a:miter lim="800000"/>
            <a:headEnd/>
            <a:tailEnd/>
          </a:ln>
        </p:spPr>
      </p:pic>
      <p:sp>
        <p:nvSpPr>
          <p:cNvPr id="9" name="Rounded Rectangular Callout 8"/>
          <p:cNvSpPr/>
          <p:nvPr/>
        </p:nvSpPr>
        <p:spPr bwMode="auto">
          <a:xfrm>
            <a:off x="3352800" y="3048000"/>
            <a:ext cx="2057400" cy="762000"/>
          </a:xfrm>
          <a:prstGeom prst="wedgeRoundRectCallout">
            <a:avLst>
              <a:gd name="adj1" fmla="val -72514"/>
              <a:gd name="adj2" fmla="val -2385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defRPr/>
            </a:pPr>
            <a:r>
              <a:rPr lang="en-US" sz="1200" b="1" dirty="0">
                <a:solidFill>
                  <a:srgbClr val="FFFFFF"/>
                </a:solidFill>
              </a:rPr>
              <a:t>3.    Completes within    7 </a:t>
            </a:r>
            <a:r>
              <a:rPr lang="en-US" sz="1200" b="1" dirty="0" err="1">
                <a:solidFill>
                  <a:srgbClr val="FFFFFF"/>
                </a:solidFill>
              </a:rPr>
              <a:t>ms.</a:t>
            </a:r>
            <a:endParaRPr lang="en-US" sz="1200" b="1" dirty="0">
              <a:solidFill>
                <a:srgbClr val="FFFFFF"/>
              </a:solidFill>
            </a:endParaRPr>
          </a:p>
        </p:txBody>
      </p:sp>
      <p:sp>
        <p:nvSpPr>
          <p:cNvPr id="10" name="Rounded Rectangular Callout 9"/>
          <p:cNvSpPr/>
          <p:nvPr/>
        </p:nvSpPr>
        <p:spPr bwMode="auto">
          <a:xfrm>
            <a:off x="6248400" y="2514600"/>
            <a:ext cx="2057400" cy="685800"/>
          </a:xfrm>
          <a:prstGeom prst="wedgeRoundRectCallout">
            <a:avLst>
              <a:gd name="adj1" fmla="val -66190"/>
              <a:gd name="adj2" fmla="val 522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marL="228600" indent="-228600" algn="ctr" eaLnBrk="0" hangingPunct="0">
              <a:spcBef>
                <a:spcPct val="50000"/>
              </a:spcBef>
              <a:buClr>
                <a:srgbClr val="0033CC"/>
              </a:buClr>
              <a:buSzPct val="155000"/>
              <a:defRPr/>
            </a:pPr>
            <a:r>
              <a:rPr lang="en-US" sz="1200" b="1" dirty="0">
                <a:solidFill>
                  <a:srgbClr val="FFFFFF"/>
                </a:solidFill>
              </a:rPr>
              <a:t>2. Concatenated Index created on job and sal,  but NOT used. </a:t>
            </a:r>
          </a:p>
        </p:txBody>
      </p:sp>
      <p:sp>
        <p:nvSpPr>
          <p:cNvPr id="11" name="Rounded Rectangular Callout 10"/>
          <p:cNvSpPr/>
          <p:nvPr/>
        </p:nvSpPr>
        <p:spPr bwMode="auto">
          <a:xfrm>
            <a:off x="6248400" y="1447800"/>
            <a:ext cx="2057400" cy="685800"/>
          </a:xfrm>
          <a:prstGeom prst="wedgeRoundRectCallout">
            <a:avLst>
              <a:gd name="adj1" fmla="val -73711"/>
              <a:gd name="adj2" fmla="val -1118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Where condition operates with sal column alone</a:t>
            </a:r>
          </a:p>
        </p:txBody>
      </p:sp>
      <p:sp>
        <p:nvSpPr>
          <p:cNvPr id="12" name="Rounded Rectangular Callout 11"/>
          <p:cNvSpPr/>
          <p:nvPr/>
        </p:nvSpPr>
        <p:spPr bwMode="auto">
          <a:xfrm>
            <a:off x="6324600" y="3581400"/>
            <a:ext cx="2057400" cy="990600"/>
          </a:xfrm>
          <a:prstGeom prst="wedgeRoundRectCallout">
            <a:avLst>
              <a:gd name="adj1" fmla="val -66190"/>
              <a:gd name="adj2" fmla="val 522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marL="228600" indent="-228600" algn="ctr" eaLnBrk="0" hangingPunct="0">
              <a:spcBef>
                <a:spcPct val="50000"/>
              </a:spcBef>
              <a:buClr>
                <a:srgbClr val="0033CC"/>
              </a:buClr>
              <a:buSzPct val="155000"/>
              <a:defRPr/>
            </a:pPr>
            <a:r>
              <a:rPr lang="en-US" sz="1200" b="1" dirty="0">
                <a:solidFill>
                  <a:srgbClr val="FFFFFF"/>
                </a:solidFill>
              </a:rPr>
              <a:t>3. Where clause of Query uses second column  sal. Hence table access alone</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0"/>
            <a:ext cx="8204200" cy="942975"/>
          </a:xfrm>
        </p:spPr>
        <p:txBody>
          <a:bodyPr lIns="92075" tIns="46038" rIns="92075" bIns="46038"/>
          <a:lstStyle/>
          <a:p>
            <a:pPr eaLnBrk="1" hangingPunct="1">
              <a:defRPr/>
            </a:pPr>
            <a:r>
              <a:rPr lang="en-US" dirty="0" smtClean="0"/>
              <a:t>SQL Tuning- Understanding Indexes</a:t>
            </a:r>
          </a:p>
        </p:txBody>
      </p:sp>
      <p:sp>
        <p:nvSpPr>
          <p:cNvPr id="32771" name="Rectangle 3"/>
          <p:cNvSpPr>
            <a:spLocks noGrp="1" noChangeArrowheads="1"/>
          </p:cNvSpPr>
          <p:nvPr>
            <p:ph type="body" idx="1"/>
          </p:nvPr>
        </p:nvSpPr>
        <p:spPr>
          <a:xfrm>
            <a:off x="304800" y="1295400"/>
            <a:ext cx="8839200" cy="4495800"/>
          </a:xfrm>
        </p:spPr>
        <p:txBody>
          <a:bodyPr lIns="92075" tIns="46038" rIns="92075" bIns="46038"/>
          <a:lstStyle/>
          <a:p>
            <a:pPr eaLnBrk="1" hangingPunct="1">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9AD6FF15-7AE2-4B95-9C84-78007F55B458}" type="slidenum">
              <a:rPr lang="en-US"/>
              <a:pPr>
                <a:defRPr/>
              </a:pPr>
              <a:t>28</a:t>
            </a:fld>
            <a:endParaRPr lang="en-US"/>
          </a:p>
        </p:txBody>
      </p:sp>
      <p:pic>
        <p:nvPicPr>
          <p:cNvPr id="32773" name="Picture 3"/>
          <p:cNvPicPr>
            <a:picLocks noChangeAspect="1" noChangeArrowheads="1"/>
          </p:cNvPicPr>
          <p:nvPr/>
        </p:nvPicPr>
        <p:blipFill>
          <a:blip r:embed="rId3" cstate="print"/>
          <a:srcRect/>
          <a:stretch>
            <a:fillRect/>
          </a:stretch>
        </p:blipFill>
        <p:spPr bwMode="auto">
          <a:xfrm>
            <a:off x="0" y="914400"/>
            <a:ext cx="9144000" cy="5410200"/>
          </a:xfrm>
          <a:prstGeom prst="rect">
            <a:avLst/>
          </a:prstGeom>
          <a:noFill/>
          <a:ln w="9525">
            <a:noFill/>
            <a:miter lim="800000"/>
            <a:headEnd/>
            <a:tailEnd/>
          </a:ln>
        </p:spPr>
      </p:pic>
      <p:sp>
        <p:nvSpPr>
          <p:cNvPr id="6" name="Rounded Rectangular Callout 5"/>
          <p:cNvSpPr/>
          <p:nvPr/>
        </p:nvSpPr>
        <p:spPr bwMode="auto">
          <a:xfrm>
            <a:off x="3352800" y="3124200"/>
            <a:ext cx="2057400" cy="685800"/>
          </a:xfrm>
          <a:prstGeom prst="wedgeRoundRectCallout">
            <a:avLst>
              <a:gd name="adj1" fmla="val -69095"/>
              <a:gd name="adj2" fmla="val -949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defRPr/>
            </a:pPr>
            <a:endParaRPr lang="en-US" sz="1200" b="1" dirty="0">
              <a:solidFill>
                <a:srgbClr val="FFFFFF"/>
              </a:solidFill>
            </a:endParaRPr>
          </a:p>
          <a:p>
            <a:pPr algn="ctr" eaLnBrk="0" hangingPunct="0">
              <a:spcBef>
                <a:spcPct val="50000"/>
              </a:spcBef>
              <a:buClr>
                <a:srgbClr val="0033CC"/>
              </a:buClr>
              <a:buSzPct val="155000"/>
              <a:defRPr/>
            </a:pPr>
            <a:r>
              <a:rPr lang="en-US" sz="1200" b="1" dirty="0">
                <a:solidFill>
                  <a:srgbClr val="FFFFFF"/>
                </a:solidFill>
              </a:rPr>
              <a:t>3.    Completes within    3 ms</a:t>
            </a:r>
          </a:p>
          <a:p>
            <a:pPr algn="ctr" eaLnBrk="0" hangingPunct="0">
              <a:spcBef>
                <a:spcPct val="50000"/>
              </a:spcBef>
              <a:buClr>
                <a:srgbClr val="0033CC"/>
              </a:buClr>
              <a:buSzPct val="155000"/>
              <a:buFont typeface="Symbol" pitchFamily="18" charset="2"/>
              <a:buNone/>
              <a:defRPr/>
            </a:pPr>
            <a:endParaRPr lang="en-US" sz="1200" b="1" dirty="0">
              <a:solidFill>
                <a:srgbClr val="FFFFFF"/>
              </a:solidFill>
            </a:endParaRPr>
          </a:p>
        </p:txBody>
      </p:sp>
      <p:sp>
        <p:nvSpPr>
          <p:cNvPr id="7" name="Rounded Rectangular Callout 6"/>
          <p:cNvSpPr/>
          <p:nvPr/>
        </p:nvSpPr>
        <p:spPr bwMode="auto">
          <a:xfrm>
            <a:off x="6248400" y="2438400"/>
            <a:ext cx="2057400" cy="762000"/>
          </a:xfrm>
          <a:prstGeom prst="wedgeRoundRectCallout">
            <a:avLst>
              <a:gd name="adj1" fmla="val -66190"/>
              <a:gd name="adj2" fmla="val 522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marL="228600" indent="-228600" algn="ctr" eaLnBrk="0" hangingPunct="0">
              <a:spcBef>
                <a:spcPct val="50000"/>
              </a:spcBef>
              <a:buClr>
                <a:srgbClr val="0033CC"/>
              </a:buClr>
              <a:buSzPct val="155000"/>
              <a:defRPr/>
            </a:pPr>
            <a:r>
              <a:rPr lang="en-US" sz="1200" b="1" dirty="0">
                <a:solidFill>
                  <a:srgbClr val="FFFFFF"/>
                </a:solidFill>
              </a:rPr>
              <a:t>2. Applied substring function for the job column</a:t>
            </a:r>
          </a:p>
        </p:txBody>
      </p:sp>
      <p:sp>
        <p:nvSpPr>
          <p:cNvPr id="8" name="Rounded Rectangular Callout 7"/>
          <p:cNvSpPr/>
          <p:nvPr/>
        </p:nvSpPr>
        <p:spPr bwMode="auto">
          <a:xfrm>
            <a:off x="6248400" y="1447800"/>
            <a:ext cx="2057400" cy="685800"/>
          </a:xfrm>
          <a:prstGeom prst="wedgeRoundRectCallout">
            <a:avLst>
              <a:gd name="adj1" fmla="val -73711"/>
              <a:gd name="adj2" fmla="val -1118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FFFFFF"/>
                </a:solidFill>
              </a:rPr>
              <a:t>1.  Created an unique index for job column</a:t>
            </a:r>
          </a:p>
        </p:txBody>
      </p:sp>
      <p:sp>
        <p:nvSpPr>
          <p:cNvPr id="9" name="Rounded Rectangular Callout 8"/>
          <p:cNvSpPr/>
          <p:nvPr/>
        </p:nvSpPr>
        <p:spPr bwMode="auto">
          <a:xfrm>
            <a:off x="6324600" y="3581400"/>
            <a:ext cx="2057400" cy="990600"/>
          </a:xfrm>
          <a:prstGeom prst="wedgeRoundRectCallout">
            <a:avLst>
              <a:gd name="adj1" fmla="val -66190"/>
              <a:gd name="adj2" fmla="val 52200"/>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marL="228600" indent="-228600" algn="ctr" eaLnBrk="0" hangingPunct="0">
              <a:spcBef>
                <a:spcPct val="50000"/>
              </a:spcBef>
              <a:buClr>
                <a:srgbClr val="0033CC"/>
              </a:buClr>
              <a:buSzPct val="155000"/>
              <a:defRPr/>
            </a:pPr>
            <a:r>
              <a:rPr lang="en-US" sz="1200" b="1" dirty="0">
                <a:solidFill>
                  <a:srgbClr val="FFFFFF"/>
                </a:solidFill>
              </a:rPr>
              <a:t>3. Index will not be used. Only table access is performed</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PL/SQL – Best Practices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018F3968-1665-46E5-80E4-600E7FEE467C}" type="slidenum">
              <a:rPr lang="en-US" b="0">
                <a:solidFill>
                  <a:schemeClr val="bg1"/>
                </a:solidFill>
              </a:rPr>
              <a:pPr algn="l" fontAlgn="auto">
                <a:spcAft>
                  <a:spcPts val="0"/>
                </a:spcAft>
                <a:defRPr/>
              </a:pPr>
              <a:t>3</a:t>
            </a:fld>
            <a:endParaRPr lang="en-US" b="0" dirty="0">
              <a:solidFill>
                <a:schemeClr val="bg1"/>
              </a:solidFill>
            </a:endParaRPr>
          </a:p>
        </p:txBody>
      </p:sp>
      <p:sp>
        <p:nvSpPr>
          <p:cNvPr id="173058" name="Rectangle 2"/>
          <p:cNvSpPr>
            <a:spLocks noGrp="1" noChangeArrowheads="1"/>
          </p:cNvSpPr>
          <p:nvPr>
            <p:ph type="title"/>
          </p:nvPr>
        </p:nvSpPr>
        <p:spPr/>
        <p:txBody>
          <a:bodyPr/>
          <a:lstStyle/>
          <a:p>
            <a:pPr eaLnBrk="1" hangingPunct="1">
              <a:defRPr/>
            </a:pPr>
            <a:r>
              <a:rPr lang="en-US" dirty="0" smtClean="0"/>
              <a:t>Day6 – Session Plan</a:t>
            </a:r>
          </a:p>
        </p:txBody>
      </p:sp>
      <p:sp>
        <p:nvSpPr>
          <p:cNvPr id="5" name="Content Placeholder 2"/>
          <p:cNvSpPr>
            <a:spLocks noGrp="1"/>
          </p:cNvSpPr>
          <p:nvPr>
            <p:ph idx="1"/>
          </p:nvPr>
        </p:nvSpPr>
        <p:spPr>
          <a:xfrm>
            <a:off x="152400" y="1187450"/>
            <a:ext cx="8229600" cy="4881563"/>
          </a:xfrm>
        </p:spPr>
        <p:txBody>
          <a:bodyPr/>
          <a:lstStyle/>
          <a:p>
            <a:pPr algn="just" eaLnBrk="1" hangingPunct="1">
              <a:buClr>
                <a:schemeClr val="tx1"/>
              </a:buClr>
              <a:buFont typeface="Arial" charset="0"/>
              <a:buChar char="•"/>
            </a:pPr>
            <a:r>
              <a:rPr lang="en-US" sz="1800" dirty="0" smtClean="0"/>
              <a:t>SQL Tuning</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PL/SQL – Best Practices</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Project Briefing</a:t>
            </a: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304800" y="381000"/>
            <a:ext cx="8574088" cy="512763"/>
          </a:xfrm>
        </p:spPr>
        <p:txBody>
          <a:bodyPr/>
          <a:lstStyle/>
          <a:p>
            <a:pPr>
              <a:defRPr/>
            </a:pPr>
            <a:r>
              <a:rPr lang="en-US" dirty="0" smtClean="0"/>
              <a:t/>
            </a:r>
            <a:br>
              <a:rPr lang="en-US" dirty="0" smtClean="0"/>
            </a:br>
            <a:r>
              <a:rPr lang="en-US" dirty="0" smtClean="0"/>
              <a:t>DECLARE </a:t>
            </a:r>
            <a:r>
              <a:rPr lang="en-US" dirty="0"/>
              <a:t>– </a:t>
            </a:r>
            <a:r>
              <a:rPr lang="en-US" dirty="0" smtClean="0"/>
              <a:t>What </a:t>
            </a:r>
            <a:r>
              <a:rPr lang="en-US" dirty="0"/>
              <a:t>is required by the code</a:t>
            </a:r>
            <a:r>
              <a:rPr lang="en-AU" dirty="0"/>
              <a:t/>
            </a:r>
            <a:br>
              <a:rPr lang="en-AU" dirty="0"/>
            </a:br>
            <a:endParaRPr lang="en-US" dirty="0"/>
          </a:p>
        </p:txBody>
      </p:sp>
      <p:sp>
        <p:nvSpPr>
          <p:cNvPr id="35843" name="Rectangle 3"/>
          <p:cNvSpPr>
            <a:spLocks noGrp="1" noChangeArrowheads="1"/>
          </p:cNvSpPr>
          <p:nvPr>
            <p:ph type="body" idx="1"/>
          </p:nvPr>
        </p:nvSpPr>
        <p:spPr>
          <a:xfrm>
            <a:off x="304800" y="968375"/>
            <a:ext cx="8534400" cy="1089025"/>
          </a:xfrm>
        </p:spPr>
        <p:txBody>
          <a:bodyPr/>
          <a:lstStyle/>
          <a:p>
            <a:pPr>
              <a:buFont typeface="Arial" charset="0"/>
              <a:buChar char="•"/>
            </a:pPr>
            <a:endParaRPr lang="en-US" smtClean="0"/>
          </a:p>
          <a:p>
            <a:pPr>
              <a:buFont typeface="Arial" charset="0"/>
              <a:buChar char="•"/>
            </a:pPr>
            <a:r>
              <a:rPr lang="en-US" smtClean="0"/>
              <a:t>After the completion of the code, search for un-used variables if any. Remove them from the code</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1A2518A6-41BE-48F9-823C-1E5A530409A9}" type="slidenum">
              <a:rPr lang="en-US" b="0">
                <a:solidFill>
                  <a:schemeClr val="bg1"/>
                </a:solidFill>
              </a:rPr>
              <a:pPr algn="l" fontAlgn="auto">
                <a:spcAft>
                  <a:spcPts val="0"/>
                </a:spcAft>
                <a:defRPr/>
              </a:pPr>
              <a:t>30</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304800" y="381000"/>
            <a:ext cx="8574088" cy="512763"/>
          </a:xfrm>
        </p:spPr>
        <p:txBody>
          <a:bodyPr/>
          <a:lstStyle/>
          <a:p>
            <a:pPr>
              <a:defRPr/>
            </a:pPr>
            <a:r>
              <a:rPr lang="en-US"/>
              <a:t>Hand crafting the Built-in Functions </a:t>
            </a:r>
          </a:p>
        </p:txBody>
      </p:sp>
      <p:sp>
        <p:nvSpPr>
          <p:cNvPr id="36867" name="Rectangle 3"/>
          <p:cNvSpPr>
            <a:spLocks noGrp="1" noChangeArrowheads="1"/>
          </p:cNvSpPr>
          <p:nvPr>
            <p:ph type="body" idx="1"/>
          </p:nvPr>
        </p:nvSpPr>
        <p:spPr/>
        <p:txBody>
          <a:bodyPr/>
          <a:lstStyle/>
          <a:p>
            <a:pPr>
              <a:buFont typeface="Arial" charset="0"/>
              <a:buChar char="•"/>
            </a:pPr>
            <a:r>
              <a:rPr lang="en-US" smtClean="0"/>
              <a:t>Built-in functions are more efficient</a:t>
            </a:r>
          </a:p>
          <a:p>
            <a:pPr>
              <a:buFont typeface="Arial" charset="0"/>
              <a:buChar char="•"/>
            </a:pPr>
            <a:endParaRPr lang="en-US" smtClean="0"/>
          </a:p>
          <a:p>
            <a:pPr>
              <a:buFont typeface="Arial" charset="0"/>
              <a:buChar char="•"/>
            </a:pPr>
            <a:r>
              <a:rPr lang="en-US" smtClean="0"/>
              <a:t>Do not handcraft one’s own versions of built-in functions for SUBSTR, RPAD, and LTRIM</a:t>
            </a:r>
          </a:p>
        </p:txBody>
      </p:sp>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49B1D9F6-C0D0-46EF-AE50-6884DD28005B}" type="slidenum">
              <a:rPr lang="en-US" b="0">
                <a:solidFill>
                  <a:schemeClr val="bg1"/>
                </a:solidFill>
              </a:rPr>
              <a:pPr algn="l" fontAlgn="auto">
                <a:spcAft>
                  <a:spcPts val="0"/>
                </a:spcAft>
                <a:defRPr/>
              </a:pPr>
              <a:t>31</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a:xfrm>
            <a:off x="304800" y="381000"/>
            <a:ext cx="8574088" cy="512763"/>
          </a:xfrm>
        </p:spPr>
        <p:txBody>
          <a:bodyPr/>
          <a:lstStyle/>
          <a:p>
            <a:pPr>
              <a:defRPr/>
            </a:pPr>
            <a:r>
              <a:rPr lang="en-US"/>
              <a:t>Inefficient Conditional Control Statements </a:t>
            </a:r>
          </a:p>
        </p:txBody>
      </p:sp>
      <p:sp>
        <p:nvSpPr>
          <p:cNvPr id="37891" name="Rectangle 3"/>
          <p:cNvSpPr>
            <a:spLocks noGrp="1" noChangeArrowheads="1"/>
          </p:cNvSpPr>
          <p:nvPr>
            <p:ph type="body" idx="1"/>
          </p:nvPr>
        </p:nvSpPr>
        <p:spPr>
          <a:xfrm>
            <a:off x="152400" y="990600"/>
            <a:ext cx="8686800" cy="5334000"/>
          </a:xfrm>
        </p:spPr>
        <p:txBody>
          <a:bodyPr/>
          <a:lstStyle/>
          <a:p>
            <a:pPr>
              <a:buFont typeface="Arial" charset="0"/>
              <a:buChar char="•"/>
            </a:pPr>
            <a:r>
              <a:rPr lang="en-US" smtClean="0"/>
              <a:t>Most probable condition must be placed initially</a:t>
            </a:r>
          </a:p>
          <a:p>
            <a:pPr>
              <a:buFont typeface="Arial" charset="0"/>
              <a:buChar char="•"/>
            </a:pPr>
            <a:r>
              <a:rPr lang="en-US" smtClean="0"/>
              <a:t>Now, consider the following AND expression:</a:t>
            </a:r>
          </a:p>
          <a:p>
            <a:pPr>
              <a:buFont typeface="Arial" charset="0"/>
              <a:buChar char="•"/>
            </a:pPr>
            <a:endParaRPr lang="en-US" smtClean="0"/>
          </a:p>
          <a:p>
            <a:pPr>
              <a:buFont typeface="Wingdings" pitchFamily="2" charset="2"/>
              <a:buNone/>
            </a:pPr>
            <a:r>
              <a:rPr lang="en-US" smtClean="0"/>
              <a:t>	</a:t>
            </a:r>
            <a:r>
              <a:rPr lang="en-US" b="1" smtClean="0"/>
              <a:t>IF discount_ok (cust_id) AND (v_amountpurchased &gt; 5000) THEN </a:t>
            </a:r>
          </a:p>
          <a:p>
            <a:pPr>
              <a:buFont typeface="Wingdings" pitchFamily="2" charset="2"/>
              <a:buNone/>
            </a:pPr>
            <a:r>
              <a:rPr lang="en-US" b="1" smtClean="0"/>
              <a:t>	... </a:t>
            </a:r>
          </a:p>
          <a:p>
            <a:pPr>
              <a:buFont typeface="Wingdings" pitchFamily="2" charset="2"/>
              <a:buNone/>
            </a:pPr>
            <a:r>
              <a:rPr lang="en-US" b="1" smtClean="0"/>
              <a:t>	END IF; </a:t>
            </a:r>
          </a:p>
          <a:p>
            <a:pPr>
              <a:buFont typeface="Wingdings" pitchFamily="2" charset="2"/>
              <a:buNone/>
            </a:pPr>
            <a:endParaRPr lang="en-US" b="1" smtClean="0"/>
          </a:p>
          <a:p>
            <a:pPr>
              <a:buFont typeface="Wingdings" pitchFamily="2" charset="2"/>
              <a:buNone/>
            </a:pPr>
            <a:r>
              <a:rPr lang="en-US" smtClean="0"/>
              <a:t>	The Boolean function discount_ok is always called	</a:t>
            </a:r>
          </a:p>
          <a:p>
            <a:pPr>
              <a:buFont typeface="Arial" charset="0"/>
              <a:buChar char="•"/>
            </a:pPr>
            <a:r>
              <a:rPr lang="en-US" smtClean="0"/>
              <a:t>However, if one switch the operands of AND as follows:</a:t>
            </a:r>
          </a:p>
          <a:p>
            <a:pPr>
              <a:buFont typeface="Wingdings" pitchFamily="2" charset="2"/>
              <a:buNone/>
            </a:pPr>
            <a:r>
              <a:rPr lang="en-US" smtClean="0"/>
              <a:t>	</a:t>
            </a:r>
            <a:r>
              <a:rPr lang="en-US" b="1" smtClean="0"/>
              <a:t>IF (v_amountpurchased &gt; 5000) AND discount_ok (cust_id) THEN </a:t>
            </a:r>
          </a:p>
          <a:p>
            <a:pPr>
              <a:buFont typeface="Wingdings" pitchFamily="2" charset="2"/>
              <a:buNone/>
            </a:pPr>
            <a:r>
              <a:rPr lang="en-US" b="1" smtClean="0"/>
              <a:t>	... </a:t>
            </a:r>
          </a:p>
          <a:p>
            <a:pPr>
              <a:buFont typeface="Wingdings" pitchFamily="2" charset="2"/>
              <a:buNone/>
            </a:pPr>
            <a:r>
              <a:rPr lang="en-US" b="1" smtClean="0"/>
              <a:t>	END IF;</a:t>
            </a:r>
            <a:r>
              <a:rPr lang="en-US" smtClean="0"/>
              <a:t> </a:t>
            </a:r>
          </a:p>
          <a:p>
            <a:pPr>
              <a:buFont typeface="Wingdings" pitchFamily="2" charset="2"/>
              <a:buNone/>
            </a:pPr>
            <a:endParaRPr lang="en-US" smtClean="0"/>
          </a:p>
          <a:p>
            <a:pPr>
              <a:buFont typeface="Arial" charset="0"/>
              <a:buChar char="•"/>
            </a:pPr>
            <a:r>
              <a:rPr lang="en-US" smtClean="0"/>
              <a:t>The function is called only when the expression v_amountpurchased &lt; 5000 is true </a:t>
            </a:r>
          </a:p>
        </p:txBody>
      </p:sp>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D03F657D-D947-4981-A0D3-5B469E64D06F}" type="slidenum">
              <a:rPr lang="en-US" b="0">
                <a:solidFill>
                  <a:schemeClr val="bg1"/>
                </a:solidFill>
              </a:rPr>
              <a:pPr algn="l" fontAlgn="auto">
                <a:spcAft>
                  <a:spcPts val="0"/>
                </a:spcAft>
                <a:defRPr/>
              </a:pPr>
              <a:t>32</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a:xfrm>
            <a:off x="304800" y="381000"/>
            <a:ext cx="8574088" cy="512763"/>
          </a:xfrm>
        </p:spPr>
        <p:txBody>
          <a:bodyPr/>
          <a:lstStyle/>
          <a:p>
            <a:pPr>
              <a:defRPr/>
            </a:pPr>
            <a:r>
              <a:rPr lang="en-US"/>
              <a:t>Check the LOOP statements </a:t>
            </a:r>
          </a:p>
        </p:txBody>
      </p:sp>
      <p:sp>
        <p:nvSpPr>
          <p:cNvPr id="38915" name="Rectangle 3"/>
          <p:cNvSpPr>
            <a:spLocks noGrp="1" noChangeArrowheads="1"/>
          </p:cNvSpPr>
          <p:nvPr>
            <p:ph type="body" idx="1"/>
          </p:nvPr>
        </p:nvSpPr>
        <p:spPr/>
        <p:txBody>
          <a:bodyPr/>
          <a:lstStyle/>
          <a:p>
            <a:pPr>
              <a:buFont typeface="Arial" charset="0"/>
              <a:buChar char="•"/>
            </a:pPr>
            <a:r>
              <a:rPr lang="en-US" smtClean="0"/>
              <a:t>Minimize the number of iterations inside loop. As soon as the code does the required job EXIT the loop</a:t>
            </a:r>
          </a:p>
          <a:p>
            <a:pPr>
              <a:buFont typeface="Arial" charset="0"/>
              <a:buChar char="•"/>
            </a:pPr>
            <a:endParaRPr lang="en-US" smtClean="0"/>
          </a:p>
          <a:p>
            <a:pPr>
              <a:buFont typeface="Arial" charset="0"/>
              <a:buChar char="•"/>
            </a:pPr>
            <a:r>
              <a:rPr lang="en-US" smtClean="0"/>
              <a:t>Loop within a loop – One common place where there is possibility of unnecessary code execution</a:t>
            </a:r>
          </a:p>
          <a:p>
            <a:pPr>
              <a:buFont typeface="Arial" charset="0"/>
              <a:buChar char="•"/>
            </a:pPr>
            <a:endParaRPr lang="en-US" smtClean="0"/>
          </a:p>
          <a:p>
            <a:pPr>
              <a:buFont typeface="Arial" charset="0"/>
              <a:buChar char="•"/>
            </a:pPr>
            <a:r>
              <a:rPr lang="en-US" smtClean="0"/>
              <a:t>Make sure that there should not be statements inside the loop that can be executed outside the loop</a:t>
            </a:r>
          </a:p>
          <a:p>
            <a:endParaRPr lang="en-US" smtClean="0"/>
          </a:p>
          <a:p>
            <a:endParaRPr lang="en-US" smtClean="0"/>
          </a:p>
        </p:txBody>
      </p:sp>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0365FFDC-FCDD-4DC0-AC39-D21A98FB24A5}" type="slidenum">
              <a:rPr lang="en-US" b="0">
                <a:solidFill>
                  <a:schemeClr val="bg1"/>
                </a:solidFill>
              </a:rPr>
              <a:pPr algn="l" fontAlgn="auto">
                <a:spcAft>
                  <a:spcPts val="0"/>
                </a:spcAft>
                <a:defRPr/>
              </a:pPr>
              <a:t>33</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304800" y="381000"/>
            <a:ext cx="8574088" cy="512763"/>
          </a:xfrm>
        </p:spPr>
        <p:txBody>
          <a:bodyPr/>
          <a:lstStyle/>
          <a:p>
            <a:pPr>
              <a:defRPr/>
            </a:pPr>
            <a:r>
              <a:rPr lang="en-US"/>
              <a:t>Implicit Datatype Conversions </a:t>
            </a:r>
          </a:p>
        </p:txBody>
      </p:sp>
      <p:sp>
        <p:nvSpPr>
          <p:cNvPr id="39939" name="Rectangle 3"/>
          <p:cNvSpPr>
            <a:spLocks noGrp="1" noChangeArrowheads="1"/>
          </p:cNvSpPr>
          <p:nvPr>
            <p:ph type="body" idx="1"/>
          </p:nvPr>
        </p:nvSpPr>
        <p:spPr>
          <a:xfrm>
            <a:off x="304800" y="968375"/>
            <a:ext cx="8534400" cy="403225"/>
          </a:xfrm>
        </p:spPr>
        <p:txBody>
          <a:bodyPr/>
          <a:lstStyle/>
          <a:p>
            <a:pPr>
              <a:buFont typeface="Arial" charset="0"/>
              <a:buChar char="•"/>
            </a:pPr>
            <a:endParaRPr lang="en-US" smtClean="0"/>
          </a:p>
          <a:p>
            <a:pPr>
              <a:buFont typeface="Arial" charset="0"/>
              <a:buChar char="•"/>
            </a:pPr>
            <a:r>
              <a:rPr lang="en-US" smtClean="0"/>
              <a:t>Avoiding implicit conversions can improve performance </a:t>
            </a:r>
          </a:p>
        </p:txBody>
      </p:sp>
      <p:sp>
        <p:nvSpPr>
          <p:cNvPr id="1231876" name="Text Box 4"/>
          <p:cNvSpPr txBox="1">
            <a:spLocks noChangeArrowheads="1"/>
          </p:cNvSpPr>
          <p:nvPr/>
        </p:nvSpPr>
        <p:spPr bwMode="auto">
          <a:xfrm>
            <a:off x="304800" y="2035175"/>
            <a:ext cx="4267200" cy="3692525"/>
          </a:xfrm>
          <a:prstGeom prst="rect">
            <a:avLst/>
          </a:prstGeom>
          <a:ln>
            <a:headEnd type="none" w="sm" len="sm"/>
            <a:tailEnd type="none" w="med" len="lg"/>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t>DECLARE </a:t>
            </a:r>
          </a:p>
          <a:p>
            <a:pPr fontAlgn="auto">
              <a:spcBef>
                <a:spcPts val="0"/>
              </a:spcBef>
              <a:spcAft>
                <a:spcPts val="0"/>
              </a:spcAft>
              <a:defRPr/>
            </a:pPr>
            <a:endParaRPr lang="en-US" dirty="0"/>
          </a:p>
          <a:p>
            <a:pPr fontAlgn="auto">
              <a:spcBef>
                <a:spcPts val="0"/>
              </a:spcBef>
              <a:spcAft>
                <a:spcPts val="0"/>
              </a:spcAft>
              <a:defRPr/>
            </a:pPr>
            <a:r>
              <a:rPr lang="en-US" dirty="0"/>
              <a:t>V_Num NUMBER; </a:t>
            </a:r>
          </a:p>
          <a:p>
            <a:pPr fontAlgn="auto">
              <a:spcBef>
                <a:spcPts val="0"/>
              </a:spcBef>
              <a:spcAft>
                <a:spcPts val="0"/>
              </a:spcAft>
              <a:defRPr/>
            </a:pPr>
            <a:endParaRPr lang="en-US" dirty="0"/>
          </a:p>
          <a:p>
            <a:pPr fontAlgn="auto">
              <a:spcBef>
                <a:spcPts val="0"/>
              </a:spcBef>
              <a:spcAft>
                <a:spcPts val="0"/>
              </a:spcAft>
              <a:defRPr/>
            </a:pPr>
            <a:r>
              <a:rPr lang="en-US" dirty="0"/>
              <a:t>BEGIN </a:t>
            </a:r>
          </a:p>
          <a:p>
            <a:pPr fontAlgn="auto">
              <a:spcBef>
                <a:spcPts val="0"/>
              </a:spcBef>
              <a:spcAft>
                <a:spcPts val="0"/>
              </a:spcAft>
              <a:defRPr/>
            </a:pPr>
            <a:endParaRPr lang="en-US" dirty="0"/>
          </a:p>
          <a:p>
            <a:pPr fontAlgn="auto">
              <a:spcBef>
                <a:spcPts val="0"/>
              </a:spcBef>
              <a:spcAft>
                <a:spcPts val="0"/>
              </a:spcAft>
              <a:defRPr/>
            </a:pPr>
            <a:r>
              <a:rPr lang="en-US" dirty="0"/>
              <a:t>--implicit conversion required</a:t>
            </a:r>
          </a:p>
          <a:p>
            <a:pPr fontAlgn="auto">
              <a:spcBef>
                <a:spcPts val="0"/>
              </a:spcBef>
              <a:spcAft>
                <a:spcPts val="0"/>
              </a:spcAft>
              <a:defRPr/>
            </a:pPr>
            <a:r>
              <a:rPr lang="en-US" dirty="0"/>
              <a:t>V_Num := V_Num +15;</a:t>
            </a:r>
          </a:p>
          <a:p>
            <a:pPr fontAlgn="auto">
              <a:spcBef>
                <a:spcPts val="0"/>
              </a:spcBef>
              <a:spcAft>
                <a:spcPts val="0"/>
              </a:spcAft>
              <a:defRPr/>
            </a:pPr>
            <a:endParaRPr lang="en-US" dirty="0"/>
          </a:p>
          <a:p>
            <a:pPr fontAlgn="auto">
              <a:spcBef>
                <a:spcPts val="0"/>
              </a:spcBef>
              <a:spcAft>
                <a:spcPts val="0"/>
              </a:spcAft>
              <a:defRPr/>
            </a:pPr>
            <a:r>
              <a:rPr lang="en-US" dirty="0"/>
              <a:t>--no conversion required</a:t>
            </a:r>
          </a:p>
          <a:p>
            <a:pPr fontAlgn="auto">
              <a:spcBef>
                <a:spcPts val="0"/>
              </a:spcBef>
              <a:spcAft>
                <a:spcPts val="0"/>
              </a:spcAft>
              <a:defRPr/>
            </a:pPr>
            <a:r>
              <a:rPr lang="en-US" dirty="0"/>
              <a:t>V_Num := V_Num +15.0; </a:t>
            </a:r>
          </a:p>
          <a:p>
            <a:pPr fontAlgn="auto">
              <a:spcBef>
                <a:spcPts val="0"/>
              </a:spcBef>
              <a:spcAft>
                <a:spcPts val="0"/>
              </a:spcAft>
              <a:defRPr/>
            </a:pPr>
            <a:r>
              <a:rPr lang="en-US" dirty="0"/>
              <a:t>... </a:t>
            </a:r>
          </a:p>
          <a:p>
            <a:pPr fontAlgn="auto">
              <a:spcBef>
                <a:spcPts val="0"/>
              </a:spcBef>
              <a:spcAft>
                <a:spcPts val="0"/>
              </a:spcAft>
              <a:defRPr/>
            </a:pPr>
            <a:r>
              <a:rPr lang="en-US" dirty="0"/>
              <a:t>END; </a:t>
            </a:r>
          </a:p>
        </p:txBody>
      </p:sp>
      <p:sp>
        <p:nvSpPr>
          <p:cNvPr id="1231877" name="Text Box 5"/>
          <p:cNvSpPr txBox="1">
            <a:spLocks noChangeArrowheads="1"/>
          </p:cNvSpPr>
          <p:nvPr/>
        </p:nvSpPr>
        <p:spPr bwMode="auto">
          <a:xfrm>
            <a:off x="4800600" y="2082800"/>
            <a:ext cx="4191000" cy="3694113"/>
          </a:xfrm>
          <a:prstGeom prst="rect">
            <a:avLst/>
          </a:prstGeom>
          <a:ln>
            <a:headEnd type="none" w="sm" len="sm"/>
            <a:tailEnd type="none" w="med" len="lg"/>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solidFill>
                  <a:sysClr val="windowText" lastClr="000000"/>
                </a:solidFill>
              </a:rPr>
              <a:t>DECLARE </a:t>
            </a:r>
          </a:p>
          <a:p>
            <a:pPr fontAlgn="auto">
              <a:spcBef>
                <a:spcPts val="0"/>
              </a:spcBef>
              <a:spcAft>
                <a:spcPts val="0"/>
              </a:spcAft>
              <a:defRPr/>
            </a:pPr>
            <a:endParaRPr lang="en-US" dirty="0">
              <a:solidFill>
                <a:sysClr val="windowText" lastClr="000000"/>
              </a:solidFill>
            </a:endParaRPr>
          </a:p>
          <a:p>
            <a:pPr fontAlgn="auto">
              <a:spcBef>
                <a:spcPts val="0"/>
              </a:spcBef>
              <a:spcAft>
                <a:spcPts val="0"/>
              </a:spcAft>
              <a:defRPr/>
            </a:pPr>
            <a:r>
              <a:rPr lang="en-US" dirty="0">
                <a:solidFill>
                  <a:sysClr val="windowText" lastClr="000000"/>
                </a:solidFill>
              </a:rPr>
              <a:t>V_Char CHAR(5); </a:t>
            </a:r>
          </a:p>
          <a:p>
            <a:pPr fontAlgn="auto">
              <a:spcBef>
                <a:spcPts val="0"/>
              </a:spcBef>
              <a:spcAft>
                <a:spcPts val="0"/>
              </a:spcAft>
              <a:defRPr/>
            </a:pPr>
            <a:endParaRPr lang="en-US" dirty="0">
              <a:solidFill>
                <a:sysClr val="windowText" lastClr="000000"/>
              </a:solidFill>
            </a:endParaRPr>
          </a:p>
          <a:p>
            <a:pPr fontAlgn="auto">
              <a:spcBef>
                <a:spcPts val="0"/>
              </a:spcBef>
              <a:spcAft>
                <a:spcPts val="0"/>
              </a:spcAft>
              <a:defRPr/>
            </a:pPr>
            <a:r>
              <a:rPr lang="en-US" dirty="0">
                <a:solidFill>
                  <a:sysClr val="windowText" lastClr="000000"/>
                </a:solidFill>
              </a:rPr>
              <a:t>BEGIN </a:t>
            </a:r>
          </a:p>
          <a:p>
            <a:pPr fontAlgn="auto">
              <a:spcBef>
                <a:spcPts val="0"/>
              </a:spcBef>
              <a:spcAft>
                <a:spcPts val="0"/>
              </a:spcAft>
              <a:defRPr/>
            </a:pPr>
            <a:endParaRPr lang="en-US" dirty="0">
              <a:solidFill>
                <a:sysClr val="windowText" lastClr="000000"/>
              </a:solidFill>
            </a:endParaRPr>
          </a:p>
          <a:p>
            <a:pPr fontAlgn="auto">
              <a:spcBef>
                <a:spcPts val="0"/>
              </a:spcBef>
              <a:spcAft>
                <a:spcPts val="0"/>
              </a:spcAft>
              <a:defRPr/>
            </a:pPr>
            <a:r>
              <a:rPr lang="en-US" dirty="0">
                <a:solidFill>
                  <a:sysClr val="windowText" lastClr="000000"/>
                </a:solidFill>
              </a:rPr>
              <a:t>--implicit conversion required</a:t>
            </a:r>
          </a:p>
          <a:p>
            <a:pPr fontAlgn="auto">
              <a:spcBef>
                <a:spcPts val="0"/>
              </a:spcBef>
              <a:spcAft>
                <a:spcPts val="0"/>
              </a:spcAft>
              <a:defRPr/>
            </a:pPr>
            <a:r>
              <a:rPr lang="en-US" dirty="0">
                <a:solidFill>
                  <a:sysClr val="windowText" lastClr="000000"/>
                </a:solidFill>
              </a:rPr>
              <a:t>V_Char := 25; </a:t>
            </a:r>
          </a:p>
          <a:p>
            <a:pPr fontAlgn="auto">
              <a:spcBef>
                <a:spcPts val="0"/>
              </a:spcBef>
              <a:spcAft>
                <a:spcPts val="0"/>
              </a:spcAft>
              <a:defRPr/>
            </a:pPr>
            <a:endParaRPr lang="en-US" dirty="0">
              <a:solidFill>
                <a:sysClr val="windowText" lastClr="000000"/>
              </a:solidFill>
            </a:endParaRPr>
          </a:p>
          <a:p>
            <a:pPr fontAlgn="auto">
              <a:spcBef>
                <a:spcPts val="0"/>
              </a:spcBef>
              <a:spcAft>
                <a:spcPts val="0"/>
              </a:spcAft>
              <a:defRPr/>
            </a:pPr>
            <a:r>
              <a:rPr lang="en-US" dirty="0">
                <a:solidFill>
                  <a:sysClr val="windowText" lastClr="000000"/>
                </a:solidFill>
              </a:rPr>
              <a:t>--no conversion required</a:t>
            </a:r>
          </a:p>
          <a:p>
            <a:pPr fontAlgn="auto">
              <a:spcBef>
                <a:spcPts val="0"/>
              </a:spcBef>
              <a:spcAft>
                <a:spcPts val="0"/>
              </a:spcAft>
              <a:defRPr/>
            </a:pPr>
            <a:r>
              <a:rPr lang="en-US" dirty="0">
                <a:solidFill>
                  <a:sysClr val="windowText" lastClr="000000"/>
                </a:solidFill>
              </a:rPr>
              <a:t>V_Char := '25'; </a:t>
            </a:r>
          </a:p>
          <a:p>
            <a:pPr fontAlgn="auto">
              <a:spcBef>
                <a:spcPts val="0"/>
              </a:spcBef>
              <a:spcAft>
                <a:spcPts val="0"/>
              </a:spcAft>
              <a:defRPr/>
            </a:pPr>
            <a:r>
              <a:rPr lang="en-US" dirty="0">
                <a:solidFill>
                  <a:sysClr val="windowText" lastClr="000000"/>
                </a:solidFill>
              </a:rPr>
              <a:t>... </a:t>
            </a:r>
          </a:p>
          <a:p>
            <a:pPr fontAlgn="auto">
              <a:spcBef>
                <a:spcPts val="0"/>
              </a:spcBef>
              <a:spcAft>
                <a:spcPts val="0"/>
              </a:spcAft>
              <a:defRPr/>
            </a:pPr>
            <a:r>
              <a:rPr lang="en-US" dirty="0">
                <a:solidFill>
                  <a:sysClr val="windowText" lastClr="000000"/>
                </a:solidFill>
              </a:rPr>
              <a:t>END; </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C18949AD-6C07-4B64-BC6A-B98C0F87E292}" type="slidenum">
              <a:rPr lang="en-US" b="0">
                <a:solidFill>
                  <a:schemeClr val="bg1"/>
                </a:solidFill>
              </a:rPr>
              <a:pPr algn="l" fontAlgn="auto">
                <a:spcAft>
                  <a:spcPts val="0"/>
                </a:spcAft>
                <a:defRPr/>
              </a:pPr>
              <a:t>34</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a:xfrm>
            <a:off x="228600" y="457200"/>
            <a:ext cx="8574088" cy="512763"/>
          </a:xfrm>
        </p:spPr>
        <p:txBody>
          <a:bodyPr/>
          <a:lstStyle/>
          <a:p>
            <a:pPr>
              <a:defRPr/>
            </a:pPr>
            <a:r>
              <a:rPr lang="en-US"/>
              <a:t>Inappropriate Declarations for Numeric Datatypes </a:t>
            </a:r>
            <a:br>
              <a:rPr lang="en-US"/>
            </a:br>
            <a:r>
              <a:rPr lang="en-US"/>
              <a:t> </a:t>
            </a:r>
          </a:p>
        </p:txBody>
      </p:sp>
      <p:sp>
        <p:nvSpPr>
          <p:cNvPr id="40963" name="Rectangle 3"/>
          <p:cNvSpPr>
            <a:spLocks noGrp="1" noChangeArrowheads="1"/>
          </p:cNvSpPr>
          <p:nvPr>
            <p:ph type="body" idx="1"/>
          </p:nvPr>
        </p:nvSpPr>
        <p:spPr/>
        <p:txBody>
          <a:bodyPr/>
          <a:lstStyle/>
          <a:p>
            <a:pPr>
              <a:buFont typeface="Arial" charset="0"/>
              <a:buChar char="•"/>
            </a:pPr>
            <a:r>
              <a:rPr lang="en-US" smtClean="0"/>
              <a:t>When one need to declare an integer variable, use the datatype PLS_INTEGER,  which is the most efficient numeric type in PL/SQL</a:t>
            </a:r>
          </a:p>
          <a:p>
            <a:pPr>
              <a:buFont typeface="Arial" charset="0"/>
              <a:buChar char="•"/>
            </a:pPr>
            <a:endParaRPr lang="en-US" smtClean="0"/>
          </a:p>
          <a:p>
            <a:pPr>
              <a:buFont typeface="Arial" charset="0"/>
              <a:buChar char="•"/>
            </a:pPr>
            <a:r>
              <a:rPr lang="en-US" smtClean="0"/>
              <a:t> PLS_INTEGER can be assigned values between -2**31 .. 2**31, aka -2,147,483,647 to 2,147,483,647</a:t>
            </a:r>
          </a:p>
          <a:p>
            <a:pPr>
              <a:buFont typeface="Arial" charset="0"/>
              <a:buChar char="•"/>
            </a:pPr>
            <a:endParaRPr lang="en-US" smtClean="0"/>
          </a:p>
          <a:p>
            <a:pPr>
              <a:buFont typeface="Arial" charset="0"/>
              <a:buChar char="•"/>
            </a:pPr>
            <a:r>
              <a:rPr lang="en-US" smtClean="0"/>
              <a:t>To declare variables with PLS_INTEGER type, say </a:t>
            </a:r>
          </a:p>
          <a:p>
            <a:pPr>
              <a:buFont typeface="Arial" charset="0"/>
              <a:buChar char="•"/>
            </a:pPr>
            <a:endParaRPr lang="en-US" smtClean="0"/>
          </a:p>
        </p:txBody>
      </p:sp>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1D622152-788C-4C5D-8AAF-BA4BCD814F08}" type="slidenum">
              <a:rPr lang="en-US" b="0">
                <a:solidFill>
                  <a:schemeClr val="bg1"/>
                </a:solidFill>
              </a:rPr>
              <a:pPr algn="l" fontAlgn="auto">
                <a:spcAft>
                  <a:spcPts val="0"/>
                </a:spcAft>
                <a:defRPr/>
              </a:pPr>
              <a:t>35</a:t>
            </a:fld>
            <a:endParaRPr lang="en-US" b="0" dirty="0">
              <a:solidFill>
                <a:schemeClr val="bg1"/>
              </a:solidFill>
            </a:endParaRPr>
          </a:p>
        </p:txBody>
      </p:sp>
      <p:sp>
        <p:nvSpPr>
          <p:cNvPr id="5" name="Text Box 4"/>
          <p:cNvSpPr txBox="1">
            <a:spLocks noChangeArrowheads="1"/>
          </p:cNvSpPr>
          <p:nvPr/>
        </p:nvSpPr>
        <p:spPr bwMode="auto">
          <a:xfrm>
            <a:off x="1066800" y="4191000"/>
            <a:ext cx="4267200" cy="1477963"/>
          </a:xfrm>
          <a:prstGeom prst="rect">
            <a:avLst/>
          </a:prstGeom>
          <a:ln>
            <a:headEnd type="none" w="sm" len="sm"/>
            <a:tailEnd type="none" w="med" len="lg"/>
          </a:ln>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dirty="0">
                <a:latin typeface="Lucida Console" pitchFamily="49" charset="0"/>
              </a:rPr>
              <a:t>DECLARE </a:t>
            </a:r>
          </a:p>
          <a:p>
            <a:pPr lvl="1" fontAlgn="auto">
              <a:spcBef>
                <a:spcPts val="0"/>
              </a:spcBef>
              <a:spcAft>
                <a:spcPts val="0"/>
              </a:spcAft>
              <a:defRPr/>
            </a:pPr>
            <a:r>
              <a:rPr lang="en-US" dirty="0">
                <a:latin typeface="Lucida Console" pitchFamily="49" charset="0"/>
              </a:rPr>
              <a:t>v_num PLS_INTEGER := 30;</a:t>
            </a:r>
          </a:p>
          <a:p>
            <a:pPr fontAlgn="auto">
              <a:spcBef>
                <a:spcPts val="0"/>
              </a:spcBef>
              <a:spcAft>
                <a:spcPts val="0"/>
              </a:spcAft>
              <a:defRPr/>
            </a:pPr>
            <a:r>
              <a:rPr lang="en-US" dirty="0">
                <a:latin typeface="Lucida Console" pitchFamily="49" charset="0"/>
              </a:rPr>
              <a:t>BEGIN </a:t>
            </a:r>
          </a:p>
          <a:p>
            <a:pPr lvl="1" fontAlgn="auto">
              <a:spcBef>
                <a:spcPts val="0"/>
              </a:spcBef>
              <a:spcAft>
                <a:spcPts val="0"/>
              </a:spcAft>
              <a:defRPr/>
            </a:pPr>
            <a:r>
              <a:rPr lang="en-US" dirty="0">
                <a:latin typeface="Lucida Console" pitchFamily="49" charset="0"/>
              </a:rPr>
              <a:t>v_num := v_num +15;</a:t>
            </a:r>
          </a:p>
          <a:p>
            <a:pPr fontAlgn="auto">
              <a:spcBef>
                <a:spcPts val="0"/>
              </a:spcBef>
              <a:spcAft>
                <a:spcPts val="0"/>
              </a:spcAft>
              <a:defRPr/>
            </a:pPr>
            <a:r>
              <a:rPr lang="en-US" dirty="0">
                <a:latin typeface="Lucida Console" pitchFamily="49" charset="0"/>
              </a:rPr>
              <a:t>END;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xfrm>
            <a:off x="304800" y="457200"/>
            <a:ext cx="8574088" cy="512763"/>
          </a:xfrm>
        </p:spPr>
        <p:txBody>
          <a:bodyPr/>
          <a:lstStyle/>
          <a:p>
            <a:pPr>
              <a:defRPr/>
            </a:pPr>
            <a:r>
              <a:rPr lang="en-US"/>
              <a:t>Unnecessary NOT NULL Constraints </a:t>
            </a:r>
            <a:br>
              <a:rPr lang="en-US"/>
            </a:br>
            <a:r>
              <a:rPr lang="en-US"/>
              <a:t> </a:t>
            </a:r>
          </a:p>
        </p:txBody>
      </p:sp>
      <p:sp>
        <p:nvSpPr>
          <p:cNvPr id="41987" name="Rectangle 3"/>
          <p:cNvSpPr>
            <a:spLocks noGrp="1" noChangeArrowheads="1"/>
          </p:cNvSpPr>
          <p:nvPr>
            <p:ph type="body" idx="1"/>
          </p:nvPr>
        </p:nvSpPr>
        <p:spPr/>
        <p:txBody>
          <a:bodyPr/>
          <a:lstStyle/>
          <a:p>
            <a:pPr>
              <a:buFont typeface="Arial" charset="0"/>
              <a:buChar char="•"/>
            </a:pPr>
            <a:r>
              <a:rPr lang="en-US" smtClean="0"/>
              <a:t>Unnecessary usage of NOT NULL constraints degrades the performance</a:t>
            </a:r>
          </a:p>
          <a:p>
            <a:pPr>
              <a:buFont typeface="Arial" charset="0"/>
              <a:buChar char="•"/>
            </a:pPr>
            <a:endParaRPr lang="en-US" smtClean="0"/>
          </a:p>
          <a:p>
            <a:pPr>
              <a:buFont typeface="Arial" charset="0"/>
              <a:buChar char="•"/>
            </a:pPr>
            <a:endParaRPr lang="en-US" smtClean="0"/>
          </a:p>
        </p:txBody>
      </p:sp>
      <p:sp>
        <p:nvSpPr>
          <p:cNvPr id="1235972" name="Rectangle 4"/>
          <p:cNvSpPr>
            <a:spLocks noChangeArrowheads="1"/>
          </p:cNvSpPr>
          <p:nvPr/>
        </p:nvSpPr>
        <p:spPr bwMode="auto">
          <a:xfrm>
            <a:off x="142875" y="2374900"/>
            <a:ext cx="4419600" cy="3416300"/>
          </a:xfrm>
          <a:prstGeom prst="rect">
            <a:avLst/>
          </a:prstGeom>
          <a:ln>
            <a:headEnd type="none" w="sm" len="sm"/>
            <a:tailEnd type="none" w="med" len="lg"/>
          </a:ln>
        </p:spPr>
        <p:style>
          <a:lnRef idx="1">
            <a:schemeClr val="accent1"/>
          </a:lnRef>
          <a:fillRef idx="2">
            <a:schemeClr val="accent1"/>
          </a:fillRef>
          <a:effectRef idx="1">
            <a:schemeClr val="accent1"/>
          </a:effectRef>
          <a:fontRef idx="minor">
            <a:schemeClr val="dk1"/>
          </a:fontRef>
        </p:style>
        <p:txBody>
          <a:bodyPr anchor="ctr">
            <a:spAutoFit/>
          </a:bodyPr>
          <a:lstStyle/>
          <a:p>
            <a:pPr fontAlgn="auto">
              <a:spcAft>
                <a:spcPts val="0"/>
              </a:spcAft>
              <a:defRPr/>
            </a:pPr>
            <a:r>
              <a:rPr lang="en-US" dirty="0"/>
              <a:t>DECLARE</a:t>
            </a:r>
          </a:p>
          <a:p>
            <a:pPr fontAlgn="auto">
              <a:spcAft>
                <a:spcPts val="0"/>
              </a:spcAft>
              <a:defRPr/>
            </a:pPr>
            <a:r>
              <a:rPr lang="en-US" dirty="0"/>
              <a:t>  v_number1 NUMBER NOT NULL := 0; </a:t>
            </a:r>
          </a:p>
          <a:p>
            <a:pPr fontAlgn="auto">
              <a:spcAft>
                <a:spcPts val="0"/>
              </a:spcAft>
              <a:defRPr/>
            </a:pPr>
            <a:r>
              <a:rPr lang="en-US" dirty="0"/>
              <a:t> v_number2 NUMBER := 20; </a:t>
            </a:r>
          </a:p>
          <a:p>
            <a:pPr fontAlgn="auto">
              <a:spcAft>
                <a:spcPts val="0"/>
              </a:spcAft>
              <a:defRPr/>
            </a:pPr>
            <a:r>
              <a:rPr lang="en-US" dirty="0"/>
              <a:t> v_number3 NUMBER := 40; </a:t>
            </a:r>
          </a:p>
          <a:p>
            <a:pPr fontAlgn="auto">
              <a:spcAft>
                <a:spcPts val="0"/>
              </a:spcAft>
              <a:defRPr/>
            </a:pPr>
            <a:r>
              <a:rPr lang="en-US" dirty="0"/>
              <a:t>BEGIN</a:t>
            </a:r>
          </a:p>
          <a:p>
            <a:pPr fontAlgn="auto">
              <a:spcAft>
                <a:spcPts val="0"/>
              </a:spcAft>
              <a:defRPr/>
            </a:pPr>
            <a:r>
              <a:rPr lang="en-US" dirty="0"/>
              <a:t>  ... </a:t>
            </a:r>
          </a:p>
          <a:p>
            <a:pPr fontAlgn="auto">
              <a:spcAft>
                <a:spcPts val="0"/>
              </a:spcAft>
              <a:defRPr/>
            </a:pPr>
            <a:r>
              <a:rPr lang="en-US" dirty="0"/>
              <a:t> v_number1 := v_number2 + v_number3 ; </a:t>
            </a:r>
          </a:p>
          <a:p>
            <a:pPr fontAlgn="auto">
              <a:spcAft>
                <a:spcPts val="0"/>
              </a:spcAft>
              <a:defRPr/>
            </a:pPr>
            <a:r>
              <a:rPr lang="en-US" dirty="0"/>
              <a:t>  ... </a:t>
            </a:r>
          </a:p>
          <a:p>
            <a:pPr fontAlgn="auto">
              <a:spcAft>
                <a:spcPts val="0"/>
              </a:spcAft>
              <a:defRPr/>
            </a:pPr>
            <a:r>
              <a:rPr lang="en-US" dirty="0"/>
              <a:t>END; </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p:txBody>
      </p:sp>
      <p:sp>
        <p:nvSpPr>
          <p:cNvPr id="1235973" name="Rectangle 5"/>
          <p:cNvSpPr>
            <a:spLocks noChangeArrowheads="1"/>
          </p:cNvSpPr>
          <p:nvPr/>
        </p:nvSpPr>
        <p:spPr bwMode="auto">
          <a:xfrm>
            <a:off x="4562475" y="2374900"/>
            <a:ext cx="4429125" cy="3416300"/>
          </a:xfrm>
          <a:prstGeom prst="rect">
            <a:avLst/>
          </a:prstGeom>
          <a:ln>
            <a:headEnd type="none" w="sm" len="sm"/>
            <a:tailEnd type="none" w="med" len="lg"/>
          </a:ln>
        </p:spPr>
        <p:style>
          <a:lnRef idx="1">
            <a:schemeClr val="accent1"/>
          </a:lnRef>
          <a:fillRef idx="2">
            <a:schemeClr val="accent1"/>
          </a:fillRef>
          <a:effectRef idx="1">
            <a:schemeClr val="accent1"/>
          </a:effectRef>
          <a:fontRef idx="minor">
            <a:schemeClr val="dk1"/>
          </a:fontRef>
        </p:style>
        <p:txBody>
          <a:bodyPr wrap="none" anchor="ctr">
            <a:spAutoFit/>
          </a:bodyPr>
          <a:lstStyle/>
          <a:p>
            <a:pPr fontAlgn="auto">
              <a:spcAft>
                <a:spcPts val="0"/>
              </a:spcAft>
              <a:defRPr/>
            </a:pPr>
            <a:r>
              <a:rPr lang="en-US" dirty="0"/>
              <a:t>DECLARE</a:t>
            </a:r>
          </a:p>
          <a:p>
            <a:pPr fontAlgn="auto">
              <a:spcAft>
                <a:spcPts val="0"/>
              </a:spcAft>
              <a:defRPr/>
            </a:pPr>
            <a:r>
              <a:rPr lang="en-US" dirty="0"/>
              <a:t> v_number1 NUMBER; -- no constraint </a:t>
            </a:r>
          </a:p>
          <a:p>
            <a:pPr fontAlgn="auto">
              <a:spcAft>
                <a:spcPts val="0"/>
              </a:spcAft>
              <a:defRPr/>
            </a:pPr>
            <a:r>
              <a:rPr lang="en-US" dirty="0"/>
              <a:t> v_number2 NUMBER :=20; </a:t>
            </a:r>
          </a:p>
          <a:p>
            <a:pPr fontAlgn="auto">
              <a:spcAft>
                <a:spcPts val="0"/>
              </a:spcAft>
              <a:defRPr/>
            </a:pPr>
            <a:r>
              <a:rPr lang="en-US" dirty="0"/>
              <a:t> v_number3 NUMBER :=40; </a:t>
            </a:r>
          </a:p>
          <a:p>
            <a:pPr fontAlgn="auto">
              <a:spcAft>
                <a:spcPts val="0"/>
              </a:spcAft>
              <a:defRPr/>
            </a:pPr>
            <a:r>
              <a:rPr lang="en-US" dirty="0"/>
              <a:t>BEGIN </a:t>
            </a:r>
          </a:p>
          <a:p>
            <a:pPr fontAlgn="auto">
              <a:spcAft>
                <a:spcPts val="0"/>
              </a:spcAft>
              <a:defRPr/>
            </a:pPr>
            <a:r>
              <a:rPr lang="en-US" dirty="0"/>
              <a:t>  ... </a:t>
            </a:r>
          </a:p>
          <a:p>
            <a:pPr fontAlgn="auto">
              <a:spcAft>
                <a:spcPts val="0"/>
              </a:spcAft>
              <a:defRPr/>
            </a:pPr>
            <a:r>
              <a:rPr lang="en-US" dirty="0"/>
              <a:t> v_number1 := v_number2 + v_number3 ;</a:t>
            </a:r>
          </a:p>
          <a:p>
            <a:pPr fontAlgn="auto">
              <a:spcAft>
                <a:spcPts val="0"/>
              </a:spcAft>
              <a:defRPr/>
            </a:pPr>
            <a:r>
              <a:rPr lang="en-US" dirty="0"/>
              <a:t>  IF v_number1 IS NULL THEN </a:t>
            </a:r>
          </a:p>
          <a:p>
            <a:pPr fontAlgn="auto">
              <a:spcAft>
                <a:spcPts val="0"/>
              </a:spcAft>
              <a:defRPr/>
            </a:pPr>
            <a:r>
              <a:rPr lang="en-US" dirty="0"/>
              <a:t>   -- enforce constraint programmatically </a:t>
            </a:r>
          </a:p>
          <a:p>
            <a:pPr fontAlgn="auto">
              <a:spcAft>
                <a:spcPts val="0"/>
              </a:spcAft>
              <a:defRPr/>
            </a:pPr>
            <a:r>
              <a:rPr lang="en-US" dirty="0"/>
              <a:t>   ... </a:t>
            </a:r>
          </a:p>
          <a:p>
            <a:pPr fontAlgn="auto">
              <a:spcAft>
                <a:spcPts val="0"/>
              </a:spcAft>
              <a:defRPr/>
            </a:pPr>
            <a:r>
              <a:rPr lang="en-US" dirty="0"/>
              <a:t>  END IF; </a:t>
            </a:r>
          </a:p>
          <a:p>
            <a:pPr fontAlgn="auto">
              <a:spcAft>
                <a:spcPts val="0"/>
              </a:spcAft>
              <a:defRPr/>
            </a:pPr>
            <a:r>
              <a:rPr lang="en-US" dirty="0"/>
              <a:t>END; </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4C3901CE-7EE8-4679-B479-51E666B09BA8}" type="slidenum">
              <a:rPr lang="en-US" b="0">
                <a:solidFill>
                  <a:schemeClr val="bg1"/>
                </a:solidFill>
              </a:rPr>
              <a:pPr algn="l" fontAlgn="auto">
                <a:spcAft>
                  <a:spcPts val="0"/>
                </a:spcAft>
                <a:defRPr/>
              </a:pPr>
              <a:t>36</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972611C-8B7A-4E97-A8FB-075824D9AB9F}" type="slidenum">
              <a:rPr lang="en-US"/>
              <a:pPr>
                <a:defRPr/>
              </a:pPr>
              <a:t>37</a:t>
            </a:fld>
            <a:endParaRPr lang="en-US"/>
          </a:p>
        </p:txBody>
      </p:sp>
      <p:sp>
        <p:nvSpPr>
          <p:cNvPr id="90114" name="Rectangle 2"/>
          <p:cNvSpPr>
            <a:spLocks noGrp="1" noChangeArrowheads="1"/>
          </p:cNvSpPr>
          <p:nvPr>
            <p:ph type="title"/>
          </p:nvPr>
        </p:nvSpPr>
        <p:spPr/>
        <p:txBody>
          <a:bodyPr/>
          <a:lstStyle/>
          <a:p>
            <a:pPr eaLnBrk="1" hangingPunct="1">
              <a:defRPr/>
            </a:pPr>
            <a:r>
              <a:rPr lang="en-US" smtClean="0"/>
              <a:t>Summary</a:t>
            </a:r>
          </a:p>
        </p:txBody>
      </p:sp>
      <p:sp>
        <p:nvSpPr>
          <p:cNvPr id="6" name="Rectangle 3"/>
          <p:cNvSpPr txBox="1">
            <a:spLocks noChangeArrowheads="1"/>
          </p:cNvSpPr>
          <p:nvPr/>
        </p:nvSpPr>
        <p:spPr bwMode="auto">
          <a:xfrm>
            <a:off x="304800" y="1295400"/>
            <a:ext cx="8839200" cy="4495800"/>
          </a:xfrm>
          <a:prstGeom prst="rect">
            <a:avLst/>
          </a:prstGeom>
          <a:noFill/>
          <a:ln w="9525">
            <a:noFill/>
            <a:miter lim="800000"/>
            <a:headEnd/>
            <a:tailEnd/>
          </a:ln>
        </p:spPr>
        <p:txBody>
          <a:bodyPr lIns="92075" tIns="46038" rIns="92075" bIns="46038"/>
          <a:lstStyle/>
          <a:p>
            <a:pPr marL="342900" indent="-342900">
              <a:spcBef>
                <a:spcPct val="20000"/>
              </a:spcBef>
              <a:buClr>
                <a:srgbClr val="003366"/>
              </a:buClr>
              <a:buFont typeface="Arial" pitchFamily="34" charset="0"/>
              <a:buChar char="•"/>
              <a:defRPr/>
            </a:pPr>
            <a:r>
              <a:rPr lang="en-US" sz="2000" kern="0" dirty="0">
                <a:latin typeface="Arial" pitchFamily="34" charset="0"/>
              </a:rPr>
              <a:t>SQL Statement tuning</a:t>
            </a:r>
          </a:p>
          <a:p>
            <a:pPr marL="342900" indent="-342900">
              <a:spcBef>
                <a:spcPct val="20000"/>
              </a:spcBef>
              <a:buClr>
                <a:srgbClr val="003366"/>
              </a:buClr>
              <a:buFont typeface="Arial" pitchFamily="34" charset="0"/>
              <a:buChar char="•"/>
              <a:defRPr/>
            </a:pPr>
            <a:endParaRPr lang="en-US" sz="2000" kern="0" dirty="0">
              <a:latin typeface="+mn-lt"/>
            </a:endParaRPr>
          </a:p>
          <a:p>
            <a:pPr marL="342900" indent="-342900">
              <a:spcBef>
                <a:spcPct val="20000"/>
              </a:spcBef>
              <a:buClr>
                <a:srgbClr val="003366"/>
              </a:buClr>
              <a:buFont typeface="Arial" pitchFamily="34" charset="0"/>
              <a:buChar char="•"/>
              <a:defRPr/>
            </a:pPr>
            <a:r>
              <a:rPr lang="en-US" sz="2000" kern="0" dirty="0">
                <a:latin typeface="+mn-lt"/>
              </a:rPr>
              <a:t>PL/SQL performance tuning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15E5ACA-9A20-44BD-9F08-5B8DC52D41A8}" type="slidenum">
              <a:rPr lang="en-US"/>
              <a:pPr>
                <a:defRPr/>
              </a:pPr>
              <a:t>38</a:t>
            </a:fld>
            <a:endParaRPr lang="en-US" dirty="0"/>
          </a:p>
        </p:txBody>
      </p:sp>
      <p:sp>
        <p:nvSpPr>
          <p:cNvPr id="44035"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a:solidFill>
                  <a:srgbClr val="777777"/>
                </a:solidFill>
              </a:rPr>
              <a:t>Thank You</a:t>
            </a:r>
          </a:p>
        </p:txBody>
      </p:sp>
      <p:sp>
        <p:nvSpPr>
          <p:cNvPr id="44036"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44037"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charset="0"/>
              </a:rPr>
            </a:br>
            <a:r>
              <a:rPr lang="en-GB" sz="800">
                <a:solidFill>
                  <a:srgbClr val="000000"/>
                </a:solidFill>
                <a:cs typeface="Arial"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SQL query tuning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922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922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2774" name="Rectangle 6"/>
          <p:cNvSpPr>
            <a:spLocks noGrp="1" noChangeArrowheads="1"/>
          </p:cNvSpPr>
          <p:nvPr>
            <p:ph type="title"/>
          </p:nvPr>
        </p:nvSpPr>
        <p:spPr/>
        <p:txBody>
          <a:bodyPr lIns="92075" tIns="46038" rIns="92075" bIns="46038"/>
          <a:lstStyle/>
          <a:p>
            <a:pPr eaLnBrk="1" hangingPunct="1">
              <a:defRPr/>
            </a:pPr>
            <a:r>
              <a:rPr lang="en-US" dirty="0" smtClean="0"/>
              <a:t>SQL query tuning</a:t>
            </a:r>
          </a:p>
        </p:txBody>
      </p:sp>
      <p:sp>
        <p:nvSpPr>
          <p:cNvPr id="9223" name="Rectangle 7"/>
          <p:cNvSpPr>
            <a:spLocks noGrp="1" noChangeArrowheads="1"/>
          </p:cNvSpPr>
          <p:nvPr>
            <p:ph type="body" idx="1"/>
          </p:nvPr>
        </p:nvSpPr>
        <p:spPr>
          <a:xfrm>
            <a:off x="304800" y="1143000"/>
            <a:ext cx="8534400" cy="5051425"/>
          </a:xfrm>
        </p:spPr>
        <p:txBody>
          <a:bodyPr lIns="92075" tIns="46038" rIns="92075" bIns="46038"/>
          <a:lstStyle/>
          <a:p>
            <a:pPr eaLnBrk="1" hangingPunct="1">
              <a:buFont typeface="Arial" charset="0"/>
              <a:buChar char="•"/>
            </a:pPr>
            <a:r>
              <a:rPr lang="en-US" sz="1800" smtClean="0"/>
              <a:t>What  is tuning ?</a:t>
            </a:r>
          </a:p>
          <a:p>
            <a:pPr eaLnBrk="1" hangingPunct="1">
              <a:buFont typeface="Arial" charset="0"/>
              <a:buChar char="•"/>
            </a:pPr>
            <a:endParaRPr lang="en-US" sz="1800" smtClean="0"/>
          </a:p>
          <a:p>
            <a:pPr lvl="1" eaLnBrk="1" hangingPunct="1">
              <a:buFont typeface="Wingdings" pitchFamily="2" charset="2"/>
              <a:buNone/>
            </a:pPr>
            <a:r>
              <a:rPr lang="en-US" sz="1800" smtClean="0"/>
              <a:t>Tuning is basically an activity, which helps to increase the performance of a system </a:t>
            </a:r>
          </a:p>
          <a:p>
            <a:pPr eaLnBrk="1" hangingPunct="1">
              <a:buFont typeface="Arial" charset="0"/>
              <a:buChar char="•"/>
            </a:pPr>
            <a:endParaRPr lang="en-US" sz="1800" smtClean="0"/>
          </a:p>
          <a:p>
            <a:pPr eaLnBrk="1" hangingPunct="1">
              <a:buFont typeface="Arial" charset="0"/>
              <a:buChar char="•"/>
            </a:pPr>
            <a:r>
              <a:rPr lang="en-US" sz="1800" smtClean="0"/>
              <a:t>Why?  </a:t>
            </a:r>
          </a:p>
          <a:p>
            <a:pPr eaLnBrk="1" hangingPunct="1">
              <a:buFont typeface="Arial" charset="0"/>
              <a:buChar char="•"/>
            </a:pPr>
            <a:endParaRPr lang="en-US" sz="1800" smtClean="0"/>
          </a:p>
          <a:p>
            <a:pPr lvl="2" eaLnBrk="1" hangingPunct="1">
              <a:buFont typeface="Arial" charset="0"/>
              <a:buNone/>
            </a:pPr>
            <a:r>
              <a:rPr lang="en-US" sz="1800" smtClean="0"/>
              <a:t>To get the best throughput/response time </a:t>
            </a:r>
          </a:p>
          <a:p>
            <a:pPr lvl="2" eaLnBrk="1" hangingPunct="1">
              <a:buFont typeface="Arial" charset="0"/>
              <a:buNone/>
            </a:pPr>
            <a:r>
              <a:rPr lang="en-US" sz="1800" smtClean="0"/>
              <a:t>To make the best use of the available resources</a:t>
            </a:r>
          </a:p>
          <a:p>
            <a:pPr eaLnBrk="1" hangingPunct="1">
              <a:buFont typeface="Arial" charset="0"/>
              <a:buChar char="•"/>
            </a:pPr>
            <a:endParaRPr lang="en-US" sz="1800" smtClean="0"/>
          </a:p>
          <a:p>
            <a:pPr eaLnBrk="1" hangingPunct="1">
              <a:buFont typeface="Arial" charset="0"/>
              <a:buChar char="•"/>
            </a:pPr>
            <a:r>
              <a:rPr lang="en-US" sz="1800" smtClean="0"/>
              <a:t>Who is responsible ?</a:t>
            </a:r>
          </a:p>
          <a:p>
            <a:pPr eaLnBrk="1" hangingPunct="1">
              <a:buFont typeface="Arial" charset="0"/>
              <a:buChar char="•"/>
            </a:pPr>
            <a:endParaRPr lang="en-US" sz="1800" smtClean="0"/>
          </a:p>
          <a:p>
            <a:pPr eaLnBrk="1" hangingPunct="1">
              <a:buFont typeface="Arial" charset="0"/>
              <a:buChar char="•"/>
            </a:pPr>
            <a:endParaRPr lang="en-US" sz="1800" smtClean="0"/>
          </a:p>
          <a:p>
            <a:pPr eaLnBrk="1" hangingPunct="1">
              <a:buFont typeface="Arial" charset="0"/>
              <a:buChar char="•"/>
            </a:pPr>
            <a:endParaRPr lang="en-US" sz="1800" smtClean="0"/>
          </a:p>
          <a:p>
            <a:pPr eaLnBrk="1" hangingPunct="1">
              <a:buFont typeface="Arial" charset="0"/>
              <a:buChar char="•"/>
            </a:pPr>
            <a:endParaRPr lang="en-US" sz="1800" smtClean="0"/>
          </a:p>
        </p:txBody>
      </p:sp>
      <p:sp>
        <p:nvSpPr>
          <p:cNvPr id="8" name="Slide Number Placeholder 3"/>
          <p:cNvSpPr>
            <a:spLocks noGrp="1"/>
          </p:cNvSpPr>
          <p:nvPr>
            <p:ph type="sldNum" sz="quarter" idx="10"/>
          </p:nvPr>
        </p:nvSpPr>
        <p:spPr/>
        <p:txBody>
          <a:bodyPr/>
          <a:lstStyle/>
          <a:p>
            <a:pPr>
              <a:defRPr/>
            </a:pPr>
            <a:fld id="{390BA4A4-B53D-4D7F-B0D5-51B1033A85DF}" type="slidenum">
              <a:rPr lang="en-US"/>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2" name="Straight Arrow Connector 21"/>
          <p:cNvCxnSpPr>
            <a:cxnSpLocks noChangeShapeType="1"/>
          </p:cNvCxnSpPr>
          <p:nvPr/>
        </p:nvCxnSpPr>
        <p:spPr bwMode="auto">
          <a:xfrm rot="5400000">
            <a:off x="3010694" y="2780506"/>
            <a:ext cx="533400" cy="1588"/>
          </a:xfrm>
          <a:prstGeom prst="straightConnector1">
            <a:avLst/>
          </a:prstGeom>
          <a:noFill/>
          <a:ln w="12700" algn="ctr">
            <a:solidFill>
              <a:schemeClr val="tx1"/>
            </a:solidFill>
            <a:round/>
            <a:headEnd/>
            <a:tailEnd type="arrow" w="med" len="med"/>
          </a:ln>
        </p:spPr>
      </p:cxnSp>
      <p:sp>
        <p:nvSpPr>
          <p:cNvPr id="10243"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0244"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0245"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0246"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2774" name="Rectangle 6"/>
          <p:cNvSpPr>
            <a:spLocks noGrp="1" noChangeArrowheads="1"/>
          </p:cNvSpPr>
          <p:nvPr>
            <p:ph type="title"/>
          </p:nvPr>
        </p:nvSpPr>
        <p:spPr/>
        <p:txBody>
          <a:bodyPr lIns="92075" tIns="46038" rIns="92075" bIns="46038"/>
          <a:lstStyle/>
          <a:p>
            <a:pPr eaLnBrk="1" hangingPunct="1">
              <a:defRPr/>
            </a:pPr>
            <a:r>
              <a:rPr lang="en-US" dirty="0" smtClean="0"/>
              <a:t>SQL processing components</a:t>
            </a:r>
          </a:p>
        </p:txBody>
      </p:sp>
      <p:sp>
        <p:nvSpPr>
          <p:cNvPr id="10248" name="Rectangle 7"/>
          <p:cNvSpPr>
            <a:spLocks noGrp="1" noChangeArrowheads="1"/>
          </p:cNvSpPr>
          <p:nvPr>
            <p:ph type="body" idx="1"/>
          </p:nvPr>
        </p:nvSpPr>
        <p:spPr>
          <a:xfrm>
            <a:off x="152400" y="1044575"/>
            <a:ext cx="8534400" cy="5051425"/>
          </a:xfrm>
        </p:spPr>
        <p:txBody>
          <a:bodyPr lIns="92075" tIns="46038" rIns="92075" bIns="46038"/>
          <a:lstStyle/>
          <a:p>
            <a:pPr eaLnBrk="1" hangingPunct="1">
              <a:buFont typeface="Wingdings" pitchFamily="2" charset="2"/>
              <a:buNone/>
            </a:pPr>
            <a:r>
              <a:rPr lang="en-US" smtClean="0"/>
              <a:t>                                      SQL Query  </a:t>
            </a:r>
          </a:p>
          <a:p>
            <a:pPr eaLnBrk="1" hangingPunct="1">
              <a:buFont typeface="Arial" charset="0"/>
              <a:buChar char="•"/>
            </a:pPr>
            <a:endParaRPr lang="en-US" smtClean="0"/>
          </a:p>
          <a:p>
            <a:pPr eaLnBrk="1" hangingPunct="1">
              <a:buFont typeface="Wingdings" pitchFamily="2" charset="2"/>
              <a:buNone/>
            </a:pPr>
            <a:r>
              <a:rPr lang="en-US" smtClean="0"/>
              <a:t>                                                                                                Result</a:t>
            </a:r>
          </a:p>
          <a:p>
            <a:pPr eaLnBrk="1" hangingPunct="1">
              <a:buFont typeface="Wingdings" pitchFamily="2" charset="2"/>
              <a:buNone/>
            </a:pPr>
            <a:r>
              <a:rPr lang="en-US" smtClean="0"/>
              <a:t>                                                                                                 </a:t>
            </a:r>
          </a:p>
          <a:p>
            <a:pPr eaLnBrk="1" hangingPunct="1">
              <a:buFont typeface="Wingdings" pitchFamily="2" charset="2"/>
              <a:buNone/>
            </a:pPr>
            <a:r>
              <a:rPr lang="en-US" smtClean="0"/>
              <a:t>                                                                                           </a:t>
            </a:r>
          </a:p>
        </p:txBody>
      </p:sp>
      <p:sp>
        <p:nvSpPr>
          <p:cNvPr id="8" name="Slide Number Placeholder 3"/>
          <p:cNvSpPr>
            <a:spLocks noGrp="1"/>
          </p:cNvSpPr>
          <p:nvPr>
            <p:ph type="sldNum" sz="quarter" idx="10"/>
          </p:nvPr>
        </p:nvSpPr>
        <p:spPr/>
        <p:txBody>
          <a:bodyPr/>
          <a:lstStyle/>
          <a:p>
            <a:pPr>
              <a:defRPr/>
            </a:pPr>
            <a:fld id="{7C422F04-4CE9-4747-9DA8-904863A8DC6C}" type="slidenum">
              <a:rPr lang="en-US"/>
              <a:pPr>
                <a:defRPr/>
              </a:pPr>
              <a:t>6</a:t>
            </a:fld>
            <a:endParaRPr lang="en-US" dirty="0"/>
          </a:p>
        </p:txBody>
      </p:sp>
      <p:sp>
        <p:nvSpPr>
          <p:cNvPr id="9" name="Rectangle 8"/>
          <p:cNvSpPr/>
          <p:nvPr/>
        </p:nvSpPr>
        <p:spPr bwMode="auto">
          <a:xfrm>
            <a:off x="2667000" y="1676400"/>
            <a:ext cx="1295400" cy="990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000000"/>
                </a:solidFill>
              </a:rPr>
              <a:t>Parser</a:t>
            </a:r>
          </a:p>
        </p:txBody>
      </p:sp>
      <p:sp>
        <p:nvSpPr>
          <p:cNvPr id="12" name="Rectangle 11"/>
          <p:cNvSpPr/>
          <p:nvPr/>
        </p:nvSpPr>
        <p:spPr bwMode="auto">
          <a:xfrm>
            <a:off x="2667000" y="4724400"/>
            <a:ext cx="13716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000000"/>
                </a:solidFill>
              </a:rPr>
              <a:t>Row source generator</a:t>
            </a:r>
          </a:p>
        </p:txBody>
      </p:sp>
      <p:sp>
        <p:nvSpPr>
          <p:cNvPr id="13" name="Oval 12"/>
          <p:cNvSpPr/>
          <p:nvPr/>
        </p:nvSpPr>
        <p:spPr bwMode="auto">
          <a:xfrm>
            <a:off x="2286000" y="3048000"/>
            <a:ext cx="1981200" cy="1143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000000"/>
                </a:solidFill>
              </a:rPr>
              <a:t>Optimizer </a:t>
            </a:r>
          </a:p>
        </p:txBody>
      </p:sp>
      <p:sp>
        <p:nvSpPr>
          <p:cNvPr id="14" name="Oval 13"/>
          <p:cNvSpPr/>
          <p:nvPr/>
        </p:nvSpPr>
        <p:spPr bwMode="auto">
          <a:xfrm>
            <a:off x="6553200" y="4495800"/>
            <a:ext cx="1981200" cy="1143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rgbClr val="000000"/>
                </a:solidFill>
              </a:rPr>
              <a:t>SQL Execution engine</a:t>
            </a:r>
          </a:p>
        </p:txBody>
      </p:sp>
      <p:cxnSp>
        <p:nvCxnSpPr>
          <p:cNvPr id="10254" name="Straight Arrow Connector 18"/>
          <p:cNvCxnSpPr>
            <a:cxnSpLocks noChangeShapeType="1"/>
          </p:cNvCxnSpPr>
          <p:nvPr/>
        </p:nvCxnSpPr>
        <p:spPr bwMode="auto">
          <a:xfrm rot="5400000">
            <a:off x="3124201" y="1524000"/>
            <a:ext cx="304800" cy="3175"/>
          </a:xfrm>
          <a:prstGeom prst="straightConnector1">
            <a:avLst/>
          </a:prstGeom>
          <a:noFill/>
          <a:ln w="12700" algn="ctr">
            <a:solidFill>
              <a:schemeClr val="tx1"/>
            </a:solidFill>
            <a:round/>
            <a:headEnd/>
            <a:tailEnd type="arrow" w="med" len="med"/>
          </a:ln>
        </p:spPr>
      </p:cxnSp>
      <p:cxnSp>
        <p:nvCxnSpPr>
          <p:cNvPr id="10255" name="Elbow Connector 48"/>
          <p:cNvCxnSpPr>
            <a:cxnSpLocks noChangeShapeType="1"/>
            <a:stCxn id="12" idx="2"/>
            <a:endCxn id="14" idx="4"/>
          </p:cNvCxnSpPr>
          <p:nvPr/>
        </p:nvCxnSpPr>
        <p:spPr bwMode="auto">
          <a:xfrm rot="5400000" flipH="1" flipV="1">
            <a:off x="5372100" y="3619500"/>
            <a:ext cx="152400" cy="4191000"/>
          </a:xfrm>
          <a:prstGeom prst="bentConnector3">
            <a:avLst>
              <a:gd name="adj1" fmla="val -150000"/>
            </a:avLst>
          </a:prstGeom>
          <a:noFill/>
          <a:ln w="12700" algn="ctr">
            <a:solidFill>
              <a:schemeClr val="tx1"/>
            </a:solidFill>
            <a:round/>
            <a:headEnd/>
            <a:tailEnd type="arrow" w="med" len="med"/>
          </a:ln>
        </p:spPr>
      </p:cxnSp>
      <p:cxnSp>
        <p:nvCxnSpPr>
          <p:cNvPr id="10256" name="Straight Arrow Connector 50"/>
          <p:cNvCxnSpPr>
            <a:cxnSpLocks noChangeShapeType="1"/>
            <a:stCxn id="14" idx="0"/>
          </p:cNvCxnSpPr>
          <p:nvPr/>
        </p:nvCxnSpPr>
        <p:spPr bwMode="auto">
          <a:xfrm rot="5400000" flipH="1" flipV="1">
            <a:off x="6477001" y="3429000"/>
            <a:ext cx="2133600" cy="3175"/>
          </a:xfrm>
          <a:prstGeom prst="straightConnector1">
            <a:avLst/>
          </a:prstGeom>
          <a:noFill/>
          <a:ln w="12700" algn="ctr">
            <a:solidFill>
              <a:schemeClr val="tx1"/>
            </a:solidFill>
            <a:round/>
            <a:headEnd/>
            <a:tailEnd type="arrow" w="med" len="med"/>
          </a:ln>
        </p:spPr>
      </p:cxnSp>
      <p:cxnSp>
        <p:nvCxnSpPr>
          <p:cNvPr id="10257" name="Straight Arrow Connector 51"/>
          <p:cNvCxnSpPr>
            <a:cxnSpLocks noChangeShapeType="1"/>
          </p:cNvCxnSpPr>
          <p:nvPr/>
        </p:nvCxnSpPr>
        <p:spPr bwMode="auto">
          <a:xfrm rot="5400000">
            <a:off x="3010694" y="4456906"/>
            <a:ext cx="533400" cy="1588"/>
          </a:xfrm>
          <a:prstGeom prst="straightConnector1">
            <a:avLst/>
          </a:prstGeom>
          <a:noFill/>
          <a:ln w="12700" algn="ctr">
            <a:solidFill>
              <a:schemeClr val="tx1"/>
            </a:solidFill>
            <a:round/>
            <a:headEnd/>
            <a:tailEnd type="arrow" w="med" len="med"/>
          </a:ln>
        </p:spPr>
      </p:cxnSp>
      <p:sp>
        <p:nvSpPr>
          <p:cNvPr id="54" name="Rounded Rectangular Callout 53"/>
          <p:cNvSpPr/>
          <p:nvPr/>
        </p:nvSpPr>
        <p:spPr bwMode="auto">
          <a:xfrm>
            <a:off x="304800" y="1295400"/>
            <a:ext cx="1600200" cy="990600"/>
          </a:xfrm>
          <a:prstGeom prst="wedgeRoundRectCallout">
            <a:avLst>
              <a:gd name="adj1" fmla="val 102500"/>
              <a:gd name="adj2" fmla="val 35137"/>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Checks for correct statement syntax and all objects referred exist</a:t>
            </a:r>
          </a:p>
        </p:txBody>
      </p:sp>
      <p:sp>
        <p:nvSpPr>
          <p:cNvPr id="55" name="Rounded Rectangular Callout 54"/>
          <p:cNvSpPr/>
          <p:nvPr/>
        </p:nvSpPr>
        <p:spPr bwMode="auto">
          <a:xfrm>
            <a:off x="228600" y="2895600"/>
            <a:ext cx="1600200" cy="1295400"/>
          </a:xfrm>
          <a:prstGeom prst="wedgeRoundRectCallout">
            <a:avLst>
              <a:gd name="adj1" fmla="val 78691"/>
              <a:gd name="adj2" fmla="val 1359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Determines the efficient way for processing and creates execution plan</a:t>
            </a:r>
          </a:p>
        </p:txBody>
      </p:sp>
      <p:sp>
        <p:nvSpPr>
          <p:cNvPr id="20" name="Rounded Rectangular Callout 19"/>
          <p:cNvSpPr/>
          <p:nvPr/>
        </p:nvSpPr>
        <p:spPr bwMode="auto">
          <a:xfrm>
            <a:off x="152400" y="4648200"/>
            <a:ext cx="1600200" cy="990600"/>
          </a:xfrm>
          <a:prstGeom prst="wedgeRoundRectCallout">
            <a:avLst>
              <a:gd name="adj1" fmla="val 87262"/>
              <a:gd name="adj2" fmla="val 1667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Identifies the row source for each step in the execution plan</a:t>
            </a:r>
          </a:p>
        </p:txBody>
      </p:sp>
      <p:sp>
        <p:nvSpPr>
          <p:cNvPr id="21" name="Rounded Rectangular Callout 20"/>
          <p:cNvSpPr/>
          <p:nvPr/>
        </p:nvSpPr>
        <p:spPr bwMode="auto">
          <a:xfrm>
            <a:off x="4800600" y="3200400"/>
            <a:ext cx="1600200" cy="990600"/>
          </a:xfrm>
          <a:prstGeom prst="wedgeRoundRectCallout">
            <a:avLst>
              <a:gd name="adj1" fmla="val 70119"/>
              <a:gd name="adj2" fmla="val 5359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200" b="1" dirty="0">
                <a:solidFill>
                  <a:schemeClr val="bg1"/>
                </a:solidFill>
              </a:rPr>
              <a:t>Processes each row source and completes the execution plan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126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126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2774" name="Rectangle 6"/>
          <p:cNvSpPr>
            <a:spLocks noGrp="1" noChangeArrowheads="1"/>
          </p:cNvSpPr>
          <p:nvPr>
            <p:ph type="title"/>
          </p:nvPr>
        </p:nvSpPr>
        <p:spPr>
          <a:xfrm>
            <a:off x="152400" y="-82550"/>
            <a:ext cx="8458200" cy="973138"/>
          </a:xfrm>
        </p:spPr>
        <p:txBody>
          <a:bodyPr lIns="92075" tIns="46038" rIns="92075" bIns="46038"/>
          <a:lstStyle/>
          <a:p>
            <a:pPr eaLnBrk="1" hangingPunct="1">
              <a:defRPr/>
            </a:pPr>
            <a:r>
              <a:rPr lang="en-US" dirty="0" smtClean="0"/>
              <a:t>SQL Tuning - Avoid unnecessary column selection</a:t>
            </a:r>
          </a:p>
        </p:txBody>
      </p:sp>
      <p:sp>
        <p:nvSpPr>
          <p:cNvPr id="11271" name="Rectangle 7"/>
          <p:cNvSpPr>
            <a:spLocks noGrp="1" noChangeArrowheads="1"/>
          </p:cNvSpPr>
          <p:nvPr>
            <p:ph type="body" idx="1"/>
          </p:nvPr>
        </p:nvSpPr>
        <p:spPr>
          <a:xfrm>
            <a:off x="304800" y="1143000"/>
            <a:ext cx="8534400" cy="5051425"/>
          </a:xfrm>
        </p:spPr>
        <p:txBody>
          <a:bodyPr lIns="92075" tIns="46038" rIns="92075" bIns="46038"/>
          <a:lstStyle/>
          <a:p>
            <a:pPr eaLnBrk="1" hangingPunct="1">
              <a:buFont typeface="Arial" charset="0"/>
              <a:buChar char="•"/>
            </a:pPr>
            <a:r>
              <a:rPr lang="en-US" smtClean="0"/>
              <a:t>Including columns that are not actually needed in a select list can have quite a detrimental effect on performance of a SQL query</a:t>
            </a:r>
          </a:p>
          <a:p>
            <a:pPr eaLnBrk="1" hangingPunct="1">
              <a:buFont typeface="Arial" charset="0"/>
              <a:buChar char="•"/>
            </a:pPr>
            <a:endParaRPr lang="en-US" smtClean="0"/>
          </a:p>
          <a:p>
            <a:pPr eaLnBrk="1" hangingPunct="1">
              <a:buFont typeface="Arial" charset="0"/>
              <a:buChar char="•"/>
            </a:pPr>
            <a:endParaRPr lang="en-US" smtClean="0"/>
          </a:p>
          <a:p>
            <a:pPr eaLnBrk="1" hangingPunct="1">
              <a:buFont typeface="Arial" charset="0"/>
              <a:buChar char="•"/>
            </a:pPr>
            <a:endParaRPr lang="en-US" smtClean="0"/>
          </a:p>
        </p:txBody>
      </p:sp>
      <p:sp>
        <p:nvSpPr>
          <p:cNvPr id="8" name="Slide Number Placeholder 3"/>
          <p:cNvSpPr>
            <a:spLocks noGrp="1"/>
          </p:cNvSpPr>
          <p:nvPr>
            <p:ph type="sldNum" sz="quarter" idx="10"/>
          </p:nvPr>
        </p:nvSpPr>
        <p:spPr/>
        <p:txBody>
          <a:bodyPr/>
          <a:lstStyle/>
          <a:p>
            <a:pPr>
              <a:defRPr/>
            </a:pPr>
            <a:fld id="{262B21B1-2A7D-4137-BFA6-C721DB149E4C}" type="slidenum">
              <a:rPr lang="en-US"/>
              <a:pPr>
                <a:defRPr/>
              </a:pPr>
              <a:t>7</a:t>
            </a:fld>
            <a:endParaRPr lang="en-US" dirty="0"/>
          </a:p>
        </p:txBody>
      </p:sp>
      <p:pic>
        <p:nvPicPr>
          <p:cNvPr id="1026" name="Picture 2" descr="D:\Course_Materials\Restructured_10_11\RDBMS_Essentials\Slides\Select.jpg"/>
          <p:cNvPicPr>
            <a:picLocks noChangeAspect="1" noChangeArrowheads="1"/>
          </p:cNvPicPr>
          <p:nvPr/>
        </p:nvPicPr>
        <p:blipFill>
          <a:blip r:embed="rId3" cstate="print"/>
          <a:srcRect/>
          <a:stretch>
            <a:fillRect/>
          </a:stretch>
        </p:blipFill>
        <p:spPr bwMode="auto">
          <a:xfrm>
            <a:off x="304800" y="2057400"/>
            <a:ext cx="8324850" cy="4048125"/>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229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2292"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2293"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2774" name="Rectangle 6"/>
          <p:cNvSpPr>
            <a:spLocks noGrp="1" noChangeArrowheads="1"/>
          </p:cNvSpPr>
          <p:nvPr>
            <p:ph type="title"/>
          </p:nvPr>
        </p:nvSpPr>
        <p:spPr>
          <a:xfrm>
            <a:off x="152400" y="-82550"/>
            <a:ext cx="8229600" cy="973138"/>
          </a:xfrm>
        </p:spPr>
        <p:txBody>
          <a:bodyPr lIns="92075" tIns="46038" rIns="92075" bIns="46038"/>
          <a:lstStyle/>
          <a:p>
            <a:pPr eaLnBrk="1" hangingPunct="1">
              <a:defRPr/>
            </a:pPr>
            <a:r>
              <a:rPr lang="en-US" dirty="0" smtClean="0"/>
              <a:t>SQL Tuning - Avoid expressions involving columns</a:t>
            </a:r>
          </a:p>
        </p:txBody>
      </p:sp>
      <p:sp>
        <p:nvSpPr>
          <p:cNvPr id="12295" name="Rectangle 7"/>
          <p:cNvSpPr>
            <a:spLocks noGrp="1" noChangeArrowheads="1"/>
          </p:cNvSpPr>
          <p:nvPr>
            <p:ph type="body" idx="1"/>
          </p:nvPr>
        </p:nvSpPr>
        <p:spPr>
          <a:xfrm>
            <a:off x="304800" y="1143000"/>
            <a:ext cx="8534400" cy="5051425"/>
          </a:xfrm>
        </p:spPr>
        <p:txBody>
          <a:bodyPr lIns="92075" tIns="46038" rIns="92075" bIns="46038"/>
          <a:lstStyle/>
          <a:p>
            <a:pPr eaLnBrk="1" hangingPunct="1">
              <a:buFont typeface="Arial" charset="0"/>
              <a:buChar char="•"/>
            </a:pPr>
            <a:r>
              <a:rPr lang="en-US" smtClean="0"/>
              <a:t>Application developers should write conditions that compare columns with constants whenever possible</a:t>
            </a:r>
          </a:p>
          <a:p>
            <a:pPr eaLnBrk="1" hangingPunct="1">
              <a:buFont typeface="Arial" charset="0"/>
              <a:buChar char="•"/>
            </a:pPr>
            <a:endParaRPr lang="en-US" smtClean="0"/>
          </a:p>
          <a:p>
            <a:pPr lvl="1" eaLnBrk="1" hangingPunct="1">
              <a:buFont typeface="Arial" charset="0"/>
              <a:buChar char="•"/>
            </a:pPr>
            <a:r>
              <a:rPr lang="en-US" smtClean="0"/>
              <a:t>QTYONHAND &gt; 2000</a:t>
            </a:r>
          </a:p>
          <a:p>
            <a:pPr lvl="1" eaLnBrk="1" hangingPunct="1">
              <a:buFont typeface="Arial" charset="0"/>
              <a:buChar char="•"/>
            </a:pPr>
            <a:r>
              <a:rPr lang="en-US" smtClean="0"/>
              <a:t>QTYONHAND &gt; 24000/12</a:t>
            </a:r>
          </a:p>
          <a:p>
            <a:pPr eaLnBrk="1" hangingPunct="1">
              <a:buFont typeface="Arial" charset="0"/>
              <a:buChar char="•"/>
            </a:pPr>
            <a:endParaRPr lang="en-US" smtClean="0"/>
          </a:p>
          <a:p>
            <a:pPr eaLnBrk="1" hangingPunct="1">
              <a:buFont typeface="Arial" charset="0"/>
              <a:buChar char="•"/>
            </a:pPr>
            <a:r>
              <a:rPr lang="en-US" smtClean="0"/>
              <a:t>Computation of constants is performed only once</a:t>
            </a:r>
          </a:p>
          <a:p>
            <a:pPr eaLnBrk="1" hangingPunct="1">
              <a:buFont typeface="Arial" charset="0"/>
              <a:buChar char="•"/>
            </a:pPr>
            <a:endParaRPr lang="en-US" smtClean="0"/>
          </a:p>
          <a:p>
            <a:pPr eaLnBrk="1" hangingPunct="1">
              <a:buFont typeface="Arial" charset="0"/>
              <a:buChar char="•"/>
            </a:pPr>
            <a:r>
              <a:rPr lang="en-US" smtClean="0"/>
              <a:t>Do not write conditions with expressions involving columns</a:t>
            </a:r>
          </a:p>
          <a:p>
            <a:pPr eaLnBrk="1" hangingPunct="1">
              <a:buFont typeface="Arial" charset="0"/>
              <a:buChar char="•"/>
            </a:pPr>
            <a:endParaRPr lang="en-US" smtClean="0"/>
          </a:p>
          <a:p>
            <a:pPr lvl="1" eaLnBrk="1" hangingPunct="1">
              <a:buFont typeface="Arial" charset="0"/>
              <a:buChar char="•"/>
            </a:pPr>
            <a:r>
              <a:rPr lang="en-US" smtClean="0"/>
              <a:t>QTYONHAND+REORDERQTY &gt; 24000</a:t>
            </a:r>
          </a:p>
          <a:p>
            <a:pPr eaLnBrk="1" hangingPunct="1">
              <a:buFont typeface="Wingdings" pitchFamily="2" charset="2"/>
              <a:buNone/>
            </a:pPr>
            <a:endParaRPr lang="en-US" smtClean="0"/>
          </a:p>
        </p:txBody>
      </p:sp>
      <p:sp>
        <p:nvSpPr>
          <p:cNvPr id="8" name="Slide Number Placeholder 3"/>
          <p:cNvSpPr>
            <a:spLocks noGrp="1"/>
          </p:cNvSpPr>
          <p:nvPr>
            <p:ph type="sldNum" sz="quarter" idx="10"/>
          </p:nvPr>
        </p:nvSpPr>
        <p:spPr/>
        <p:txBody>
          <a:bodyPr/>
          <a:lstStyle/>
          <a:p>
            <a:pPr>
              <a:defRPr/>
            </a:pPr>
            <a:fld id="{9447A146-61BD-4847-8B4B-CF10BCFC1828}" type="slidenum">
              <a:rPr lang="en-US"/>
              <a:pPr>
                <a:defRPr/>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3316"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13317"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solidFill>
                <a:srgbClr val="000000"/>
              </a:solidFill>
            </a:endParaRPr>
          </a:p>
        </p:txBody>
      </p:sp>
      <p:sp>
        <p:nvSpPr>
          <p:cNvPr id="32774" name="Rectangle 6"/>
          <p:cNvSpPr>
            <a:spLocks noGrp="1" noChangeArrowheads="1"/>
          </p:cNvSpPr>
          <p:nvPr>
            <p:ph type="title"/>
          </p:nvPr>
        </p:nvSpPr>
        <p:spPr/>
        <p:txBody>
          <a:bodyPr lIns="92075" tIns="46038" rIns="92075" bIns="46038"/>
          <a:lstStyle/>
          <a:p>
            <a:pPr eaLnBrk="1" hangingPunct="1">
              <a:defRPr/>
            </a:pPr>
            <a:r>
              <a:rPr lang="en-US" dirty="0" smtClean="0"/>
              <a:t>SQL Tuning - Rewriting IN and NOT IN</a:t>
            </a:r>
          </a:p>
        </p:txBody>
      </p:sp>
      <p:sp>
        <p:nvSpPr>
          <p:cNvPr id="13319" name="Rectangle 7"/>
          <p:cNvSpPr>
            <a:spLocks noGrp="1" noChangeArrowheads="1"/>
          </p:cNvSpPr>
          <p:nvPr>
            <p:ph type="body" idx="1"/>
          </p:nvPr>
        </p:nvSpPr>
        <p:spPr>
          <a:xfrm>
            <a:off x="304800" y="1143000"/>
            <a:ext cx="8534400" cy="5051425"/>
          </a:xfrm>
        </p:spPr>
        <p:txBody>
          <a:bodyPr lIns="92075" tIns="46038" rIns="92075" bIns="46038"/>
          <a:lstStyle/>
          <a:p>
            <a:pPr eaLnBrk="1" hangingPunct="1">
              <a:buFont typeface="Arial" charset="0"/>
              <a:buChar char="•"/>
            </a:pPr>
            <a:r>
              <a:rPr lang="en-US" smtClean="0"/>
              <a:t>For comparing a list of variables and subqueries</a:t>
            </a:r>
          </a:p>
          <a:p>
            <a:pPr eaLnBrk="1" hangingPunct="1">
              <a:buFont typeface="Arial" charset="0"/>
              <a:buChar char="•"/>
            </a:pPr>
            <a:endParaRPr lang="en-US" smtClean="0"/>
          </a:p>
          <a:p>
            <a:pPr eaLnBrk="1" hangingPunct="1">
              <a:buFont typeface="Arial" charset="0"/>
              <a:buChar char="•"/>
            </a:pPr>
            <a:r>
              <a:rPr lang="en-US" smtClean="0"/>
              <a:t>Rewritten from  column IN (var1, var2, var3)</a:t>
            </a:r>
          </a:p>
          <a:p>
            <a:pPr eaLnBrk="1" hangingPunct="1">
              <a:buFont typeface="Wingdings" pitchFamily="2" charset="2"/>
              <a:buNone/>
            </a:pPr>
            <a:r>
              <a:rPr lang="en-US" smtClean="0"/>
              <a:t>      to</a:t>
            </a:r>
          </a:p>
          <a:p>
            <a:pPr eaLnBrk="1" hangingPunct="1">
              <a:buFont typeface="Wingdings" pitchFamily="2" charset="2"/>
              <a:buNone/>
            </a:pPr>
            <a:r>
              <a:rPr lang="en-US" smtClean="0"/>
              <a:t>	column = var1 or column = var2 or column = var3</a:t>
            </a:r>
          </a:p>
        </p:txBody>
      </p:sp>
      <p:sp>
        <p:nvSpPr>
          <p:cNvPr id="8" name="Slide Number Placeholder 3"/>
          <p:cNvSpPr>
            <a:spLocks noGrp="1"/>
          </p:cNvSpPr>
          <p:nvPr>
            <p:ph type="sldNum" sz="quarter" idx="10"/>
          </p:nvPr>
        </p:nvSpPr>
        <p:spPr/>
        <p:txBody>
          <a:bodyPr/>
          <a:lstStyle/>
          <a:p>
            <a:pPr>
              <a:defRPr/>
            </a:pPr>
            <a:fld id="{6C4D882A-11A5-46C4-85F1-E4FA1E7CD08A}" type="slidenum">
              <a:rPr lang="en-US"/>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3030</Words>
  <Application>Microsoft Office PowerPoint</Application>
  <PresentationFormat>On-screen Show (4:3)</PresentationFormat>
  <Paragraphs>517</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Custom Design</vt:lpstr>
      <vt:lpstr>RDBMS Essentials - Day 6</vt:lpstr>
      <vt:lpstr>Recap</vt:lpstr>
      <vt:lpstr>Day6 – Session Plan</vt:lpstr>
      <vt:lpstr>SQL query tuning</vt:lpstr>
      <vt:lpstr>SQL query tuning</vt:lpstr>
      <vt:lpstr>SQL processing components</vt:lpstr>
      <vt:lpstr>SQL Tuning - Avoid unnecessary column selection</vt:lpstr>
      <vt:lpstr>SQL Tuning - Avoid expressions involving columns</vt:lpstr>
      <vt:lpstr>SQL Tuning - Rewriting IN and NOT IN</vt:lpstr>
      <vt:lpstr>SQL Tuning - BETWEEN and LIKE usage</vt:lpstr>
      <vt:lpstr>SQL Tuning - Between operator</vt:lpstr>
      <vt:lpstr>SQL Tuning - LIKE operator</vt:lpstr>
      <vt:lpstr>SQL Tuning - Don’t mix data types</vt:lpstr>
      <vt:lpstr>SQL Tuning - Don’t mix datatypes</vt:lpstr>
      <vt:lpstr>SQL Tuning - Resource intensive operations</vt:lpstr>
      <vt:lpstr>SQL Tuning - With UNION </vt:lpstr>
      <vt:lpstr>SQL Tuning - Unnecessary DISTINCT</vt:lpstr>
      <vt:lpstr>SQL Tuning - EXISTS and IN</vt:lpstr>
      <vt:lpstr>Index</vt:lpstr>
      <vt:lpstr>Index</vt:lpstr>
      <vt:lpstr>Index</vt:lpstr>
      <vt:lpstr>SQL Tuning- Columns NOT to Index</vt:lpstr>
      <vt:lpstr>SQL Tuning-  Indexing: The 95/5 Rule</vt:lpstr>
      <vt:lpstr>SQL Tuning- Understanding Indexes</vt:lpstr>
      <vt:lpstr>SQL Tuning- Understanding Indexes</vt:lpstr>
      <vt:lpstr>SQL Tuning- Understanding Indexes</vt:lpstr>
      <vt:lpstr>SQL Tuning- Understanding Indexes</vt:lpstr>
      <vt:lpstr>SQL Tuning- Understanding Indexes</vt:lpstr>
      <vt:lpstr>PL/SQL – Best Practices</vt:lpstr>
      <vt:lpstr> DECLARE – What is required by the code </vt:lpstr>
      <vt:lpstr>Hand crafting the Built-in Functions </vt:lpstr>
      <vt:lpstr>Inefficient Conditional Control Statements </vt:lpstr>
      <vt:lpstr>Check the LOOP statements </vt:lpstr>
      <vt:lpstr>Implicit Datatype Conversions </vt:lpstr>
      <vt:lpstr>Inappropriate Declarations for Numeric Datatypes   </vt:lpstr>
      <vt:lpstr>Unnecessary NOT NULL Constraints   </vt:lpstr>
      <vt:lpstr>Summary</vt:lpstr>
      <vt:lpstr>Slide 38</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 6</dc:title>
  <dc:creator>Rengarajan_Ramanujam, Shinu Thomas</dc:creator>
  <cp:lastModifiedBy>Shinu_Thomas</cp:lastModifiedBy>
  <cp:revision>129</cp:revision>
  <dcterms:created xsi:type="dcterms:W3CDTF">2009-04-02T03:30:15Z</dcterms:created>
  <dcterms:modified xsi:type="dcterms:W3CDTF">2010-07-02T10:54:57Z</dcterms:modified>
</cp:coreProperties>
</file>