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9" r:id="rId2"/>
    <p:sldId id="327" r:id="rId3"/>
    <p:sldId id="340" r:id="rId4"/>
    <p:sldId id="326" r:id="rId5"/>
    <p:sldId id="306" r:id="rId6"/>
    <p:sldId id="343" r:id="rId7"/>
    <p:sldId id="344" r:id="rId8"/>
    <p:sldId id="309" r:id="rId9"/>
    <p:sldId id="310" r:id="rId10"/>
    <p:sldId id="311" r:id="rId11"/>
    <p:sldId id="312" r:id="rId12"/>
    <p:sldId id="313" r:id="rId13"/>
    <p:sldId id="314" r:id="rId14"/>
    <p:sldId id="315" r:id="rId15"/>
    <p:sldId id="348" r:id="rId16"/>
    <p:sldId id="316" r:id="rId17"/>
    <p:sldId id="317" r:id="rId18"/>
    <p:sldId id="318" r:id="rId19"/>
    <p:sldId id="319" r:id="rId20"/>
    <p:sldId id="320" r:id="rId21"/>
    <p:sldId id="321" r:id="rId22"/>
    <p:sldId id="345" r:id="rId23"/>
    <p:sldId id="329" r:id="rId24"/>
    <p:sldId id="332" r:id="rId25"/>
    <p:sldId id="333" r:id="rId26"/>
    <p:sldId id="335" r:id="rId27"/>
    <p:sldId id="336" r:id="rId28"/>
    <p:sldId id="337" r:id="rId29"/>
    <p:sldId id="338" r:id="rId30"/>
    <p:sldId id="324" r:id="rId31"/>
    <p:sldId id="325" r:id="rId32"/>
    <p:sldId id="267" r:id="rId33"/>
    <p:sldId id="347" r:id="rId34"/>
    <p:sldId id="346"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EB99"/>
    <a:srgbClr val="D5DF59"/>
    <a:srgbClr val="66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73559" autoAdjust="0"/>
  </p:normalViewPr>
  <p:slideViewPr>
    <p:cSldViewPr>
      <p:cViewPr varScale="1">
        <p:scale>
          <a:sx n="56" d="100"/>
          <a:sy n="56" d="100"/>
        </p:scale>
        <p:origin x="-196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27FD379-7AF2-450F-8B6B-77EB4A1B9532}" type="datetimeFigureOut">
              <a:rPr lang="en-US"/>
              <a:pPr>
                <a:defRPr/>
              </a:pPr>
              <a:t>7/2/2010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11DAC06-94D2-47B0-9069-3FE07DCF8E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35026CE4-601F-48D3-91D5-38099F3B1FAC}"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1</a:t>
            </a:fld>
            <a:endParaRPr lang="en-US" b="1" smtClean="0">
              <a:solidFill>
                <a:srgbClr val="000000"/>
              </a:solidFill>
              <a:latin typeface="Arial"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latin typeface="Arial" charset="0"/>
              </a:rPr>
              <a:t>RDBMS Essentials</a:t>
            </a:r>
            <a:r>
              <a:rPr lang="en-US" baseline="0" dirty="0" smtClean="0">
                <a:latin typeface="Arial" charset="0"/>
              </a:rPr>
              <a:t> Day 7</a:t>
            </a:r>
            <a:endParaRPr lang="en-US" dirty="0"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p:spPr>
      </p:sp>
      <p:sp>
        <p:nvSpPr>
          <p:cNvPr id="450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References:  An abstract  “An Overview of Data Warehousing and OLAP Technology” by Surajit Chaudhuri &amp; Umeshwar Dayal</a:t>
            </a:r>
          </a:p>
          <a:p>
            <a:endParaRPr lang="en-US" smtClean="0"/>
          </a:p>
        </p:txBody>
      </p:sp>
      <p:sp>
        <p:nvSpPr>
          <p:cNvPr id="4" name="Slide Number Placeholder 3"/>
          <p:cNvSpPr>
            <a:spLocks noGrp="1"/>
          </p:cNvSpPr>
          <p:nvPr>
            <p:ph type="sldNum" sz="quarter" idx="5"/>
          </p:nvPr>
        </p:nvSpPr>
        <p:spPr/>
        <p:txBody>
          <a:bodyPr/>
          <a:lstStyle/>
          <a:p>
            <a:pPr>
              <a:defRPr/>
            </a:pPr>
            <a:fld id="{0BBEEFD7-32D8-4CCC-A36A-544703C24833}"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buFontTx/>
              <a:buChar char="•"/>
            </a:pPr>
            <a:r>
              <a:rPr lang="en-US" b="1" dirty="0" smtClean="0">
                <a:solidFill>
                  <a:schemeClr val="accent2"/>
                </a:solidFill>
              </a:rPr>
              <a:t>Data sources:</a:t>
            </a:r>
            <a:r>
              <a:rPr lang="en-US" b="1" dirty="0" smtClean="0"/>
              <a:t> </a:t>
            </a:r>
            <a:r>
              <a:rPr lang="en-US" dirty="0" smtClean="0"/>
              <a:t>An organization has many functional units with their own data.  Data from all such sources have to be consolidated and put into a consistent form that would reflect the business of an organization as a whole. These sources of data for a data warehouse are known as data sources or operational data sources.</a:t>
            </a:r>
          </a:p>
          <a:p>
            <a:pPr eaLnBrk="1" hangingPunct="1">
              <a:buFontTx/>
              <a:buChar char="•"/>
            </a:pPr>
            <a:endParaRPr lang="en-US" dirty="0" smtClean="0"/>
          </a:p>
          <a:p>
            <a:pPr eaLnBrk="1" hangingPunct="1">
              <a:buFontTx/>
              <a:buChar char="•"/>
            </a:pPr>
            <a:r>
              <a:rPr lang="en-US" b="1" dirty="0" smtClean="0">
                <a:solidFill>
                  <a:schemeClr val="accent2"/>
                </a:solidFill>
              </a:rPr>
              <a:t>Metadata:</a:t>
            </a:r>
            <a:r>
              <a:rPr lang="en-US" dirty="0" smtClean="0"/>
              <a:t> Metadata is the information about the data. This is the layer of the data warehouse which stores the information like the source data, transformed data, date and time of data extraction, target databases, data and time of data loading, etc.</a:t>
            </a:r>
          </a:p>
          <a:p>
            <a:pPr eaLnBrk="1" hangingPunct="1">
              <a:buFontTx/>
              <a:buChar char="•"/>
            </a:pPr>
            <a:endParaRPr lang="en-US" dirty="0" smtClean="0"/>
          </a:p>
          <a:p>
            <a:pPr eaLnBrk="1" hangingPunct="1">
              <a:buFontTx/>
              <a:buChar char="•"/>
            </a:pPr>
            <a:r>
              <a:rPr lang="en-US" b="1" dirty="0" smtClean="0">
                <a:solidFill>
                  <a:schemeClr val="accent2"/>
                </a:solidFill>
              </a:rPr>
              <a:t>Measure attributes:</a:t>
            </a:r>
            <a:r>
              <a:rPr lang="en-US" dirty="0" smtClean="0"/>
              <a:t>  A numerical value that can be summarized or can be aggregated upon. </a:t>
            </a:r>
          </a:p>
          <a:p>
            <a:pPr eaLnBrk="1" hangingPunct="1">
              <a:buFontTx/>
              <a:buChar char="•"/>
            </a:pPr>
            <a:endParaRPr lang="en-US" dirty="0" smtClean="0"/>
          </a:p>
          <a:p>
            <a:pPr eaLnBrk="1" hangingPunct="1">
              <a:buFontTx/>
              <a:buChar char="•"/>
            </a:pPr>
            <a:r>
              <a:rPr lang="en-US" b="1" dirty="0" smtClean="0">
                <a:solidFill>
                  <a:schemeClr val="accent2"/>
                </a:solidFill>
              </a:rPr>
              <a:t>Dimension attributes:</a:t>
            </a:r>
            <a:r>
              <a:rPr lang="en-US" dirty="0" smtClean="0"/>
              <a:t>  Dimensions can be defined as the perspectives used for looking at the data. Dimensions are the answer to the question “How do you want to see your data?” </a:t>
            </a:r>
          </a:p>
          <a:p>
            <a:endParaRPr lang="en-US" dirty="0" smtClean="0"/>
          </a:p>
        </p:txBody>
      </p:sp>
      <p:sp>
        <p:nvSpPr>
          <p:cNvPr id="4" name="Slide Number Placeholder 3"/>
          <p:cNvSpPr>
            <a:spLocks noGrp="1"/>
          </p:cNvSpPr>
          <p:nvPr>
            <p:ph type="sldNum" sz="quarter" idx="5"/>
          </p:nvPr>
        </p:nvSpPr>
        <p:spPr/>
        <p:txBody>
          <a:bodyPr/>
          <a:lstStyle/>
          <a:p>
            <a:pPr>
              <a:defRPr/>
            </a:pPr>
            <a:fld id="{5565946C-8605-4E4A-86EA-2D04E90934B5}"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normAutofit lnSpcReduction="10000"/>
          </a:bodyPr>
          <a:lstStyle/>
          <a:p>
            <a:pPr eaLnBrk="1" hangingPunct="1">
              <a:buFontTx/>
              <a:buChar char="•"/>
            </a:pPr>
            <a:r>
              <a:rPr lang="en-US" b="1" dirty="0" smtClean="0">
                <a:solidFill>
                  <a:schemeClr val="accent2"/>
                </a:solidFill>
              </a:rPr>
              <a:t>Dimensional Modeling:</a:t>
            </a:r>
            <a:r>
              <a:rPr lang="en-US" dirty="0" smtClean="0"/>
              <a:t> The dimensional modeling is also known as star schema because in dimensional modeling there is a large central fact table with many dimension tables surrounding it. </a:t>
            </a:r>
            <a:endParaRPr lang="en-US" b="1" dirty="0" smtClean="0"/>
          </a:p>
          <a:p>
            <a:pPr eaLnBrk="1" hangingPunct="1">
              <a:buFontTx/>
              <a:buChar char="•"/>
            </a:pPr>
            <a:r>
              <a:rPr lang="en-US" b="1" dirty="0" smtClean="0">
                <a:solidFill>
                  <a:schemeClr val="accent2"/>
                </a:solidFill>
              </a:rPr>
              <a:t>Fact Tables:</a:t>
            </a:r>
            <a:r>
              <a:rPr lang="en-US" dirty="0" smtClean="0"/>
              <a:t> Each data warehouse or data mart includes one or more fact tables. A fact table is central to a star or snowflake schema, and captures the data that measures the organization's business operations. Fact tables usually contain large numbers of rows.</a:t>
            </a:r>
          </a:p>
          <a:p>
            <a:pPr marL="0" marR="0" indent="0" algn="l" defTabSz="914400" rtl="0" eaLnBrk="1" fontAlgn="base" latinLnBrk="0" hangingPunct="1">
              <a:lnSpc>
                <a:spcPct val="100000"/>
              </a:lnSpc>
              <a:spcBef>
                <a:spcPct val="30000"/>
              </a:spcBef>
              <a:spcAft>
                <a:spcPct val="0"/>
              </a:spcAft>
              <a:buClrTx/>
              <a:buSzTx/>
              <a:buFontTx/>
              <a:buChar char="•"/>
              <a:tabLst/>
              <a:defRPr/>
            </a:pPr>
            <a:r>
              <a:rPr lang="en-US" b="1" dirty="0" smtClean="0">
                <a:solidFill>
                  <a:schemeClr val="accent2"/>
                </a:solidFill>
              </a:rPr>
              <a:t>Dimension Tables:</a:t>
            </a:r>
            <a:r>
              <a:rPr lang="en-US" b="1" dirty="0" smtClean="0"/>
              <a:t> </a:t>
            </a:r>
            <a:r>
              <a:rPr lang="en-US" sz="1200" kern="1200" dirty="0" smtClean="0">
                <a:solidFill>
                  <a:schemeClr val="tx1"/>
                </a:solidFill>
                <a:latin typeface="+mn-lt"/>
                <a:ea typeface="+mn-ea"/>
                <a:cs typeface="+mn-cs"/>
              </a:rPr>
              <a:t>The attributes in these tables describe the fact records in the fact table. It contains attributes which summarize the useful information required by the analyst. Dimension table even contains attributes providing descriptive information. Some attributes have hierarchies for example a dimension containing information about product may contain a hierarchy that separates products into categories, with each of these categories further subdivided into manufacturer.</a:t>
            </a:r>
          </a:p>
          <a:p>
            <a:pPr eaLnBrk="1" hangingPunct="1">
              <a:buFontTx/>
              <a:buChar char="•"/>
            </a:pPr>
            <a:endParaRPr lang="en-US" dirty="0" smtClean="0"/>
          </a:p>
          <a:p>
            <a:pPr eaLnBrk="1" hangingPunct="1">
              <a:buFontTx/>
              <a:buChar char="•"/>
            </a:pPr>
            <a:r>
              <a:rPr lang="en-US" b="1" dirty="0" smtClean="0">
                <a:solidFill>
                  <a:schemeClr val="accent2"/>
                </a:solidFill>
              </a:rPr>
              <a:t>Cube:</a:t>
            </a:r>
            <a:r>
              <a:rPr lang="en-US" dirty="0" smtClean="0"/>
              <a:t>  The OLAP tools allows you to turn data stored in relational databases into meaningful, easy to navigate business information by creating data cube. The dimensions of a cube represent distinct categories for analyzing business data. Categories such as time, geography or product line breakdowns are typical cube dimensions.</a:t>
            </a:r>
          </a:p>
          <a:p>
            <a:endParaRPr lang="en-US" dirty="0" smtClean="0"/>
          </a:p>
          <a:p>
            <a:r>
              <a:rPr lang="en-US" dirty="0" err="1" smtClean="0"/>
              <a:t>References:Inmon</a:t>
            </a:r>
            <a:r>
              <a:rPr lang="en-US" dirty="0" smtClean="0"/>
              <a:t>, W.H., Building the Data Warehouse. John Wiley, 1992 </a:t>
            </a:r>
          </a:p>
        </p:txBody>
      </p:sp>
      <p:sp>
        <p:nvSpPr>
          <p:cNvPr id="4" name="Slide Number Placeholder 3"/>
          <p:cNvSpPr>
            <a:spLocks noGrp="1"/>
          </p:cNvSpPr>
          <p:nvPr>
            <p:ph type="sldNum" sz="quarter" idx="5"/>
          </p:nvPr>
        </p:nvSpPr>
        <p:spPr/>
        <p:txBody>
          <a:bodyPr/>
          <a:lstStyle/>
          <a:p>
            <a:pPr>
              <a:defRPr/>
            </a:pPr>
            <a:fld id="{5098B73C-C9EB-4329-91A3-121F602D2C0A}" type="slidenum">
              <a:rPr lang="en-US" smtClean="0"/>
              <a:pPr>
                <a:defRPr/>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smtClean="0"/>
          </a:p>
        </p:txBody>
      </p:sp>
      <p:sp>
        <p:nvSpPr>
          <p:cNvPr id="4" name="Slide Number Placeholder 3"/>
          <p:cNvSpPr>
            <a:spLocks noGrp="1"/>
          </p:cNvSpPr>
          <p:nvPr>
            <p:ph type="sldNum" sz="quarter" idx="5"/>
          </p:nvPr>
        </p:nvSpPr>
        <p:spPr/>
        <p:txBody>
          <a:bodyPr/>
          <a:lstStyle/>
          <a:p>
            <a:pPr>
              <a:defRPr/>
            </a:pPr>
            <a:fld id="{2CCAD127-366C-46D3-A777-71592AF16EFC}"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RDBMS Essentials</a:t>
            </a:r>
            <a:r>
              <a:rPr lang="en-US" baseline="0" dirty="0" smtClean="0"/>
              <a:t> Day7</a:t>
            </a:r>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RDBMS Essentials</a:t>
            </a:r>
            <a:r>
              <a:rPr lang="en-US" baseline="0" dirty="0" smtClean="0">
                <a:latin typeface="Arial" charset="0"/>
              </a:rPr>
              <a:t> Day 7</a:t>
            </a: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F6EAE70B-8DA6-4C84-B7BA-9F414DA33257}"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23</a:t>
            </a:fld>
            <a:endParaRPr lang="en-US" b="1" smtClean="0">
              <a:solidFill>
                <a:srgbClr val="000000"/>
              </a:solidFill>
              <a:latin typeface="Arial"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RDBMS Essentials</a:t>
            </a:r>
            <a:r>
              <a:rPr lang="en-US" baseline="0" dirty="0" smtClean="0"/>
              <a:t> Day7</a:t>
            </a:r>
            <a:endParaRPr lang="en-US" dirty="0" smtClean="0"/>
          </a:p>
          <a:p>
            <a:pPr eaLnBrk="1" hangingPunct="1">
              <a:spcBef>
                <a:spcPct val="0"/>
              </a:spcBef>
            </a:pPr>
            <a:endParaRPr lang="en-US" dirty="0" smtClean="0">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BD76379-A943-4EE7-86E7-8685A33C563B}" type="slidenum">
              <a:rPr lang="en-US" smtClean="0">
                <a:latin typeface="Arial" charset="0"/>
              </a:rPr>
              <a:pPr fontAlgn="base">
                <a:spcBef>
                  <a:spcPct val="0"/>
                </a:spcBef>
                <a:spcAft>
                  <a:spcPct val="0"/>
                </a:spcAft>
              </a:pPr>
              <a:t>3</a:t>
            </a:fld>
            <a:endParaRPr lang="en-US" smtClean="0">
              <a:latin typeface="Arial"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xfrm>
            <a:off x="914400" y="4343400"/>
            <a:ext cx="5029200" cy="4114800"/>
          </a:xfrm>
          <a:noFill/>
        </p:spPr>
        <p:txBody>
          <a:bodyPr wrap="square" numCol="1" anchor="t" anchorCtr="0" compatLnSpc="1">
            <a:prstTxWarp prst="textNoShape">
              <a:avLst/>
            </a:prstTxWarp>
          </a:bodyPr>
          <a:lstStyle/>
          <a:p>
            <a:pPr marL="914400" marR="0" lvl="2"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a:t>
            </a:r>
            <a:r>
              <a:rPr lang="en-US" baseline="0" dirty="0" smtClean="0">
                <a:latin typeface="Arial" charset="0"/>
              </a:rPr>
              <a:t> Day 7</a:t>
            </a:r>
            <a:endParaRPr lang="en-US" dirty="0" smtClean="0">
              <a:latin typeface="Arial" charset="0"/>
            </a:endParaRPr>
          </a:p>
          <a:p>
            <a:pPr lvl="2" eaLnBrk="1" hangingPunct="1">
              <a:spcBef>
                <a:spcPct val="0"/>
              </a:spcBef>
            </a:pPr>
            <a:endParaRPr lang="en-US" dirty="0" smtClean="0">
              <a:latin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A6FA790-29C5-4D8F-98C5-DB8DD40BD606}" type="slidenum">
              <a:rPr lang="en-US" smtClean="0">
                <a:latin typeface="Arial" charset="0"/>
              </a:rPr>
              <a:pPr fontAlgn="base">
                <a:spcBef>
                  <a:spcPct val="0"/>
                </a:spcBef>
                <a:spcAft>
                  <a:spcPct val="0"/>
                </a:spcAft>
              </a:pPr>
              <a:t>30</a:t>
            </a:fld>
            <a:endParaRPr lang="en-US" smtClean="0">
              <a:latin typeface="Arial"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018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RDBMS Essentials</a:t>
            </a:r>
            <a:r>
              <a:rPr lang="en-US" baseline="0" dirty="0" smtClean="0"/>
              <a:t> Day7</a:t>
            </a:r>
            <a:endParaRPr lang="en-US" dirty="0" smtClean="0"/>
          </a:p>
          <a:p>
            <a:pPr eaLnBrk="1" hangingPunct="1">
              <a:spcBef>
                <a:spcPct val="0"/>
              </a:spcBef>
            </a:pPr>
            <a:endParaRPr lang="en-US" dirty="0" smtClean="0">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560DB307-63C9-41B2-B20E-138557B9DBC3}"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33</a:t>
            </a:fld>
            <a:endParaRPr lang="en-US" b="1" smtClean="0">
              <a:solidFill>
                <a:srgbClr val="000000"/>
              </a:solidFill>
              <a:latin typeface="Arial" charset="0"/>
            </a:endParaRPr>
          </a:p>
        </p:txBody>
      </p:sp>
      <p:sp>
        <p:nvSpPr>
          <p:cNvPr id="5120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t>RDBMS Essentials</a:t>
            </a:r>
            <a:r>
              <a:rPr lang="en-US" baseline="0" dirty="0" smtClean="0"/>
              <a:t> Day7</a:t>
            </a:r>
            <a:endParaRPr lang="en-US" dirty="0" smtClean="0"/>
          </a:p>
          <a:p>
            <a:pPr eaLnBrk="1" hangingPunct="1">
              <a:spcBef>
                <a:spcPct val="0"/>
              </a:spcBef>
            </a:pPr>
            <a:endParaRPr lang="en-US" dirty="0" smtClean="0">
              <a:latin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RDBMS Essentials</a:t>
            </a:r>
            <a:r>
              <a:rPr lang="en-US" baseline="0" dirty="0" smtClean="0"/>
              <a:t> Day7</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34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eaLnBrk="0" fontAlgn="base" hangingPunct="0">
              <a:spcBef>
                <a:spcPct val="50000"/>
              </a:spcBef>
              <a:spcAft>
                <a:spcPct val="0"/>
              </a:spcAft>
              <a:buClr>
                <a:srgbClr val="0033CC"/>
              </a:buClr>
              <a:buSzPct val="155000"/>
              <a:buFont typeface="Symbol" pitchFamily="18" charset="2"/>
              <a:buNone/>
            </a:pPr>
            <a:fld id="{8D95294B-E926-4E26-8673-CCDBC0F392EF}" type="slidenum">
              <a:rPr lang="en-US" b="1" smtClean="0">
                <a:solidFill>
                  <a:srgbClr val="000000"/>
                </a:solidFill>
                <a:latin typeface="Arial" charset="0"/>
              </a:rPr>
              <a:pPr eaLnBrk="0" fontAlgn="base" hangingPunct="0">
                <a:spcBef>
                  <a:spcPct val="50000"/>
                </a:spcBef>
                <a:spcAft>
                  <a:spcPct val="0"/>
                </a:spcAft>
                <a:buClr>
                  <a:srgbClr val="0033CC"/>
                </a:buClr>
                <a:buSzPct val="155000"/>
                <a:buFont typeface="Symbol" pitchFamily="18" charset="2"/>
                <a:buNone/>
              </a:pPr>
              <a:t>4</a:t>
            </a:fld>
            <a:endParaRPr lang="en-US" b="1" smtClean="0">
              <a:solidFill>
                <a:srgbClr val="000000"/>
              </a:solidFill>
              <a:latin typeface="Arial"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smtClean="0">
                <a:latin typeface="Arial" charset="0"/>
              </a:rPr>
              <a:t>RDBMS Essentials</a:t>
            </a:r>
            <a:r>
              <a:rPr lang="en-US" baseline="0" dirty="0" smtClean="0">
                <a:latin typeface="Arial" charset="0"/>
              </a:rPr>
              <a:t> Day 7</a:t>
            </a:r>
            <a:endParaRPr lang="en-US" dirty="0" smtClean="0">
              <a:latin typeface="Arial" charset="0"/>
            </a:endParaRPr>
          </a:p>
          <a:p>
            <a:pPr eaLnBrk="1" hangingPunct="1">
              <a:spcBef>
                <a:spcPct val="0"/>
              </a:spcBef>
            </a:pPr>
            <a:endParaRPr lang="en-US" dirty="0" smtClean="0">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RDBMS Essentials</a:t>
            </a:r>
            <a:r>
              <a:rPr lang="en-US" baseline="0" dirty="0" smtClean="0">
                <a:latin typeface="Arial" charset="0"/>
              </a:rPr>
              <a:t> Day 7</a:t>
            </a: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RDBMS Essentials</a:t>
            </a:r>
            <a:r>
              <a:rPr lang="en-US" baseline="0" dirty="0" smtClean="0">
                <a:latin typeface="Arial" charset="0"/>
              </a:rPr>
              <a:t> Day 7</a:t>
            </a: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RDBMS Essentials</a:t>
            </a:r>
            <a:r>
              <a:rPr lang="en-US" baseline="0" dirty="0" smtClean="0">
                <a:latin typeface="Arial" charset="0"/>
              </a:rPr>
              <a:t> Day 7</a:t>
            </a: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Arial" charset="0"/>
              </a:rPr>
              <a:t>RDBMS Essentials</a:t>
            </a:r>
            <a:r>
              <a:rPr lang="en-US" baseline="0" dirty="0" smtClean="0">
                <a:latin typeface="Arial" charset="0"/>
              </a:rPr>
              <a:t> Day 7</a:t>
            </a:r>
            <a:endParaRPr lang="en-US" dirty="0" smtClean="0">
              <a:latin typeface="Arial" charset="0"/>
            </a:endParaRPr>
          </a:p>
          <a:p>
            <a:endParaRPr lang="en-US" dirty="0"/>
          </a:p>
        </p:txBody>
      </p:sp>
      <p:sp>
        <p:nvSpPr>
          <p:cNvPr id="4" name="Slide Number Placeholder 3"/>
          <p:cNvSpPr>
            <a:spLocks noGrp="1"/>
          </p:cNvSpPr>
          <p:nvPr>
            <p:ph type="sldNum" sz="quarter" idx="10"/>
          </p:nvPr>
        </p:nvSpPr>
        <p:spPr/>
        <p:txBody>
          <a:bodyPr/>
          <a:lstStyle/>
          <a:p>
            <a:pPr>
              <a:defRPr/>
            </a:pPr>
            <a:fld id="{F11DAC06-94D2-47B0-9069-3FE07DCF8E38}"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p:spPr>
      </p:sp>
      <p:sp>
        <p:nvSpPr>
          <p:cNvPr id="440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References:  An abstract  “An Overview of Data Warehousing and OLAP Technology” by Surajit Chaudhuri &amp; Umeshwar Dayal</a:t>
            </a:r>
          </a:p>
        </p:txBody>
      </p:sp>
      <p:sp>
        <p:nvSpPr>
          <p:cNvPr id="4" name="Slide Number Placeholder 3"/>
          <p:cNvSpPr>
            <a:spLocks noGrp="1"/>
          </p:cNvSpPr>
          <p:nvPr>
            <p:ph type="sldNum" sz="quarter" idx="5"/>
          </p:nvPr>
        </p:nvSpPr>
        <p:spPr/>
        <p:txBody>
          <a:bodyPr/>
          <a:lstStyle/>
          <a:p>
            <a:pPr>
              <a:defRPr/>
            </a:pPr>
            <a:fld id="{99F0CC58-DDEC-4E46-A3FD-922229313C85}"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Generic"/>
          <p:cNvPicPr>
            <a:picLocks noChangeAspect="1" noChangeArrowheads="1"/>
          </p:cNvPicPr>
          <p:nvPr userDrawn="1"/>
        </p:nvPicPr>
        <p:blipFill>
          <a:blip r:embed="rId2" cstate="print"/>
          <a:srcRect/>
          <a:stretch>
            <a:fillRect/>
          </a:stretch>
        </p:blipFill>
        <p:spPr bwMode="auto">
          <a:xfrm>
            <a:off x="0" y="0"/>
            <a:ext cx="9144000" cy="6934200"/>
          </a:xfrm>
          <a:prstGeom prst="rect">
            <a:avLst/>
          </a:prstGeom>
          <a:noFill/>
          <a:ln w="9525">
            <a:noFill/>
            <a:miter lim="800000"/>
            <a:headEnd/>
            <a:tailEnd/>
          </a:ln>
        </p:spPr>
      </p:pic>
      <p:sp>
        <p:nvSpPr>
          <p:cNvPr id="5" name="Rectangle 4"/>
          <p:cNvSpPr>
            <a:spLocks noChangeArrowheads="1"/>
          </p:cNvSpPr>
          <p:nvPr userDrawn="1"/>
        </p:nvSpPr>
        <p:spPr bwMode="auto">
          <a:xfrm>
            <a:off x="0" y="6527800"/>
            <a:ext cx="9144000" cy="330200"/>
          </a:xfrm>
          <a:prstGeom prst="rect">
            <a:avLst/>
          </a:prstGeom>
          <a:solidFill>
            <a:srgbClr val="000000">
              <a:alpha val="61000"/>
            </a:srgbClr>
          </a:soli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6" name="Text Box 7"/>
          <p:cNvSpPr txBox="1">
            <a:spLocks noChangeArrowheads="1"/>
          </p:cNvSpPr>
          <p:nvPr userDrawn="1"/>
        </p:nvSpPr>
        <p:spPr bwMode="auto">
          <a:xfrm>
            <a:off x="352425" y="6553200"/>
            <a:ext cx="2238375"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eaLnBrk="0" hangingPunct="0">
              <a:spcBef>
                <a:spcPct val="50000"/>
              </a:spcBef>
              <a:buClr>
                <a:srgbClr val="0033CC"/>
              </a:buClr>
              <a:buSzPct val="155000"/>
              <a:buFont typeface="Symbol" pitchFamily="18" charset="2"/>
              <a:buNone/>
              <a:defRPr/>
            </a:pPr>
            <a:r>
              <a:rPr lang="en-US" sz="1200" dirty="0">
                <a:solidFill>
                  <a:srgbClr val="FFFFCC"/>
                </a:solidFill>
                <a:latin typeface="Arial" pitchFamily="34" charset="0"/>
              </a:rPr>
              <a:t>ER/CORP/CRS/DB91</a:t>
            </a:r>
          </a:p>
        </p:txBody>
      </p:sp>
      <p:sp>
        <p:nvSpPr>
          <p:cNvPr id="7" name="Text Box 8"/>
          <p:cNvSpPr txBox="1">
            <a:spLocks noChangeArrowheads="1"/>
          </p:cNvSpPr>
          <p:nvPr userDrawn="1"/>
        </p:nvSpPr>
        <p:spPr bwMode="auto">
          <a:xfrm>
            <a:off x="3668713" y="6553200"/>
            <a:ext cx="1125537" cy="274638"/>
          </a:xfrm>
          <a:prstGeom prst="rect">
            <a:avLst/>
          </a:prstGeom>
          <a:noFill/>
          <a:ln w="12700">
            <a:noFill/>
            <a:miter lim="800000"/>
            <a:headEnd/>
            <a:tailEnd/>
          </a:ln>
          <a:effectLst>
            <a:outerShdw dist="17961" dir="2700000" algn="ctr" rotWithShape="0">
              <a:schemeClr val="tx1"/>
            </a:outerShdw>
          </a:effectLst>
        </p:spPr>
        <p:txBody>
          <a:bodyPr>
            <a:spAutoFit/>
          </a:bodyPr>
          <a:lstStyle/>
          <a:p>
            <a:pPr algn="ctr" eaLnBrk="0" hangingPunct="0">
              <a:spcBef>
                <a:spcPct val="50000"/>
              </a:spcBef>
              <a:buClr>
                <a:srgbClr val="0033CC"/>
              </a:buClr>
              <a:buSzPct val="155000"/>
              <a:buFont typeface="Symbol" pitchFamily="18" charset="2"/>
              <a:buNone/>
              <a:defRPr/>
            </a:pPr>
            <a:r>
              <a:rPr lang="en-US" sz="1200" dirty="0">
                <a:solidFill>
                  <a:srgbClr val="FFFFCC"/>
                </a:solidFill>
                <a:latin typeface="Arial" pitchFamily="34" charset="0"/>
              </a:rPr>
              <a:t>Ver. No.: </a:t>
            </a:r>
            <a:r>
              <a:rPr lang="en-US" sz="1200" dirty="0" smtClean="0">
                <a:solidFill>
                  <a:srgbClr val="FFFFCC"/>
                </a:solidFill>
                <a:latin typeface="Arial" pitchFamily="34" charset="0"/>
              </a:rPr>
              <a:t>1.4</a:t>
            </a:r>
            <a:endParaRPr lang="en-US" sz="1200" dirty="0">
              <a:solidFill>
                <a:srgbClr val="FFFFCC"/>
              </a:solidFill>
              <a:latin typeface="Arial" pitchFamily="34" charset="0"/>
            </a:endParaRPr>
          </a:p>
        </p:txBody>
      </p:sp>
      <p:sp>
        <p:nvSpPr>
          <p:cNvPr id="8" name="Rectangle 6"/>
          <p:cNvSpPr>
            <a:spLocks noChangeArrowheads="1"/>
          </p:cNvSpPr>
          <p:nvPr userDrawn="1"/>
        </p:nvSpPr>
        <p:spPr bwMode="auto">
          <a:xfrm>
            <a:off x="6072188" y="6540500"/>
            <a:ext cx="3189399" cy="277641"/>
          </a:xfrm>
          <a:prstGeom prst="rect">
            <a:avLst/>
          </a:prstGeom>
          <a:noFill/>
          <a:ln w="12700" algn="ctr">
            <a:noFill/>
            <a:miter lim="800000"/>
            <a:headEnd/>
            <a:tailEnd/>
          </a:ln>
          <a:effectLst>
            <a:outerShdw dist="17961" dir="2700000" algn="ctr" rotWithShape="0">
              <a:schemeClr val="tx1"/>
            </a:outerShdw>
          </a:effectLst>
        </p:spPr>
        <p:txBody>
          <a:bodyPr wrap="none" lIns="92075" tIns="46038" rIns="92075" bIns="46038">
            <a:spAutoFit/>
          </a:bodyPr>
          <a:lstStyle/>
          <a:p>
            <a:pPr marL="173038" indent="-173038" eaLnBrk="0" hangingPunct="0">
              <a:spcBef>
                <a:spcPct val="50000"/>
              </a:spcBef>
              <a:defRPr/>
            </a:pPr>
            <a:r>
              <a:rPr lang="en-US" sz="1200" dirty="0">
                <a:solidFill>
                  <a:srgbClr val="FFFFCC"/>
                </a:solidFill>
                <a:latin typeface="Arial" pitchFamily="34" charset="0"/>
              </a:rPr>
              <a:t>Copyright © </a:t>
            </a:r>
            <a:r>
              <a:rPr lang="en-US" sz="1200" dirty="0" smtClean="0">
                <a:solidFill>
                  <a:srgbClr val="FFFFCC"/>
                </a:solidFill>
                <a:latin typeface="Arial" pitchFamily="34" charset="0"/>
              </a:rPr>
              <a:t>2010, </a:t>
            </a:r>
            <a:r>
              <a:rPr lang="en-US" sz="1200" dirty="0">
                <a:solidFill>
                  <a:srgbClr val="FFFFCC"/>
                </a:solidFill>
                <a:latin typeface="Arial" pitchFamily="34" charset="0"/>
              </a:rPr>
              <a:t>Infosys Technologies Ltd.</a:t>
            </a:r>
          </a:p>
        </p:txBody>
      </p:sp>
      <p:sp>
        <p:nvSpPr>
          <p:cNvPr id="9" name="Line 8"/>
          <p:cNvSpPr>
            <a:spLocks noChangeShapeType="1"/>
          </p:cNvSpPr>
          <p:nvPr userDrawn="1"/>
        </p:nvSpPr>
        <p:spPr bwMode="auto">
          <a:xfrm flipH="1" flipV="1">
            <a:off x="2379663" y="2946400"/>
            <a:ext cx="1360487" cy="7239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0" name="Line 9"/>
          <p:cNvSpPr>
            <a:spLocks noChangeShapeType="1"/>
          </p:cNvSpPr>
          <p:nvPr userDrawn="1"/>
        </p:nvSpPr>
        <p:spPr bwMode="auto">
          <a:xfrm rot="19887338" flipH="1" flipV="1">
            <a:off x="5262563" y="3560763"/>
            <a:ext cx="1450975" cy="29210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1" name="Line 10"/>
          <p:cNvSpPr>
            <a:spLocks noChangeShapeType="1"/>
          </p:cNvSpPr>
          <p:nvPr userDrawn="1"/>
        </p:nvSpPr>
        <p:spPr bwMode="auto">
          <a:xfrm rot="19887338" flipH="1" flipV="1">
            <a:off x="5438775" y="4532313"/>
            <a:ext cx="520700" cy="623887"/>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2" name="Line 11"/>
          <p:cNvSpPr>
            <a:spLocks noChangeShapeType="1"/>
          </p:cNvSpPr>
          <p:nvPr userDrawn="1"/>
        </p:nvSpPr>
        <p:spPr bwMode="auto">
          <a:xfrm rot="18064833" flipH="1" flipV="1">
            <a:off x="2777332" y="4928394"/>
            <a:ext cx="1147762" cy="488950"/>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3" name="Line 12"/>
          <p:cNvSpPr>
            <a:spLocks noChangeShapeType="1"/>
          </p:cNvSpPr>
          <p:nvPr userDrawn="1"/>
        </p:nvSpPr>
        <p:spPr bwMode="auto">
          <a:xfrm rot="17836519" flipH="1" flipV="1">
            <a:off x="2698751" y="3900487"/>
            <a:ext cx="793750" cy="835025"/>
          </a:xfrm>
          <a:prstGeom prst="line">
            <a:avLst/>
          </a:prstGeom>
          <a:noFill/>
          <a:ln w="1270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4" name="Freeform 13"/>
          <p:cNvSpPr>
            <a:spLocks/>
          </p:cNvSpPr>
          <p:nvPr userDrawn="1"/>
        </p:nvSpPr>
        <p:spPr bwMode="auto">
          <a:xfrm>
            <a:off x="4848225" y="2401888"/>
            <a:ext cx="1358900" cy="1338262"/>
          </a:xfrm>
          <a:custGeom>
            <a:avLst/>
            <a:gdLst/>
            <a:ahLst/>
            <a:cxnLst>
              <a:cxn ang="0">
                <a:pos x="0" y="843"/>
              </a:cxn>
              <a:cxn ang="0">
                <a:pos x="80" y="599"/>
              </a:cxn>
              <a:cxn ang="0">
                <a:pos x="144" y="331"/>
              </a:cxn>
              <a:cxn ang="0">
                <a:pos x="276" y="155"/>
              </a:cxn>
              <a:cxn ang="0">
                <a:pos x="460" y="51"/>
              </a:cxn>
              <a:cxn ang="0">
                <a:pos x="644" y="11"/>
              </a:cxn>
              <a:cxn ang="0">
                <a:pos x="796" y="3"/>
              </a:cxn>
              <a:cxn ang="0">
                <a:pos x="928" y="31"/>
              </a:cxn>
            </a:cxnLst>
            <a:rect l="0" t="0" r="r" b="b"/>
            <a:pathLst>
              <a:path w="928" h="843">
                <a:moveTo>
                  <a:pt x="0" y="843"/>
                </a:moveTo>
                <a:cubicBezTo>
                  <a:pt x="28" y="763"/>
                  <a:pt x="56" y="684"/>
                  <a:pt x="80" y="599"/>
                </a:cubicBezTo>
                <a:cubicBezTo>
                  <a:pt x="104" y="514"/>
                  <a:pt x="111" y="405"/>
                  <a:pt x="144" y="331"/>
                </a:cubicBezTo>
                <a:cubicBezTo>
                  <a:pt x="177" y="257"/>
                  <a:pt x="223" y="202"/>
                  <a:pt x="276" y="155"/>
                </a:cubicBezTo>
                <a:cubicBezTo>
                  <a:pt x="329" y="108"/>
                  <a:pt x="399" y="75"/>
                  <a:pt x="460" y="51"/>
                </a:cubicBezTo>
                <a:cubicBezTo>
                  <a:pt x="521" y="27"/>
                  <a:pt x="588" y="19"/>
                  <a:pt x="644" y="11"/>
                </a:cubicBezTo>
                <a:cubicBezTo>
                  <a:pt x="700" y="3"/>
                  <a:pt x="749" y="0"/>
                  <a:pt x="796" y="3"/>
                </a:cubicBezTo>
                <a:cubicBezTo>
                  <a:pt x="843" y="6"/>
                  <a:pt x="904" y="26"/>
                  <a:pt x="928" y="31"/>
                </a:cubicBezTo>
              </a:path>
            </a:pathLst>
          </a:custGeom>
          <a:noFill/>
          <a:ln w="19050">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5" name="Freeform 14"/>
          <p:cNvSpPr>
            <a:spLocks/>
          </p:cNvSpPr>
          <p:nvPr userDrawn="1"/>
        </p:nvSpPr>
        <p:spPr bwMode="auto">
          <a:xfrm rot="513126">
            <a:off x="3143250" y="2584450"/>
            <a:ext cx="1171575" cy="552450"/>
          </a:xfrm>
          <a:custGeom>
            <a:avLst/>
            <a:gdLst/>
            <a:ahLst/>
            <a:cxnLst>
              <a:cxn ang="0">
                <a:pos x="935" y="0"/>
              </a:cxn>
              <a:cxn ang="0">
                <a:pos x="651" y="24"/>
              </a:cxn>
              <a:cxn ang="0">
                <a:pos x="239" y="140"/>
              </a:cxn>
              <a:cxn ang="0">
                <a:pos x="27" y="268"/>
              </a:cxn>
              <a:cxn ang="0">
                <a:pos x="79" y="364"/>
              </a:cxn>
            </a:cxnLst>
            <a:rect l="0" t="0" r="r" b="b"/>
            <a:pathLst>
              <a:path w="935" h="364">
                <a:moveTo>
                  <a:pt x="935" y="0"/>
                </a:moveTo>
                <a:cubicBezTo>
                  <a:pt x="887" y="4"/>
                  <a:pt x="767" y="1"/>
                  <a:pt x="651" y="24"/>
                </a:cubicBezTo>
                <a:cubicBezTo>
                  <a:pt x="535" y="47"/>
                  <a:pt x="343" y="99"/>
                  <a:pt x="239" y="140"/>
                </a:cubicBezTo>
                <a:cubicBezTo>
                  <a:pt x="135" y="181"/>
                  <a:pt x="54" y="231"/>
                  <a:pt x="27" y="268"/>
                </a:cubicBezTo>
                <a:cubicBezTo>
                  <a:pt x="0" y="305"/>
                  <a:pt x="39" y="334"/>
                  <a:pt x="79" y="364"/>
                </a:cubicBezTo>
              </a:path>
            </a:pathLst>
          </a:custGeom>
          <a:noFill/>
          <a:ln w="952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6" name="Freeform 15"/>
          <p:cNvSpPr>
            <a:spLocks/>
          </p:cNvSpPr>
          <p:nvPr userDrawn="1"/>
        </p:nvSpPr>
        <p:spPr bwMode="auto">
          <a:xfrm>
            <a:off x="3879850" y="5135563"/>
            <a:ext cx="674688" cy="385762"/>
          </a:xfrm>
          <a:custGeom>
            <a:avLst/>
            <a:gdLst/>
            <a:ahLst/>
            <a:cxnLst>
              <a:cxn ang="0">
                <a:pos x="644" y="197"/>
              </a:cxn>
              <a:cxn ang="0">
                <a:pos x="480" y="201"/>
              </a:cxn>
              <a:cxn ang="0">
                <a:pos x="352" y="137"/>
              </a:cxn>
              <a:cxn ang="0">
                <a:pos x="256" y="29"/>
              </a:cxn>
              <a:cxn ang="0">
                <a:pos x="124" y="5"/>
              </a:cxn>
              <a:cxn ang="0">
                <a:pos x="0" y="57"/>
              </a:cxn>
            </a:cxnLst>
            <a:rect l="0" t="0" r="r" b="b"/>
            <a:pathLst>
              <a:path w="644" h="211">
                <a:moveTo>
                  <a:pt x="644" y="197"/>
                </a:moveTo>
                <a:cubicBezTo>
                  <a:pt x="617" y="198"/>
                  <a:pt x="529" y="211"/>
                  <a:pt x="480" y="201"/>
                </a:cubicBezTo>
                <a:cubicBezTo>
                  <a:pt x="431" y="191"/>
                  <a:pt x="389" y="166"/>
                  <a:pt x="352" y="137"/>
                </a:cubicBezTo>
                <a:cubicBezTo>
                  <a:pt x="315" y="108"/>
                  <a:pt x="294" y="51"/>
                  <a:pt x="256" y="29"/>
                </a:cubicBezTo>
                <a:cubicBezTo>
                  <a:pt x="218" y="7"/>
                  <a:pt x="167" y="0"/>
                  <a:pt x="124" y="5"/>
                </a:cubicBezTo>
                <a:cubicBezTo>
                  <a:pt x="81" y="10"/>
                  <a:pt x="26" y="46"/>
                  <a:pt x="0" y="57"/>
                </a:cubicBezTo>
              </a:path>
            </a:pathLst>
          </a:custGeom>
          <a:noFill/>
          <a:ln w="15875">
            <a:solidFill>
              <a:srgbClr val="66CCFF"/>
            </a:solidFill>
            <a:round/>
            <a:headEnd/>
            <a:tailEnd/>
          </a:ln>
          <a:effectLst/>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grpSp>
        <p:nvGrpSpPr>
          <p:cNvPr id="17" name="Group 16"/>
          <p:cNvGrpSpPr>
            <a:grpSpLocks/>
          </p:cNvGrpSpPr>
          <p:nvPr userDrawn="1"/>
        </p:nvGrpSpPr>
        <p:grpSpPr bwMode="auto">
          <a:xfrm>
            <a:off x="7761288" y="241300"/>
            <a:ext cx="1033462" cy="414338"/>
            <a:chOff x="2444" y="1518"/>
            <a:chExt cx="1488" cy="550"/>
          </a:xfrm>
        </p:grpSpPr>
        <p:sp>
          <p:nvSpPr>
            <p:cNvPr id="18" name="Freeform 17"/>
            <p:cNvSpPr>
              <a:spLocks noEditPoints="1"/>
            </p:cNvSpPr>
            <p:nvPr/>
          </p:nvSpPr>
          <p:spPr bwMode="auto">
            <a:xfrm>
              <a:off x="3843" y="1518"/>
              <a:ext cx="89" cy="91"/>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 name="Freeform 18"/>
            <p:cNvSpPr>
              <a:spLocks/>
            </p:cNvSpPr>
            <p:nvPr/>
          </p:nvSpPr>
          <p:spPr bwMode="auto">
            <a:xfrm>
              <a:off x="2444" y="1529"/>
              <a:ext cx="53"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20" name="Freeform 19"/>
            <p:cNvSpPr>
              <a:spLocks noEditPoints="1"/>
            </p:cNvSpPr>
            <p:nvPr/>
          </p:nvSpPr>
          <p:spPr bwMode="auto">
            <a:xfrm>
              <a:off x="2805" y="1529"/>
              <a:ext cx="1024"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21" name="Freeform 20"/>
            <p:cNvSpPr>
              <a:spLocks/>
            </p:cNvSpPr>
            <p:nvPr/>
          </p:nvSpPr>
          <p:spPr bwMode="auto">
            <a:xfrm>
              <a:off x="2549" y="1630"/>
              <a:ext cx="247" cy="341"/>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grpSp>
      <p:sp>
        <p:nvSpPr>
          <p:cNvPr id="22" name="Text Box 21"/>
          <p:cNvSpPr txBox="1">
            <a:spLocks noChangeArrowheads="1"/>
          </p:cNvSpPr>
          <p:nvPr userDrawn="1"/>
        </p:nvSpPr>
        <p:spPr bwMode="auto">
          <a:xfrm>
            <a:off x="211138" y="76200"/>
            <a:ext cx="6353175" cy="519113"/>
          </a:xfrm>
          <a:prstGeom prst="rect">
            <a:avLst/>
          </a:prstGeom>
          <a:noFill/>
          <a:ln w="9525">
            <a:noFill/>
            <a:miter lim="800000"/>
            <a:headEnd/>
            <a:tailEnd/>
          </a:ln>
          <a:effectLst/>
        </p:spPr>
        <p:txBody>
          <a:bodyPr>
            <a:spAutoFit/>
          </a:bodyPr>
          <a:lstStyle/>
          <a:p>
            <a:pPr>
              <a:defRPr/>
            </a:pPr>
            <a:r>
              <a:rPr lang="en-US" sz="1600" b="1">
                <a:solidFill>
                  <a:srgbClr val="FF9900"/>
                </a:solidFill>
                <a:latin typeface="Arial" pitchFamily="34" charset="0"/>
              </a:rPr>
              <a:t>Education and Research</a:t>
            </a:r>
            <a:r>
              <a:rPr lang="en-US" sz="1600" b="1">
                <a:solidFill>
                  <a:srgbClr val="66CCFF"/>
                </a:solidFill>
                <a:latin typeface="Arial" pitchFamily="34" charset="0"/>
              </a:rPr>
              <a:t> </a:t>
            </a:r>
          </a:p>
          <a:p>
            <a:pPr>
              <a:defRPr/>
            </a:pPr>
            <a:r>
              <a:rPr lang="en-US" sz="1200" i="1">
                <a:solidFill>
                  <a:srgbClr val="FFFF66"/>
                </a:solidFill>
                <a:latin typeface="Arial" pitchFamily="34" charset="0"/>
              </a:rPr>
              <a:t>We enable you to leverage knowledge anytime, anywhere!</a:t>
            </a:r>
          </a:p>
        </p:txBody>
      </p:sp>
      <p:sp>
        <p:nvSpPr>
          <p:cNvPr id="23" name="Text Box 22"/>
          <p:cNvSpPr txBox="1">
            <a:spLocks noChangeArrowheads="1"/>
          </p:cNvSpPr>
          <p:nvPr userDrawn="1"/>
        </p:nvSpPr>
        <p:spPr bwMode="auto">
          <a:xfrm>
            <a:off x="433388" y="2413000"/>
            <a:ext cx="4841875" cy="366713"/>
          </a:xfrm>
          <a:prstGeom prst="rect">
            <a:avLst/>
          </a:prstGeom>
          <a:noFill/>
          <a:ln w="9525">
            <a:noFill/>
            <a:miter lim="800000"/>
            <a:headEnd/>
            <a:tailEnd/>
          </a:ln>
          <a:effectLst/>
        </p:spPr>
        <p:txBody>
          <a:bodyPr>
            <a:spAutoFit/>
          </a:bodyPr>
          <a:lstStyle/>
          <a:p>
            <a:pPr>
              <a:spcBef>
                <a:spcPct val="50000"/>
              </a:spcBef>
              <a:defRPr/>
            </a:pPr>
            <a:endParaRPr lang="en-US" i="1">
              <a:solidFill>
                <a:srgbClr val="000000"/>
              </a:solidFill>
              <a:latin typeface="Arial" pitchFamily="34" charset="0"/>
            </a:endParaRPr>
          </a:p>
        </p:txBody>
      </p:sp>
      <p:sp>
        <p:nvSpPr>
          <p:cNvPr id="24" name="Rectangle 23"/>
          <p:cNvSpPr>
            <a:spLocks noChangeArrowheads="1"/>
          </p:cNvSpPr>
          <p:nvPr userDrawn="1"/>
        </p:nvSpPr>
        <p:spPr bwMode="auto">
          <a:xfrm>
            <a:off x="4953000" y="6572250"/>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
        <p:nvSpPr>
          <p:cNvPr id="197635" name="Rectangle 3"/>
          <p:cNvSpPr>
            <a:spLocks noGrp="1" noChangeArrowheads="1"/>
          </p:cNvSpPr>
          <p:nvPr>
            <p:ph type="ctrTitle"/>
          </p:nvPr>
        </p:nvSpPr>
        <p:spPr>
          <a:xfrm>
            <a:off x="439738" y="733425"/>
            <a:ext cx="7772400" cy="1470025"/>
          </a:xfrm>
        </p:spPr>
        <p:txBody>
          <a:bodyPr/>
          <a:lstStyle>
            <a:lvl1pPr>
              <a:defRPr/>
            </a:lvl1pPr>
          </a:lstStyle>
          <a:p>
            <a:r>
              <a:rPr lang="en-US"/>
              <a:t>Click to edit Master title style</a:t>
            </a:r>
          </a:p>
        </p:txBody>
      </p:sp>
      <p:sp>
        <p:nvSpPr>
          <p:cNvPr id="197655" name="Rectangle 23"/>
          <p:cNvSpPr>
            <a:spLocks noGrp="1" noChangeArrowheads="1"/>
          </p:cNvSpPr>
          <p:nvPr>
            <p:ph type="subTitle" idx="1"/>
          </p:nvPr>
        </p:nvSpPr>
        <p:spPr>
          <a:xfrm>
            <a:off x="457200" y="2209800"/>
            <a:ext cx="6400800" cy="571500"/>
          </a:xfrm>
          <a:effectLst>
            <a:outerShdw dist="35921" dir="2700000" algn="ctr" rotWithShape="0">
              <a:schemeClr val="tx1"/>
            </a:outerShdw>
          </a:effectLst>
        </p:spPr>
        <p:txBody>
          <a:bodyPr/>
          <a:lstStyle>
            <a:lvl1pPr marL="0" indent="0">
              <a:buFont typeface="Wingdings" pitchFamily="2" charset="2"/>
              <a:buNone/>
              <a:defRPr sz="1800" b="1">
                <a:solidFill>
                  <a:srgbClr val="FFCC66"/>
                </a:solidFill>
              </a:defRPr>
            </a:lvl1pPr>
          </a:lstStyle>
          <a:p>
            <a:r>
              <a:rPr lang="en-US"/>
              <a:t>Click to edit Master subtitle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repeatCount="indefinite"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3000"/>
                                        <p:tgtEl>
                                          <p:spTgt spid="9"/>
                                        </p:tgtEl>
                                      </p:cBhvr>
                                    </p:animEffect>
                                  </p:childTnLst>
                                </p:cTn>
                              </p:par>
                              <p:par>
                                <p:cTn id="8" presetID="22" presetClass="entr" presetSubtype="1" repeatCount="indefinite"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3000"/>
                                        <p:tgtEl>
                                          <p:spTgt spid="11"/>
                                        </p:tgtEl>
                                      </p:cBhvr>
                                    </p:animEffect>
                                  </p:childTnLst>
                                </p:cTn>
                              </p:par>
                              <p:par>
                                <p:cTn id="11" presetID="22" presetClass="entr" presetSubtype="2" repeatCount="indefinite"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right)">
                                      <p:cBhvr>
                                        <p:cTn id="13" dur="5000"/>
                                        <p:tgtEl>
                                          <p:spTgt spid="15"/>
                                        </p:tgtEl>
                                      </p:cBhvr>
                                    </p:animEffect>
                                  </p:childTnLst>
                                </p:cTn>
                              </p:par>
                              <p:par>
                                <p:cTn id="14" presetID="22" presetClass="entr" presetSubtype="4" repeatCount="indefinite"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3000"/>
                                        <p:tgtEl>
                                          <p:spTgt spid="10"/>
                                        </p:tgtEl>
                                      </p:cBhvr>
                                    </p:animEffect>
                                  </p:childTnLst>
                                </p:cTn>
                              </p:par>
                              <p:par>
                                <p:cTn id="17" presetID="22" presetClass="entr" presetSubtype="2" repeatCount="indefinite"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3000"/>
                                        <p:tgtEl>
                                          <p:spTgt spid="16"/>
                                        </p:tgtEl>
                                      </p:cBhvr>
                                    </p:animEffect>
                                  </p:childTnLst>
                                </p:cTn>
                              </p:par>
                              <p:par>
                                <p:cTn id="20" presetID="22" presetClass="entr" presetSubtype="1" repeatCount="indefinite"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3000"/>
                                        <p:tgtEl>
                                          <p:spTgt spid="12"/>
                                        </p:tgtEl>
                                      </p:cBhvr>
                                    </p:animEffect>
                                  </p:childTnLst>
                                </p:cTn>
                              </p:par>
                              <p:par>
                                <p:cTn id="23" presetID="22" presetClass="entr" presetSubtype="1" repeatCount="indefinite"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up)">
                                      <p:cBhvr>
                                        <p:cTn id="25" dur="5000"/>
                                        <p:tgtEl>
                                          <p:spTgt spid="13"/>
                                        </p:tgtEl>
                                      </p:cBhvr>
                                    </p:animEffect>
                                  </p:childTnLst>
                                </p:cTn>
                              </p:par>
                              <p:par>
                                <p:cTn id="26" presetID="22" presetClass="entr" presetSubtype="4" repeatCount="indefinite"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0"/>
                                        <p:tgtEl>
                                          <p:spTgt spid="14"/>
                                        </p:tgtEl>
                                      </p:cBhvr>
                                    </p:animEffect>
                                  </p:childTnLst>
                                </p:cTn>
                              </p:par>
                              <p:par>
                                <p:cTn id="29" presetID="36" presetClass="emph" presetSubtype="0" fill="hold" nodeType="withEffect">
                                  <p:stCondLst>
                                    <p:cond delay="0"/>
                                  </p:stCondLst>
                                  <p:iterate type="lt">
                                    <p:tmPct val="10000"/>
                                  </p:iterate>
                                  <p:childTnLst>
                                    <p:animScale>
                                      <p:cBhvr>
                                        <p:cTn id="30" dur="250" autoRev="1" fill="hold">
                                          <p:stCondLst>
                                            <p:cond delay="0"/>
                                          </p:stCondLst>
                                        </p:cTn>
                                        <p:tgtEl>
                                          <p:spTgt spid="22">
                                            <p:txEl>
                                              <p:pRg st="0" end="0"/>
                                            </p:txEl>
                                          </p:spTgt>
                                        </p:tgtEl>
                                      </p:cBhvr>
                                      <p:to x="80000" y="100000"/>
                                    </p:animScale>
                                    <p:anim by="(#ppt_w*0.10)" calcmode="lin" valueType="num">
                                      <p:cBhvr>
                                        <p:cTn id="31" dur="250" autoRev="1" fill="hold">
                                          <p:stCondLst>
                                            <p:cond delay="0"/>
                                          </p:stCondLst>
                                        </p:cTn>
                                        <p:tgtEl>
                                          <p:spTgt spid="22">
                                            <p:txEl>
                                              <p:pRg st="0" end="0"/>
                                            </p:txEl>
                                          </p:spTgt>
                                        </p:tgtEl>
                                        <p:attrNameLst>
                                          <p:attrName>ppt_x</p:attrName>
                                        </p:attrNameLst>
                                      </p:cBhvr>
                                    </p:anim>
                                    <p:anim by="(-#ppt_w*0.10)" calcmode="lin" valueType="num">
                                      <p:cBhvr>
                                        <p:cTn id="32" dur="250" autoRev="1" fill="hold">
                                          <p:stCondLst>
                                            <p:cond delay="0"/>
                                          </p:stCondLst>
                                        </p:cTn>
                                        <p:tgtEl>
                                          <p:spTgt spid="22">
                                            <p:txEl>
                                              <p:pRg st="0" end="0"/>
                                            </p:txEl>
                                          </p:spTgt>
                                        </p:tgtEl>
                                        <p:attrNameLst>
                                          <p:attrName>ppt_y</p:attrName>
                                        </p:attrNameLst>
                                      </p:cBhvr>
                                    </p:anim>
                                    <p:animRot by="-480000">
                                      <p:cBhvr>
                                        <p:cTn id="33" dur="250" autoRev="1" fill="hold">
                                          <p:stCondLst>
                                            <p:cond delay="0"/>
                                          </p:stCondLst>
                                        </p:cTn>
                                        <p:tgtEl>
                                          <p:spTgt spid="22">
                                            <p:txEl>
                                              <p:pRg st="0" end="0"/>
                                            </p:txEl>
                                          </p:spTgt>
                                        </p:tgtEl>
                                        <p:attrNameLst>
                                          <p:attrName>r</p:attrName>
                                        </p:attrNameLst>
                                      </p:cBhvr>
                                    </p:animRot>
                                  </p:childTnLst>
                                </p:cTn>
                              </p:par>
                              <p:par>
                                <p:cTn id="34" presetID="36" presetClass="emph" presetSubtype="0" fill="hold" nodeType="withEffect">
                                  <p:stCondLst>
                                    <p:cond delay="0"/>
                                  </p:stCondLst>
                                  <p:iterate type="lt">
                                    <p:tmPct val="10000"/>
                                  </p:iterate>
                                  <p:childTnLst>
                                    <p:animScale>
                                      <p:cBhvr>
                                        <p:cTn id="35" dur="250" autoRev="1" fill="hold">
                                          <p:stCondLst>
                                            <p:cond delay="0"/>
                                          </p:stCondLst>
                                        </p:cTn>
                                        <p:tgtEl>
                                          <p:spTgt spid="22">
                                            <p:txEl>
                                              <p:pRg st="1" end="1"/>
                                            </p:txEl>
                                          </p:spTgt>
                                        </p:tgtEl>
                                      </p:cBhvr>
                                      <p:to x="80000" y="100000"/>
                                    </p:animScale>
                                    <p:anim by="(#ppt_w*0.10)" calcmode="lin" valueType="num">
                                      <p:cBhvr>
                                        <p:cTn id="36" dur="250" autoRev="1" fill="hold">
                                          <p:stCondLst>
                                            <p:cond delay="0"/>
                                          </p:stCondLst>
                                        </p:cTn>
                                        <p:tgtEl>
                                          <p:spTgt spid="22">
                                            <p:txEl>
                                              <p:pRg st="1" end="1"/>
                                            </p:txEl>
                                          </p:spTgt>
                                        </p:tgtEl>
                                        <p:attrNameLst>
                                          <p:attrName>ppt_x</p:attrName>
                                        </p:attrNameLst>
                                      </p:cBhvr>
                                    </p:anim>
                                    <p:anim by="(-#ppt_w*0.10)" calcmode="lin" valueType="num">
                                      <p:cBhvr>
                                        <p:cTn id="37" dur="250" autoRev="1" fill="hold">
                                          <p:stCondLst>
                                            <p:cond delay="0"/>
                                          </p:stCondLst>
                                        </p:cTn>
                                        <p:tgtEl>
                                          <p:spTgt spid="22">
                                            <p:txEl>
                                              <p:pRg st="1" end="1"/>
                                            </p:txEl>
                                          </p:spTgt>
                                        </p:tgtEl>
                                        <p:attrNameLst>
                                          <p:attrName>ppt_y</p:attrName>
                                        </p:attrNameLst>
                                      </p:cBhvr>
                                    </p:anim>
                                    <p:animRot by="-480000">
                                      <p:cBhvr>
                                        <p:cTn id="38" dur="250" autoRev="1" fill="hold">
                                          <p:stCondLst>
                                            <p:cond delay="0"/>
                                          </p:stCondLst>
                                        </p:cTn>
                                        <p:tgtEl>
                                          <p:spTgt spid="22">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3E4B628F-94DB-4346-8417-D2014E8F8C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4600" y="-82550"/>
            <a:ext cx="2057400" cy="61515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82550"/>
            <a:ext cx="6019800" cy="61515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3812A252-D60A-4BDD-A288-FF76B1EF8C7A}"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2400" y="1187450"/>
            <a:ext cx="8229600" cy="4881563"/>
          </a:xfrm>
        </p:spPr>
        <p:txBody>
          <a:bodyPr/>
          <a:lstStyle/>
          <a:p>
            <a:pPr lvl="0"/>
            <a:endParaRPr lang="en-US" noProof="0" smtClean="0"/>
          </a:p>
        </p:txBody>
      </p:sp>
      <p:sp>
        <p:nvSpPr>
          <p:cNvPr id="4" name="Rectangle 7"/>
          <p:cNvSpPr>
            <a:spLocks noGrp="1" noChangeArrowheads="1"/>
          </p:cNvSpPr>
          <p:nvPr>
            <p:ph type="sldNum" sz="quarter" idx="10"/>
          </p:nvPr>
        </p:nvSpPr>
        <p:spPr>
          <a:ln/>
        </p:spPr>
        <p:txBody>
          <a:bodyPr/>
          <a:lstStyle>
            <a:lvl1pPr>
              <a:defRPr/>
            </a:lvl1pPr>
          </a:lstStyle>
          <a:p>
            <a:pPr>
              <a:defRPr/>
            </a:pPr>
            <a:fld id="{3707924D-88CC-4A97-A73D-56B1EF0AFCEA}"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82550"/>
            <a:ext cx="7456488" cy="9731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18745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64A7FDE4-D3B2-48CE-A19C-E8544E5E546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7"/>
          <p:cNvSpPr>
            <a:spLocks noGrp="1" noChangeArrowheads="1"/>
          </p:cNvSpPr>
          <p:nvPr>
            <p:ph type="sldNum" sz="quarter" idx="10"/>
          </p:nvPr>
        </p:nvSpPr>
        <p:spPr>
          <a:ln/>
        </p:spPr>
        <p:txBody>
          <a:bodyPr/>
          <a:lstStyle>
            <a:lvl1pPr>
              <a:defRPr/>
            </a:lvl1pPr>
          </a:lstStyle>
          <a:p>
            <a:pPr>
              <a:defRPr/>
            </a:pPr>
            <a:fld id="{06742015-9DCB-4D98-B229-B4E4568FC3C3}"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7"/>
          <p:cNvSpPr>
            <a:spLocks noGrp="1" noChangeArrowheads="1"/>
          </p:cNvSpPr>
          <p:nvPr>
            <p:ph type="sldNum" sz="quarter" idx="10"/>
          </p:nvPr>
        </p:nvSpPr>
        <p:spPr>
          <a:ln/>
        </p:spPr>
        <p:txBody>
          <a:bodyPr/>
          <a:lstStyle>
            <a:lvl1pPr>
              <a:defRPr/>
            </a:lvl1pPr>
          </a:lstStyle>
          <a:p>
            <a:pPr>
              <a:defRPr/>
            </a:pPr>
            <a:fld id="{C987462A-E297-4C8C-9FA3-A305787C872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343400" y="1187450"/>
            <a:ext cx="4038600" cy="4881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7"/>
          <p:cNvSpPr>
            <a:spLocks noGrp="1" noChangeArrowheads="1"/>
          </p:cNvSpPr>
          <p:nvPr>
            <p:ph type="sldNum" sz="quarter" idx="10"/>
          </p:nvPr>
        </p:nvSpPr>
        <p:spPr>
          <a:ln/>
        </p:spPr>
        <p:txBody>
          <a:bodyPr/>
          <a:lstStyle>
            <a:lvl1pPr>
              <a:defRPr/>
            </a:lvl1pPr>
          </a:lstStyle>
          <a:p>
            <a:pPr>
              <a:defRPr/>
            </a:pPr>
            <a:fld id="{A7186453-C827-43A3-9233-E5AF1C439B5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7"/>
          <p:cNvSpPr>
            <a:spLocks noGrp="1" noChangeArrowheads="1"/>
          </p:cNvSpPr>
          <p:nvPr>
            <p:ph type="sldNum" sz="quarter" idx="10"/>
          </p:nvPr>
        </p:nvSpPr>
        <p:spPr>
          <a:ln/>
        </p:spPr>
        <p:txBody>
          <a:bodyPr/>
          <a:lstStyle>
            <a:lvl1pPr>
              <a:defRPr/>
            </a:lvl1pPr>
          </a:lstStyle>
          <a:p>
            <a:pPr>
              <a:defRPr/>
            </a:pPr>
            <a:fld id="{9F367878-233D-439C-A1F1-C8C77378FE8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7"/>
          <p:cNvSpPr>
            <a:spLocks noGrp="1" noChangeArrowheads="1"/>
          </p:cNvSpPr>
          <p:nvPr>
            <p:ph type="sldNum" sz="quarter" idx="10"/>
          </p:nvPr>
        </p:nvSpPr>
        <p:spPr>
          <a:ln/>
        </p:spPr>
        <p:txBody>
          <a:bodyPr/>
          <a:lstStyle>
            <a:lvl1pPr>
              <a:defRPr/>
            </a:lvl1pPr>
          </a:lstStyle>
          <a:p>
            <a:pPr>
              <a:defRPr/>
            </a:pPr>
            <a:fld id="{E81188C6-C673-48F7-93E9-BD1FA7D6085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sldNum" sz="quarter" idx="10"/>
          </p:nvPr>
        </p:nvSpPr>
        <p:spPr>
          <a:ln/>
        </p:spPr>
        <p:txBody>
          <a:bodyPr/>
          <a:lstStyle>
            <a:lvl1pPr>
              <a:defRPr/>
            </a:lvl1pPr>
          </a:lstStyle>
          <a:p>
            <a:pPr>
              <a:defRPr/>
            </a:pPr>
            <a:fld id="{51ECBA31-6BE8-4B6C-AE25-15730067EFF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45333012-00BE-4E29-8EA6-352AFC4CD5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7"/>
          <p:cNvSpPr>
            <a:spLocks noGrp="1" noChangeArrowheads="1"/>
          </p:cNvSpPr>
          <p:nvPr>
            <p:ph type="sldNum" sz="quarter" idx="10"/>
          </p:nvPr>
        </p:nvSpPr>
        <p:spPr>
          <a:ln/>
        </p:spPr>
        <p:txBody>
          <a:bodyPr/>
          <a:lstStyle>
            <a:lvl1pPr>
              <a:defRPr/>
            </a:lvl1pPr>
          </a:lstStyle>
          <a:p>
            <a:pPr>
              <a:defRPr/>
            </a:pPr>
            <a:fld id="{849C23A7-34B5-4859-ADCE-1A49A84EF7F7}"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E&amp;R-Template-inside_header2"/>
          <p:cNvPicPr>
            <a:picLocks noChangeAspect="1" noChangeArrowheads="1"/>
          </p:cNvPicPr>
          <p:nvPr userDrawn="1"/>
        </p:nvPicPr>
        <p:blipFill>
          <a:blip r:embed="rId15" cstate="print"/>
          <a:srcRect l="3703"/>
          <a:stretch>
            <a:fillRect/>
          </a:stretch>
        </p:blipFill>
        <p:spPr bwMode="auto">
          <a:xfrm>
            <a:off x="0" y="-95250"/>
            <a:ext cx="9144000" cy="1000125"/>
          </a:xfrm>
          <a:prstGeom prst="rect">
            <a:avLst/>
          </a:prstGeom>
          <a:noFill/>
          <a:ln w="9525">
            <a:noFill/>
            <a:miter lim="800000"/>
            <a:headEnd/>
            <a:tailEnd/>
          </a:ln>
        </p:spPr>
      </p:pic>
      <p:sp>
        <p:nvSpPr>
          <p:cNvPr id="196611" name="Rectangle 3"/>
          <p:cNvSpPr>
            <a:spLocks noChangeArrowheads="1"/>
          </p:cNvSpPr>
          <p:nvPr userDrawn="1"/>
        </p:nvSpPr>
        <p:spPr bwMode="auto">
          <a:xfrm>
            <a:off x="7197725" y="-196850"/>
            <a:ext cx="1689100" cy="1219200"/>
          </a:xfrm>
          <a:prstGeom prst="rect">
            <a:avLst/>
          </a:prstGeom>
          <a:gradFill rotWithShape="1">
            <a:gsLst>
              <a:gs pos="0">
                <a:srgbClr val="FFFFCC"/>
              </a:gs>
              <a:gs pos="100000">
                <a:srgbClr val="FFFFCC">
                  <a:gamma/>
                  <a:shade val="46275"/>
                  <a:invGamma/>
                  <a:alpha val="0"/>
                </a:srgbClr>
              </a:gs>
            </a:gsLst>
            <a:path path="shape">
              <a:fillToRect l="50000" t="50000" r="50000" b="50000"/>
            </a:path>
          </a:gradFill>
          <a:ln w="9525">
            <a:noFill/>
            <a:miter lim="800000"/>
            <a:headEnd/>
            <a:tailEnd/>
          </a:ln>
          <a:effectLst/>
        </p:spPr>
        <p:txBody>
          <a:bodyPr wrap="none" anchor="ct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pic>
        <p:nvPicPr>
          <p:cNvPr id="1028" name="Picture 4" descr="E&amp;R-Template-inside_footer2"/>
          <p:cNvPicPr>
            <a:picLocks noChangeAspect="1" noChangeArrowheads="1"/>
          </p:cNvPicPr>
          <p:nvPr userDrawn="1"/>
        </p:nvPicPr>
        <p:blipFill>
          <a:blip r:embed="rId16" cstate="print"/>
          <a:srcRect l="3703"/>
          <a:stretch>
            <a:fillRect/>
          </a:stretch>
        </p:blipFill>
        <p:spPr bwMode="auto">
          <a:xfrm>
            <a:off x="0" y="5943600"/>
            <a:ext cx="9144000" cy="914400"/>
          </a:xfrm>
          <a:prstGeom prst="rect">
            <a:avLst/>
          </a:prstGeom>
          <a:noFill/>
          <a:ln w="9525">
            <a:noFill/>
            <a:miter lim="800000"/>
            <a:headEnd/>
            <a:tailEnd/>
          </a:ln>
        </p:spPr>
      </p:pic>
      <p:sp>
        <p:nvSpPr>
          <p:cNvPr id="196613" name="Rectangle 5"/>
          <p:cNvSpPr>
            <a:spLocks noGrp="1" noChangeArrowheads="1"/>
          </p:cNvSpPr>
          <p:nvPr>
            <p:ph type="title"/>
          </p:nvPr>
        </p:nvSpPr>
        <p:spPr bwMode="auto">
          <a:xfrm>
            <a:off x="152400" y="-82550"/>
            <a:ext cx="7456488" cy="973138"/>
          </a:xfrm>
          <a:prstGeom prst="rect">
            <a:avLst/>
          </a:prstGeom>
          <a:noFill/>
          <a:ln w="9525">
            <a:noFill/>
            <a:miter lim="800000"/>
            <a:headEnd/>
            <a:tailEnd/>
          </a:ln>
          <a:effectLst>
            <a:outerShdw dist="35921" dir="2700000" algn="ctr" rotWithShape="0">
              <a:schemeClr val="tx1"/>
            </a:outerShdw>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30" name="Rectangle 6"/>
          <p:cNvSpPr>
            <a:spLocks noGrp="1" noChangeArrowheads="1"/>
          </p:cNvSpPr>
          <p:nvPr>
            <p:ph type="body" idx="1"/>
          </p:nvPr>
        </p:nvSpPr>
        <p:spPr bwMode="auto">
          <a:xfrm>
            <a:off x="152400" y="1187450"/>
            <a:ext cx="8229600" cy="4881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96615" name="Rectangle 7"/>
          <p:cNvSpPr>
            <a:spLocks noGrp="1" noChangeArrowheads="1"/>
          </p:cNvSpPr>
          <p:nvPr>
            <p:ph type="sldNum" sz="quarter" idx="4"/>
          </p:nvPr>
        </p:nvSpPr>
        <p:spPr bwMode="auto">
          <a:xfrm>
            <a:off x="4191000" y="6388100"/>
            <a:ext cx="773113" cy="476250"/>
          </a:xfrm>
          <a:prstGeom prst="rect">
            <a:avLst/>
          </a:prstGeom>
          <a:noFill/>
          <a:ln w="9525">
            <a:noFill/>
            <a:miter lim="800000"/>
            <a:headEnd/>
            <a:tailEnd/>
          </a:ln>
          <a:effectLst>
            <a:outerShdw dist="17961" dir="2700000" algn="ctr" rotWithShape="0">
              <a:schemeClr val="tx1"/>
            </a:outerShdw>
          </a:effectLst>
        </p:spPr>
        <p:txBody>
          <a:bodyPr vert="horz" wrap="square" lIns="91440" tIns="45720" rIns="91440" bIns="45720" numCol="1" anchor="t" anchorCtr="0" compatLnSpc="1">
            <a:prstTxWarp prst="textNoShape">
              <a:avLst/>
            </a:prstTxWarp>
          </a:bodyPr>
          <a:lstStyle>
            <a:lvl1pPr algn="ctr" eaLnBrk="1" hangingPunct="1">
              <a:spcBef>
                <a:spcPct val="0"/>
              </a:spcBef>
              <a:buClrTx/>
              <a:buSzTx/>
              <a:buFontTx/>
              <a:buNone/>
              <a:defRPr sz="1200" b="1">
                <a:solidFill>
                  <a:srgbClr val="FFFFFF"/>
                </a:solidFill>
                <a:latin typeface="Arial" pitchFamily="34" charset="0"/>
              </a:defRPr>
            </a:lvl1pPr>
          </a:lstStyle>
          <a:p>
            <a:pPr>
              <a:defRPr/>
            </a:pPr>
            <a:fld id="{258EAA50-87BF-46BD-A691-EB0CDA0C23C7}" type="slidenum">
              <a:rPr lang="en-US"/>
              <a:pPr>
                <a:defRPr/>
              </a:pPr>
              <a:t>‹#›</a:t>
            </a:fld>
            <a:endParaRPr lang="en-US"/>
          </a:p>
        </p:txBody>
      </p:sp>
      <p:grpSp>
        <p:nvGrpSpPr>
          <p:cNvPr id="1032" name="Group 8"/>
          <p:cNvGrpSpPr>
            <a:grpSpLocks/>
          </p:cNvGrpSpPr>
          <p:nvPr userDrawn="1"/>
        </p:nvGrpSpPr>
        <p:grpSpPr bwMode="auto">
          <a:xfrm>
            <a:off x="4398963" y="6400800"/>
            <a:ext cx="327025" cy="381000"/>
            <a:chOff x="4181" y="4125"/>
            <a:chExt cx="183" cy="192"/>
          </a:xfrm>
        </p:grpSpPr>
        <p:sp>
          <p:nvSpPr>
            <p:cNvPr id="196617" name="Freeform 9"/>
            <p:cNvSpPr>
              <a:spLocks/>
            </p:cNvSpPr>
            <p:nvPr userDrawn="1"/>
          </p:nvSpPr>
          <p:spPr bwMode="auto">
            <a:xfrm>
              <a:off x="4181" y="4125"/>
              <a:ext cx="183" cy="192"/>
            </a:xfrm>
            <a:custGeom>
              <a:avLst/>
              <a:gdLst/>
              <a:ahLst/>
              <a:cxnLst>
                <a:cxn ang="0">
                  <a:pos x="364" y="424"/>
                </a:cxn>
                <a:cxn ang="0">
                  <a:pos x="364" y="0"/>
                </a:cxn>
                <a:cxn ang="0">
                  <a:pos x="0" y="0"/>
                </a:cxn>
                <a:cxn ang="0">
                  <a:pos x="0" y="578"/>
                </a:cxn>
                <a:cxn ang="0">
                  <a:pos x="232" y="578"/>
                </a:cxn>
                <a:cxn ang="0">
                  <a:pos x="364" y="424"/>
                </a:cxn>
              </a:cxnLst>
              <a:rect l="0" t="0" r="r" b="b"/>
              <a:pathLst>
                <a:path w="364" h="578">
                  <a:moveTo>
                    <a:pt x="364" y="424"/>
                  </a:moveTo>
                  <a:lnTo>
                    <a:pt x="364" y="0"/>
                  </a:lnTo>
                  <a:lnTo>
                    <a:pt x="0" y="0"/>
                  </a:lnTo>
                  <a:lnTo>
                    <a:pt x="0" y="578"/>
                  </a:lnTo>
                  <a:lnTo>
                    <a:pt x="232" y="578"/>
                  </a:lnTo>
                  <a:lnTo>
                    <a:pt x="364" y="424"/>
                  </a:lnTo>
                  <a:close/>
                </a:path>
              </a:pathLst>
            </a:custGeom>
            <a:no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6618" name="Freeform 10"/>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9525">
              <a:solidFill>
                <a:schemeClr val="bg1"/>
              </a:solid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6619" name="Freeform 11"/>
            <p:cNvSpPr>
              <a:spLocks/>
            </p:cNvSpPr>
            <p:nvPr userDrawn="1"/>
          </p:nvSpPr>
          <p:spPr bwMode="auto">
            <a:xfrm>
              <a:off x="4297" y="4266"/>
              <a:ext cx="52" cy="42"/>
            </a:xfrm>
            <a:custGeom>
              <a:avLst/>
              <a:gdLst/>
              <a:ahLst/>
              <a:cxnLst>
                <a:cxn ang="0">
                  <a:pos x="0" y="127"/>
                </a:cxn>
                <a:cxn ang="0">
                  <a:pos x="0" y="0"/>
                </a:cxn>
                <a:cxn ang="0">
                  <a:pos x="109" y="0"/>
                </a:cxn>
                <a:cxn ang="0">
                  <a:pos x="0" y="127"/>
                </a:cxn>
              </a:cxnLst>
              <a:rect l="0" t="0" r="r" b="b"/>
              <a:pathLst>
                <a:path w="109" h="127">
                  <a:moveTo>
                    <a:pt x="0" y="127"/>
                  </a:moveTo>
                  <a:lnTo>
                    <a:pt x="0" y="0"/>
                  </a:lnTo>
                  <a:lnTo>
                    <a:pt x="109" y="0"/>
                  </a:lnTo>
                  <a:lnTo>
                    <a:pt x="0" y="127"/>
                  </a:lnTo>
                  <a:close/>
                </a:path>
              </a:pathLst>
            </a:custGeom>
            <a:solidFill>
              <a:schemeClr val="bg1"/>
            </a:solidFill>
            <a:ln w="1588">
              <a:solidFill>
                <a:schemeClr val="bg1"/>
              </a:solidFill>
              <a:prstDash val="solid"/>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grpSp>
      <p:sp>
        <p:nvSpPr>
          <p:cNvPr id="11" name="Rectangle 6"/>
          <p:cNvSpPr>
            <a:spLocks noChangeArrowheads="1"/>
          </p:cNvSpPr>
          <p:nvPr userDrawn="1"/>
        </p:nvSpPr>
        <p:spPr bwMode="auto">
          <a:xfrm>
            <a:off x="1033463" y="6521450"/>
            <a:ext cx="3005137" cy="260350"/>
          </a:xfrm>
          <a:prstGeom prst="rect">
            <a:avLst/>
          </a:prstGeom>
          <a:noFill/>
          <a:ln w="12700" algn="ctr">
            <a:noFill/>
            <a:miter lim="800000"/>
            <a:headEnd/>
            <a:tailEnd/>
          </a:ln>
          <a:effectLst/>
        </p:spPr>
        <p:txBody>
          <a:bodyPr lIns="92075" tIns="46038" rIns="92075" bIns="46038">
            <a:spAutoFit/>
          </a:bodyPr>
          <a:lstStyle/>
          <a:p>
            <a:pPr marL="173038" indent="-173038" eaLnBrk="0" hangingPunct="0">
              <a:spcBef>
                <a:spcPct val="50000"/>
              </a:spcBef>
              <a:defRPr/>
            </a:pPr>
            <a:r>
              <a:rPr lang="en-US" sz="1100" dirty="0">
                <a:solidFill>
                  <a:srgbClr val="FFFFFF"/>
                </a:solidFill>
                <a:latin typeface="Arial" pitchFamily="34" charset="0"/>
              </a:rPr>
              <a:t>Copyright © </a:t>
            </a:r>
            <a:r>
              <a:rPr lang="en-US" sz="1100" dirty="0" smtClean="0">
                <a:solidFill>
                  <a:srgbClr val="FFFFFF"/>
                </a:solidFill>
                <a:latin typeface="Arial" pitchFamily="34" charset="0"/>
              </a:rPr>
              <a:t>2010, </a:t>
            </a:r>
            <a:r>
              <a:rPr lang="en-US" sz="1100" dirty="0">
                <a:solidFill>
                  <a:srgbClr val="FFFFFF"/>
                </a:solidFill>
                <a:latin typeface="Arial" pitchFamily="34" charset="0"/>
              </a:rPr>
              <a:t>Infosys Technologies Ltd.</a:t>
            </a:r>
          </a:p>
        </p:txBody>
      </p:sp>
      <p:grpSp>
        <p:nvGrpSpPr>
          <p:cNvPr id="1034" name="Group 13"/>
          <p:cNvGrpSpPr>
            <a:grpSpLocks/>
          </p:cNvGrpSpPr>
          <p:nvPr userDrawn="1"/>
        </p:nvGrpSpPr>
        <p:grpSpPr bwMode="auto">
          <a:xfrm>
            <a:off x="200025" y="6472238"/>
            <a:ext cx="773113" cy="309562"/>
            <a:chOff x="2444" y="1518"/>
            <a:chExt cx="1488" cy="550"/>
          </a:xfrm>
        </p:grpSpPr>
        <p:sp>
          <p:nvSpPr>
            <p:cNvPr id="196622" name="Freeform 14"/>
            <p:cNvSpPr>
              <a:spLocks noEditPoints="1"/>
            </p:cNvSpPr>
            <p:nvPr/>
          </p:nvSpPr>
          <p:spPr bwMode="auto">
            <a:xfrm>
              <a:off x="3843" y="1518"/>
              <a:ext cx="89" cy="90"/>
            </a:xfrm>
            <a:custGeom>
              <a:avLst/>
              <a:gdLst/>
              <a:ahLst/>
              <a:cxnLst>
                <a:cxn ang="0">
                  <a:pos x="450" y="709"/>
                </a:cxn>
                <a:cxn ang="0">
                  <a:pos x="547" y="669"/>
                </a:cxn>
                <a:cxn ang="0">
                  <a:pos x="626" y="603"/>
                </a:cxn>
                <a:cxn ang="0">
                  <a:pos x="685" y="516"/>
                </a:cxn>
                <a:cxn ang="0">
                  <a:pos x="716" y="415"/>
                </a:cxn>
                <a:cxn ang="0">
                  <a:pos x="716" y="306"/>
                </a:cxn>
                <a:cxn ang="0">
                  <a:pos x="685" y="205"/>
                </a:cxn>
                <a:cxn ang="0">
                  <a:pos x="626" y="118"/>
                </a:cxn>
                <a:cxn ang="0">
                  <a:pos x="547" y="53"/>
                </a:cxn>
                <a:cxn ang="0">
                  <a:pos x="450" y="11"/>
                </a:cxn>
                <a:cxn ang="0">
                  <a:pos x="342" y="0"/>
                </a:cxn>
                <a:cxn ang="0">
                  <a:pos x="237" y="22"/>
                </a:cxn>
                <a:cxn ang="0">
                  <a:pos x="145" y="72"/>
                </a:cxn>
                <a:cxn ang="0">
                  <a:pos x="72" y="145"/>
                </a:cxn>
                <a:cxn ang="0">
                  <a:pos x="23" y="237"/>
                </a:cxn>
                <a:cxn ang="0">
                  <a:pos x="1" y="342"/>
                </a:cxn>
                <a:cxn ang="0">
                  <a:pos x="12" y="450"/>
                </a:cxn>
                <a:cxn ang="0">
                  <a:pos x="53" y="547"/>
                </a:cxn>
                <a:cxn ang="0">
                  <a:pos x="119" y="626"/>
                </a:cxn>
                <a:cxn ang="0">
                  <a:pos x="205" y="685"/>
                </a:cxn>
                <a:cxn ang="0">
                  <a:pos x="306" y="716"/>
                </a:cxn>
                <a:cxn ang="0">
                  <a:pos x="56" y="329"/>
                </a:cxn>
                <a:cxn ang="0">
                  <a:pos x="78" y="241"/>
                </a:cxn>
                <a:cxn ang="0">
                  <a:pos x="125" y="166"/>
                </a:cxn>
                <a:cxn ang="0">
                  <a:pos x="190" y="106"/>
                </a:cxn>
                <a:cxn ang="0">
                  <a:pos x="270" y="68"/>
                </a:cxn>
                <a:cxn ang="0">
                  <a:pos x="361" y="54"/>
                </a:cxn>
                <a:cxn ang="0">
                  <a:pos x="451" y="68"/>
                </a:cxn>
                <a:cxn ang="0">
                  <a:pos x="532" y="106"/>
                </a:cxn>
                <a:cxn ang="0">
                  <a:pos x="597" y="166"/>
                </a:cxn>
                <a:cxn ang="0">
                  <a:pos x="643" y="241"/>
                </a:cxn>
                <a:cxn ang="0">
                  <a:pos x="666" y="329"/>
                </a:cxn>
                <a:cxn ang="0">
                  <a:pos x="660" y="421"/>
                </a:cxn>
                <a:cxn ang="0">
                  <a:pos x="630" y="506"/>
                </a:cxn>
                <a:cxn ang="0">
                  <a:pos x="577" y="577"/>
                </a:cxn>
                <a:cxn ang="0">
                  <a:pos x="506" y="629"/>
                </a:cxn>
                <a:cxn ang="0">
                  <a:pos x="422" y="660"/>
                </a:cxn>
                <a:cxn ang="0">
                  <a:pos x="330" y="665"/>
                </a:cxn>
                <a:cxn ang="0">
                  <a:pos x="241" y="643"/>
                </a:cxn>
                <a:cxn ang="0">
                  <a:pos x="166" y="596"/>
                </a:cxn>
                <a:cxn ang="0">
                  <a:pos x="107" y="532"/>
                </a:cxn>
                <a:cxn ang="0">
                  <a:pos x="68" y="451"/>
                </a:cxn>
                <a:cxn ang="0">
                  <a:pos x="55" y="361"/>
                </a:cxn>
                <a:cxn ang="0">
                  <a:pos x="511" y="541"/>
                </a:cxn>
                <a:cxn ang="0">
                  <a:pos x="487" y="345"/>
                </a:cxn>
                <a:cxn ang="0">
                  <a:pos x="506" y="296"/>
                </a:cxn>
                <a:cxn ang="0">
                  <a:pos x="484" y="206"/>
                </a:cxn>
                <a:cxn ang="0">
                  <a:pos x="419" y="167"/>
                </a:cxn>
                <a:cxn ang="0">
                  <a:pos x="225" y="161"/>
                </a:cxn>
                <a:cxn ang="0">
                  <a:pos x="403" y="232"/>
                </a:cxn>
                <a:cxn ang="0">
                  <a:pos x="428" y="250"/>
                </a:cxn>
                <a:cxn ang="0">
                  <a:pos x="434" y="283"/>
                </a:cxn>
                <a:cxn ang="0">
                  <a:pos x="421" y="311"/>
                </a:cxn>
                <a:cxn ang="0">
                  <a:pos x="294" y="327"/>
                </a:cxn>
              </a:cxnLst>
              <a:rect l="0" t="0" r="r" b="b"/>
              <a:pathLst>
                <a:path w="721" h="720">
                  <a:moveTo>
                    <a:pt x="361" y="720"/>
                  </a:moveTo>
                  <a:lnTo>
                    <a:pt x="379" y="720"/>
                  </a:lnTo>
                  <a:lnTo>
                    <a:pt x="397" y="718"/>
                  </a:lnTo>
                  <a:lnTo>
                    <a:pt x="415" y="716"/>
                  </a:lnTo>
                  <a:lnTo>
                    <a:pt x="433" y="713"/>
                  </a:lnTo>
                  <a:lnTo>
                    <a:pt x="450" y="709"/>
                  </a:lnTo>
                  <a:lnTo>
                    <a:pt x="467" y="704"/>
                  </a:lnTo>
                  <a:lnTo>
                    <a:pt x="484" y="698"/>
                  </a:lnTo>
                  <a:lnTo>
                    <a:pt x="501" y="692"/>
                  </a:lnTo>
                  <a:lnTo>
                    <a:pt x="516" y="685"/>
                  </a:lnTo>
                  <a:lnTo>
                    <a:pt x="532" y="677"/>
                  </a:lnTo>
                  <a:lnTo>
                    <a:pt x="547" y="669"/>
                  </a:lnTo>
                  <a:lnTo>
                    <a:pt x="562" y="658"/>
                  </a:lnTo>
                  <a:lnTo>
                    <a:pt x="576" y="649"/>
                  </a:lnTo>
                  <a:lnTo>
                    <a:pt x="589" y="638"/>
                  </a:lnTo>
                  <a:lnTo>
                    <a:pt x="603" y="626"/>
                  </a:lnTo>
                  <a:lnTo>
                    <a:pt x="615" y="615"/>
                  </a:lnTo>
                  <a:lnTo>
                    <a:pt x="626" y="603"/>
                  </a:lnTo>
                  <a:lnTo>
                    <a:pt x="638" y="589"/>
                  </a:lnTo>
                  <a:lnTo>
                    <a:pt x="649" y="576"/>
                  </a:lnTo>
                  <a:lnTo>
                    <a:pt x="659" y="561"/>
                  </a:lnTo>
                  <a:lnTo>
                    <a:pt x="669" y="547"/>
                  </a:lnTo>
                  <a:lnTo>
                    <a:pt x="677" y="532"/>
                  </a:lnTo>
                  <a:lnTo>
                    <a:pt x="685" y="516"/>
                  </a:lnTo>
                  <a:lnTo>
                    <a:pt x="692" y="501"/>
                  </a:lnTo>
                  <a:lnTo>
                    <a:pt x="699" y="484"/>
                  </a:lnTo>
                  <a:lnTo>
                    <a:pt x="705" y="468"/>
                  </a:lnTo>
                  <a:lnTo>
                    <a:pt x="709" y="450"/>
                  </a:lnTo>
                  <a:lnTo>
                    <a:pt x="713" y="433"/>
                  </a:lnTo>
                  <a:lnTo>
                    <a:pt x="716" y="415"/>
                  </a:lnTo>
                  <a:lnTo>
                    <a:pt x="719" y="397"/>
                  </a:lnTo>
                  <a:lnTo>
                    <a:pt x="720" y="379"/>
                  </a:lnTo>
                  <a:lnTo>
                    <a:pt x="721" y="361"/>
                  </a:lnTo>
                  <a:lnTo>
                    <a:pt x="720" y="342"/>
                  </a:lnTo>
                  <a:lnTo>
                    <a:pt x="719" y="323"/>
                  </a:lnTo>
                  <a:lnTo>
                    <a:pt x="716" y="306"/>
                  </a:lnTo>
                  <a:lnTo>
                    <a:pt x="713" y="288"/>
                  </a:lnTo>
                  <a:lnTo>
                    <a:pt x="709" y="271"/>
                  </a:lnTo>
                  <a:lnTo>
                    <a:pt x="705" y="253"/>
                  </a:lnTo>
                  <a:lnTo>
                    <a:pt x="699" y="237"/>
                  </a:lnTo>
                  <a:lnTo>
                    <a:pt x="692" y="220"/>
                  </a:lnTo>
                  <a:lnTo>
                    <a:pt x="685" y="205"/>
                  </a:lnTo>
                  <a:lnTo>
                    <a:pt x="677" y="189"/>
                  </a:lnTo>
                  <a:lnTo>
                    <a:pt x="669" y="174"/>
                  </a:lnTo>
                  <a:lnTo>
                    <a:pt x="659" y="160"/>
                  </a:lnTo>
                  <a:lnTo>
                    <a:pt x="649" y="145"/>
                  </a:lnTo>
                  <a:lnTo>
                    <a:pt x="638" y="132"/>
                  </a:lnTo>
                  <a:lnTo>
                    <a:pt x="626" y="118"/>
                  </a:lnTo>
                  <a:lnTo>
                    <a:pt x="615" y="106"/>
                  </a:lnTo>
                  <a:lnTo>
                    <a:pt x="603" y="94"/>
                  </a:lnTo>
                  <a:lnTo>
                    <a:pt x="589" y="82"/>
                  </a:lnTo>
                  <a:lnTo>
                    <a:pt x="576" y="72"/>
                  </a:lnTo>
                  <a:lnTo>
                    <a:pt x="562" y="62"/>
                  </a:lnTo>
                  <a:lnTo>
                    <a:pt x="547" y="53"/>
                  </a:lnTo>
                  <a:lnTo>
                    <a:pt x="532" y="43"/>
                  </a:lnTo>
                  <a:lnTo>
                    <a:pt x="516" y="36"/>
                  </a:lnTo>
                  <a:lnTo>
                    <a:pt x="501" y="29"/>
                  </a:lnTo>
                  <a:lnTo>
                    <a:pt x="484" y="22"/>
                  </a:lnTo>
                  <a:lnTo>
                    <a:pt x="467" y="16"/>
                  </a:lnTo>
                  <a:lnTo>
                    <a:pt x="450" y="11"/>
                  </a:lnTo>
                  <a:lnTo>
                    <a:pt x="433" y="7"/>
                  </a:lnTo>
                  <a:lnTo>
                    <a:pt x="415" y="4"/>
                  </a:lnTo>
                  <a:lnTo>
                    <a:pt x="397" y="2"/>
                  </a:lnTo>
                  <a:lnTo>
                    <a:pt x="379" y="0"/>
                  </a:lnTo>
                  <a:lnTo>
                    <a:pt x="361" y="0"/>
                  </a:lnTo>
                  <a:lnTo>
                    <a:pt x="342" y="0"/>
                  </a:lnTo>
                  <a:lnTo>
                    <a:pt x="324" y="2"/>
                  </a:lnTo>
                  <a:lnTo>
                    <a:pt x="306" y="4"/>
                  </a:lnTo>
                  <a:lnTo>
                    <a:pt x="289" y="7"/>
                  </a:lnTo>
                  <a:lnTo>
                    <a:pt x="271" y="11"/>
                  </a:lnTo>
                  <a:lnTo>
                    <a:pt x="254" y="16"/>
                  </a:lnTo>
                  <a:lnTo>
                    <a:pt x="237" y="22"/>
                  </a:lnTo>
                  <a:lnTo>
                    <a:pt x="221" y="29"/>
                  </a:lnTo>
                  <a:lnTo>
                    <a:pt x="205" y="36"/>
                  </a:lnTo>
                  <a:lnTo>
                    <a:pt x="190" y="43"/>
                  </a:lnTo>
                  <a:lnTo>
                    <a:pt x="174" y="53"/>
                  </a:lnTo>
                  <a:lnTo>
                    <a:pt x="160" y="62"/>
                  </a:lnTo>
                  <a:lnTo>
                    <a:pt x="145" y="72"/>
                  </a:lnTo>
                  <a:lnTo>
                    <a:pt x="132" y="82"/>
                  </a:lnTo>
                  <a:lnTo>
                    <a:pt x="119" y="94"/>
                  </a:lnTo>
                  <a:lnTo>
                    <a:pt x="106" y="106"/>
                  </a:lnTo>
                  <a:lnTo>
                    <a:pt x="95" y="118"/>
                  </a:lnTo>
                  <a:lnTo>
                    <a:pt x="84" y="132"/>
                  </a:lnTo>
                  <a:lnTo>
                    <a:pt x="72" y="145"/>
                  </a:lnTo>
                  <a:lnTo>
                    <a:pt x="62" y="160"/>
                  </a:lnTo>
                  <a:lnTo>
                    <a:pt x="53" y="174"/>
                  </a:lnTo>
                  <a:lnTo>
                    <a:pt x="44" y="189"/>
                  </a:lnTo>
                  <a:lnTo>
                    <a:pt x="36" y="205"/>
                  </a:lnTo>
                  <a:lnTo>
                    <a:pt x="29" y="220"/>
                  </a:lnTo>
                  <a:lnTo>
                    <a:pt x="23" y="237"/>
                  </a:lnTo>
                  <a:lnTo>
                    <a:pt x="17" y="253"/>
                  </a:lnTo>
                  <a:lnTo>
                    <a:pt x="12" y="271"/>
                  </a:lnTo>
                  <a:lnTo>
                    <a:pt x="8" y="288"/>
                  </a:lnTo>
                  <a:lnTo>
                    <a:pt x="4" y="306"/>
                  </a:lnTo>
                  <a:lnTo>
                    <a:pt x="2" y="323"/>
                  </a:lnTo>
                  <a:lnTo>
                    <a:pt x="1" y="342"/>
                  </a:lnTo>
                  <a:lnTo>
                    <a:pt x="0" y="361"/>
                  </a:lnTo>
                  <a:lnTo>
                    <a:pt x="1" y="379"/>
                  </a:lnTo>
                  <a:lnTo>
                    <a:pt x="2" y="397"/>
                  </a:lnTo>
                  <a:lnTo>
                    <a:pt x="4" y="415"/>
                  </a:lnTo>
                  <a:lnTo>
                    <a:pt x="8" y="433"/>
                  </a:lnTo>
                  <a:lnTo>
                    <a:pt x="12" y="450"/>
                  </a:lnTo>
                  <a:lnTo>
                    <a:pt x="17" y="468"/>
                  </a:lnTo>
                  <a:lnTo>
                    <a:pt x="23" y="484"/>
                  </a:lnTo>
                  <a:lnTo>
                    <a:pt x="29" y="501"/>
                  </a:lnTo>
                  <a:lnTo>
                    <a:pt x="36" y="516"/>
                  </a:lnTo>
                  <a:lnTo>
                    <a:pt x="44" y="532"/>
                  </a:lnTo>
                  <a:lnTo>
                    <a:pt x="53" y="547"/>
                  </a:lnTo>
                  <a:lnTo>
                    <a:pt x="62" y="561"/>
                  </a:lnTo>
                  <a:lnTo>
                    <a:pt x="72" y="576"/>
                  </a:lnTo>
                  <a:lnTo>
                    <a:pt x="84" y="589"/>
                  </a:lnTo>
                  <a:lnTo>
                    <a:pt x="95" y="603"/>
                  </a:lnTo>
                  <a:lnTo>
                    <a:pt x="106" y="615"/>
                  </a:lnTo>
                  <a:lnTo>
                    <a:pt x="119" y="626"/>
                  </a:lnTo>
                  <a:lnTo>
                    <a:pt x="132" y="638"/>
                  </a:lnTo>
                  <a:lnTo>
                    <a:pt x="145" y="649"/>
                  </a:lnTo>
                  <a:lnTo>
                    <a:pt x="160" y="658"/>
                  </a:lnTo>
                  <a:lnTo>
                    <a:pt x="174" y="669"/>
                  </a:lnTo>
                  <a:lnTo>
                    <a:pt x="190" y="677"/>
                  </a:lnTo>
                  <a:lnTo>
                    <a:pt x="205" y="685"/>
                  </a:lnTo>
                  <a:lnTo>
                    <a:pt x="221" y="692"/>
                  </a:lnTo>
                  <a:lnTo>
                    <a:pt x="237" y="698"/>
                  </a:lnTo>
                  <a:lnTo>
                    <a:pt x="254" y="704"/>
                  </a:lnTo>
                  <a:lnTo>
                    <a:pt x="271" y="709"/>
                  </a:lnTo>
                  <a:lnTo>
                    <a:pt x="289" y="713"/>
                  </a:lnTo>
                  <a:lnTo>
                    <a:pt x="306" y="716"/>
                  </a:lnTo>
                  <a:lnTo>
                    <a:pt x="324" y="718"/>
                  </a:lnTo>
                  <a:lnTo>
                    <a:pt x="342" y="720"/>
                  </a:lnTo>
                  <a:lnTo>
                    <a:pt x="361" y="720"/>
                  </a:lnTo>
                  <a:close/>
                  <a:moveTo>
                    <a:pt x="55" y="361"/>
                  </a:moveTo>
                  <a:lnTo>
                    <a:pt x="55" y="344"/>
                  </a:lnTo>
                  <a:lnTo>
                    <a:pt x="56" y="329"/>
                  </a:lnTo>
                  <a:lnTo>
                    <a:pt x="58" y="314"/>
                  </a:lnTo>
                  <a:lnTo>
                    <a:pt x="61" y="299"/>
                  </a:lnTo>
                  <a:lnTo>
                    <a:pt x="64" y="284"/>
                  </a:lnTo>
                  <a:lnTo>
                    <a:pt x="68" y="269"/>
                  </a:lnTo>
                  <a:lnTo>
                    <a:pt x="73" y="255"/>
                  </a:lnTo>
                  <a:lnTo>
                    <a:pt x="78" y="241"/>
                  </a:lnTo>
                  <a:lnTo>
                    <a:pt x="85" y="228"/>
                  </a:lnTo>
                  <a:lnTo>
                    <a:pt x="92" y="214"/>
                  </a:lnTo>
                  <a:lnTo>
                    <a:pt x="99" y="202"/>
                  </a:lnTo>
                  <a:lnTo>
                    <a:pt x="107" y="190"/>
                  </a:lnTo>
                  <a:lnTo>
                    <a:pt x="116" y="177"/>
                  </a:lnTo>
                  <a:lnTo>
                    <a:pt x="125" y="166"/>
                  </a:lnTo>
                  <a:lnTo>
                    <a:pt x="134" y="155"/>
                  </a:lnTo>
                  <a:lnTo>
                    <a:pt x="144" y="144"/>
                  </a:lnTo>
                  <a:lnTo>
                    <a:pt x="155" y="134"/>
                  </a:lnTo>
                  <a:lnTo>
                    <a:pt x="166" y="124"/>
                  </a:lnTo>
                  <a:lnTo>
                    <a:pt x="177" y="114"/>
                  </a:lnTo>
                  <a:lnTo>
                    <a:pt x="190" y="106"/>
                  </a:lnTo>
                  <a:lnTo>
                    <a:pt x="202" y="98"/>
                  </a:lnTo>
                  <a:lnTo>
                    <a:pt x="214" y="91"/>
                  </a:lnTo>
                  <a:lnTo>
                    <a:pt x="228" y="84"/>
                  </a:lnTo>
                  <a:lnTo>
                    <a:pt x="241" y="78"/>
                  </a:lnTo>
                  <a:lnTo>
                    <a:pt x="256" y="72"/>
                  </a:lnTo>
                  <a:lnTo>
                    <a:pt x="270" y="68"/>
                  </a:lnTo>
                  <a:lnTo>
                    <a:pt x="284" y="64"/>
                  </a:lnTo>
                  <a:lnTo>
                    <a:pt x="299" y="60"/>
                  </a:lnTo>
                  <a:lnTo>
                    <a:pt x="314" y="58"/>
                  </a:lnTo>
                  <a:lnTo>
                    <a:pt x="330" y="56"/>
                  </a:lnTo>
                  <a:lnTo>
                    <a:pt x="345" y="55"/>
                  </a:lnTo>
                  <a:lnTo>
                    <a:pt x="361" y="54"/>
                  </a:lnTo>
                  <a:lnTo>
                    <a:pt x="376" y="55"/>
                  </a:lnTo>
                  <a:lnTo>
                    <a:pt x="392" y="56"/>
                  </a:lnTo>
                  <a:lnTo>
                    <a:pt x="407" y="58"/>
                  </a:lnTo>
                  <a:lnTo>
                    <a:pt x="422" y="60"/>
                  </a:lnTo>
                  <a:lnTo>
                    <a:pt x="437" y="64"/>
                  </a:lnTo>
                  <a:lnTo>
                    <a:pt x="451" y="68"/>
                  </a:lnTo>
                  <a:lnTo>
                    <a:pt x="466" y="72"/>
                  </a:lnTo>
                  <a:lnTo>
                    <a:pt x="479" y="78"/>
                  </a:lnTo>
                  <a:lnTo>
                    <a:pt x="494" y="84"/>
                  </a:lnTo>
                  <a:lnTo>
                    <a:pt x="506" y="91"/>
                  </a:lnTo>
                  <a:lnTo>
                    <a:pt x="519" y="98"/>
                  </a:lnTo>
                  <a:lnTo>
                    <a:pt x="532" y="106"/>
                  </a:lnTo>
                  <a:lnTo>
                    <a:pt x="544" y="114"/>
                  </a:lnTo>
                  <a:lnTo>
                    <a:pt x="555" y="124"/>
                  </a:lnTo>
                  <a:lnTo>
                    <a:pt x="567" y="134"/>
                  </a:lnTo>
                  <a:lnTo>
                    <a:pt x="577" y="144"/>
                  </a:lnTo>
                  <a:lnTo>
                    <a:pt x="587" y="155"/>
                  </a:lnTo>
                  <a:lnTo>
                    <a:pt x="597" y="166"/>
                  </a:lnTo>
                  <a:lnTo>
                    <a:pt x="606" y="177"/>
                  </a:lnTo>
                  <a:lnTo>
                    <a:pt x="614" y="190"/>
                  </a:lnTo>
                  <a:lnTo>
                    <a:pt x="622" y="202"/>
                  </a:lnTo>
                  <a:lnTo>
                    <a:pt x="630" y="214"/>
                  </a:lnTo>
                  <a:lnTo>
                    <a:pt x="637" y="228"/>
                  </a:lnTo>
                  <a:lnTo>
                    <a:pt x="643" y="241"/>
                  </a:lnTo>
                  <a:lnTo>
                    <a:pt x="648" y="255"/>
                  </a:lnTo>
                  <a:lnTo>
                    <a:pt x="653" y="269"/>
                  </a:lnTo>
                  <a:lnTo>
                    <a:pt x="657" y="284"/>
                  </a:lnTo>
                  <a:lnTo>
                    <a:pt x="660" y="299"/>
                  </a:lnTo>
                  <a:lnTo>
                    <a:pt x="664" y="314"/>
                  </a:lnTo>
                  <a:lnTo>
                    <a:pt x="666" y="329"/>
                  </a:lnTo>
                  <a:lnTo>
                    <a:pt x="667" y="344"/>
                  </a:lnTo>
                  <a:lnTo>
                    <a:pt x="667" y="361"/>
                  </a:lnTo>
                  <a:lnTo>
                    <a:pt x="667" y="376"/>
                  </a:lnTo>
                  <a:lnTo>
                    <a:pt x="666" y="391"/>
                  </a:lnTo>
                  <a:lnTo>
                    <a:pt x="664" y="407"/>
                  </a:lnTo>
                  <a:lnTo>
                    <a:pt x="660" y="421"/>
                  </a:lnTo>
                  <a:lnTo>
                    <a:pt x="657" y="437"/>
                  </a:lnTo>
                  <a:lnTo>
                    <a:pt x="653" y="451"/>
                  </a:lnTo>
                  <a:lnTo>
                    <a:pt x="648" y="466"/>
                  </a:lnTo>
                  <a:lnTo>
                    <a:pt x="643" y="479"/>
                  </a:lnTo>
                  <a:lnTo>
                    <a:pt x="637" y="492"/>
                  </a:lnTo>
                  <a:lnTo>
                    <a:pt x="630" y="506"/>
                  </a:lnTo>
                  <a:lnTo>
                    <a:pt x="622" y="519"/>
                  </a:lnTo>
                  <a:lnTo>
                    <a:pt x="614" y="532"/>
                  </a:lnTo>
                  <a:lnTo>
                    <a:pt x="606" y="543"/>
                  </a:lnTo>
                  <a:lnTo>
                    <a:pt x="597" y="555"/>
                  </a:lnTo>
                  <a:lnTo>
                    <a:pt x="587" y="566"/>
                  </a:lnTo>
                  <a:lnTo>
                    <a:pt x="577" y="577"/>
                  </a:lnTo>
                  <a:lnTo>
                    <a:pt x="567" y="587"/>
                  </a:lnTo>
                  <a:lnTo>
                    <a:pt x="555" y="596"/>
                  </a:lnTo>
                  <a:lnTo>
                    <a:pt x="544" y="606"/>
                  </a:lnTo>
                  <a:lnTo>
                    <a:pt x="532" y="614"/>
                  </a:lnTo>
                  <a:lnTo>
                    <a:pt x="519" y="622"/>
                  </a:lnTo>
                  <a:lnTo>
                    <a:pt x="506" y="629"/>
                  </a:lnTo>
                  <a:lnTo>
                    <a:pt x="494" y="637"/>
                  </a:lnTo>
                  <a:lnTo>
                    <a:pt x="479" y="643"/>
                  </a:lnTo>
                  <a:lnTo>
                    <a:pt x="466" y="648"/>
                  </a:lnTo>
                  <a:lnTo>
                    <a:pt x="451" y="653"/>
                  </a:lnTo>
                  <a:lnTo>
                    <a:pt x="437" y="657"/>
                  </a:lnTo>
                  <a:lnTo>
                    <a:pt x="422" y="660"/>
                  </a:lnTo>
                  <a:lnTo>
                    <a:pt x="407" y="663"/>
                  </a:lnTo>
                  <a:lnTo>
                    <a:pt x="392" y="665"/>
                  </a:lnTo>
                  <a:lnTo>
                    <a:pt x="376" y="666"/>
                  </a:lnTo>
                  <a:lnTo>
                    <a:pt x="361" y="666"/>
                  </a:lnTo>
                  <a:lnTo>
                    <a:pt x="345" y="666"/>
                  </a:lnTo>
                  <a:lnTo>
                    <a:pt x="330" y="665"/>
                  </a:lnTo>
                  <a:lnTo>
                    <a:pt x="314" y="663"/>
                  </a:lnTo>
                  <a:lnTo>
                    <a:pt x="299" y="660"/>
                  </a:lnTo>
                  <a:lnTo>
                    <a:pt x="284" y="657"/>
                  </a:lnTo>
                  <a:lnTo>
                    <a:pt x="270" y="653"/>
                  </a:lnTo>
                  <a:lnTo>
                    <a:pt x="256" y="648"/>
                  </a:lnTo>
                  <a:lnTo>
                    <a:pt x="241" y="643"/>
                  </a:lnTo>
                  <a:lnTo>
                    <a:pt x="228" y="637"/>
                  </a:lnTo>
                  <a:lnTo>
                    <a:pt x="214" y="629"/>
                  </a:lnTo>
                  <a:lnTo>
                    <a:pt x="202" y="622"/>
                  </a:lnTo>
                  <a:lnTo>
                    <a:pt x="190" y="614"/>
                  </a:lnTo>
                  <a:lnTo>
                    <a:pt x="177" y="606"/>
                  </a:lnTo>
                  <a:lnTo>
                    <a:pt x="166" y="596"/>
                  </a:lnTo>
                  <a:lnTo>
                    <a:pt x="155" y="587"/>
                  </a:lnTo>
                  <a:lnTo>
                    <a:pt x="144" y="577"/>
                  </a:lnTo>
                  <a:lnTo>
                    <a:pt x="134" y="566"/>
                  </a:lnTo>
                  <a:lnTo>
                    <a:pt x="125" y="555"/>
                  </a:lnTo>
                  <a:lnTo>
                    <a:pt x="116" y="543"/>
                  </a:lnTo>
                  <a:lnTo>
                    <a:pt x="107" y="532"/>
                  </a:lnTo>
                  <a:lnTo>
                    <a:pt x="99" y="519"/>
                  </a:lnTo>
                  <a:lnTo>
                    <a:pt x="92" y="506"/>
                  </a:lnTo>
                  <a:lnTo>
                    <a:pt x="85" y="492"/>
                  </a:lnTo>
                  <a:lnTo>
                    <a:pt x="78" y="479"/>
                  </a:lnTo>
                  <a:lnTo>
                    <a:pt x="73" y="466"/>
                  </a:lnTo>
                  <a:lnTo>
                    <a:pt x="68" y="451"/>
                  </a:lnTo>
                  <a:lnTo>
                    <a:pt x="64" y="437"/>
                  </a:lnTo>
                  <a:lnTo>
                    <a:pt x="61" y="421"/>
                  </a:lnTo>
                  <a:lnTo>
                    <a:pt x="58" y="407"/>
                  </a:lnTo>
                  <a:lnTo>
                    <a:pt x="56" y="391"/>
                  </a:lnTo>
                  <a:lnTo>
                    <a:pt x="55" y="376"/>
                  </a:lnTo>
                  <a:lnTo>
                    <a:pt x="55" y="361"/>
                  </a:lnTo>
                  <a:close/>
                  <a:moveTo>
                    <a:pt x="225" y="541"/>
                  </a:moveTo>
                  <a:lnTo>
                    <a:pt x="294" y="541"/>
                  </a:lnTo>
                  <a:lnTo>
                    <a:pt x="294" y="387"/>
                  </a:lnTo>
                  <a:lnTo>
                    <a:pt x="374" y="387"/>
                  </a:lnTo>
                  <a:lnTo>
                    <a:pt x="434" y="541"/>
                  </a:lnTo>
                  <a:lnTo>
                    <a:pt x="511" y="541"/>
                  </a:lnTo>
                  <a:lnTo>
                    <a:pt x="440" y="377"/>
                  </a:lnTo>
                  <a:lnTo>
                    <a:pt x="450" y="372"/>
                  </a:lnTo>
                  <a:lnTo>
                    <a:pt x="461" y="367"/>
                  </a:lnTo>
                  <a:lnTo>
                    <a:pt x="472" y="360"/>
                  </a:lnTo>
                  <a:lnTo>
                    <a:pt x="482" y="351"/>
                  </a:lnTo>
                  <a:lnTo>
                    <a:pt x="487" y="345"/>
                  </a:lnTo>
                  <a:lnTo>
                    <a:pt x="492" y="340"/>
                  </a:lnTo>
                  <a:lnTo>
                    <a:pt x="496" y="333"/>
                  </a:lnTo>
                  <a:lnTo>
                    <a:pt x="500" y="324"/>
                  </a:lnTo>
                  <a:lnTo>
                    <a:pt x="502" y="316"/>
                  </a:lnTo>
                  <a:lnTo>
                    <a:pt x="504" y="306"/>
                  </a:lnTo>
                  <a:lnTo>
                    <a:pt x="506" y="296"/>
                  </a:lnTo>
                  <a:lnTo>
                    <a:pt x="506" y="283"/>
                  </a:lnTo>
                  <a:lnTo>
                    <a:pt x="505" y="264"/>
                  </a:lnTo>
                  <a:lnTo>
                    <a:pt x="503" y="246"/>
                  </a:lnTo>
                  <a:lnTo>
                    <a:pt x="498" y="232"/>
                  </a:lnTo>
                  <a:lnTo>
                    <a:pt x="493" y="217"/>
                  </a:lnTo>
                  <a:lnTo>
                    <a:pt x="484" y="206"/>
                  </a:lnTo>
                  <a:lnTo>
                    <a:pt x="476" y="197"/>
                  </a:lnTo>
                  <a:lnTo>
                    <a:pt x="467" y="187"/>
                  </a:lnTo>
                  <a:lnTo>
                    <a:pt x="455" y="181"/>
                  </a:lnTo>
                  <a:lnTo>
                    <a:pt x="444" y="175"/>
                  </a:lnTo>
                  <a:lnTo>
                    <a:pt x="432" y="171"/>
                  </a:lnTo>
                  <a:lnTo>
                    <a:pt x="419" y="167"/>
                  </a:lnTo>
                  <a:lnTo>
                    <a:pt x="406" y="165"/>
                  </a:lnTo>
                  <a:lnTo>
                    <a:pt x="393" y="163"/>
                  </a:lnTo>
                  <a:lnTo>
                    <a:pt x="379" y="162"/>
                  </a:lnTo>
                  <a:lnTo>
                    <a:pt x="365" y="162"/>
                  </a:lnTo>
                  <a:lnTo>
                    <a:pt x="351" y="161"/>
                  </a:lnTo>
                  <a:lnTo>
                    <a:pt x="225" y="161"/>
                  </a:lnTo>
                  <a:lnTo>
                    <a:pt x="225" y="541"/>
                  </a:lnTo>
                  <a:close/>
                  <a:moveTo>
                    <a:pt x="294" y="227"/>
                  </a:moveTo>
                  <a:lnTo>
                    <a:pt x="370" y="227"/>
                  </a:lnTo>
                  <a:lnTo>
                    <a:pt x="384" y="228"/>
                  </a:lnTo>
                  <a:lnTo>
                    <a:pt x="398" y="230"/>
                  </a:lnTo>
                  <a:lnTo>
                    <a:pt x="403" y="232"/>
                  </a:lnTo>
                  <a:lnTo>
                    <a:pt x="408" y="234"/>
                  </a:lnTo>
                  <a:lnTo>
                    <a:pt x="413" y="237"/>
                  </a:lnTo>
                  <a:lnTo>
                    <a:pt x="417" y="239"/>
                  </a:lnTo>
                  <a:lnTo>
                    <a:pt x="421" y="243"/>
                  </a:lnTo>
                  <a:lnTo>
                    <a:pt x="425" y="246"/>
                  </a:lnTo>
                  <a:lnTo>
                    <a:pt x="428" y="250"/>
                  </a:lnTo>
                  <a:lnTo>
                    <a:pt x="430" y="255"/>
                  </a:lnTo>
                  <a:lnTo>
                    <a:pt x="432" y="261"/>
                  </a:lnTo>
                  <a:lnTo>
                    <a:pt x="433" y="266"/>
                  </a:lnTo>
                  <a:lnTo>
                    <a:pt x="434" y="271"/>
                  </a:lnTo>
                  <a:lnTo>
                    <a:pt x="434" y="277"/>
                  </a:lnTo>
                  <a:lnTo>
                    <a:pt x="434" y="283"/>
                  </a:lnTo>
                  <a:lnTo>
                    <a:pt x="433" y="289"/>
                  </a:lnTo>
                  <a:lnTo>
                    <a:pt x="432" y="295"/>
                  </a:lnTo>
                  <a:lnTo>
                    <a:pt x="430" y="299"/>
                  </a:lnTo>
                  <a:lnTo>
                    <a:pt x="428" y="304"/>
                  </a:lnTo>
                  <a:lnTo>
                    <a:pt x="425" y="308"/>
                  </a:lnTo>
                  <a:lnTo>
                    <a:pt x="421" y="311"/>
                  </a:lnTo>
                  <a:lnTo>
                    <a:pt x="417" y="314"/>
                  </a:lnTo>
                  <a:lnTo>
                    <a:pt x="409" y="319"/>
                  </a:lnTo>
                  <a:lnTo>
                    <a:pt x="399" y="323"/>
                  </a:lnTo>
                  <a:lnTo>
                    <a:pt x="387" y="326"/>
                  </a:lnTo>
                  <a:lnTo>
                    <a:pt x="376" y="327"/>
                  </a:lnTo>
                  <a:lnTo>
                    <a:pt x="294" y="327"/>
                  </a:lnTo>
                  <a:lnTo>
                    <a:pt x="294" y="227"/>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6623" name="Freeform 15"/>
            <p:cNvSpPr>
              <a:spLocks/>
            </p:cNvSpPr>
            <p:nvPr/>
          </p:nvSpPr>
          <p:spPr bwMode="auto">
            <a:xfrm>
              <a:off x="2444" y="1529"/>
              <a:ext cx="52" cy="443"/>
            </a:xfrm>
            <a:custGeom>
              <a:avLst/>
              <a:gdLst/>
              <a:ahLst/>
              <a:cxnLst>
                <a:cxn ang="0">
                  <a:pos x="0" y="429"/>
                </a:cxn>
                <a:cxn ang="0">
                  <a:pos x="0" y="424"/>
                </a:cxn>
                <a:cxn ang="0">
                  <a:pos x="0" y="0"/>
                </a:cxn>
                <a:cxn ang="0">
                  <a:pos x="426" y="0"/>
                </a:cxn>
                <a:cxn ang="0">
                  <a:pos x="426" y="425"/>
                </a:cxn>
                <a:cxn ang="0">
                  <a:pos x="426" y="429"/>
                </a:cxn>
                <a:cxn ang="0">
                  <a:pos x="426" y="3112"/>
                </a:cxn>
                <a:cxn ang="0">
                  <a:pos x="426" y="3121"/>
                </a:cxn>
                <a:cxn ang="0">
                  <a:pos x="426" y="3541"/>
                </a:cxn>
                <a:cxn ang="0">
                  <a:pos x="0" y="3541"/>
                </a:cxn>
                <a:cxn ang="0">
                  <a:pos x="0" y="3117"/>
                </a:cxn>
                <a:cxn ang="0">
                  <a:pos x="0" y="3112"/>
                </a:cxn>
                <a:cxn ang="0">
                  <a:pos x="0" y="429"/>
                </a:cxn>
              </a:cxnLst>
              <a:rect l="0" t="0" r="r" b="b"/>
              <a:pathLst>
                <a:path w="426" h="3541">
                  <a:moveTo>
                    <a:pt x="0" y="429"/>
                  </a:moveTo>
                  <a:lnTo>
                    <a:pt x="0" y="424"/>
                  </a:lnTo>
                  <a:lnTo>
                    <a:pt x="0" y="0"/>
                  </a:lnTo>
                  <a:lnTo>
                    <a:pt x="426" y="0"/>
                  </a:lnTo>
                  <a:lnTo>
                    <a:pt x="426" y="425"/>
                  </a:lnTo>
                  <a:lnTo>
                    <a:pt x="426" y="429"/>
                  </a:lnTo>
                  <a:lnTo>
                    <a:pt x="426" y="3112"/>
                  </a:lnTo>
                  <a:lnTo>
                    <a:pt x="426" y="3121"/>
                  </a:lnTo>
                  <a:lnTo>
                    <a:pt x="426" y="3541"/>
                  </a:lnTo>
                  <a:lnTo>
                    <a:pt x="0" y="3541"/>
                  </a:lnTo>
                  <a:lnTo>
                    <a:pt x="0" y="3117"/>
                  </a:lnTo>
                  <a:lnTo>
                    <a:pt x="0" y="3112"/>
                  </a:lnTo>
                  <a:lnTo>
                    <a:pt x="0" y="429"/>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6624" name="Freeform 16"/>
            <p:cNvSpPr>
              <a:spLocks noEditPoints="1"/>
            </p:cNvSpPr>
            <p:nvPr/>
          </p:nvSpPr>
          <p:spPr bwMode="auto">
            <a:xfrm>
              <a:off x="2805" y="1529"/>
              <a:ext cx="1027" cy="539"/>
            </a:xfrm>
            <a:custGeom>
              <a:avLst/>
              <a:gdLst/>
              <a:ahLst/>
              <a:cxnLst>
                <a:cxn ang="0">
                  <a:pos x="1754" y="3121"/>
                </a:cxn>
                <a:cxn ang="0">
                  <a:pos x="2481" y="3398"/>
                </a:cxn>
                <a:cxn ang="0">
                  <a:pos x="3087" y="2838"/>
                </a:cxn>
                <a:cxn ang="0">
                  <a:pos x="3144" y="1833"/>
                </a:cxn>
                <a:cxn ang="0">
                  <a:pos x="2610" y="1148"/>
                </a:cxn>
                <a:cxn ang="0">
                  <a:pos x="1857" y="1259"/>
                </a:cxn>
                <a:cxn ang="0">
                  <a:pos x="1460" y="2085"/>
                </a:cxn>
                <a:cxn ang="0">
                  <a:pos x="5305" y="1285"/>
                </a:cxn>
                <a:cxn ang="0">
                  <a:pos x="3922" y="3313"/>
                </a:cxn>
                <a:cxn ang="0">
                  <a:pos x="4400" y="3389"/>
                </a:cxn>
                <a:cxn ang="0">
                  <a:pos x="4812" y="3203"/>
                </a:cxn>
                <a:cxn ang="0">
                  <a:pos x="4870" y="2805"/>
                </a:cxn>
                <a:cxn ang="0">
                  <a:pos x="4497" y="2493"/>
                </a:cxn>
                <a:cxn ang="0">
                  <a:pos x="3700" y="2078"/>
                </a:cxn>
                <a:cxn ang="0">
                  <a:pos x="3609" y="2450"/>
                </a:cxn>
                <a:cxn ang="0">
                  <a:pos x="3007" y="3455"/>
                </a:cxn>
                <a:cxn ang="0">
                  <a:pos x="1903" y="3576"/>
                </a:cxn>
                <a:cxn ang="0">
                  <a:pos x="1140" y="2724"/>
                </a:cxn>
                <a:cxn ang="0">
                  <a:pos x="1132" y="1764"/>
                </a:cxn>
                <a:cxn ang="0">
                  <a:pos x="1504" y="1151"/>
                </a:cxn>
                <a:cxn ang="0">
                  <a:pos x="365" y="675"/>
                </a:cxn>
                <a:cxn ang="0">
                  <a:pos x="748" y="101"/>
                </a:cxn>
                <a:cxn ang="0">
                  <a:pos x="1469" y="16"/>
                </a:cxn>
                <a:cxn ang="0">
                  <a:pos x="1632" y="421"/>
                </a:cxn>
                <a:cxn ang="0">
                  <a:pos x="1249" y="253"/>
                </a:cxn>
                <a:cxn ang="0">
                  <a:pos x="842" y="328"/>
                </a:cxn>
                <a:cxn ang="0">
                  <a:pos x="712" y="748"/>
                </a:cxn>
                <a:cxn ang="0">
                  <a:pos x="2668" y="847"/>
                </a:cxn>
                <a:cxn ang="0">
                  <a:pos x="3336" y="1329"/>
                </a:cxn>
                <a:cxn ang="0">
                  <a:pos x="3566" y="1248"/>
                </a:cxn>
                <a:cxn ang="0">
                  <a:pos x="4176" y="848"/>
                </a:cxn>
                <a:cxn ang="0">
                  <a:pos x="4827" y="842"/>
                </a:cxn>
                <a:cxn ang="0">
                  <a:pos x="6653" y="1145"/>
                </a:cxn>
                <a:cxn ang="0">
                  <a:pos x="7208" y="848"/>
                </a:cxn>
                <a:cxn ang="0">
                  <a:pos x="7891" y="867"/>
                </a:cxn>
                <a:cxn ang="0">
                  <a:pos x="7656" y="1095"/>
                </a:cxn>
                <a:cxn ang="0">
                  <a:pos x="7246" y="1067"/>
                </a:cxn>
                <a:cxn ang="0">
                  <a:pos x="6906" y="1292"/>
                </a:cxn>
                <a:cxn ang="0">
                  <a:pos x="6905" y="1708"/>
                </a:cxn>
                <a:cxn ang="0">
                  <a:pos x="7687" y="2152"/>
                </a:cxn>
                <a:cxn ang="0">
                  <a:pos x="8153" y="2553"/>
                </a:cxn>
                <a:cxn ang="0">
                  <a:pos x="8042" y="3336"/>
                </a:cxn>
                <a:cxn ang="0">
                  <a:pos x="7319" y="3654"/>
                </a:cxn>
                <a:cxn ang="0">
                  <a:pos x="6579" y="3544"/>
                </a:cxn>
                <a:cxn ang="0">
                  <a:pos x="6719" y="3215"/>
                </a:cxn>
                <a:cxn ang="0">
                  <a:pos x="7187" y="3396"/>
                </a:cxn>
                <a:cxn ang="0">
                  <a:pos x="7669" y="3317"/>
                </a:cxn>
                <a:cxn ang="0">
                  <a:pos x="7887" y="2960"/>
                </a:cxn>
                <a:cxn ang="0">
                  <a:pos x="7690" y="2623"/>
                </a:cxn>
                <a:cxn ang="0">
                  <a:pos x="6874" y="2214"/>
                </a:cxn>
                <a:cxn ang="0">
                  <a:pos x="6575" y="1880"/>
                </a:cxn>
                <a:cxn ang="0">
                  <a:pos x="5271" y="4150"/>
                </a:cxn>
                <a:cxn ang="0">
                  <a:pos x="5707" y="3239"/>
                </a:cxn>
                <a:cxn ang="0">
                  <a:pos x="4717" y="1108"/>
                </a:cxn>
                <a:cxn ang="0">
                  <a:pos x="4235" y="1062"/>
                </a:cxn>
                <a:cxn ang="0">
                  <a:pos x="3893" y="1307"/>
                </a:cxn>
                <a:cxn ang="0">
                  <a:pos x="3916" y="1715"/>
                </a:cxn>
                <a:cxn ang="0">
                  <a:pos x="4734" y="2160"/>
                </a:cxn>
                <a:cxn ang="0">
                  <a:pos x="5180" y="2575"/>
                </a:cxn>
                <a:cxn ang="0">
                  <a:pos x="5024" y="3363"/>
                </a:cxn>
                <a:cxn ang="0">
                  <a:pos x="4295" y="3649"/>
                </a:cxn>
                <a:cxn ang="0">
                  <a:pos x="3542" y="3509"/>
                </a:cxn>
              </a:cxnLst>
              <a:rect l="0" t="0" r="r" b="b"/>
              <a:pathLst>
                <a:path w="8214" h="4317">
                  <a:moveTo>
                    <a:pt x="1453" y="2263"/>
                  </a:moveTo>
                  <a:lnTo>
                    <a:pt x="1456" y="2323"/>
                  </a:lnTo>
                  <a:lnTo>
                    <a:pt x="1460" y="2383"/>
                  </a:lnTo>
                  <a:lnTo>
                    <a:pt x="1466" y="2441"/>
                  </a:lnTo>
                  <a:lnTo>
                    <a:pt x="1475" y="2498"/>
                  </a:lnTo>
                  <a:lnTo>
                    <a:pt x="1485" y="2554"/>
                  </a:lnTo>
                  <a:lnTo>
                    <a:pt x="1498" y="2610"/>
                  </a:lnTo>
                  <a:lnTo>
                    <a:pt x="1513" y="2663"/>
                  </a:lnTo>
                  <a:lnTo>
                    <a:pt x="1530" y="2716"/>
                  </a:lnTo>
                  <a:lnTo>
                    <a:pt x="1548" y="2767"/>
                  </a:lnTo>
                  <a:lnTo>
                    <a:pt x="1568" y="2817"/>
                  </a:lnTo>
                  <a:lnTo>
                    <a:pt x="1590" y="2865"/>
                  </a:lnTo>
                  <a:lnTo>
                    <a:pt x="1613" y="2912"/>
                  </a:lnTo>
                  <a:lnTo>
                    <a:pt x="1639" y="2958"/>
                  </a:lnTo>
                  <a:lnTo>
                    <a:pt x="1666" y="3001"/>
                  </a:lnTo>
                  <a:lnTo>
                    <a:pt x="1694" y="3043"/>
                  </a:lnTo>
                  <a:lnTo>
                    <a:pt x="1723" y="3082"/>
                  </a:lnTo>
                  <a:lnTo>
                    <a:pt x="1754" y="3121"/>
                  </a:lnTo>
                  <a:lnTo>
                    <a:pt x="1787" y="3157"/>
                  </a:lnTo>
                  <a:lnTo>
                    <a:pt x="1820" y="3191"/>
                  </a:lnTo>
                  <a:lnTo>
                    <a:pt x="1855" y="3223"/>
                  </a:lnTo>
                  <a:lnTo>
                    <a:pt x="1891" y="3252"/>
                  </a:lnTo>
                  <a:lnTo>
                    <a:pt x="1928" y="3280"/>
                  </a:lnTo>
                  <a:lnTo>
                    <a:pt x="1966" y="3305"/>
                  </a:lnTo>
                  <a:lnTo>
                    <a:pt x="2006" y="3328"/>
                  </a:lnTo>
                  <a:lnTo>
                    <a:pt x="2046" y="3348"/>
                  </a:lnTo>
                  <a:lnTo>
                    <a:pt x="2087" y="3366"/>
                  </a:lnTo>
                  <a:lnTo>
                    <a:pt x="2129" y="3380"/>
                  </a:lnTo>
                  <a:lnTo>
                    <a:pt x="2171" y="3392"/>
                  </a:lnTo>
                  <a:lnTo>
                    <a:pt x="2215" y="3402"/>
                  </a:lnTo>
                  <a:lnTo>
                    <a:pt x="2259" y="3409"/>
                  </a:lnTo>
                  <a:lnTo>
                    <a:pt x="2303" y="3412"/>
                  </a:lnTo>
                  <a:lnTo>
                    <a:pt x="2349" y="3413"/>
                  </a:lnTo>
                  <a:lnTo>
                    <a:pt x="2393" y="3411"/>
                  </a:lnTo>
                  <a:lnTo>
                    <a:pt x="2437" y="3406"/>
                  </a:lnTo>
                  <a:lnTo>
                    <a:pt x="2481" y="3398"/>
                  </a:lnTo>
                  <a:lnTo>
                    <a:pt x="2524" y="3386"/>
                  </a:lnTo>
                  <a:lnTo>
                    <a:pt x="2566" y="3373"/>
                  </a:lnTo>
                  <a:lnTo>
                    <a:pt x="2607" y="3356"/>
                  </a:lnTo>
                  <a:lnTo>
                    <a:pt x="2647" y="3337"/>
                  </a:lnTo>
                  <a:lnTo>
                    <a:pt x="2687" y="3315"/>
                  </a:lnTo>
                  <a:lnTo>
                    <a:pt x="2726" y="3292"/>
                  </a:lnTo>
                  <a:lnTo>
                    <a:pt x="2763" y="3265"/>
                  </a:lnTo>
                  <a:lnTo>
                    <a:pt x="2799" y="3236"/>
                  </a:lnTo>
                  <a:lnTo>
                    <a:pt x="2834" y="3205"/>
                  </a:lnTo>
                  <a:lnTo>
                    <a:pt x="2868" y="3172"/>
                  </a:lnTo>
                  <a:lnTo>
                    <a:pt x="2901" y="3137"/>
                  </a:lnTo>
                  <a:lnTo>
                    <a:pt x="2932" y="3100"/>
                  </a:lnTo>
                  <a:lnTo>
                    <a:pt x="2961" y="3061"/>
                  </a:lnTo>
                  <a:lnTo>
                    <a:pt x="2989" y="3020"/>
                  </a:lnTo>
                  <a:lnTo>
                    <a:pt x="3016" y="2977"/>
                  </a:lnTo>
                  <a:lnTo>
                    <a:pt x="3042" y="2932"/>
                  </a:lnTo>
                  <a:lnTo>
                    <a:pt x="3065" y="2887"/>
                  </a:lnTo>
                  <a:lnTo>
                    <a:pt x="3087" y="2838"/>
                  </a:lnTo>
                  <a:lnTo>
                    <a:pt x="3108" y="2790"/>
                  </a:lnTo>
                  <a:lnTo>
                    <a:pt x="3126" y="2739"/>
                  </a:lnTo>
                  <a:lnTo>
                    <a:pt x="3143" y="2687"/>
                  </a:lnTo>
                  <a:lnTo>
                    <a:pt x="3157" y="2633"/>
                  </a:lnTo>
                  <a:lnTo>
                    <a:pt x="3170" y="2580"/>
                  </a:lnTo>
                  <a:lnTo>
                    <a:pt x="3181" y="2524"/>
                  </a:lnTo>
                  <a:lnTo>
                    <a:pt x="3190" y="2467"/>
                  </a:lnTo>
                  <a:lnTo>
                    <a:pt x="3196" y="2410"/>
                  </a:lnTo>
                  <a:lnTo>
                    <a:pt x="3201" y="2351"/>
                  </a:lnTo>
                  <a:lnTo>
                    <a:pt x="3204" y="2292"/>
                  </a:lnTo>
                  <a:lnTo>
                    <a:pt x="3204" y="2233"/>
                  </a:lnTo>
                  <a:lnTo>
                    <a:pt x="3201" y="2172"/>
                  </a:lnTo>
                  <a:lnTo>
                    <a:pt x="3197" y="2113"/>
                  </a:lnTo>
                  <a:lnTo>
                    <a:pt x="3190" y="2054"/>
                  </a:lnTo>
                  <a:lnTo>
                    <a:pt x="3182" y="1998"/>
                  </a:lnTo>
                  <a:lnTo>
                    <a:pt x="3171" y="1941"/>
                  </a:lnTo>
                  <a:lnTo>
                    <a:pt x="3158" y="1886"/>
                  </a:lnTo>
                  <a:lnTo>
                    <a:pt x="3144" y="1833"/>
                  </a:lnTo>
                  <a:lnTo>
                    <a:pt x="3127" y="1779"/>
                  </a:lnTo>
                  <a:lnTo>
                    <a:pt x="3109" y="1729"/>
                  </a:lnTo>
                  <a:lnTo>
                    <a:pt x="3088" y="1678"/>
                  </a:lnTo>
                  <a:lnTo>
                    <a:pt x="3067" y="1630"/>
                  </a:lnTo>
                  <a:lnTo>
                    <a:pt x="3043" y="1584"/>
                  </a:lnTo>
                  <a:lnTo>
                    <a:pt x="3018" y="1538"/>
                  </a:lnTo>
                  <a:lnTo>
                    <a:pt x="2991" y="1494"/>
                  </a:lnTo>
                  <a:lnTo>
                    <a:pt x="2962" y="1453"/>
                  </a:lnTo>
                  <a:lnTo>
                    <a:pt x="2933" y="1413"/>
                  </a:lnTo>
                  <a:lnTo>
                    <a:pt x="2902" y="1375"/>
                  </a:lnTo>
                  <a:lnTo>
                    <a:pt x="2870" y="1338"/>
                  </a:lnTo>
                  <a:lnTo>
                    <a:pt x="2836" y="1304"/>
                  </a:lnTo>
                  <a:lnTo>
                    <a:pt x="2801" y="1273"/>
                  </a:lnTo>
                  <a:lnTo>
                    <a:pt x="2765" y="1243"/>
                  </a:lnTo>
                  <a:lnTo>
                    <a:pt x="2728" y="1216"/>
                  </a:lnTo>
                  <a:lnTo>
                    <a:pt x="2690" y="1191"/>
                  </a:lnTo>
                  <a:lnTo>
                    <a:pt x="2650" y="1168"/>
                  </a:lnTo>
                  <a:lnTo>
                    <a:pt x="2610" y="1148"/>
                  </a:lnTo>
                  <a:lnTo>
                    <a:pt x="2569" y="1130"/>
                  </a:lnTo>
                  <a:lnTo>
                    <a:pt x="2528" y="1115"/>
                  </a:lnTo>
                  <a:lnTo>
                    <a:pt x="2486" y="1103"/>
                  </a:lnTo>
                  <a:lnTo>
                    <a:pt x="2441" y="1093"/>
                  </a:lnTo>
                  <a:lnTo>
                    <a:pt x="2398" y="1087"/>
                  </a:lnTo>
                  <a:lnTo>
                    <a:pt x="2354" y="1083"/>
                  </a:lnTo>
                  <a:lnTo>
                    <a:pt x="2308" y="1083"/>
                  </a:lnTo>
                  <a:lnTo>
                    <a:pt x="2263" y="1085"/>
                  </a:lnTo>
                  <a:lnTo>
                    <a:pt x="2219" y="1090"/>
                  </a:lnTo>
                  <a:lnTo>
                    <a:pt x="2176" y="1098"/>
                  </a:lnTo>
                  <a:lnTo>
                    <a:pt x="2132" y="1110"/>
                  </a:lnTo>
                  <a:lnTo>
                    <a:pt x="2090" y="1123"/>
                  </a:lnTo>
                  <a:lnTo>
                    <a:pt x="2049" y="1140"/>
                  </a:lnTo>
                  <a:lnTo>
                    <a:pt x="2009" y="1159"/>
                  </a:lnTo>
                  <a:lnTo>
                    <a:pt x="1970" y="1180"/>
                  </a:lnTo>
                  <a:lnTo>
                    <a:pt x="1930" y="1205"/>
                  </a:lnTo>
                  <a:lnTo>
                    <a:pt x="1893" y="1230"/>
                  </a:lnTo>
                  <a:lnTo>
                    <a:pt x="1857" y="1259"/>
                  </a:lnTo>
                  <a:lnTo>
                    <a:pt x="1822" y="1290"/>
                  </a:lnTo>
                  <a:lnTo>
                    <a:pt x="1788" y="1323"/>
                  </a:lnTo>
                  <a:lnTo>
                    <a:pt x="1756" y="1359"/>
                  </a:lnTo>
                  <a:lnTo>
                    <a:pt x="1724" y="1396"/>
                  </a:lnTo>
                  <a:lnTo>
                    <a:pt x="1696" y="1435"/>
                  </a:lnTo>
                  <a:lnTo>
                    <a:pt x="1667" y="1475"/>
                  </a:lnTo>
                  <a:lnTo>
                    <a:pt x="1640" y="1519"/>
                  </a:lnTo>
                  <a:lnTo>
                    <a:pt x="1615" y="1563"/>
                  </a:lnTo>
                  <a:lnTo>
                    <a:pt x="1592" y="1609"/>
                  </a:lnTo>
                  <a:lnTo>
                    <a:pt x="1569" y="1657"/>
                  </a:lnTo>
                  <a:lnTo>
                    <a:pt x="1549" y="1706"/>
                  </a:lnTo>
                  <a:lnTo>
                    <a:pt x="1531" y="1757"/>
                  </a:lnTo>
                  <a:lnTo>
                    <a:pt x="1514" y="1808"/>
                  </a:lnTo>
                  <a:lnTo>
                    <a:pt x="1499" y="1862"/>
                  </a:lnTo>
                  <a:lnTo>
                    <a:pt x="1487" y="1916"/>
                  </a:lnTo>
                  <a:lnTo>
                    <a:pt x="1475" y="1972"/>
                  </a:lnTo>
                  <a:lnTo>
                    <a:pt x="1467" y="2029"/>
                  </a:lnTo>
                  <a:lnTo>
                    <a:pt x="1460" y="2085"/>
                  </a:lnTo>
                  <a:lnTo>
                    <a:pt x="1456" y="2144"/>
                  </a:lnTo>
                  <a:lnTo>
                    <a:pt x="1454" y="2204"/>
                  </a:lnTo>
                  <a:lnTo>
                    <a:pt x="1453" y="2263"/>
                  </a:lnTo>
                  <a:close/>
                  <a:moveTo>
                    <a:pt x="4980" y="1485"/>
                  </a:moveTo>
                  <a:lnTo>
                    <a:pt x="4982" y="1490"/>
                  </a:lnTo>
                  <a:lnTo>
                    <a:pt x="4977" y="1476"/>
                  </a:lnTo>
                  <a:lnTo>
                    <a:pt x="4969" y="1458"/>
                  </a:lnTo>
                  <a:lnTo>
                    <a:pt x="4965" y="1449"/>
                  </a:lnTo>
                  <a:lnTo>
                    <a:pt x="4980" y="1485"/>
                  </a:lnTo>
                  <a:close/>
                  <a:moveTo>
                    <a:pt x="5271" y="4150"/>
                  </a:moveTo>
                  <a:lnTo>
                    <a:pt x="5287" y="4122"/>
                  </a:lnTo>
                  <a:lnTo>
                    <a:pt x="5306" y="4087"/>
                  </a:lnTo>
                  <a:lnTo>
                    <a:pt x="5326" y="4048"/>
                  </a:lnTo>
                  <a:lnTo>
                    <a:pt x="5350" y="4002"/>
                  </a:lnTo>
                  <a:lnTo>
                    <a:pt x="5271" y="4150"/>
                  </a:lnTo>
                  <a:close/>
                  <a:moveTo>
                    <a:pt x="5296" y="1263"/>
                  </a:moveTo>
                  <a:lnTo>
                    <a:pt x="5300" y="1275"/>
                  </a:lnTo>
                  <a:lnTo>
                    <a:pt x="5305" y="1285"/>
                  </a:lnTo>
                  <a:lnTo>
                    <a:pt x="5309" y="1296"/>
                  </a:lnTo>
                  <a:lnTo>
                    <a:pt x="5314" y="1309"/>
                  </a:lnTo>
                  <a:lnTo>
                    <a:pt x="5457" y="1659"/>
                  </a:lnTo>
                  <a:lnTo>
                    <a:pt x="5296" y="1263"/>
                  </a:lnTo>
                  <a:close/>
                  <a:moveTo>
                    <a:pt x="3510" y="3031"/>
                  </a:moveTo>
                  <a:lnTo>
                    <a:pt x="3560" y="3074"/>
                  </a:lnTo>
                  <a:lnTo>
                    <a:pt x="3608" y="3115"/>
                  </a:lnTo>
                  <a:lnTo>
                    <a:pt x="3657" y="3152"/>
                  </a:lnTo>
                  <a:lnTo>
                    <a:pt x="3705" y="3189"/>
                  </a:lnTo>
                  <a:lnTo>
                    <a:pt x="3729" y="3205"/>
                  </a:lnTo>
                  <a:lnTo>
                    <a:pt x="3753" y="3220"/>
                  </a:lnTo>
                  <a:lnTo>
                    <a:pt x="3777" y="3236"/>
                  </a:lnTo>
                  <a:lnTo>
                    <a:pt x="3801" y="3250"/>
                  </a:lnTo>
                  <a:lnTo>
                    <a:pt x="3825" y="3265"/>
                  </a:lnTo>
                  <a:lnTo>
                    <a:pt x="3849" y="3277"/>
                  </a:lnTo>
                  <a:lnTo>
                    <a:pt x="3873" y="3289"/>
                  </a:lnTo>
                  <a:lnTo>
                    <a:pt x="3898" y="3302"/>
                  </a:lnTo>
                  <a:lnTo>
                    <a:pt x="3922" y="3313"/>
                  </a:lnTo>
                  <a:lnTo>
                    <a:pt x="3946" y="3323"/>
                  </a:lnTo>
                  <a:lnTo>
                    <a:pt x="3971" y="3333"/>
                  </a:lnTo>
                  <a:lnTo>
                    <a:pt x="3997" y="3342"/>
                  </a:lnTo>
                  <a:lnTo>
                    <a:pt x="4021" y="3350"/>
                  </a:lnTo>
                  <a:lnTo>
                    <a:pt x="4047" y="3357"/>
                  </a:lnTo>
                  <a:lnTo>
                    <a:pt x="4072" y="3364"/>
                  </a:lnTo>
                  <a:lnTo>
                    <a:pt x="4098" y="3370"/>
                  </a:lnTo>
                  <a:lnTo>
                    <a:pt x="4124" y="3376"/>
                  </a:lnTo>
                  <a:lnTo>
                    <a:pt x="4150" y="3380"/>
                  </a:lnTo>
                  <a:lnTo>
                    <a:pt x="4177" y="3384"/>
                  </a:lnTo>
                  <a:lnTo>
                    <a:pt x="4204" y="3387"/>
                  </a:lnTo>
                  <a:lnTo>
                    <a:pt x="4230" y="3390"/>
                  </a:lnTo>
                  <a:lnTo>
                    <a:pt x="4258" y="3391"/>
                  </a:lnTo>
                  <a:lnTo>
                    <a:pt x="4286" y="3392"/>
                  </a:lnTo>
                  <a:lnTo>
                    <a:pt x="4314" y="3394"/>
                  </a:lnTo>
                  <a:lnTo>
                    <a:pt x="4343" y="3394"/>
                  </a:lnTo>
                  <a:lnTo>
                    <a:pt x="4372" y="3391"/>
                  </a:lnTo>
                  <a:lnTo>
                    <a:pt x="4400" y="3389"/>
                  </a:lnTo>
                  <a:lnTo>
                    <a:pt x="4428" y="3387"/>
                  </a:lnTo>
                  <a:lnTo>
                    <a:pt x="4456" y="3383"/>
                  </a:lnTo>
                  <a:lnTo>
                    <a:pt x="4484" y="3378"/>
                  </a:lnTo>
                  <a:lnTo>
                    <a:pt x="4511" y="3373"/>
                  </a:lnTo>
                  <a:lnTo>
                    <a:pt x="4537" y="3367"/>
                  </a:lnTo>
                  <a:lnTo>
                    <a:pt x="4563" y="3359"/>
                  </a:lnTo>
                  <a:lnTo>
                    <a:pt x="4588" y="3350"/>
                  </a:lnTo>
                  <a:lnTo>
                    <a:pt x="4613" y="3342"/>
                  </a:lnTo>
                  <a:lnTo>
                    <a:pt x="4636" y="3332"/>
                  </a:lnTo>
                  <a:lnTo>
                    <a:pt x="4659" y="3320"/>
                  </a:lnTo>
                  <a:lnTo>
                    <a:pt x="4682" y="3309"/>
                  </a:lnTo>
                  <a:lnTo>
                    <a:pt x="4703" y="3297"/>
                  </a:lnTo>
                  <a:lnTo>
                    <a:pt x="4724" y="3283"/>
                  </a:lnTo>
                  <a:lnTo>
                    <a:pt x="4743" y="3269"/>
                  </a:lnTo>
                  <a:lnTo>
                    <a:pt x="4763" y="3253"/>
                  </a:lnTo>
                  <a:lnTo>
                    <a:pt x="4780" y="3238"/>
                  </a:lnTo>
                  <a:lnTo>
                    <a:pt x="4797" y="3220"/>
                  </a:lnTo>
                  <a:lnTo>
                    <a:pt x="4812" y="3203"/>
                  </a:lnTo>
                  <a:lnTo>
                    <a:pt x="4827" y="3184"/>
                  </a:lnTo>
                  <a:lnTo>
                    <a:pt x="4840" y="3165"/>
                  </a:lnTo>
                  <a:lnTo>
                    <a:pt x="4853" y="3144"/>
                  </a:lnTo>
                  <a:lnTo>
                    <a:pt x="4864" y="3124"/>
                  </a:lnTo>
                  <a:lnTo>
                    <a:pt x="4873" y="3101"/>
                  </a:lnTo>
                  <a:lnTo>
                    <a:pt x="4881" y="3078"/>
                  </a:lnTo>
                  <a:lnTo>
                    <a:pt x="4889" y="3055"/>
                  </a:lnTo>
                  <a:lnTo>
                    <a:pt x="4894" y="3031"/>
                  </a:lnTo>
                  <a:lnTo>
                    <a:pt x="4898" y="3005"/>
                  </a:lnTo>
                  <a:lnTo>
                    <a:pt x="4900" y="2979"/>
                  </a:lnTo>
                  <a:lnTo>
                    <a:pt x="4901" y="2952"/>
                  </a:lnTo>
                  <a:lnTo>
                    <a:pt x="4900" y="2929"/>
                  </a:lnTo>
                  <a:lnTo>
                    <a:pt x="4898" y="2907"/>
                  </a:lnTo>
                  <a:lnTo>
                    <a:pt x="4895" y="2886"/>
                  </a:lnTo>
                  <a:lnTo>
                    <a:pt x="4891" y="2865"/>
                  </a:lnTo>
                  <a:lnTo>
                    <a:pt x="4886" y="2844"/>
                  </a:lnTo>
                  <a:lnTo>
                    <a:pt x="4878" y="2825"/>
                  </a:lnTo>
                  <a:lnTo>
                    <a:pt x="4870" y="2805"/>
                  </a:lnTo>
                  <a:lnTo>
                    <a:pt x="4861" y="2786"/>
                  </a:lnTo>
                  <a:lnTo>
                    <a:pt x="4850" y="2767"/>
                  </a:lnTo>
                  <a:lnTo>
                    <a:pt x="4839" y="2750"/>
                  </a:lnTo>
                  <a:lnTo>
                    <a:pt x="4826" y="2731"/>
                  </a:lnTo>
                  <a:lnTo>
                    <a:pt x="4812" y="2714"/>
                  </a:lnTo>
                  <a:lnTo>
                    <a:pt x="4797" y="2697"/>
                  </a:lnTo>
                  <a:lnTo>
                    <a:pt x="4780" y="2680"/>
                  </a:lnTo>
                  <a:lnTo>
                    <a:pt x="4763" y="2663"/>
                  </a:lnTo>
                  <a:lnTo>
                    <a:pt x="4744" y="2647"/>
                  </a:lnTo>
                  <a:lnTo>
                    <a:pt x="4725" y="2631"/>
                  </a:lnTo>
                  <a:lnTo>
                    <a:pt x="4704" y="2615"/>
                  </a:lnTo>
                  <a:lnTo>
                    <a:pt x="4682" y="2599"/>
                  </a:lnTo>
                  <a:lnTo>
                    <a:pt x="4659" y="2584"/>
                  </a:lnTo>
                  <a:lnTo>
                    <a:pt x="4634" y="2568"/>
                  </a:lnTo>
                  <a:lnTo>
                    <a:pt x="4609" y="2553"/>
                  </a:lnTo>
                  <a:lnTo>
                    <a:pt x="4583" y="2538"/>
                  </a:lnTo>
                  <a:lnTo>
                    <a:pt x="4556" y="2523"/>
                  </a:lnTo>
                  <a:lnTo>
                    <a:pt x="4497" y="2493"/>
                  </a:lnTo>
                  <a:lnTo>
                    <a:pt x="4435" y="2463"/>
                  </a:lnTo>
                  <a:lnTo>
                    <a:pt x="4368" y="2433"/>
                  </a:lnTo>
                  <a:lnTo>
                    <a:pt x="4298" y="2403"/>
                  </a:lnTo>
                  <a:lnTo>
                    <a:pt x="4180" y="2351"/>
                  </a:lnTo>
                  <a:lnTo>
                    <a:pt x="4070" y="2302"/>
                  </a:lnTo>
                  <a:lnTo>
                    <a:pt x="4017" y="2278"/>
                  </a:lnTo>
                  <a:lnTo>
                    <a:pt x="3968" y="2253"/>
                  </a:lnTo>
                  <a:lnTo>
                    <a:pt x="3919" y="2228"/>
                  </a:lnTo>
                  <a:lnTo>
                    <a:pt x="3874" y="2204"/>
                  </a:lnTo>
                  <a:lnTo>
                    <a:pt x="3852" y="2190"/>
                  </a:lnTo>
                  <a:lnTo>
                    <a:pt x="3832" y="2177"/>
                  </a:lnTo>
                  <a:lnTo>
                    <a:pt x="3811" y="2164"/>
                  </a:lnTo>
                  <a:lnTo>
                    <a:pt x="3791" y="2150"/>
                  </a:lnTo>
                  <a:lnTo>
                    <a:pt x="3771" y="2137"/>
                  </a:lnTo>
                  <a:lnTo>
                    <a:pt x="3753" y="2122"/>
                  </a:lnTo>
                  <a:lnTo>
                    <a:pt x="3735" y="2108"/>
                  </a:lnTo>
                  <a:lnTo>
                    <a:pt x="3717" y="2092"/>
                  </a:lnTo>
                  <a:lnTo>
                    <a:pt x="3700" y="2078"/>
                  </a:lnTo>
                  <a:lnTo>
                    <a:pt x="3683" y="2062"/>
                  </a:lnTo>
                  <a:lnTo>
                    <a:pt x="3668" y="2045"/>
                  </a:lnTo>
                  <a:lnTo>
                    <a:pt x="3654" y="2029"/>
                  </a:lnTo>
                  <a:lnTo>
                    <a:pt x="3639" y="2012"/>
                  </a:lnTo>
                  <a:lnTo>
                    <a:pt x="3626" y="1994"/>
                  </a:lnTo>
                  <a:lnTo>
                    <a:pt x="3612" y="1976"/>
                  </a:lnTo>
                  <a:lnTo>
                    <a:pt x="3600" y="1957"/>
                  </a:lnTo>
                  <a:lnTo>
                    <a:pt x="3605" y="1991"/>
                  </a:lnTo>
                  <a:lnTo>
                    <a:pt x="3610" y="2025"/>
                  </a:lnTo>
                  <a:lnTo>
                    <a:pt x="3614" y="2059"/>
                  </a:lnTo>
                  <a:lnTo>
                    <a:pt x="3618" y="2092"/>
                  </a:lnTo>
                  <a:lnTo>
                    <a:pt x="3621" y="2126"/>
                  </a:lnTo>
                  <a:lnTo>
                    <a:pt x="3623" y="2162"/>
                  </a:lnTo>
                  <a:lnTo>
                    <a:pt x="3624" y="2197"/>
                  </a:lnTo>
                  <a:lnTo>
                    <a:pt x="3624" y="2232"/>
                  </a:lnTo>
                  <a:lnTo>
                    <a:pt x="3623" y="2306"/>
                  </a:lnTo>
                  <a:lnTo>
                    <a:pt x="3618" y="2378"/>
                  </a:lnTo>
                  <a:lnTo>
                    <a:pt x="3609" y="2450"/>
                  </a:lnTo>
                  <a:lnTo>
                    <a:pt x="3598" y="2520"/>
                  </a:lnTo>
                  <a:lnTo>
                    <a:pt x="3584" y="2590"/>
                  </a:lnTo>
                  <a:lnTo>
                    <a:pt x="3566" y="2657"/>
                  </a:lnTo>
                  <a:lnTo>
                    <a:pt x="3547" y="2724"/>
                  </a:lnTo>
                  <a:lnTo>
                    <a:pt x="3523" y="2789"/>
                  </a:lnTo>
                  <a:lnTo>
                    <a:pt x="3498" y="2853"/>
                  </a:lnTo>
                  <a:lnTo>
                    <a:pt x="3469" y="2913"/>
                  </a:lnTo>
                  <a:lnTo>
                    <a:pt x="3438" y="2974"/>
                  </a:lnTo>
                  <a:lnTo>
                    <a:pt x="3405" y="3032"/>
                  </a:lnTo>
                  <a:lnTo>
                    <a:pt x="3369" y="3088"/>
                  </a:lnTo>
                  <a:lnTo>
                    <a:pt x="3331" y="3142"/>
                  </a:lnTo>
                  <a:lnTo>
                    <a:pt x="3291" y="3194"/>
                  </a:lnTo>
                  <a:lnTo>
                    <a:pt x="3249" y="3244"/>
                  </a:lnTo>
                  <a:lnTo>
                    <a:pt x="3205" y="3292"/>
                  </a:lnTo>
                  <a:lnTo>
                    <a:pt x="3158" y="3336"/>
                  </a:lnTo>
                  <a:lnTo>
                    <a:pt x="3110" y="3378"/>
                  </a:lnTo>
                  <a:lnTo>
                    <a:pt x="3059" y="3418"/>
                  </a:lnTo>
                  <a:lnTo>
                    <a:pt x="3007" y="3455"/>
                  </a:lnTo>
                  <a:lnTo>
                    <a:pt x="2953" y="3490"/>
                  </a:lnTo>
                  <a:lnTo>
                    <a:pt x="2899" y="3521"/>
                  </a:lnTo>
                  <a:lnTo>
                    <a:pt x="2842" y="3550"/>
                  </a:lnTo>
                  <a:lnTo>
                    <a:pt x="2783" y="3576"/>
                  </a:lnTo>
                  <a:lnTo>
                    <a:pt x="2724" y="3599"/>
                  </a:lnTo>
                  <a:lnTo>
                    <a:pt x="2663" y="3618"/>
                  </a:lnTo>
                  <a:lnTo>
                    <a:pt x="2601" y="3634"/>
                  </a:lnTo>
                  <a:lnTo>
                    <a:pt x="2538" y="3646"/>
                  </a:lnTo>
                  <a:lnTo>
                    <a:pt x="2474" y="3655"/>
                  </a:lnTo>
                  <a:lnTo>
                    <a:pt x="2409" y="3661"/>
                  </a:lnTo>
                  <a:lnTo>
                    <a:pt x="2343" y="3662"/>
                  </a:lnTo>
                  <a:lnTo>
                    <a:pt x="2278" y="3661"/>
                  </a:lnTo>
                  <a:lnTo>
                    <a:pt x="2212" y="3655"/>
                  </a:lnTo>
                  <a:lnTo>
                    <a:pt x="2148" y="3646"/>
                  </a:lnTo>
                  <a:lnTo>
                    <a:pt x="2085" y="3634"/>
                  </a:lnTo>
                  <a:lnTo>
                    <a:pt x="2023" y="3618"/>
                  </a:lnTo>
                  <a:lnTo>
                    <a:pt x="1962" y="3599"/>
                  </a:lnTo>
                  <a:lnTo>
                    <a:pt x="1903" y="3576"/>
                  </a:lnTo>
                  <a:lnTo>
                    <a:pt x="1845" y="3550"/>
                  </a:lnTo>
                  <a:lnTo>
                    <a:pt x="1788" y="3521"/>
                  </a:lnTo>
                  <a:lnTo>
                    <a:pt x="1733" y="3490"/>
                  </a:lnTo>
                  <a:lnTo>
                    <a:pt x="1679" y="3455"/>
                  </a:lnTo>
                  <a:lnTo>
                    <a:pt x="1627" y="3418"/>
                  </a:lnTo>
                  <a:lnTo>
                    <a:pt x="1577" y="3378"/>
                  </a:lnTo>
                  <a:lnTo>
                    <a:pt x="1529" y="3336"/>
                  </a:lnTo>
                  <a:lnTo>
                    <a:pt x="1482" y="3292"/>
                  </a:lnTo>
                  <a:lnTo>
                    <a:pt x="1437" y="3244"/>
                  </a:lnTo>
                  <a:lnTo>
                    <a:pt x="1395" y="3194"/>
                  </a:lnTo>
                  <a:lnTo>
                    <a:pt x="1355" y="3142"/>
                  </a:lnTo>
                  <a:lnTo>
                    <a:pt x="1317" y="3088"/>
                  </a:lnTo>
                  <a:lnTo>
                    <a:pt x="1282" y="3032"/>
                  </a:lnTo>
                  <a:lnTo>
                    <a:pt x="1248" y="2974"/>
                  </a:lnTo>
                  <a:lnTo>
                    <a:pt x="1217" y="2913"/>
                  </a:lnTo>
                  <a:lnTo>
                    <a:pt x="1189" y="2853"/>
                  </a:lnTo>
                  <a:lnTo>
                    <a:pt x="1163" y="2789"/>
                  </a:lnTo>
                  <a:lnTo>
                    <a:pt x="1140" y="2724"/>
                  </a:lnTo>
                  <a:lnTo>
                    <a:pt x="1120" y="2657"/>
                  </a:lnTo>
                  <a:lnTo>
                    <a:pt x="1102" y="2590"/>
                  </a:lnTo>
                  <a:lnTo>
                    <a:pt x="1089" y="2520"/>
                  </a:lnTo>
                  <a:lnTo>
                    <a:pt x="1078" y="2450"/>
                  </a:lnTo>
                  <a:lnTo>
                    <a:pt x="1069" y="2378"/>
                  </a:lnTo>
                  <a:lnTo>
                    <a:pt x="1064" y="2306"/>
                  </a:lnTo>
                  <a:lnTo>
                    <a:pt x="1062" y="2232"/>
                  </a:lnTo>
                  <a:lnTo>
                    <a:pt x="1063" y="2187"/>
                  </a:lnTo>
                  <a:lnTo>
                    <a:pt x="1065" y="2143"/>
                  </a:lnTo>
                  <a:lnTo>
                    <a:pt x="1068" y="2100"/>
                  </a:lnTo>
                  <a:lnTo>
                    <a:pt x="1072" y="2056"/>
                  </a:lnTo>
                  <a:lnTo>
                    <a:pt x="1078" y="2013"/>
                  </a:lnTo>
                  <a:lnTo>
                    <a:pt x="1084" y="1970"/>
                  </a:lnTo>
                  <a:lnTo>
                    <a:pt x="1091" y="1928"/>
                  </a:lnTo>
                  <a:lnTo>
                    <a:pt x="1100" y="1886"/>
                  </a:lnTo>
                  <a:lnTo>
                    <a:pt x="1110" y="1845"/>
                  </a:lnTo>
                  <a:lnTo>
                    <a:pt x="1121" y="1804"/>
                  </a:lnTo>
                  <a:lnTo>
                    <a:pt x="1132" y="1764"/>
                  </a:lnTo>
                  <a:lnTo>
                    <a:pt x="1146" y="1725"/>
                  </a:lnTo>
                  <a:lnTo>
                    <a:pt x="1159" y="1686"/>
                  </a:lnTo>
                  <a:lnTo>
                    <a:pt x="1174" y="1646"/>
                  </a:lnTo>
                  <a:lnTo>
                    <a:pt x="1190" y="1608"/>
                  </a:lnTo>
                  <a:lnTo>
                    <a:pt x="1206" y="1571"/>
                  </a:lnTo>
                  <a:lnTo>
                    <a:pt x="1224" y="1535"/>
                  </a:lnTo>
                  <a:lnTo>
                    <a:pt x="1243" y="1498"/>
                  </a:lnTo>
                  <a:lnTo>
                    <a:pt x="1263" y="1463"/>
                  </a:lnTo>
                  <a:lnTo>
                    <a:pt x="1283" y="1428"/>
                  </a:lnTo>
                  <a:lnTo>
                    <a:pt x="1304" y="1394"/>
                  </a:lnTo>
                  <a:lnTo>
                    <a:pt x="1327" y="1361"/>
                  </a:lnTo>
                  <a:lnTo>
                    <a:pt x="1350" y="1329"/>
                  </a:lnTo>
                  <a:lnTo>
                    <a:pt x="1373" y="1297"/>
                  </a:lnTo>
                  <a:lnTo>
                    <a:pt x="1398" y="1266"/>
                  </a:lnTo>
                  <a:lnTo>
                    <a:pt x="1424" y="1235"/>
                  </a:lnTo>
                  <a:lnTo>
                    <a:pt x="1449" y="1207"/>
                  </a:lnTo>
                  <a:lnTo>
                    <a:pt x="1476" y="1178"/>
                  </a:lnTo>
                  <a:lnTo>
                    <a:pt x="1504" y="1151"/>
                  </a:lnTo>
                  <a:lnTo>
                    <a:pt x="1532" y="1124"/>
                  </a:lnTo>
                  <a:lnTo>
                    <a:pt x="1562" y="1098"/>
                  </a:lnTo>
                  <a:lnTo>
                    <a:pt x="1592" y="1074"/>
                  </a:lnTo>
                  <a:lnTo>
                    <a:pt x="724" y="1074"/>
                  </a:lnTo>
                  <a:lnTo>
                    <a:pt x="724" y="3124"/>
                  </a:lnTo>
                  <a:lnTo>
                    <a:pt x="724" y="3132"/>
                  </a:lnTo>
                  <a:lnTo>
                    <a:pt x="724" y="3553"/>
                  </a:lnTo>
                  <a:lnTo>
                    <a:pt x="339" y="3553"/>
                  </a:lnTo>
                  <a:lnTo>
                    <a:pt x="339" y="3145"/>
                  </a:lnTo>
                  <a:lnTo>
                    <a:pt x="340" y="3135"/>
                  </a:lnTo>
                  <a:lnTo>
                    <a:pt x="340" y="3124"/>
                  </a:lnTo>
                  <a:lnTo>
                    <a:pt x="340" y="1074"/>
                  </a:lnTo>
                  <a:lnTo>
                    <a:pt x="0" y="1074"/>
                  </a:lnTo>
                  <a:lnTo>
                    <a:pt x="0" y="815"/>
                  </a:lnTo>
                  <a:lnTo>
                    <a:pt x="344" y="815"/>
                  </a:lnTo>
                  <a:lnTo>
                    <a:pt x="349" y="767"/>
                  </a:lnTo>
                  <a:lnTo>
                    <a:pt x="357" y="720"/>
                  </a:lnTo>
                  <a:lnTo>
                    <a:pt x="365" y="675"/>
                  </a:lnTo>
                  <a:lnTo>
                    <a:pt x="374" y="631"/>
                  </a:lnTo>
                  <a:lnTo>
                    <a:pt x="385" y="588"/>
                  </a:lnTo>
                  <a:lnTo>
                    <a:pt x="398" y="546"/>
                  </a:lnTo>
                  <a:lnTo>
                    <a:pt x="412" y="506"/>
                  </a:lnTo>
                  <a:lnTo>
                    <a:pt x="428" y="468"/>
                  </a:lnTo>
                  <a:lnTo>
                    <a:pt x="445" y="431"/>
                  </a:lnTo>
                  <a:lnTo>
                    <a:pt x="463" y="395"/>
                  </a:lnTo>
                  <a:lnTo>
                    <a:pt x="483" y="361"/>
                  </a:lnTo>
                  <a:lnTo>
                    <a:pt x="504" y="328"/>
                  </a:lnTo>
                  <a:lnTo>
                    <a:pt x="527" y="297"/>
                  </a:lnTo>
                  <a:lnTo>
                    <a:pt x="550" y="267"/>
                  </a:lnTo>
                  <a:lnTo>
                    <a:pt x="575" y="239"/>
                  </a:lnTo>
                  <a:lnTo>
                    <a:pt x="601" y="213"/>
                  </a:lnTo>
                  <a:lnTo>
                    <a:pt x="627" y="187"/>
                  </a:lnTo>
                  <a:lnTo>
                    <a:pt x="656" y="163"/>
                  </a:lnTo>
                  <a:lnTo>
                    <a:pt x="686" y="141"/>
                  </a:lnTo>
                  <a:lnTo>
                    <a:pt x="716" y="121"/>
                  </a:lnTo>
                  <a:lnTo>
                    <a:pt x="748" y="101"/>
                  </a:lnTo>
                  <a:lnTo>
                    <a:pt x="781" y="84"/>
                  </a:lnTo>
                  <a:lnTo>
                    <a:pt x="814" y="68"/>
                  </a:lnTo>
                  <a:lnTo>
                    <a:pt x="849" y="54"/>
                  </a:lnTo>
                  <a:lnTo>
                    <a:pt x="885" y="42"/>
                  </a:lnTo>
                  <a:lnTo>
                    <a:pt x="921" y="30"/>
                  </a:lnTo>
                  <a:lnTo>
                    <a:pt x="958" y="21"/>
                  </a:lnTo>
                  <a:lnTo>
                    <a:pt x="997" y="14"/>
                  </a:lnTo>
                  <a:lnTo>
                    <a:pt x="1036" y="8"/>
                  </a:lnTo>
                  <a:lnTo>
                    <a:pt x="1076" y="3"/>
                  </a:lnTo>
                  <a:lnTo>
                    <a:pt x="1117" y="1"/>
                  </a:lnTo>
                  <a:lnTo>
                    <a:pt x="1158" y="0"/>
                  </a:lnTo>
                  <a:lnTo>
                    <a:pt x="1211" y="0"/>
                  </a:lnTo>
                  <a:lnTo>
                    <a:pt x="1261" y="1"/>
                  </a:lnTo>
                  <a:lnTo>
                    <a:pt x="1308" y="3"/>
                  </a:lnTo>
                  <a:lnTo>
                    <a:pt x="1353" y="5"/>
                  </a:lnTo>
                  <a:lnTo>
                    <a:pt x="1394" y="9"/>
                  </a:lnTo>
                  <a:lnTo>
                    <a:pt x="1433" y="12"/>
                  </a:lnTo>
                  <a:lnTo>
                    <a:pt x="1469" y="16"/>
                  </a:lnTo>
                  <a:lnTo>
                    <a:pt x="1503" y="20"/>
                  </a:lnTo>
                  <a:lnTo>
                    <a:pt x="1535" y="25"/>
                  </a:lnTo>
                  <a:lnTo>
                    <a:pt x="1564" y="31"/>
                  </a:lnTo>
                  <a:lnTo>
                    <a:pt x="1592" y="37"/>
                  </a:lnTo>
                  <a:lnTo>
                    <a:pt x="1616" y="44"/>
                  </a:lnTo>
                  <a:lnTo>
                    <a:pt x="1640" y="50"/>
                  </a:lnTo>
                  <a:lnTo>
                    <a:pt x="1662" y="57"/>
                  </a:lnTo>
                  <a:lnTo>
                    <a:pt x="1681" y="65"/>
                  </a:lnTo>
                  <a:lnTo>
                    <a:pt x="1699" y="72"/>
                  </a:lnTo>
                  <a:lnTo>
                    <a:pt x="1699" y="426"/>
                  </a:lnTo>
                  <a:lnTo>
                    <a:pt x="1699" y="443"/>
                  </a:lnTo>
                  <a:lnTo>
                    <a:pt x="1698" y="457"/>
                  </a:lnTo>
                  <a:lnTo>
                    <a:pt x="1698" y="465"/>
                  </a:lnTo>
                  <a:lnTo>
                    <a:pt x="1698" y="468"/>
                  </a:lnTo>
                  <a:lnTo>
                    <a:pt x="1689" y="467"/>
                  </a:lnTo>
                  <a:lnTo>
                    <a:pt x="1684" y="467"/>
                  </a:lnTo>
                  <a:lnTo>
                    <a:pt x="1657" y="443"/>
                  </a:lnTo>
                  <a:lnTo>
                    <a:pt x="1632" y="421"/>
                  </a:lnTo>
                  <a:lnTo>
                    <a:pt x="1605" y="399"/>
                  </a:lnTo>
                  <a:lnTo>
                    <a:pt x="1577" y="378"/>
                  </a:lnTo>
                  <a:lnTo>
                    <a:pt x="1548" y="359"/>
                  </a:lnTo>
                  <a:lnTo>
                    <a:pt x="1518" y="340"/>
                  </a:lnTo>
                  <a:lnTo>
                    <a:pt x="1503" y="331"/>
                  </a:lnTo>
                  <a:lnTo>
                    <a:pt x="1487" y="323"/>
                  </a:lnTo>
                  <a:lnTo>
                    <a:pt x="1470" y="315"/>
                  </a:lnTo>
                  <a:lnTo>
                    <a:pt x="1454" y="307"/>
                  </a:lnTo>
                  <a:lnTo>
                    <a:pt x="1436" y="300"/>
                  </a:lnTo>
                  <a:lnTo>
                    <a:pt x="1417" y="293"/>
                  </a:lnTo>
                  <a:lnTo>
                    <a:pt x="1399" y="287"/>
                  </a:lnTo>
                  <a:lnTo>
                    <a:pt x="1379" y="281"/>
                  </a:lnTo>
                  <a:lnTo>
                    <a:pt x="1360" y="274"/>
                  </a:lnTo>
                  <a:lnTo>
                    <a:pt x="1339" y="269"/>
                  </a:lnTo>
                  <a:lnTo>
                    <a:pt x="1318" y="265"/>
                  </a:lnTo>
                  <a:lnTo>
                    <a:pt x="1295" y="260"/>
                  </a:lnTo>
                  <a:lnTo>
                    <a:pt x="1272" y="257"/>
                  </a:lnTo>
                  <a:lnTo>
                    <a:pt x="1249" y="253"/>
                  </a:lnTo>
                  <a:lnTo>
                    <a:pt x="1224" y="251"/>
                  </a:lnTo>
                  <a:lnTo>
                    <a:pt x="1198" y="248"/>
                  </a:lnTo>
                  <a:lnTo>
                    <a:pt x="1171" y="246"/>
                  </a:lnTo>
                  <a:lnTo>
                    <a:pt x="1144" y="244"/>
                  </a:lnTo>
                  <a:lnTo>
                    <a:pt x="1116" y="243"/>
                  </a:lnTo>
                  <a:lnTo>
                    <a:pt x="1086" y="243"/>
                  </a:lnTo>
                  <a:lnTo>
                    <a:pt x="1062" y="244"/>
                  </a:lnTo>
                  <a:lnTo>
                    <a:pt x="1038" y="246"/>
                  </a:lnTo>
                  <a:lnTo>
                    <a:pt x="1016" y="249"/>
                  </a:lnTo>
                  <a:lnTo>
                    <a:pt x="994" y="253"/>
                  </a:lnTo>
                  <a:lnTo>
                    <a:pt x="973" y="259"/>
                  </a:lnTo>
                  <a:lnTo>
                    <a:pt x="952" y="265"/>
                  </a:lnTo>
                  <a:lnTo>
                    <a:pt x="932" y="273"/>
                  </a:lnTo>
                  <a:lnTo>
                    <a:pt x="913" y="282"/>
                  </a:lnTo>
                  <a:lnTo>
                    <a:pt x="894" y="292"/>
                  </a:lnTo>
                  <a:lnTo>
                    <a:pt x="876" y="303"/>
                  </a:lnTo>
                  <a:lnTo>
                    <a:pt x="858" y="316"/>
                  </a:lnTo>
                  <a:lnTo>
                    <a:pt x="842" y="328"/>
                  </a:lnTo>
                  <a:lnTo>
                    <a:pt x="826" y="343"/>
                  </a:lnTo>
                  <a:lnTo>
                    <a:pt x="812" y="359"/>
                  </a:lnTo>
                  <a:lnTo>
                    <a:pt x="797" y="375"/>
                  </a:lnTo>
                  <a:lnTo>
                    <a:pt x="785" y="393"/>
                  </a:lnTo>
                  <a:lnTo>
                    <a:pt x="773" y="411"/>
                  </a:lnTo>
                  <a:lnTo>
                    <a:pt x="761" y="432"/>
                  </a:lnTo>
                  <a:lnTo>
                    <a:pt x="751" y="453"/>
                  </a:lnTo>
                  <a:lnTo>
                    <a:pt x="743" y="474"/>
                  </a:lnTo>
                  <a:lnTo>
                    <a:pt x="735" y="497"/>
                  </a:lnTo>
                  <a:lnTo>
                    <a:pt x="727" y="522"/>
                  </a:lnTo>
                  <a:lnTo>
                    <a:pt x="721" y="546"/>
                  </a:lnTo>
                  <a:lnTo>
                    <a:pt x="716" y="572"/>
                  </a:lnTo>
                  <a:lnTo>
                    <a:pt x="713" y="599"/>
                  </a:lnTo>
                  <a:lnTo>
                    <a:pt x="710" y="628"/>
                  </a:lnTo>
                  <a:lnTo>
                    <a:pt x="709" y="657"/>
                  </a:lnTo>
                  <a:lnTo>
                    <a:pt x="708" y="686"/>
                  </a:lnTo>
                  <a:lnTo>
                    <a:pt x="709" y="717"/>
                  </a:lnTo>
                  <a:lnTo>
                    <a:pt x="712" y="748"/>
                  </a:lnTo>
                  <a:lnTo>
                    <a:pt x="715" y="781"/>
                  </a:lnTo>
                  <a:lnTo>
                    <a:pt x="720" y="815"/>
                  </a:lnTo>
                  <a:lnTo>
                    <a:pt x="2161" y="815"/>
                  </a:lnTo>
                  <a:lnTo>
                    <a:pt x="2183" y="812"/>
                  </a:lnTo>
                  <a:lnTo>
                    <a:pt x="2205" y="809"/>
                  </a:lnTo>
                  <a:lnTo>
                    <a:pt x="2228" y="806"/>
                  </a:lnTo>
                  <a:lnTo>
                    <a:pt x="2251" y="805"/>
                  </a:lnTo>
                  <a:lnTo>
                    <a:pt x="2274" y="803"/>
                  </a:lnTo>
                  <a:lnTo>
                    <a:pt x="2297" y="802"/>
                  </a:lnTo>
                  <a:lnTo>
                    <a:pt x="2320" y="801"/>
                  </a:lnTo>
                  <a:lnTo>
                    <a:pt x="2343" y="801"/>
                  </a:lnTo>
                  <a:lnTo>
                    <a:pt x="2391" y="802"/>
                  </a:lnTo>
                  <a:lnTo>
                    <a:pt x="2438" y="805"/>
                  </a:lnTo>
                  <a:lnTo>
                    <a:pt x="2486" y="809"/>
                  </a:lnTo>
                  <a:lnTo>
                    <a:pt x="2532" y="816"/>
                  </a:lnTo>
                  <a:lnTo>
                    <a:pt x="2577" y="824"/>
                  </a:lnTo>
                  <a:lnTo>
                    <a:pt x="2624" y="835"/>
                  </a:lnTo>
                  <a:lnTo>
                    <a:pt x="2668" y="847"/>
                  </a:lnTo>
                  <a:lnTo>
                    <a:pt x="2712" y="862"/>
                  </a:lnTo>
                  <a:lnTo>
                    <a:pt x="2755" y="877"/>
                  </a:lnTo>
                  <a:lnTo>
                    <a:pt x="2799" y="893"/>
                  </a:lnTo>
                  <a:lnTo>
                    <a:pt x="2840" y="913"/>
                  </a:lnTo>
                  <a:lnTo>
                    <a:pt x="2882" y="934"/>
                  </a:lnTo>
                  <a:lnTo>
                    <a:pt x="2922" y="955"/>
                  </a:lnTo>
                  <a:lnTo>
                    <a:pt x="2962" y="979"/>
                  </a:lnTo>
                  <a:lnTo>
                    <a:pt x="3001" y="1004"/>
                  </a:lnTo>
                  <a:lnTo>
                    <a:pt x="3039" y="1030"/>
                  </a:lnTo>
                  <a:lnTo>
                    <a:pt x="3076" y="1058"/>
                  </a:lnTo>
                  <a:lnTo>
                    <a:pt x="3112" y="1087"/>
                  </a:lnTo>
                  <a:lnTo>
                    <a:pt x="3148" y="1118"/>
                  </a:lnTo>
                  <a:lnTo>
                    <a:pt x="3182" y="1150"/>
                  </a:lnTo>
                  <a:lnTo>
                    <a:pt x="3215" y="1184"/>
                  </a:lnTo>
                  <a:lnTo>
                    <a:pt x="3247" y="1218"/>
                  </a:lnTo>
                  <a:lnTo>
                    <a:pt x="3278" y="1254"/>
                  </a:lnTo>
                  <a:lnTo>
                    <a:pt x="3308" y="1291"/>
                  </a:lnTo>
                  <a:lnTo>
                    <a:pt x="3336" y="1329"/>
                  </a:lnTo>
                  <a:lnTo>
                    <a:pt x="3364" y="1368"/>
                  </a:lnTo>
                  <a:lnTo>
                    <a:pt x="3391" y="1409"/>
                  </a:lnTo>
                  <a:lnTo>
                    <a:pt x="3416" y="1450"/>
                  </a:lnTo>
                  <a:lnTo>
                    <a:pt x="3439" y="1492"/>
                  </a:lnTo>
                  <a:lnTo>
                    <a:pt x="3462" y="1535"/>
                  </a:lnTo>
                  <a:lnTo>
                    <a:pt x="3484" y="1580"/>
                  </a:lnTo>
                  <a:lnTo>
                    <a:pt x="3503" y="1625"/>
                  </a:lnTo>
                  <a:lnTo>
                    <a:pt x="3502" y="1604"/>
                  </a:lnTo>
                  <a:lnTo>
                    <a:pt x="3501" y="1584"/>
                  </a:lnTo>
                  <a:lnTo>
                    <a:pt x="3501" y="1562"/>
                  </a:lnTo>
                  <a:lnTo>
                    <a:pt x="3500" y="1540"/>
                  </a:lnTo>
                  <a:lnTo>
                    <a:pt x="3502" y="1493"/>
                  </a:lnTo>
                  <a:lnTo>
                    <a:pt x="3506" y="1449"/>
                  </a:lnTo>
                  <a:lnTo>
                    <a:pt x="3514" y="1405"/>
                  </a:lnTo>
                  <a:lnTo>
                    <a:pt x="3523" y="1363"/>
                  </a:lnTo>
                  <a:lnTo>
                    <a:pt x="3535" y="1323"/>
                  </a:lnTo>
                  <a:lnTo>
                    <a:pt x="3550" y="1285"/>
                  </a:lnTo>
                  <a:lnTo>
                    <a:pt x="3566" y="1248"/>
                  </a:lnTo>
                  <a:lnTo>
                    <a:pt x="3586" y="1213"/>
                  </a:lnTo>
                  <a:lnTo>
                    <a:pt x="3607" y="1179"/>
                  </a:lnTo>
                  <a:lnTo>
                    <a:pt x="3630" y="1147"/>
                  </a:lnTo>
                  <a:lnTo>
                    <a:pt x="3656" y="1117"/>
                  </a:lnTo>
                  <a:lnTo>
                    <a:pt x="3683" y="1088"/>
                  </a:lnTo>
                  <a:lnTo>
                    <a:pt x="3712" y="1060"/>
                  </a:lnTo>
                  <a:lnTo>
                    <a:pt x="3743" y="1035"/>
                  </a:lnTo>
                  <a:lnTo>
                    <a:pt x="3776" y="1011"/>
                  </a:lnTo>
                  <a:lnTo>
                    <a:pt x="3810" y="988"/>
                  </a:lnTo>
                  <a:lnTo>
                    <a:pt x="3846" y="967"/>
                  </a:lnTo>
                  <a:lnTo>
                    <a:pt x="3883" y="947"/>
                  </a:lnTo>
                  <a:lnTo>
                    <a:pt x="3922" y="928"/>
                  </a:lnTo>
                  <a:lnTo>
                    <a:pt x="3962" y="911"/>
                  </a:lnTo>
                  <a:lnTo>
                    <a:pt x="4003" y="897"/>
                  </a:lnTo>
                  <a:lnTo>
                    <a:pt x="4045" y="882"/>
                  </a:lnTo>
                  <a:lnTo>
                    <a:pt x="4087" y="870"/>
                  </a:lnTo>
                  <a:lnTo>
                    <a:pt x="4132" y="858"/>
                  </a:lnTo>
                  <a:lnTo>
                    <a:pt x="4176" y="848"/>
                  </a:lnTo>
                  <a:lnTo>
                    <a:pt x="4221" y="840"/>
                  </a:lnTo>
                  <a:lnTo>
                    <a:pt x="4268" y="833"/>
                  </a:lnTo>
                  <a:lnTo>
                    <a:pt x="4314" y="826"/>
                  </a:lnTo>
                  <a:lnTo>
                    <a:pt x="4361" y="822"/>
                  </a:lnTo>
                  <a:lnTo>
                    <a:pt x="4409" y="819"/>
                  </a:lnTo>
                  <a:lnTo>
                    <a:pt x="4456" y="817"/>
                  </a:lnTo>
                  <a:lnTo>
                    <a:pt x="4503" y="817"/>
                  </a:lnTo>
                  <a:lnTo>
                    <a:pt x="4518" y="817"/>
                  </a:lnTo>
                  <a:lnTo>
                    <a:pt x="4532" y="817"/>
                  </a:lnTo>
                  <a:lnTo>
                    <a:pt x="4547" y="817"/>
                  </a:lnTo>
                  <a:lnTo>
                    <a:pt x="4561" y="817"/>
                  </a:lnTo>
                  <a:lnTo>
                    <a:pt x="4596" y="817"/>
                  </a:lnTo>
                  <a:lnTo>
                    <a:pt x="4632" y="819"/>
                  </a:lnTo>
                  <a:lnTo>
                    <a:pt x="4669" y="821"/>
                  </a:lnTo>
                  <a:lnTo>
                    <a:pt x="4707" y="825"/>
                  </a:lnTo>
                  <a:lnTo>
                    <a:pt x="4746" y="831"/>
                  </a:lnTo>
                  <a:lnTo>
                    <a:pt x="4787" y="836"/>
                  </a:lnTo>
                  <a:lnTo>
                    <a:pt x="4827" y="842"/>
                  </a:lnTo>
                  <a:lnTo>
                    <a:pt x="4866" y="849"/>
                  </a:lnTo>
                  <a:lnTo>
                    <a:pt x="4945" y="865"/>
                  </a:lnTo>
                  <a:lnTo>
                    <a:pt x="5020" y="881"/>
                  </a:lnTo>
                  <a:lnTo>
                    <a:pt x="5090" y="899"/>
                  </a:lnTo>
                  <a:lnTo>
                    <a:pt x="5153" y="914"/>
                  </a:lnTo>
                  <a:lnTo>
                    <a:pt x="5296" y="1263"/>
                  </a:lnTo>
                  <a:lnTo>
                    <a:pt x="5457" y="1659"/>
                  </a:lnTo>
                  <a:lnTo>
                    <a:pt x="5891" y="2717"/>
                  </a:lnTo>
                  <a:lnTo>
                    <a:pt x="5941" y="2886"/>
                  </a:lnTo>
                  <a:lnTo>
                    <a:pt x="5998" y="2717"/>
                  </a:lnTo>
                  <a:lnTo>
                    <a:pt x="6547" y="1360"/>
                  </a:lnTo>
                  <a:lnTo>
                    <a:pt x="6557" y="1325"/>
                  </a:lnTo>
                  <a:lnTo>
                    <a:pt x="6569" y="1292"/>
                  </a:lnTo>
                  <a:lnTo>
                    <a:pt x="6583" y="1260"/>
                  </a:lnTo>
                  <a:lnTo>
                    <a:pt x="6598" y="1229"/>
                  </a:lnTo>
                  <a:lnTo>
                    <a:pt x="6615" y="1199"/>
                  </a:lnTo>
                  <a:lnTo>
                    <a:pt x="6633" y="1172"/>
                  </a:lnTo>
                  <a:lnTo>
                    <a:pt x="6653" y="1145"/>
                  </a:lnTo>
                  <a:lnTo>
                    <a:pt x="6675" y="1118"/>
                  </a:lnTo>
                  <a:lnTo>
                    <a:pt x="6697" y="1093"/>
                  </a:lnTo>
                  <a:lnTo>
                    <a:pt x="6721" y="1070"/>
                  </a:lnTo>
                  <a:lnTo>
                    <a:pt x="6747" y="1048"/>
                  </a:lnTo>
                  <a:lnTo>
                    <a:pt x="6772" y="1026"/>
                  </a:lnTo>
                  <a:lnTo>
                    <a:pt x="6800" y="1006"/>
                  </a:lnTo>
                  <a:lnTo>
                    <a:pt x="6829" y="987"/>
                  </a:lnTo>
                  <a:lnTo>
                    <a:pt x="6859" y="969"/>
                  </a:lnTo>
                  <a:lnTo>
                    <a:pt x="6891" y="952"/>
                  </a:lnTo>
                  <a:lnTo>
                    <a:pt x="6923" y="937"/>
                  </a:lnTo>
                  <a:lnTo>
                    <a:pt x="6956" y="921"/>
                  </a:lnTo>
                  <a:lnTo>
                    <a:pt x="6989" y="908"/>
                  </a:lnTo>
                  <a:lnTo>
                    <a:pt x="7024" y="896"/>
                  </a:lnTo>
                  <a:lnTo>
                    <a:pt x="7060" y="884"/>
                  </a:lnTo>
                  <a:lnTo>
                    <a:pt x="7096" y="874"/>
                  </a:lnTo>
                  <a:lnTo>
                    <a:pt x="7133" y="865"/>
                  </a:lnTo>
                  <a:lnTo>
                    <a:pt x="7170" y="855"/>
                  </a:lnTo>
                  <a:lnTo>
                    <a:pt x="7208" y="848"/>
                  </a:lnTo>
                  <a:lnTo>
                    <a:pt x="7247" y="842"/>
                  </a:lnTo>
                  <a:lnTo>
                    <a:pt x="7286" y="837"/>
                  </a:lnTo>
                  <a:lnTo>
                    <a:pt x="7327" y="833"/>
                  </a:lnTo>
                  <a:lnTo>
                    <a:pt x="7367" y="830"/>
                  </a:lnTo>
                  <a:lnTo>
                    <a:pt x="7408" y="826"/>
                  </a:lnTo>
                  <a:lnTo>
                    <a:pt x="7449" y="825"/>
                  </a:lnTo>
                  <a:lnTo>
                    <a:pt x="7490" y="825"/>
                  </a:lnTo>
                  <a:lnTo>
                    <a:pt x="7531" y="825"/>
                  </a:lnTo>
                  <a:lnTo>
                    <a:pt x="7570" y="826"/>
                  </a:lnTo>
                  <a:lnTo>
                    <a:pt x="7609" y="828"/>
                  </a:lnTo>
                  <a:lnTo>
                    <a:pt x="7646" y="830"/>
                  </a:lnTo>
                  <a:lnTo>
                    <a:pt x="7682" y="833"/>
                  </a:lnTo>
                  <a:lnTo>
                    <a:pt x="7718" y="837"/>
                  </a:lnTo>
                  <a:lnTo>
                    <a:pt x="7753" y="841"/>
                  </a:lnTo>
                  <a:lnTo>
                    <a:pt x="7788" y="846"/>
                  </a:lnTo>
                  <a:lnTo>
                    <a:pt x="7823" y="852"/>
                  </a:lnTo>
                  <a:lnTo>
                    <a:pt x="7857" y="859"/>
                  </a:lnTo>
                  <a:lnTo>
                    <a:pt x="7891" y="867"/>
                  </a:lnTo>
                  <a:lnTo>
                    <a:pt x="7926" y="875"/>
                  </a:lnTo>
                  <a:lnTo>
                    <a:pt x="7960" y="885"/>
                  </a:lnTo>
                  <a:lnTo>
                    <a:pt x="7995" y="896"/>
                  </a:lnTo>
                  <a:lnTo>
                    <a:pt x="8031" y="907"/>
                  </a:lnTo>
                  <a:lnTo>
                    <a:pt x="8067" y="919"/>
                  </a:lnTo>
                  <a:lnTo>
                    <a:pt x="8067" y="1329"/>
                  </a:lnTo>
                  <a:lnTo>
                    <a:pt x="8023" y="1297"/>
                  </a:lnTo>
                  <a:lnTo>
                    <a:pt x="7980" y="1267"/>
                  </a:lnTo>
                  <a:lnTo>
                    <a:pt x="7938" y="1240"/>
                  </a:lnTo>
                  <a:lnTo>
                    <a:pt x="7897" y="1213"/>
                  </a:lnTo>
                  <a:lnTo>
                    <a:pt x="7857" y="1188"/>
                  </a:lnTo>
                  <a:lnTo>
                    <a:pt x="7817" y="1165"/>
                  </a:lnTo>
                  <a:lnTo>
                    <a:pt x="7778" y="1145"/>
                  </a:lnTo>
                  <a:lnTo>
                    <a:pt x="7738" y="1126"/>
                  </a:lnTo>
                  <a:lnTo>
                    <a:pt x="7717" y="1118"/>
                  </a:lnTo>
                  <a:lnTo>
                    <a:pt x="7697" y="1110"/>
                  </a:lnTo>
                  <a:lnTo>
                    <a:pt x="7677" y="1103"/>
                  </a:lnTo>
                  <a:lnTo>
                    <a:pt x="7656" y="1095"/>
                  </a:lnTo>
                  <a:lnTo>
                    <a:pt x="7636" y="1089"/>
                  </a:lnTo>
                  <a:lnTo>
                    <a:pt x="7614" y="1083"/>
                  </a:lnTo>
                  <a:lnTo>
                    <a:pt x="7593" y="1078"/>
                  </a:lnTo>
                  <a:lnTo>
                    <a:pt x="7572" y="1073"/>
                  </a:lnTo>
                  <a:lnTo>
                    <a:pt x="7549" y="1069"/>
                  </a:lnTo>
                  <a:lnTo>
                    <a:pt x="7527" y="1064"/>
                  </a:lnTo>
                  <a:lnTo>
                    <a:pt x="7505" y="1061"/>
                  </a:lnTo>
                  <a:lnTo>
                    <a:pt x="7481" y="1059"/>
                  </a:lnTo>
                  <a:lnTo>
                    <a:pt x="7457" y="1057"/>
                  </a:lnTo>
                  <a:lnTo>
                    <a:pt x="7434" y="1055"/>
                  </a:lnTo>
                  <a:lnTo>
                    <a:pt x="7409" y="1054"/>
                  </a:lnTo>
                  <a:lnTo>
                    <a:pt x="7383" y="1054"/>
                  </a:lnTo>
                  <a:lnTo>
                    <a:pt x="7361" y="1054"/>
                  </a:lnTo>
                  <a:lnTo>
                    <a:pt x="7338" y="1055"/>
                  </a:lnTo>
                  <a:lnTo>
                    <a:pt x="7315" y="1057"/>
                  </a:lnTo>
                  <a:lnTo>
                    <a:pt x="7293" y="1059"/>
                  </a:lnTo>
                  <a:lnTo>
                    <a:pt x="7269" y="1062"/>
                  </a:lnTo>
                  <a:lnTo>
                    <a:pt x="7246" y="1067"/>
                  </a:lnTo>
                  <a:lnTo>
                    <a:pt x="7224" y="1071"/>
                  </a:lnTo>
                  <a:lnTo>
                    <a:pt x="7201" y="1076"/>
                  </a:lnTo>
                  <a:lnTo>
                    <a:pt x="7178" y="1082"/>
                  </a:lnTo>
                  <a:lnTo>
                    <a:pt x="7156" y="1089"/>
                  </a:lnTo>
                  <a:lnTo>
                    <a:pt x="7134" y="1097"/>
                  </a:lnTo>
                  <a:lnTo>
                    <a:pt x="7112" y="1106"/>
                  </a:lnTo>
                  <a:lnTo>
                    <a:pt x="7091" y="1116"/>
                  </a:lnTo>
                  <a:lnTo>
                    <a:pt x="7070" y="1126"/>
                  </a:lnTo>
                  <a:lnTo>
                    <a:pt x="7051" y="1139"/>
                  </a:lnTo>
                  <a:lnTo>
                    <a:pt x="7031" y="1151"/>
                  </a:lnTo>
                  <a:lnTo>
                    <a:pt x="7012" y="1164"/>
                  </a:lnTo>
                  <a:lnTo>
                    <a:pt x="6994" y="1180"/>
                  </a:lnTo>
                  <a:lnTo>
                    <a:pt x="6977" y="1195"/>
                  </a:lnTo>
                  <a:lnTo>
                    <a:pt x="6961" y="1213"/>
                  </a:lnTo>
                  <a:lnTo>
                    <a:pt x="6946" y="1230"/>
                  </a:lnTo>
                  <a:lnTo>
                    <a:pt x="6931" y="1250"/>
                  </a:lnTo>
                  <a:lnTo>
                    <a:pt x="6918" y="1270"/>
                  </a:lnTo>
                  <a:lnTo>
                    <a:pt x="6906" y="1292"/>
                  </a:lnTo>
                  <a:lnTo>
                    <a:pt x="6895" y="1315"/>
                  </a:lnTo>
                  <a:lnTo>
                    <a:pt x="6886" y="1338"/>
                  </a:lnTo>
                  <a:lnTo>
                    <a:pt x="6878" y="1364"/>
                  </a:lnTo>
                  <a:lnTo>
                    <a:pt x="6870" y="1391"/>
                  </a:lnTo>
                  <a:lnTo>
                    <a:pt x="6864" y="1419"/>
                  </a:lnTo>
                  <a:lnTo>
                    <a:pt x="6861" y="1449"/>
                  </a:lnTo>
                  <a:lnTo>
                    <a:pt x="6858" y="1480"/>
                  </a:lnTo>
                  <a:lnTo>
                    <a:pt x="6857" y="1512"/>
                  </a:lnTo>
                  <a:lnTo>
                    <a:pt x="6857" y="1536"/>
                  </a:lnTo>
                  <a:lnTo>
                    <a:pt x="6858" y="1559"/>
                  </a:lnTo>
                  <a:lnTo>
                    <a:pt x="6860" y="1581"/>
                  </a:lnTo>
                  <a:lnTo>
                    <a:pt x="6863" y="1601"/>
                  </a:lnTo>
                  <a:lnTo>
                    <a:pt x="6867" y="1622"/>
                  </a:lnTo>
                  <a:lnTo>
                    <a:pt x="6872" y="1640"/>
                  </a:lnTo>
                  <a:lnTo>
                    <a:pt x="6880" y="1659"/>
                  </a:lnTo>
                  <a:lnTo>
                    <a:pt x="6887" y="1675"/>
                  </a:lnTo>
                  <a:lnTo>
                    <a:pt x="6895" y="1693"/>
                  </a:lnTo>
                  <a:lnTo>
                    <a:pt x="6905" y="1708"/>
                  </a:lnTo>
                  <a:lnTo>
                    <a:pt x="6917" y="1724"/>
                  </a:lnTo>
                  <a:lnTo>
                    <a:pt x="6928" y="1739"/>
                  </a:lnTo>
                  <a:lnTo>
                    <a:pt x="6942" y="1754"/>
                  </a:lnTo>
                  <a:lnTo>
                    <a:pt x="6957" y="1768"/>
                  </a:lnTo>
                  <a:lnTo>
                    <a:pt x="6973" y="1782"/>
                  </a:lnTo>
                  <a:lnTo>
                    <a:pt x="6991" y="1796"/>
                  </a:lnTo>
                  <a:lnTo>
                    <a:pt x="7009" y="1810"/>
                  </a:lnTo>
                  <a:lnTo>
                    <a:pt x="7030" y="1824"/>
                  </a:lnTo>
                  <a:lnTo>
                    <a:pt x="7052" y="1838"/>
                  </a:lnTo>
                  <a:lnTo>
                    <a:pt x="7075" y="1851"/>
                  </a:lnTo>
                  <a:lnTo>
                    <a:pt x="7126" y="1880"/>
                  </a:lnTo>
                  <a:lnTo>
                    <a:pt x="7183" y="1910"/>
                  </a:lnTo>
                  <a:lnTo>
                    <a:pt x="7316" y="1976"/>
                  </a:lnTo>
                  <a:lnTo>
                    <a:pt x="7477" y="2055"/>
                  </a:lnTo>
                  <a:lnTo>
                    <a:pt x="7548" y="2086"/>
                  </a:lnTo>
                  <a:lnTo>
                    <a:pt x="7618" y="2118"/>
                  </a:lnTo>
                  <a:lnTo>
                    <a:pt x="7653" y="2135"/>
                  </a:lnTo>
                  <a:lnTo>
                    <a:pt x="7687" y="2152"/>
                  </a:lnTo>
                  <a:lnTo>
                    <a:pt x="7720" y="2169"/>
                  </a:lnTo>
                  <a:lnTo>
                    <a:pt x="7753" y="2186"/>
                  </a:lnTo>
                  <a:lnTo>
                    <a:pt x="7786" y="2205"/>
                  </a:lnTo>
                  <a:lnTo>
                    <a:pt x="7817" y="2223"/>
                  </a:lnTo>
                  <a:lnTo>
                    <a:pt x="7848" y="2242"/>
                  </a:lnTo>
                  <a:lnTo>
                    <a:pt x="7878" y="2261"/>
                  </a:lnTo>
                  <a:lnTo>
                    <a:pt x="7906" y="2281"/>
                  </a:lnTo>
                  <a:lnTo>
                    <a:pt x="7935" y="2302"/>
                  </a:lnTo>
                  <a:lnTo>
                    <a:pt x="7962" y="2323"/>
                  </a:lnTo>
                  <a:lnTo>
                    <a:pt x="7989" y="2345"/>
                  </a:lnTo>
                  <a:lnTo>
                    <a:pt x="8014" y="2369"/>
                  </a:lnTo>
                  <a:lnTo>
                    <a:pt x="8037" y="2392"/>
                  </a:lnTo>
                  <a:lnTo>
                    <a:pt x="8060" y="2416"/>
                  </a:lnTo>
                  <a:lnTo>
                    <a:pt x="8081" y="2442"/>
                  </a:lnTo>
                  <a:lnTo>
                    <a:pt x="8101" y="2467"/>
                  </a:lnTo>
                  <a:lnTo>
                    <a:pt x="8120" y="2495"/>
                  </a:lnTo>
                  <a:lnTo>
                    <a:pt x="8136" y="2523"/>
                  </a:lnTo>
                  <a:lnTo>
                    <a:pt x="8153" y="2553"/>
                  </a:lnTo>
                  <a:lnTo>
                    <a:pt x="8166" y="2583"/>
                  </a:lnTo>
                  <a:lnTo>
                    <a:pt x="8178" y="2615"/>
                  </a:lnTo>
                  <a:lnTo>
                    <a:pt x="8189" y="2647"/>
                  </a:lnTo>
                  <a:lnTo>
                    <a:pt x="8198" y="2681"/>
                  </a:lnTo>
                  <a:lnTo>
                    <a:pt x="8205" y="2716"/>
                  </a:lnTo>
                  <a:lnTo>
                    <a:pt x="8210" y="2753"/>
                  </a:lnTo>
                  <a:lnTo>
                    <a:pt x="8213" y="2790"/>
                  </a:lnTo>
                  <a:lnTo>
                    <a:pt x="8214" y="2829"/>
                  </a:lnTo>
                  <a:lnTo>
                    <a:pt x="8212" y="2894"/>
                  </a:lnTo>
                  <a:lnTo>
                    <a:pt x="8206" y="2956"/>
                  </a:lnTo>
                  <a:lnTo>
                    <a:pt x="8197" y="3013"/>
                  </a:lnTo>
                  <a:lnTo>
                    <a:pt x="8184" y="3068"/>
                  </a:lnTo>
                  <a:lnTo>
                    <a:pt x="8167" y="3121"/>
                  </a:lnTo>
                  <a:lnTo>
                    <a:pt x="8148" y="3169"/>
                  </a:lnTo>
                  <a:lnTo>
                    <a:pt x="8125" y="3214"/>
                  </a:lnTo>
                  <a:lnTo>
                    <a:pt x="8100" y="3258"/>
                  </a:lnTo>
                  <a:lnTo>
                    <a:pt x="8072" y="3298"/>
                  </a:lnTo>
                  <a:lnTo>
                    <a:pt x="8042" y="3336"/>
                  </a:lnTo>
                  <a:lnTo>
                    <a:pt x="8009" y="3371"/>
                  </a:lnTo>
                  <a:lnTo>
                    <a:pt x="7976" y="3403"/>
                  </a:lnTo>
                  <a:lnTo>
                    <a:pt x="7939" y="3434"/>
                  </a:lnTo>
                  <a:lnTo>
                    <a:pt x="7902" y="3462"/>
                  </a:lnTo>
                  <a:lnTo>
                    <a:pt x="7863" y="3486"/>
                  </a:lnTo>
                  <a:lnTo>
                    <a:pt x="7823" y="3510"/>
                  </a:lnTo>
                  <a:lnTo>
                    <a:pt x="7782" y="3532"/>
                  </a:lnTo>
                  <a:lnTo>
                    <a:pt x="7740" y="3551"/>
                  </a:lnTo>
                  <a:lnTo>
                    <a:pt x="7697" y="3569"/>
                  </a:lnTo>
                  <a:lnTo>
                    <a:pt x="7654" y="3584"/>
                  </a:lnTo>
                  <a:lnTo>
                    <a:pt x="7612" y="3597"/>
                  </a:lnTo>
                  <a:lnTo>
                    <a:pt x="7569" y="3610"/>
                  </a:lnTo>
                  <a:lnTo>
                    <a:pt x="7525" y="3621"/>
                  </a:lnTo>
                  <a:lnTo>
                    <a:pt x="7482" y="3630"/>
                  </a:lnTo>
                  <a:lnTo>
                    <a:pt x="7440" y="3638"/>
                  </a:lnTo>
                  <a:lnTo>
                    <a:pt x="7399" y="3645"/>
                  </a:lnTo>
                  <a:lnTo>
                    <a:pt x="7359" y="3650"/>
                  </a:lnTo>
                  <a:lnTo>
                    <a:pt x="7319" y="3654"/>
                  </a:lnTo>
                  <a:lnTo>
                    <a:pt x="7281" y="3657"/>
                  </a:lnTo>
                  <a:lnTo>
                    <a:pt x="7245" y="3659"/>
                  </a:lnTo>
                  <a:lnTo>
                    <a:pt x="7210" y="3660"/>
                  </a:lnTo>
                  <a:lnTo>
                    <a:pt x="7177" y="3661"/>
                  </a:lnTo>
                  <a:lnTo>
                    <a:pt x="7121" y="3660"/>
                  </a:lnTo>
                  <a:lnTo>
                    <a:pt x="7065" y="3657"/>
                  </a:lnTo>
                  <a:lnTo>
                    <a:pt x="7010" y="3653"/>
                  </a:lnTo>
                  <a:lnTo>
                    <a:pt x="6956" y="3647"/>
                  </a:lnTo>
                  <a:lnTo>
                    <a:pt x="6903" y="3640"/>
                  </a:lnTo>
                  <a:lnTo>
                    <a:pt x="6852" y="3630"/>
                  </a:lnTo>
                  <a:lnTo>
                    <a:pt x="6802" y="3620"/>
                  </a:lnTo>
                  <a:lnTo>
                    <a:pt x="6754" y="3608"/>
                  </a:lnTo>
                  <a:lnTo>
                    <a:pt x="6708" y="3593"/>
                  </a:lnTo>
                  <a:lnTo>
                    <a:pt x="6662" y="3578"/>
                  </a:lnTo>
                  <a:lnTo>
                    <a:pt x="6641" y="3571"/>
                  </a:lnTo>
                  <a:lnTo>
                    <a:pt x="6620" y="3561"/>
                  </a:lnTo>
                  <a:lnTo>
                    <a:pt x="6599" y="3553"/>
                  </a:lnTo>
                  <a:lnTo>
                    <a:pt x="6579" y="3544"/>
                  </a:lnTo>
                  <a:lnTo>
                    <a:pt x="6559" y="3534"/>
                  </a:lnTo>
                  <a:lnTo>
                    <a:pt x="6541" y="3524"/>
                  </a:lnTo>
                  <a:lnTo>
                    <a:pt x="6523" y="3514"/>
                  </a:lnTo>
                  <a:lnTo>
                    <a:pt x="6505" y="3504"/>
                  </a:lnTo>
                  <a:lnTo>
                    <a:pt x="6488" y="3492"/>
                  </a:lnTo>
                  <a:lnTo>
                    <a:pt x="6472" y="3481"/>
                  </a:lnTo>
                  <a:lnTo>
                    <a:pt x="6456" y="3470"/>
                  </a:lnTo>
                  <a:lnTo>
                    <a:pt x="6442" y="3457"/>
                  </a:lnTo>
                  <a:lnTo>
                    <a:pt x="6442" y="2990"/>
                  </a:lnTo>
                  <a:lnTo>
                    <a:pt x="6467" y="3010"/>
                  </a:lnTo>
                  <a:lnTo>
                    <a:pt x="6518" y="3058"/>
                  </a:lnTo>
                  <a:lnTo>
                    <a:pt x="6569" y="3101"/>
                  </a:lnTo>
                  <a:lnTo>
                    <a:pt x="6594" y="3123"/>
                  </a:lnTo>
                  <a:lnTo>
                    <a:pt x="6619" y="3142"/>
                  </a:lnTo>
                  <a:lnTo>
                    <a:pt x="6644" y="3162"/>
                  </a:lnTo>
                  <a:lnTo>
                    <a:pt x="6668" y="3180"/>
                  </a:lnTo>
                  <a:lnTo>
                    <a:pt x="6694" y="3198"/>
                  </a:lnTo>
                  <a:lnTo>
                    <a:pt x="6719" y="3215"/>
                  </a:lnTo>
                  <a:lnTo>
                    <a:pt x="6744" y="3232"/>
                  </a:lnTo>
                  <a:lnTo>
                    <a:pt x="6768" y="3247"/>
                  </a:lnTo>
                  <a:lnTo>
                    <a:pt x="6794" y="3263"/>
                  </a:lnTo>
                  <a:lnTo>
                    <a:pt x="6819" y="3276"/>
                  </a:lnTo>
                  <a:lnTo>
                    <a:pt x="6844" y="3289"/>
                  </a:lnTo>
                  <a:lnTo>
                    <a:pt x="6869" y="3303"/>
                  </a:lnTo>
                  <a:lnTo>
                    <a:pt x="6894" y="3314"/>
                  </a:lnTo>
                  <a:lnTo>
                    <a:pt x="6920" y="3326"/>
                  </a:lnTo>
                  <a:lnTo>
                    <a:pt x="6946" y="3336"/>
                  </a:lnTo>
                  <a:lnTo>
                    <a:pt x="6971" y="3346"/>
                  </a:lnTo>
                  <a:lnTo>
                    <a:pt x="6997" y="3354"/>
                  </a:lnTo>
                  <a:lnTo>
                    <a:pt x="7024" y="3363"/>
                  </a:lnTo>
                  <a:lnTo>
                    <a:pt x="7050" y="3370"/>
                  </a:lnTo>
                  <a:lnTo>
                    <a:pt x="7076" y="3376"/>
                  </a:lnTo>
                  <a:lnTo>
                    <a:pt x="7103" y="3382"/>
                  </a:lnTo>
                  <a:lnTo>
                    <a:pt x="7131" y="3387"/>
                  </a:lnTo>
                  <a:lnTo>
                    <a:pt x="7158" y="3391"/>
                  </a:lnTo>
                  <a:lnTo>
                    <a:pt x="7187" y="3396"/>
                  </a:lnTo>
                  <a:lnTo>
                    <a:pt x="7214" y="3398"/>
                  </a:lnTo>
                  <a:lnTo>
                    <a:pt x="7243" y="3400"/>
                  </a:lnTo>
                  <a:lnTo>
                    <a:pt x="7272" y="3401"/>
                  </a:lnTo>
                  <a:lnTo>
                    <a:pt x="7301" y="3402"/>
                  </a:lnTo>
                  <a:lnTo>
                    <a:pt x="7330" y="3401"/>
                  </a:lnTo>
                  <a:lnTo>
                    <a:pt x="7359" y="3400"/>
                  </a:lnTo>
                  <a:lnTo>
                    <a:pt x="7387" y="3398"/>
                  </a:lnTo>
                  <a:lnTo>
                    <a:pt x="7415" y="3396"/>
                  </a:lnTo>
                  <a:lnTo>
                    <a:pt x="7443" y="3391"/>
                  </a:lnTo>
                  <a:lnTo>
                    <a:pt x="7470" y="3386"/>
                  </a:lnTo>
                  <a:lnTo>
                    <a:pt x="7498" y="3381"/>
                  </a:lnTo>
                  <a:lnTo>
                    <a:pt x="7523" y="3375"/>
                  </a:lnTo>
                  <a:lnTo>
                    <a:pt x="7549" y="3367"/>
                  </a:lnTo>
                  <a:lnTo>
                    <a:pt x="7575" y="3359"/>
                  </a:lnTo>
                  <a:lnTo>
                    <a:pt x="7599" y="3350"/>
                  </a:lnTo>
                  <a:lnTo>
                    <a:pt x="7623" y="3340"/>
                  </a:lnTo>
                  <a:lnTo>
                    <a:pt x="7646" y="3329"/>
                  </a:lnTo>
                  <a:lnTo>
                    <a:pt x="7669" y="3317"/>
                  </a:lnTo>
                  <a:lnTo>
                    <a:pt x="7690" y="3305"/>
                  </a:lnTo>
                  <a:lnTo>
                    <a:pt x="7711" y="3292"/>
                  </a:lnTo>
                  <a:lnTo>
                    <a:pt x="7730" y="3277"/>
                  </a:lnTo>
                  <a:lnTo>
                    <a:pt x="7749" y="3262"/>
                  </a:lnTo>
                  <a:lnTo>
                    <a:pt x="7766" y="3245"/>
                  </a:lnTo>
                  <a:lnTo>
                    <a:pt x="7784" y="3229"/>
                  </a:lnTo>
                  <a:lnTo>
                    <a:pt x="7799" y="3211"/>
                  </a:lnTo>
                  <a:lnTo>
                    <a:pt x="7814" y="3193"/>
                  </a:lnTo>
                  <a:lnTo>
                    <a:pt x="7827" y="3173"/>
                  </a:lnTo>
                  <a:lnTo>
                    <a:pt x="7840" y="3152"/>
                  </a:lnTo>
                  <a:lnTo>
                    <a:pt x="7850" y="3132"/>
                  </a:lnTo>
                  <a:lnTo>
                    <a:pt x="7859" y="3109"/>
                  </a:lnTo>
                  <a:lnTo>
                    <a:pt x="7867" y="3087"/>
                  </a:lnTo>
                  <a:lnTo>
                    <a:pt x="7875" y="3063"/>
                  </a:lnTo>
                  <a:lnTo>
                    <a:pt x="7880" y="3038"/>
                  </a:lnTo>
                  <a:lnTo>
                    <a:pt x="7884" y="3013"/>
                  </a:lnTo>
                  <a:lnTo>
                    <a:pt x="7886" y="2987"/>
                  </a:lnTo>
                  <a:lnTo>
                    <a:pt x="7887" y="2960"/>
                  </a:lnTo>
                  <a:lnTo>
                    <a:pt x="7887" y="2937"/>
                  </a:lnTo>
                  <a:lnTo>
                    <a:pt x="7885" y="2916"/>
                  </a:lnTo>
                  <a:lnTo>
                    <a:pt x="7882" y="2894"/>
                  </a:lnTo>
                  <a:lnTo>
                    <a:pt x="7877" y="2873"/>
                  </a:lnTo>
                  <a:lnTo>
                    <a:pt x="7871" y="2853"/>
                  </a:lnTo>
                  <a:lnTo>
                    <a:pt x="7864" y="2833"/>
                  </a:lnTo>
                  <a:lnTo>
                    <a:pt x="7857" y="2814"/>
                  </a:lnTo>
                  <a:lnTo>
                    <a:pt x="7848" y="2794"/>
                  </a:lnTo>
                  <a:lnTo>
                    <a:pt x="7836" y="2775"/>
                  </a:lnTo>
                  <a:lnTo>
                    <a:pt x="7825" y="2758"/>
                  </a:lnTo>
                  <a:lnTo>
                    <a:pt x="7813" y="2739"/>
                  </a:lnTo>
                  <a:lnTo>
                    <a:pt x="7798" y="2722"/>
                  </a:lnTo>
                  <a:lnTo>
                    <a:pt x="7783" y="2705"/>
                  </a:lnTo>
                  <a:lnTo>
                    <a:pt x="7767" y="2688"/>
                  </a:lnTo>
                  <a:lnTo>
                    <a:pt x="7750" y="2671"/>
                  </a:lnTo>
                  <a:lnTo>
                    <a:pt x="7730" y="2655"/>
                  </a:lnTo>
                  <a:lnTo>
                    <a:pt x="7711" y="2639"/>
                  </a:lnTo>
                  <a:lnTo>
                    <a:pt x="7690" y="2623"/>
                  </a:lnTo>
                  <a:lnTo>
                    <a:pt x="7669" y="2608"/>
                  </a:lnTo>
                  <a:lnTo>
                    <a:pt x="7645" y="2592"/>
                  </a:lnTo>
                  <a:lnTo>
                    <a:pt x="7621" y="2577"/>
                  </a:lnTo>
                  <a:lnTo>
                    <a:pt x="7595" y="2561"/>
                  </a:lnTo>
                  <a:lnTo>
                    <a:pt x="7570" y="2546"/>
                  </a:lnTo>
                  <a:lnTo>
                    <a:pt x="7542" y="2531"/>
                  </a:lnTo>
                  <a:lnTo>
                    <a:pt x="7484" y="2501"/>
                  </a:lnTo>
                  <a:lnTo>
                    <a:pt x="7421" y="2472"/>
                  </a:lnTo>
                  <a:lnTo>
                    <a:pt x="7355" y="2441"/>
                  </a:lnTo>
                  <a:lnTo>
                    <a:pt x="7285" y="2411"/>
                  </a:lnTo>
                  <a:lnTo>
                    <a:pt x="7217" y="2381"/>
                  </a:lnTo>
                  <a:lnTo>
                    <a:pt x="7153" y="2353"/>
                  </a:lnTo>
                  <a:lnTo>
                    <a:pt x="7091" y="2325"/>
                  </a:lnTo>
                  <a:lnTo>
                    <a:pt x="7032" y="2297"/>
                  </a:lnTo>
                  <a:lnTo>
                    <a:pt x="6976" y="2270"/>
                  </a:lnTo>
                  <a:lnTo>
                    <a:pt x="6924" y="2243"/>
                  </a:lnTo>
                  <a:lnTo>
                    <a:pt x="6899" y="2228"/>
                  </a:lnTo>
                  <a:lnTo>
                    <a:pt x="6874" y="2214"/>
                  </a:lnTo>
                  <a:lnTo>
                    <a:pt x="6852" y="2200"/>
                  </a:lnTo>
                  <a:lnTo>
                    <a:pt x="6828" y="2185"/>
                  </a:lnTo>
                  <a:lnTo>
                    <a:pt x="6806" y="2170"/>
                  </a:lnTo>
                  <a:lnTo>
                    <a:pt x="6786" y="2154"/>
                  </a:lnTo>
                  <a:lnTo>
                    <a:pt x="6765" y="2139"/>
                  </a:lnTo>
                  <a:lnTo>
                    <a:pt x="6746" y="2122"/>
                  </a:lnTo>
                  <a:lnTo>
                    <a:pt x="6727" y="2106"/>
                  </a:lnTo>
                  <a:lnTo>
                    <a:pt x="6709" y="2088"/>
                  </a:lnTo>
                  <a:lnTo>
                    <a:pt x="6692" y="2071"/>
                  </a:lnTo>
                  <a:lnTo>
                    <a:pt x="6676" y="2052"/>
                  </a:lnTo>
                  <a:lnTo>
                    <a:pt x="6660" y="2034"/>
                  </a:lnTo>
                  <a:lnTo>
                    <a:pt x="6646" y="2014"/>
                  </a:lnTo>
                  <a:lnTo>
                    <a:pt x="6631" y="1994"/>
                  </a:lnTo>
                  <a:lnTo>
                    <a:pt x="6618" y="1973"/>
                  </a:lnTo>
                  <a:lnTo>
                    <a:pt x="6607" y="1951"/>
                  </a:lnTo>
                  <a:lnTo>
                    <a:pt x="6595" y="1929"/>
                  </a:lnTo>
                  <a:lnTo>
                    <a:pt x="6584" y="1905"/>
                  </a:lnTo>
                  <a:lnTo>
                    <a:pt x="6575" y="1880"/>
                  </a:lnTo>
                  <a:lnTo>
                    <a:pt x="6540" y="1965"/>
                  </a:lnTo>
                  <a:lnTo>
                    <a:pt x="6494" y="2076"/>
                  </a:lnTo>
                  <a:lnTo>
                    <a:pt x="6439" y="2210"/>
                  </a:lnTo>
                  <a:lnTo>
                    <a:pt x="6376" y="2364"/>
                  </a:lnTo>
                  <a:lnTo>
                    <a:pt x="6306" y="2534"/>
                  </a:lnTo>
                  <a:lnTo>
                    <a:pt x="6231" y="2717"/>
                  </a:lnTo>
                  <a:lnTo>
                    <a:pt x="6152" y="2906"/>
                  </a:lnTo>
                  <a:lnTo>
                    <a:pt x="6072" y="3099"/>
                  </a:lnTo>
                  <a:lnTo>
                    <a:pt x="5992" y="3293"/>
                  </a:lnTo>
                  <a:lnTo>
                    <a:pt x="5913" y="3482"/>
                  </a:lnTo>
                  <a:lnTo>
                    <a:pt x="5837" y="3663"/>
                  </a:lnTo>
                  <a:lnTo>
                    <a:pt x="5766" y="3833"/>
                  </a:lnTo>
                  <a:lnTo>
                    <a:pt x="5701" y="3988"/>
                  </a:lnTo>
                  <a:lnTo>
                    <a:pt x="5644" y="4122"/>
                  </a:lnTo>
                  <a:lnTo>
                    <a:pt x="5596" y="4233"/>
                  </a:lnTo>
                  <a:lnTo>
                    <a:pt x="5559" y="4317"/>
                  </a:lnTo>
                  <a:lnTo>
                    <a:pt x="5182" y="4317"/>
                  </a:lnTo>
                  <a:lnTo>
                    <a:pt x="5271" y="4150"/>
                  </a:lnTo>
                  <a:lnTo>
                    <a:pt x="5350" y="4002"/>
                  </a:lnTo>
                  <a:lnTo>
                    <a:pt x="5353" y="3997"/>
                  </a:lnTo>
                  <a:lnTo>
                    <a:pt x="5371" y="3961"/>
                  </a:lnTo>
                  <a:lnTo>
                    <a:pt x="5390" y="3923"/>
                  </a:lnTo>
                  <a:lnTo>
                    <a:pt x="5410" y="3883"/>
                  </a:lnTo>
                  <a:lnTo>
                    <a:pt x="5430" y="3840"/>
                  </a:lnTo>
                  <a:lnTo>
                    <a:pt x="5452" y="3795"/>
                  </a:lnTo>
                  <a:lnTo>
                    <a:pt x="5475" y="3750"/>
                  </a:lnTo>
                  <a:lnTo>
                    <a:pt x="5496" y="3703"/>
                  </a:lnTo>
                  <a:lnTo>
                    <a:pt x="5520" y="3653"/>
                  </a:lnTo>
                  <a:lnTo>
                    <a:pt x="5543" y="3604"/>
                  </a:lnTo>
                  <a:lnTo>
                    <a:pt x="5566" y="3553"/>
                  </a:lnTo>
                  <a:lnTo>
                    <a:pt x="5590" y="3502"/>
                  </a:lnTo>
                  <a:lnTo>
                    <a:pt x="5614" y="3449"/>
                  </a:lnTo>
                  <a:lnTo>
                    <a:pt x="5637" y="3397"/>
                  </a:lnTo>
                  <a:lnTo>
                    <a:pt x="5661" y="3344"/>
                  </a:lnTo>
                  <a:lnTo>
                    <a:pt x="5684" y="3292"/>
                  </a:lnTo>
                  <a:lnTo>
                    <a:pt x="5707" y="3239"/>
                  </a:lnTo>
                  <a:lnTo>
                    <a:pt x="4980" y="1485"/>
                  </a:lnTo>
                  <a:lnTo>
                    <a:pt x="4975" y="1474"/>
                  </a:lnTo>
                  <a:lnTo>
                    <a:pt x="4967" y="1456"/>
                  </a:lnTo>
                  <a:lnTo>
                    <a:pt x="4956" y="1429"/>
                  </a:lnTo>
                  <a:lnTo>
                    <a:pt x="4939" y="1393"/>
                  </a:lnTo>
                  <a:lnTo>
                    <a:pt x="4918" y="1346"/>
                  </a:lnTo>
                  <a:lnTo>
                    <a:pt x="4897" y="1300"/>
                  </a:lnTo>
                  <a:lnTo>
                    <a:pt x="4884" y="1278"/>
                  </a:lnTo>
                  <a:lnTo>
                    <a:pt x="4872" y="1256"/>
                  </a:lnTo>
                  <a:lnTo>
                    <a:pt x="4859" y="1235"/>
                  </a:lnTo>
                  <a:lnTo>
                    <a:pt x="4845" y="1215"/>
                  </a:lnTo>
                  <a:lnTo>
                    <a:pt x="4830" y="1196"/>
                  </a:lnTo>
                  <a:lnTo>
                    <a:pt x="4812" y="1178"/>
                  </a:lnTo>
                  <a:lnTo>
                    <a:pt x="4795" y="1160"/>
                  </a:lnTo>
                  <a:lnTo>
                    <a:pt x="4774" y="1144"/>
                  </a:lnTo>
                  <a:lnTo>
                    <a:pt x="4753" y="1128"/>
                  </a:lnTo>
                  <a:lnTo>
                    <a:pt x="4729" y="1114"/>
                  </a:lnTo>
                  <a:lnTo>
                    <a:pt x="4717" y="1108"/>
                  </a:lnTo>
                  <a:lnTo>
                    <a:pt x="4703" y="1101"/>
                  </a:lnTo>
                  <a:lnTo>
                    <a:pt x="4689" y="1094"/>
                  </a:lnTo>
                  <a:lnTo>
                    <a:pt x="4674" y="1089"/>
                  </a:lnTo>
                  <a:lnTo>
                    <a:pt x="4642" y="1079"/>
                  </a:lnTo>
                  <a:lnTo>
                    <a:pt x="4610" y="1071"/>
                  </a:lnTo>
                  <a:lnTo>
                    <a:pt x="4578" y="1063"/>
                  </a:lnTo>
                  <a:lnTo>
                    <a:pt x="4544" y="1057"/>
                  </a:lnTo>
                  <a:lnTo>
                    <a:pt x="4509" y="1052"/>
                  </a:lnTo>
                  <a:lnTo>
                    <a:pt x="4472" y="1049"/>
                  </a:lnTo>
                  <a:lnTo>
                    <a:pt x="4435" y="1047"/>
                  </a:lnTo>
                  <a:lnTo>
                    <a:pt x="4397" y="1046"/>
                  </a:lnTo>
                  <a:lnTo>
                    <a:pt x="4375" y="1046"/>
                  </a:lnTo>
                  <a:lnTo>
                    <a:pt x="4352" y="1047"/>
                  </a:lnTo>
                  <a:lnTo>
                    <a:pt x="4328" y="1049"/>
                  </a:lnTo>
                  <a:lnTo>
                    <a:pt x="4305" y="1051"/>
                  </a:lnTo>
                  <a:lnTo>
                    <a:pt x="4282" y="1054"/>
                  </a:lnTo>
                  <a:lnTo>
                    <a:pt x="4258" y="1058"/>
                  </a:lnTo>
                  <a:lnTo>
                    <a:pt x="4235" y="1062"/>
                  </a:lnTo>
                  <a:lnTo>
                    <a:pt x="4211" y="1068"/>
                  </a:lnTo>
                  <a:lnTo>
                    <a:pt x="4188" y="1074"/>
                  </a:lnTo>
                  <a:lnTo>
                    <a:pt x="4165" y="1081"/>
                  </a:lnTo>
                  <a:lnTo>
                    <a:pt x="4142" y="1089"/>
                  </a:lnTo>
                  <a:lnTo>
                    <a:pt x="4119" y="1098"/>
                  </a:lnTo>
                  <a:lnTo>
                    <a:pt x="4098" y="1108"/>
                  </a:lnTo>
                  <a:lnTo>
                    <a:pt x="4076" y="1118"/>
                  </a:lnTo>
                  <a:lnTo>
                    <a:pt x="4055" y="1130"/>
                  </a:lnTo>
                  <a:lnTo>
                    <a:pt x="4035" y="1143"/>
                  </a:lnTo>
                  <a:lnTo>
                    <a:pt x="4015" y="1156"/>
                  </a:lnTo>
                  <a:lnTo>
                    <a:pt x="3997" y="1172"/>
                  </a:lnTo>
                  <a:lnTo>
                    <a:pt x="3979" y="1187"/>
                  </a:lnTo>
                  <a:lnTo>
                    <a:pt x="3962" y="1205"/>
                  </a:lnTo>
                  <a:lnTo>
                    <a:pt x="3945" y="1222"/>
                  </a:lnTo>
                  <a:lnTo>
                    <a:pt x="3931" y="1242"/>
                  </a:lnTo>
                  <a:lnTo>
                    <a:pt x="3916" y="1262"/>
                  </a:lnTo>
                  <a:lnTo>
                    <a:pt x="3904" y="1284"/>
                  </a:lnTo>
                  <a:lnTo>
                    <a:pt x="3893" y="1307"/>
                  </a:lnTo>
                  <a:lnTo>
                    <a:pt x="3882" y="1330"/>
                  </a:lnTo>
                  <a:lnTo>
                    <a:pt x="3873" y="1356"/>
                  </a:lnTo>
                  <a:lnTo>
                    <a:pt x="3866" y="1383"/>
                  </a:lnTo>
                  <a:lnTo>
                    <a:pt x="3860" y="1411"/>
                  </a:lnTo>
                  <a:lnTo>
                    <a:pt x="3856" y="1440"/>
                  </a:lnTo>
                  <a:lnTo>
                    <a:pt x="3853" y="1471"/>
                  </a:lnTo>
                  <a:lnTo>
                    <a:pt x="3852" y="1503"/>
                  </a:lnTo>
                  <a:lnTo>
                    <a:pt x="3852" y="1528"/>
                  </a:lnTo>
                  <a:lnTo>
                    <a:pt x="3853" y="1551"/>
                  </a:lnTo>
                  <a:lnTo>
                    <a:pt x="3856" y="1572"/>
                  </a:lnTo>
                  <a:lnTo>
                    <a:pt x="3860" y="1594"/>
                  </a:lnTo>
                  <a:lnTo>
                    <a:pt x="3864" y="1613"/>
                  </a:lnTo>
                  <a:lnTo>
                    <a:pt x="3870" y="1632"/>
                  </a:lnTo>
                  <a:lnTo>
                    <a:pt x="3876" y="1651"/>
                  </a:lnTo>
                  <a:lnTo>
                    <a:pt x="3884" y="1668"/>
                  </a:lnTo>
                  <a:lnTo>
                    <a:pt x="3894" y="1685"/>
                  </a:lnTo>
                  <a:lnTo>
                    <a:pt x="3905" y="1700"/>
                  </a:lnTo>
                  <a:lnTo>
                    <a:pt x="3916" y="1715"/>
                  </a:lnTo>
                  <a:lnTo>
                    <a:pt x="3930" y="1731"/>
                  </a:lnTo>
                  <a:lnTo>
                    <a:pt x="3944" y="1745"/>
                  </a:lnTo>
                  <a:lnTo>
                    <a:pt x="3960" y="1760"/>
                  </a:lnTo>
                  <a:lnTo>
                    <a:pt x="3977" y="1774"/>
                  </a:lnTo>
                  <a:lnTo>
                    <a:pt x="3996" y="1788"/>
                  </a:lnTo>
                  <a:lnTo>
                    <a:pt x="4015" y="1802"/>
                  </a:lnTo>
                  <a:lnTo>
                    <a:pt x="4036" y="1815"/>
                  </a:lnTo>
                  <a:lnTo>
                    <a:pt x="4058" y="1830"/>
                  </a:lnTo>
                  <a:lnTo>
                    <a:pt x="4083" y="1843"/>
                  </a:lnTo>
                  <a:lnTo>
                    <a:pt x="4136" y="1872"/>
                  </a:lnTo>
                  <a:lnTo>
                    <a:pt x="4193" y="1902"/>
                  </a:lnTo>
                  <a:lnTo>
                    <a:pt x="4329" y="1968"/>
                  </a:lnTo>
                  <a:lnTo>
                    <a:pt x="4490" y="2047"/>
                  </a:lnTo>
                  <a:lnTo>
                    <a:pt x="4562" y="2078"/>
                  </a:lnTo>
                  <a:lnTo>
                    <a:pt x="4632" y="2111"/>
                  </a:lnTo>
                  <a:lnTo>
                    <a:pt x="4666" y="2128"/>
                  </a:lnTo>
                  <a:lnTo>
                    <a:pt x="4700" y="2144"/>
                  </a:lnTo>
                  <a:lnTo>
                    <a:pt x="4734" y="2160"/>
                  </a:lnTo>
                  <a:lnTo>
                    <a:pt x="4767" y="2178"/>
                  </a:lnTo>
                  <a:lnTo>
                    <a:pt x="4799" y="2197"/>
                  </a:lnTo>
                  <a:lnTo>
                    <a:pt x="4831" y="2215"/>
                  </a:lnTo>
                  <a:lnTo>
                    <a:pt x="4862" y="2234"/>
                  </a:lnTo>
                  <a:lnTo>
                    <a:pt x="4892" y="2253"/>
                  </a:lnTo>
                  <a:lnTo>
                    <a:pt x="4921" y="2273"/>
                  </a:lnTo>
                  <a:lnTo>
                    <a:pt x="4948" y="2293"/>
                  </a:lnTo>
                  <a:lnTo>
                    <a:pt x="4976" y="2315"/>
                  </a:lnTo>
                  <a:lnTo>
                    <a:pt x="5002" y="2338"/>
                  </a:lnTo>
                  <a:lnTo>
                    <a:pt x="5027" y="2360"/>
                  </a:lnTo>
                  <a:lnTo>
                    <a:pt x="5050" y="2384"/>
                  </a:lnTo>
                  <a:lnTo>
                    <a:pt x="5073" y="2408"/>
                  </a:lnTo>
                  <a:lnTo>
                    <a:pt x="5095" y="2433"/>
                  </a:lnTo>
                  <a:lnTo>
                    <a:pt x="5114" y="2460"/>
                  </a:lnTo>
                  <a:lnTo>
                    <a:pt x="5133" y="2487"/>
                  </a:lnTo>
                  <a:lnTo>
                    <a:pt x="5150" y="2515"/>
                  </a:lnTo>
                  <a:lnTo>
                    <a:pt x="5166" y="2545"/>
                  </a:lnTo>
                  <a:lnTo>
                    <a:pt x="5180" y="2575"/>
                  </a:lnTo>
                  <a:lnTo>
                    <a:pt x="5191" y="2607"/>
                  </a:lnTo>
                  <a:lnTo>
                    <a:pt x="5203" y="2639"/>
                  </a:lnTo>
                  <a:lnTo>
                    <a:pt x="5211" y="2672"/>
                  </a:lnTo>
                  <a:lnTo>
                    <a:pt x="5218" y="2709"/>
                  </a:lnTo>
                  <a:lnTo>
                    <a:pt x="5223" y="2745"/>
                  </a:lnTo>
                  <a:lnTo>
                    <a:pt x="5226" y="2782"/>
                  </a:lnTo>
                  <a:lnTo>
                    <a:pt x="5228" y="2821"/>
                  </a:lnTo>
                  <a:lnTo>
                    <a:pt x="5226" y="2886"/>
                  </a:lnTo>
                  <a:lnTo>
                    <a:pt x="5220" y="2947"/>
                  </a:lnTo>
                  <a:lnTo>
                    <a:pt x="5211" y="3005"/>
                  </a:lnTo>
                  <a:lnTo>
                    <a:pt x="5198" y="3060"/>
                  </a:lnTo>
                  <a:lnTo>
                    <a:pt x="5181" y="3112"/>
                  </a:lnTo>
                  <a:lnTo>
                    <a:pt x="5162" y="3161"/>
                  </a:lnTo>
                  <a:lnTo>
                    <a:pt x="5139" y="3206"/>
                  </a:lnTo>
                  <a:lnTo>
                    <a:pt x="5114" y="3249"/>
                  </a:lnTo>
                  <a:lnTo>
                    <a:pt x="5086" y="3289"/>
                  </a:lnTo>
                  <a:lnTo>
                    <a:pt x="5055" y="3328"/>
                  </a:lnTo>
                  <a:lnTo>
                    <a:pt x="5024" y="3363"/>
                  </a:lnTo>
                  <a:lnTo>
                    <a:pt x="4990" y="3395"/>
                  </a:lnTo>
                  <a:lnTo>
                    <a:pt x="4953" y="3425"/>
                  </a:lnTo>
                  <a:lnTo>
                    <a:pt x="4915" y="3453"/>
                  </a:lnTo>
                  <a:lnTo>
                    <a:pt x="4877" y="3479"/>
                  </a:lnTo>
                  <a:lnTo>
                    <a:pt x="4837" y="3502"/>
                  </a:lnTo>
                  <a:lnTo>
                    <a:pt x="4796" y="3523"/>
                  </a:lnTo>
                  <a:lnTo>
                    <a:pt x="4754" y="3543"/>
                  </a:lnTo>
                  <a:lnTo>
                    <a:pt x="4711" y="3560"/>
                  </a:lnTo>
                  <a:lnTo>
                    <a:pt x="4668" y="3576"/>
                  </a:lnTo>
                  <a:lnTo>
                    <a:pt x="4625" y="3589"/>
                  </a:lnTo>
                  <a:lnTo>
                    <a:pt x="4582" y="3602"/>
                  </a:lnTo>
                  <a:lnTo>
                    <a:pt x="4538" y="3613"/>
                  </a:lnTo>
                  <a:lnTo>
                    <a:pt x="4496" y="3622"/>
                  </a:lnTo>
                  <a:lnTo>
                    <a:pt x="4454" y="3629"/>
                  </a:lnTo>
                  <a:lnTo>
                    <a:pt x="4413" y="3637"/>
                  </a:lnTo>
                  <a:lnTo>
                    <a:pt x="4373" y="3642"/>
                  </a:lnTo>
                  <a:lnTo>
                    <a:pt x="4332" y="3646"/>
                  </a:lnTo>
                  <a:lnTo>
                    <a:pt x="4295" y="3649"/>
                  </a:lnTo>
                  <a:lnTo>
                    <a:pt x="4258" y="3651"/>
                  </a:lnTo>
                  <a:lnTo>
                    <a:pt x="4223" y="3652"/>
                  </a:lnTo>
                  <a:lnTo>
                    <a:pt x="4191" y="3652"/>
                  </a:lnTo>
                  <a:lnTo>
                    <a:pt x="4141" y="3652"/>
                  </a:lnTo>
                  <a:lnTo>
                    <a:pt x="4090" y="3650"/>
                  </a:lnTo>
                  <a:lnTo>
                    <a:pt x="4042" y="3646"/>
                  </a:lnTo>
                  <a:lnTo>
                    <a:pt x="3994" y="3642"/>
                  </a:lnTo>
                  <a:lnTo>
                    <a:pt x="3946" y="3636"/>
                  </a:lnTo>
                  <a:lnTo>
                    <a:pt x="3900" y="3628"/>
                  </a:lnTo>
                  <a:lnTo>
                    <a:pt x="3854" y="3620"/>
                  </a:lnTo>
                  <a:lnTo>
                    <a:pt x="3810" y="3610"/>
                  </a:lnTo>
                  <a:lnTo>
                    <a:pt x="3767" y="3600"/>
                  </a:lnTo>
                  <a:lnTo>
                    <a:pt x="3726" y="3587"/>
                  </a:lnTo>
                  <a:lnTo>
                    <a:pt x="3686" y="3574"/>
                  </a:lnTo>
                  <a:lnTo>
                    <a:pt x="3646" y="3559"/>
                  </a:lnTo>
                  <a:lnTo>
                    <a:pt x="3610" y="3543"/>
                  </a:lnTo>
                  <a:lnTo>
                    <a:pt x="3575" y="3526"/>
                  </a:lnTo>
                  <a:lnTo>
                    <a:pt x="3542" y="3509"/>
                  </a:lnTo>
                  <a:lnTo>
                    <a:pt x="3510" y="3490"/>
                  </a:lnTo>
                  <a:lnTo>
                    <a:pt x="3510" y="3031"/>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sp>
          <p:nvSpPr>
            <p:cNvPr id="196625" name="Freeform 17"/>
            <p:cNvSpPr>
              <a:spLocks/>
            </p:cNvSpPr>
            <p:nvPr/>
          </p:nvSpPr>
          <p:spPr bwMode="auto">
            <a:xfrm>
              <a:off x="2551" y="1628"/>
              <a:ext cx="244" cy="344"/>
            </a:xfrm>
            <a:custGeom>
              <a:avLst/>
              <a:gdLst/>
              <a:ahLst/>
              <a:cxnLst>
                <a:cxn ang="0">
                  <a:pos x="379" y="366"/>
                </a:cxn>
                <a:cxn ang="0">
                  <a:pos x="391" y="348"/>
                </a:cxn>
                <a:cxn ang="0">
                  <a:pos x="431" y="303"/>
                </a:cxn>
                <a:cxn ang="0">
                  <a:pos x="529" y="211"/>
                </a:cxn>
                <a:cxn ang="0">
                  <a:pos x="586" y="168"/>
                </a:cxn>
                <a:cxn ang="0">
                  <a:pos x="649" y="129"/>
                </a:cxn>
                <a:cxn ang="0">
                  <a:pos x="719" y="93"/>
                </a:cxn>
                <a:cxn ang="0">
                  <a:pos x="798" y="61"/>
                </a:cxn>
                <a:cxn ang="0">
                  <a:pos x="887" y="36"/>
                </a:cxn>
                <a:cxn ang="0">
                  <a:pos x="987" y="16"/>
                </a:cxn>
                <a:cxn ang="0">
                  <a:pos x="1098" y="4"/>
                </a:cxn>
                <a:cxn ang="0">
                  <a:pos x="1224" y="0"/>
                </a:cxn>
                <a:cxn ang="0">
                  <a:pos x="1345" y="9"/>
                </a:cxn>
                <a:cxn ang="0">
                  <a:pos x="1459" y="36"/>
                </a:cxn>
                <a:cxn ang="0">
                  <a:pos x="1562" y="78"/>
                </a:cxn>
                <a:cxn ang="0">
                  <a:pos x="1655" y="133"/>
                </a:cxn>
                <a:cxn ang="0">
                  <a:pos x="1738" y="197"/>
                </a:cxn>
                <a:cxn ang="0">
                  <a:pos x="1809" y="269"/>
                </a:cxn>
                <a:cxn ang="0">
                  <a:pos x="1868" y="344"/>
                </a:cxn>
                <a:cxn ang="0">
                  <a:pos x="1915" y="422"/>
                </a:cxn>
                <a:cxn ang="0">
                  <a:pos x="1949" y="499"/>
                </a:cxn>
                <a:cxn ang="0">
                  <a:pos x="1968" y="574"/>
                </a:cxn>
                <a:cxn ang="0">
                  <a:pos x="1975" y="2318"/>
                </a:cxn>
                <a:cxn ang="0">
                  <a:pos x="1590" y="2747"/>
                </a:cxn>
                <a:cxn ang="0">
                  <a:pos x="1589" y="768"/>
                </a:cxn>
                <a:cxn ang="0">
                  <a:pos x="1578" y="688"/>
                </a:cxn>
                <a:cxn ang="0">
                  <a:pos x="1554" y="614"/>
                </a:cxn>
                <a:cxn ang="0">
                  <a:pos x="1519" y="545"/>
                </a:cxn>
                <a:cxn ang="0">
                  <a:pos x="1473" y="482"/>
                </a:cxn>
                <a:cxn ang="0">
                  <a:pos x="1418" y="426"/>
                </a:cxn>
                <a:cxn ang="0">
                  <a:pos x="1354" y="379"/>
                </a:cxn>
                <a:cxn ang="0">
                  <a:pos x="1283" y="341"/>
                </a:cxn>
                <a:cxn ang="0">
                  <a:pos x="1206" y="311"/>
                </a:cxn>
                <a:cxn ang="0">
                  <a:pos x="1123" y="291"/>
                </a:cxn>
                <a:cxn ang="0">
                  <a:pos x="1035" y="282"/>
                </a:cxn>
                <a:cxn ang="0">
                  <a:pos x="955" y="284"/>
                </a:cxn>
                <a:cxn ang="0">
                  <a:pos x="877" y="298"/>
                </a:cxn>
                <a:cxn ang="0">
                  <a:pos x="797" y="322"/>
                </a:cxn>
                <a:cxn ang="0">
                  <a:pos x="720" y="356"/>
                </a:cxn>
                <a:cxn ang="0">
                  <a:pos x="646" y="400"/>
                </a:cxn>
                <a:cxn ang="0">
                  <a:pos x="577" y="449"/>
                </a:cxn>
                <a:cxn ang="0">
                  <a:pos x="515" y="505"/>
                </a:cxn>
                <a:cxn ang="0">
                  <a:pos x="464" y="565"/>
                </a:cxn>
                <a:cxn ang="0">
                  <a:pos x="422" y="630"/>
                </a:cxn>
                <a:cxn ang="0">
                  <a:pos x="396" y="696"/>
                </a:cxn>
                <a:cxn ang="0">
                  <a:pos x="384" y="765"/>
                </a:cxn>
                <a:cxn ang="0">
                  <a:pos x="384" y="2747"/>
                </a:cxn>
                <a:cxn ang="0">
                  <a:pos x="0" y="392"/>
                </a:cxn>
                <a:cxn ang="0">
                  <a:pos x="278" y="35"/>
                </a:cxn>
              </a:cxnLst>
              <a:rect l="0" t="0" r="r" b="b"/>
              <a:pathLst>
                <a:path w="1975" h="2747">
                  <a:moveTo>
                    <a:pt x="374" y="35"/>
                  </a:moveTo>
                  <a:lnTo>
                    <a:pt x="379" y="345"/>
                  </a:lnTo>
                  <a:lnTo>
                    <a:pt x="379" y="366"/>
                  </a:lnTo>
                  <a:lnTo>
                    <a:pt x="383" y="366"/>
                  </a:lnTo>
                  <a:lnTo>
                    <a:pt x="386" y="356"/>
                  </a:lnTo>
                  <a:lnTo>
                    <a:pt x="391" y="348"/>
                  </a:lnTo>
                  <a:lnTo>
                    <a:pt x="396" y="341"/>
                  </a:lnTo>
                  <a:lnTo>
                    <a:pt x="401" y="334"/>
                  </a:lnTo>
                  <a:lnTo>
                    <a:pt x="431" y="303"/>
                  </a:lnTo>
                  <a:lnTo>
                    <a:pt x="461" y="272"/>
                  </a:lnTo>
                  <a:lnTo>
                    <a:pt x="494" y="241"/>
                  </a:lnTo>
                  <a:lnTo>
                    <a:pt x="529" y="211"/>
                  </a:lnTo>
                  <a:lnTo>
                    <a:pt x="548" y="197"/>
                  </a:lnTo>
                  <a:lnTo>
                    <a:pt x="567" y="182"/>
                  </a:lnTo>
                  <a:lnTo>
                    <a:pt x="586" y="168"/>
                  </a:lnTo>
                  <a:lnTo>
                    <a:pt x="606" y="154"/>
                  </a:lnTo>
                  <a:lnTo>
                    <a:pt x="627" y="141"/>
                  </a:lnTo>
                  <a:lnTo>
                    <a:pt x="649" y="129"/>
                  </a:lnTo>
                  <a:lnTo>
                    <a:pt x="672" y="116"/>
                  </a:lnTo>
                  <a:lnTo>
                    <a:pt x="695" y="104"/>
                  </a:lnTo>
                  <a:lnTo>
                    <a:pt x="719" y="93"/>
                  </a:lnTo>
                  <a:lnTo>
                    <a:pt x="745" y="81"/>
                  </a:lnTo>
                  <a:lnTo>
                    <a:pt x="770" y="71"/>
                  </a:lnTo>
                  <a:lnTo>
                    <a:pt x="798" y="61"/>
                  </a:lnTo>
                  <a:lnTo>
                    <a:pt x="826" y="52"/>
                  </a:lnTo>
                  <a:lnTo>
                    <a:pt x="856" y="43"/>
                  </a:lnTo>
                  <a:lnTo>
                    <a:pt x="887" y="36"/>
                  </a:lnTo>
                  <a:lnTo>
                    <a:pt x="919" y="28"/>
                  </a:lnTo>
                  <a:lnTo>
                    <a:pt x="952" y="22"/>
                  </a:lnTo>
                  <a:lnTo>
                    <a:pt x="987" y="16"/>
                  </a:lnTo>
                  <a:lnTo>
                    <a:pt x="1023" y="11"/>
                  </a:lnTo>
                  <a:lnTo>
                    <a:pt x="1060" y="7"/>
                  </a:lnTo>
                  <a:lnTo>
                    <a:pt x="1098" y="4"/>
                  </a:lnTo>
                  <a:lnTo>
                    <a:pt x="1138" y="1"/>
                  </a:lnTo>
                  <a:lnTo>
                    <a:pt x="1180" y="0"/>
                  </a:lnTo>
                  <a:lnTo>
                    <a:pt x="1224" y="0"/>
                  </a:lnTo>
                  <a:lnTo>
                    <a:pt x="1265" y="1"/>
                  </a:lnTo>
                  <a:lnTo>
                    <a:pt x="1305" y="4"/>
                  </a:lnTo>
                  <a:lnTo>
                    <a:pt x="1345" y="9"/>
                  </a:lnTo>
                  <a:lnTo>
                    <a:pt x="1384" y="16"/>
                  </a:lnTo>
                  <a:lnTo>
                    <a:pt x="1421" y="26"/>
                  </a:lnTo>
                  <a:lnTo>
                    <a:pt x="1459" y="36"/>
                  </a:lnTo>
                  <a:lnTo>
                    <a:pt x="1494" y="48"/>
                  </a:lnTo>
                  <a:lnTo>
                    <a:pt x="1529" y="63"/>
                  </a:lnTo>
                  <a:lnTo>
                    <a:pt x="1562" y="78"/>
                  </a:lnTo>
                  <a:lnTo>
                    <a:pt x="1593" y="96"/>
                  </a:lnTo>
                  <a:lnTo>
                    <a:pt x="1625" y="113"/>
                  </a:lnTo>
                  <a:lnTo>
                    <a:pt x="1655" y="133"/>
                  </a:lnTo>
                  <a:lnTo>
                    <a:pt x="1684" y="153"/>
                  </a:lnTo>
                  <a:lnTo>
                    <a:pt x="1711" y="175"/>
                  </a:lnTo>
                  <a:lnTo>
                    <a:pt x="1738" y="197"/>
                  </a:lnTo>
                  <a:lnTo>
                    <a:pt x="1762" y="220"/>
                  </a:lnTo>
                  <a:lnTo>
                    <a:pt x="1786" y="244"/>
                  </a:lnTo>
                  <a:lnTo>
                    <a:pt x="1809" y="269"/>
                  </a:lnTo>
                  <a:lnTo>
                    <a:pt x="1829" y="293"/>
                  </a:lnTo>
                  <a:lnTo>
                    <a:pt x="1850" y="318"/>
                  </a:lnTo>
                  <a:lnTo>
                    <a:pt x="1868" y="344"/>
                  </a:lnTo>
                  <a:lnTo>
                    <a:pt x="1885" y="370"/>
                  </a:lnTo>
                  <a:lnTo>
                    <a:pt x="1900" y="396"/>
                  </a:lnTo>
                  <a:lnTo>
                    <a:pt x="1915" y="422"/>
                  </a:lnTo>
                  <a:lnTo>
                    <a:pt x="1927" y="448"/>
                  </a:lnTo>
                  <a:lnTo>
                    <a:pt x="1938" y="474"/>
                  </a:lnTo>
                  <a:lnTo>
                    <a:pt x="1949" y="499"/>
                  </a:lnTo>
                  <a:lnTo>
                    <a:pt x="1957" y="525"/>
                  </a:lnTo>
                  <a:lnTo>
                    <a:pt x="1963" y="550"/>
                  </a:lnTo>
                  <a:lnTo>
                    <a:pt x="1968" y="574"/>
                  </a:lnTo>
                  <a:lnTo>
                    <a:pt x="1972" y="597"/>
                  </a:lnTo>
                  <a:lnTo>
                    <a:pt x="1975" y="620"/>
                  </a:lnTo>
                  <a:lnTo>
                    <a:pt x="1975" y="2318"/>
                  </a:lnTo>
                  <a:lnTo>
                    <a:pt x="1975" y="2326"/>
                  </a:lnTo>
                  <a:lnTo>
                    <a:pt x="1975" y="2747"/>
                  </a:lnTo>
                  <a:lnTo>
                    <a:pt x="1590" y="2747"/>
                  </a:lnTo>
                  <a:lnTo>
                    <a:pt x="1590" y="2241"/>
                  </a:lnTo>
                  <a:lnTo>
                    <a:pt x="1589" y="796"/>
                  </a:lnTo>
                  <a:lnTo>
                    <a:pt x="1589" y="768"/>
                  </a:lnTo>
                  <a:lnTo>
                    <a:pt x="1587" y="742"/>
                  </a:lnTo>
                  <a:lnTo>
                    <a:pt x="1583" y="715"/>
                  </a:lnTo>
                  <a:lnTo>
                    <a:pt x="1578" y="688"/>
                  </a:lnTo>
                  <a:lnTo>
                    <a:pt x="1571" y="663"/>
                  </a:lnTo>
                  <a:lnTo>
                    <a:pt x="1564" y="638"/>
                  </a:lnTo>
                  <a:lnTo>
                    <a:pt x="1554" y="614"/>
                  </a:lnTo>
                  <a:lnTo>
                    <a:pt x="1544" y="590"/>
                  </a:lnTo>
                  <a:lnTo>
                    <a:pt x="1532" y="566"/>
                  </a:lnTo>
                  <a:lnTo>
                    <a:pt x="1519" y="545"/>
                  </a:lnTo>
                  <a:lnTo>
                    <a:pt x="1505" y="523"/>
                  </a:lnTo>
                  <a:lnTo>
                    <a:pt x="1489" y="502"/>
                  </a:lnTo>
                  <a:lnTo>
                    <a:pt x="1473" y="482"/>
                  </a:lnTo>
                  <a:lnTo>
                    <a:pt x="1456" y="462"/>
                  </a:lnTo>
                  <a:lnTo>
                    <a:pt x="1438" y="444"/>
                  </a:lnTo>
                  <a:lnTo>
                    <a:pt x="1418" y="426"/>
                  </a:lnTo>
                  <a:lnTo>
                    <a:pt x="1398" y="410"/>
                  </a:lnTo>
                  <a:lnTo>
                    <a:pt x="1377" y="394"/>
                  </a:lnTo>
                  <a:lnTo>
                    <a:pt x="1354" y="379"/>
                  </a:lnTo>
                  <a:lnTo>
                    <a:pt x="1332" y="366"/>
                  </a:lnTo>
                  <a:lnTo>
                    <a:pt x="1308" y="352"/>
                  </a:lnTo>
                  <a:lnTo>
                    <a:pt x="1283" y="341"/>
                  </a:lnTo>
                  <a:lnTo>
                    <a:pt x="1259" y="330"/>
                  </a:lnTo>
                  <a:lnTo>
                    <a:pt x="1233" y="319"/>
                  </a:lnTo>
                  <a:lnTo>
                    <a:pt x="1206" y="311"/>
                  </a:lnTo>
                  <a:lnTo>
                    <a:pt x="1179" y="303"/>
                  </a:lnTo>
                  <a:lnTo>
                    <a:pt x="1152" y="297"/>
                  </a:lnTo>
                  <a:lnTo>
                    <a:pt x="1123" y="291"/>
                  </a:lnTo>
                  <a:lnTo>
                    <a:pt x="1094" y="286"/>
                  </a:lnTo>
                  <a:lnTo>
                    <a:pt x="1065" y="283"/>
                  </a:lnTo>
                  <a:lnTo>
                    <a:pt x="1035" y="282"/>
                  </a:lnTo>
                  <a:lnTo>
                    <a:pt x="1005" y="281"/>
                  </a:lnTo>
                  <a:lnTo>
                    <a:pt x="981" y="282"/>
                  </a:lnTo>
                  <a:lnTo>
                    <a:pt x="955" y="284"/>
                  </a:lnTo>
                  <a:lnTo>
                    <a:pt x="929" y="287"/>
                  </a:lnTo>
                  <a:lnTo>
                    <a:pt x="902" y="291"/>
                  </a:lnTo>
                  <a:lnTo>
                    <a:pt x="877" y="298"/>
                  </a:lnTo>
                  <a:lnTo>
                    <a:pt x="850" y="305"/>
                  </a:lnTo>
                  <a:lnTo>
                    <a:pt x="824" y="313"/>
                  </a:lnTo>
                  <a:lnTo>
                    <a:pt x="797" y="322"/>
                  </a:lnTo>
                  <a:lnTo>
                    <a:pt x="771" y="333"/>
                  </a:lnTo>
                  <a:lnTo>
                    <a:pt x="746" y="344"/>
                  </a:lnTo>
                  <a:lnTo>
                    <a:pt x="720" y="356"/>
                  </a:lnTo>
                  <a:lnTo>
                    <a:pt x="694" y="370"/>
                  </a:lnTo>
                  <a:lnTo>
                    <a:pt x="670" y="384"/>
                  </a:lnTo>
                  <a:lnTo>
                    <a:pt x="646" y="400"/>
                  </a:lnTo>
                  <a:lnTo>
                    <a:pt x="622" y="415"/>
                  </a:lnTo>
                  <a:lnTo>
                    <a:pt x="599" y="432"/>
                  </a:lnTo>
                  <a:lnTo>
                    <a:pt x="577" y="449"/>
                  </a:lnTo>
                  <a:lnTo>
                    <a:pt x="555" y="467"/>
                  </a:lnTo>
                  <a:lnTo>
                    <a:pt x="535" y="486"/>
                  </a:lnTo>
                  <a:lnTo>
                    <a:pt x="515" y="505"/>
                  </a:lnTo>
                  <a:lnTo>
                    <a:pt x="496" y="524"/>
                  </a:lnTo>
                  <a:lnTo>
                    <a:pt x="480" y="545"/>
                  </a:lnTo>
                  <a:lnTo>
                    <a:pt x="464" y="565"/>
                  </a:lnTo>
                  <a:lnTo>
                    <a:pt x="448" y="587"/>
                  </a:lnTo>
                  <a:lnTo>
                    <a:pt x="435" y="608"/>
                  </a:lnTo>
                  <a:lnTo>
                    <a:pt x="422" y="630"/>
                  </a:lnTo>
                  <a:lnTo>
                    <a:pt x="412" y="652"/>
                  </a:lnTo>
                  <a:lnTo>
                    <a:pt x="403" y="675"/>
                  </a:lnTo>
                  <a:lnTo>
                    <a:pt x="396" y="696"/>
                  </a:lnTo>
                  <a:lnTo>
                    <a:pt x="390" y="719"/>
                  </a:lnTo>
                  <a:lnTo>
                    <a:pt x="386" y="742"/>
                  </a:lnTo>
                  <a:lnTo>
                    <a:pt x="384" y="765"/>
                  </a:lnTo>
                  <a:lnTo>
                    <a:pt x="384" y="2318"/>
                  </a:lnTo>
                  <a:lnTo>
                    <a:pt x="384" y="2329"/>
                  </a:lnTo>
                  <a:lnTo>
                    <a:pt x="384" y="2747"/>
                  </a:lnTo>
                  <a:lnTo>
                    <a:pt x="0" y="2747"/>
                  </a:lnTo>
                  <a:lnTo>
                    <a:pt x="0" y="2318"/>
                  </a:lnTo>
                  <a:lnTo>
                    <a:pt x="0" y="392"/>
                  </a:lnTo>
                  <a:lnTo>
                    <a:pt x="0" y="35"/>
                  </a:lnTo>
                  <a:lnTo>
                    <a:pt x="69" y="35"/>
                  </a:lnTo>
                  <a:lnTo>
                    <a:pt x="278" y="35"/>
                  </a:lnTo>
                  <a:lnTo>
                    <a:pt x="374" y="35"/>
                  </a:lnTo>
                  <a:close/>
                </a:path>
              </a:pathLst>
            </a:custGeom>
            <a:solidFill>
              <a:schemeClr val="bg1"/>
            </a:solidFill>
            <a:ln w="9525">
              <a:noFill/>
              <a:round/>
              <a:headEnd/>
              <a:tailEnd/>
            </a:ln>
          </p:spPr>
          <p:txBody>
            <a:bodyPr/>
            <a:lstStyle/>
            <a:p>
              <a:pPr algn="ctr" eaLnBrk="0" hangingPunct="0">
                <a:spcBef>
                  <a:spcPct val="50000"/>
                </a:spcBef>
                <a:buClr>
                  <a:srgbClr val="0033CC"/>
                </a:buClr>
                <a:buSzPct val="155000"/>
                <a:buFont typeface="Symbol" pitchFamily="18" charset="2"/>
                <a:buNone/>
                <a:defRPr/>
              </a:pPr>
              <a:endParaRPr lang="en-US" sz="1200" b="1">
                <a:solidFill>
                  <a:srgbClr val="000000"/>
                </a:solidFill>
                <a:latin typeface="Arial" pitchFamily="34" charset="0"/>
              </a:endParaRPr>
            </a:p>
          </p:txBody>
        </p:sp>
      </p:grpSp>
      <p:pic>
        <p:nvPicPr>
          <p:cNvPr id="1035" name="Picture 18" descr="E&amp;RLOGO [Converted]"/>
          <p:cNvPicPr>
            <a:picLocks noChangeAspect="1" noChangeArrowheads="1"/>
          </p:cNvPicPr>
          <p:nvPr userDrawn="1"/>
        </p:nvPicPr>
        <p:blipFill>
          <a:blip r:embed="rId17" cstate="print"/>
          <a:srcRect/>
          <a:stretch>
            <a:fillRect/>
          </a:stretch>
        </p:blipFill>
        <p:spPr bwMode="auto">
          <a:xfrm>
            <a:off x="7702550" y="-6350"/>
            <a:ext cx="727075" cy="785813"/>
          </a:xfrm>
          <a:prstGeom prst="rect">
            <a:avLst/>
          </a:prstGeom>
          <a:noFill/>
          <a:ln w="9525">
            <a:noFill/>
            <a:miter lim="800000"/>
            <a:headEnd/>
            <a:tailEnd/>
          </a:ln>
        </p:spPr>
      </p:pic>
      <p:sp>
        <p:nvSpPr>
          <p:cNvPr id="19" name="Rectangle 18"/>
          <p:cNvSpPr>
            <a:spLocks noChangeArrowheads="1"/>
          </p:cNvSpPr>
          <p:nvPr userDrawn="1"/>
        </p:nvSpPr>
        <p:spPr bwMode="auto">
          <a:xfrm>
            <a:off x="5103813" y="6500813"/>
            <a:ext cx="1066800" cy="260350"/>
          </a:xfrm>
          <a:prstGeom prst="rect">
            <a:avLst/>
          </a:prstGeom>
          <a:noFill/>
          <a:ln w="12700" algn="ctr">
            <a:noFill/>
            <a:miter lim="800000"/>
            <a:headEnd/>
            <a:tailEnd/>
          </a:ln>
          <a:effectLst/>
        </p:spPr>
        <p:txBody>
          <a:bodyPr lIns="92075" tIns="46038" rIns="92075" bIns="46038">
            <a:spAutoFit/>
          </a:bodyPr>
          <a:lstStyle>
            <a:defPPr>
              <a:defRPr lang="en-US"/>
            </a:defPPr>
            <a:lvl1pPr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1pPr>
            <a:lvl2pPr marL="4572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2pPr>
            <a:lvl3pPr marL="9144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3pPr>
            <a:lvl4pPr marL="13716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4pPr>
            <a:lvl5pPr marL="1828800" algn="ctr" rtl="0" eaLnBrk="0" fontAlgn="base" hangingPunct="0">
              <a:spcBef>
                <a:spcPct val="50000"/>
              </a:spcBef>
              <a:spcAft>
                <a:spcPct val="0"/>
              </a:spcAft>
              <a:buClr>
                <a:srgbClr val="0033CC"/>
              </a:buClr>
              <a:buSzPct val="155000"/>
              <a:buFont typeface="Symbol" pitchFamily="18" charset="2"/>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a:lstStyle>
          <a:p>
            <a:pPr marL="173038" indent="-173038">
              <a:defRPr/>
            </a:pPr>
            <a:r>
              <a:rPr lang="en-US" sz="1100" b="0" dirty="0" smtClean="0">
                <a:solidFill>
                  <a:schemeClr val="bg1"/>
                </a:solidFill>
                <a:latin typeface="Arial" pitchFamily="34" charset="0"/>
              </a:rPr>
              <a:t>Confidential</a:t>
            </a:r>
            <a:endParaRPr lang="en-US" sz="1100" b="0" dirty="0">
              <a:solidFill>
                <a:schemeClr val="bg1"/>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799"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Arial" pitchFamily="34" charset="0"/>
        </a:defRPr>
      </a:lvl2pPr>
      <a:lvl3pPr algn="l" rtl="0" eaLnBrk="0" fontAlgn="base" hangingPunct="0">
        <a:spcBef>
          <a:spcPct val="0"/>
        </a:spcBef>
        <a:spcAft>
          <a:spcPct val="0"/>
        </a:spcAft>
        <a:defRPr sz="3200" b="1">
          <a:solidFill>
            <a:schemeClr val="bg1"/>
          </a:solidFill>
          <a:latin typeface="Arial" pitchFamily="34" charset="0"/>
        </a:defRPr>
      </a:lvl3pPr>
      <a:lvl4pPr algn="l" rtl="0" eaLnBrk="0" fontAlgn="base" hangingPunct="0">
        <a:spcBef>
          <a:spcPct val="0"/>
        </a:spcBef>
        <a:spcAft>
          <a:spcPct val="0"/>
        </a:spcAft>
        <a:defRPr sz="3200" b="1">
          <a:solidFill>
            <a:schemeClr val="bg1"/>
          </a:solidFill>
          <a:latin typeface="Arial" pitchFamily="34" charset="0"/>
        </a:defRPr>
      </a:lvl4pPr>
      <a:lvl5pPr algn="l" rtl="0" eaLnBrk="0" fontAlgn="base" hangingPunct="0">
        <a:spcBef>
          <a:spcPct val="0"/>
        </a:spcBef>
        <a:spcAft>
          <a:spcPct val="0"/>
        </a:spcAft>
        <a:defRPr sz="3200" b="1">
          <a:solidFill>
            <a:schemeClr val="bg1"/>
          </a:solidFill>
          <a:latin typeface="Arial" pitchFamily="34" charset="0"/>
        </a:defRPr>
      </a:lvl5pPr>
      <a:lvl6pPr marL="457200" algn="l" rtl="0" fontAlgn="base">
        <a:spcBef>
          <a:spcPct val="0"/>
        </a:spcBef>
        <a:spcAft>
          <a:spcPct val="0"/>
        </a:spcAft>
        <a:defRPr sz="3200" b="1">
          <a:solidFill>
            <a:schemeClr val="bg1"/>
          </a:solidFill>
          <a:latin typeface="Arial" pitchFamily="34" charset="0"/>
        </a:defRPr>
      </a:lvl6pPr>
      <a:lvl7pPr marL="914400" algn="l" rtl="0" fontAlgn="base">
        <a:spcBef>
          <a:spcPct val="0"/>
        </a:spcBef>
        <a:spcAft>
          <a:spcPct val="0"/>
        </a:spcAft>
        <a:defRPr sz="3200" b="1">
          <a:solidFill>
            <a:schemeClr val="bg1"/>
          </a:solidFill>
          <a:latin typeface="Arial" pitchFamily="34" charset="0"/>
        </a:defRPr>
      </a:lvl7pPr>
      <a:lvl8pPr marL="1371600" algn="l" rtl="0" fontAlgn="base">
        <a:spcBef>
          <a:spcPct val="0"/>
        </a:spcBef>
        <a:spcAft>
          <a:spcPct val="0"/>
        </a:spcAft>
        <a:defRPr sz="3200" b="1">
          <a:solidFill>
            <a:schemeClr val="bg1"/>
          </a:solidFill>
          <a:latin typeface="Arial" pitchFamily="34" charset="0"/>
        </a:defRPr>
      </a:lvl8pPr>
      <a:lvl9pPr marL="1828800" algn="l" rtl="0" fontAlgn="base">
        <a:spcBef>
          <a:spcPct val="0"/>
        </a:spcBef>
        <a:spcAft>
          <a:spcPct val="0"/>
        </a:spcAft>
        <a:defRPr sz="32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Ø"/>
        <a:defRPr sz="2000">
          <a:solidFill>
            <a:schemeClr val="tx1"/>
          </a:solidFill>
          <a:latin typeface="+mn-lt"/>
          <a:ea typeface="+mn-ea"/>
          <a:cs typeface="+mn-cs"/>
        </a:defRPr>
      </a:lvl1pPr>
      <a:lvl2pPr marL="742950" indent="-285750" algn="l" rtl="0" eaLnBrk="0" fontAlgn="base" hangingPunct="0">
        <a:spcBef>
          <a:spcPct val="20000"/>
        </a:spcBef>
        <a:spcAft>
          <a:spcPct val="0"/>
        </a:spcAft>
        <a:buClr>
          <a:srgbClr val="003366"/>
        </a:buClr>
        <a:buFont typeface="Wingdings" pitchFamily="2" charset="2"/>
        <a:buChar char="§"/>
        <a:defRPr sz="2000">
          <a:solidFill>
            <a:schemeClr val="tx1"/>
          </a:solidFill>
          <a:latin typeface="+mn-lt"/>
        </a:defRPr>
      </a:lvl2pPr>
      <a:lvl3pPr marL="1143000" indent="-228600" algn="l" rtl="0" eaLnBrk="0" fontAlgn="base" hangingPunct="0">
        <a:spcBef>
          <a:spcPct val="20000"/>
        </a:spcBef>
        <a:spcAft>
          <a:spcPct val="0"/>
        </a:spcAft>
        <a:buClr>
          <a:srgbClr val="003366"/>
        </a:buClr>
        <a:buFont typeface="Arial" charset="0"/>
        <a:buChar char="–"/>
        <a:defRPr sz="2000">
          <a:solidFill>
            <a:schemeClr val="tx1"/>
          </a:solidFill>
          <a:latin typeface="+mn-lt"/>
        </a:defRPr>
      </a:lvl3pPr>
      <a:lvl4pPr marL="1600200" indent="-228600" algn="l" rtl="0" eaLnBrk="0" fontAlgn="base" hangingPunct="0">
        <a:spcBef>
          <a:spcPct val="20000"/>
        </a:spcBef>
        <a:spcAft>
          <a:spcPct val="0"/>
        </a:spcAft>
        <a:buClr>
          <a:srgbClr val="003366"/>
        </a:buClr>
        <a:buFont typeface="Arial" charset="0"/>
        <a:buChar char="»"/>
        <a:defRPr sz="2000">
          <a:solidFill>
            <a:schemeClr val="tx1"/>
          </a:solidFill>
          <a:latin typeface="+mn-lt"/>
        </a:defRPr>
      </a:lvl4pPr>
      <a:lvl5pPr marL="2057400" indent="-228600" algn="l" rtl="0" eaLnBrk="0" fontAlgn="base" hangingPunct="0">
        <a:spcBef>
          <a:spcPct val="20000"/>
        </a:spcBef>
        <a:spcAft>
          <a:spcPct val="0"/>
        </a:spcAft>
        <a:buClr>
          <a:srgbClr val="003366"/>
        </a:buClr>
        <a:buChar char="•"/>
        <a:defRPr sz="2000">
          <a:solidFill>
            <a:schemeClr val="tx1"/>
          </a:solidFill>
          <a:latin typeface="+mn-lt"/>
        </a:defRPr>
      </a:lvl5pPr>
      <a:lvl6pPr marL="2514600" indent="-228600" algn="l" rtl="0" fontAlgn="base">
        <a:spcBef>
          <a:spcPct val="20000"/>
        </a:spcBef>
        <a:spcAft>
          <a:spcPct val="0"/>
        </a:spcAft>
        <a:buClr>
          <a:srgbClr val="003366"/>
        </a:buClr>
        <a:buChar char="•"/>
        <a:defRPr sz="2000">
          <a:solidFill>
            <a:schemeClr val="tx1"/>
          </a:solidFill>
          <a:latin typeface="+mn-lt"/>
        </a:defRPr>
      </a:lvl6pPr>
      <a:lvl7pPr marL="2971800" indent="-228600" algn="l" rtl="0" fontAlgn="base">
        <a:spcBef>
          <a:spcPct val="20000"/>
        </a:spcBef>
        <a:spcAft>
          <a:spcPct val="0"/>
        </a:spcAft>
        <a:buClr>
          <a:srgbClr val="003366"/>
        </a:buClr>
        <a:buChar char="•"/>
        <a:defRPr sz="2000">
          <a:solidFill>
            <a:schemeClr val="tx1"/>
          </a:solidFill>
          <a:latin typeface="+mn-lt"/>
        </a:defRPr>
      </a:lvl7pPr>
      <a:lvl8pPr marL="3429000" indent="-228600" algn="l" rtl="0" fontAlgn="base">
        <a:spcBef>
          <a:spcPct val="20000"/>
        </a:spcBef>
        <a:spcAft>
          <a:spcPct val="0"/>
        </a:spcAft>
        <a:buClr>
          <a:srgbClr val="003366"/>
        </a:buClr>
        <a:buChar char="•"/>
        <a:defRPr sz="2000">
          <a:solidFill>
            <a:schemeClr val="tx1"/>
          </a:solidFill>
          <a:latin typeface="+mn-lt"/>
        </a:defRPr>
      </a:lvl8pPr>
      <a:lvl9pPr marL="3886200" indent="-228600" algn="l" rtl="0" fontAlgn="base">
        <a:spcBef>
          <a:spcPct val="20000"/>
        </a:spcBef>
        <a:spcAft>
          <a:spcPct val="0"/>
        </a:spcAft>
        <a:buClr>
          <a:srgbClr val="003366"/>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524000"/>
            <a:ext cx="7772400" cy="266700"/>
          </a:xfrm>
        </p:spPr>
        <p:txBody>
          <a:bodyPr/>
          <a:lstStyle/>
          <a:p>
            <a:pPr eaLnBrk="1" hangingPunct="1">
              <a:defRPr/>
            </a:pPr>
            <a:r>
              <a:rPr lang="en-US" sz="2400" dirty="0" smtClean="0"/>
              <a:t>RDBMS Essentials - Day </a:t>
            </a:r>
            <a:r>
              <a:rPr lang="en-US" sz="2400" dirty="0" smtClean="0"/>
              <a:t>9</a:t>
            </a:r>
            <a:endParaRPr 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pPr eaLnBrk="1" hangingPunct="1">
              <a:defRPr/>
            </a:pPr>
            <a:r>
              <a:rPr lang="en-US" smtClean="0"/>
              <a:t>Data Warehouse Architecture</a:t>
            </a:r>
          </a:p>
        </p:txBody>
      </p:sp>
      <p:pic>
        <p:nvPicPr>
          <p:cNvPr id="14339" name="Picture 4"/>
          <p:cNvPicPr>
            <a:picLocks noGrp="1" noChangeAspect="1" noChangeArrowheads="1"/>
          </p:cNvPicPr>
          <p:nvPr>
            <p:ph type="body" idx="1"/>
          </p:nvPr>
        </p:nvPicPr>
        <p:blipFill>
          <a:blip r:embed="rId3" cstate="print"/>
          <a:srcRect/>
          <a:stretch>
            <a:fillRect/>
          </a:stretch>
        </p:blipFill>
        <p:spPr>
          <a:xfrm>
            <a:off x="174625" y="1363663"/>
            <a:ext cx="8183563" cy="4529137"/>
          </a:xfrm>
        </p:spPr>
      </p:pic>
      <p:sp>
        <p:nvSpPr>
          <p:cNvPr id="5"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E5FB6E8D-B931-4BFE-A7C5-543E46CABBBE}" type="slidenum">
              <a:rPr lang="en-US" b="0">
                <a:solidFill>
                  <a:schemeClr val="bg1"/>
                </a:solidFill>
              </a:rPr>
              <a:pPr algn="l" fontAlgn="auto">
                <a:spcAft>
                  <a:spcPts val="0"/>
                </a:spcAft>
                <a:defRPr/>
              </a:pPr>
              <a:t>10</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b="0" smtClean="0"/>
              <a:t/>
            </a:r>
            <a:br>
              <a:rPr lang="en-US" b="0" smtClean="0"/>
            </a:br>
            <a:r>
              <a:rPr lang="en-US" smtClean="0"/>
              <a:t>Data Warehousing Terminology</a:t>
            </a:r>
            <a:br>
              <a:rPr lang="en-US" smtClean="0"/>
            </a:br>
            <a:endParaRPr lang="en-US" smtClean="0"/>
          </a:p>
        </p:txBody>
      </p:sp>
      <p:sp>
        <p:nvSpPr>
          <p:cNvPr id="15363" name="Rectangle 3"/>
          <p:cNvSpPr>
            <a:spLocks noGrp="1" noChangeArrowheads="1"/>
          </p:cNvSpPr>
          <p:nvPr>
            <p:ph idx="1"/>
          </p:nvPr>
        </p:nvSpPr>
        <p:spPr/>
        <p:txBody>
          <a:bodyPr/>
          <a:lstStyle/>
          <a:p>
            <a:pPr eaLnBrk="1" hangingPunct="1">
              <a:buFont typeface="Arial" charset="0"/>
              <a:buChar char="•"/>
            </a:pPr>
            <a:r>
              <a:rPr lang="en-US" b="1" smtClean="0">
                <a:solidFill>
                  <a:schemeClr val="accent2"/>
                </a:solidFill>
              </a:rPr>
              <a:t>Data sources:</a:t>
            </a:r>
            <a:r>
              <a:rPr lang="en-US" b="1" smtClean="0"/>
              <a:t> </a:t>
            </a:r>
            <a:r>
              <a:rPr lang="en-US" smtClean="0"/>
              <a:t>The sources of data for a data warehouse </a:t>
            </a:r>
          </a:p>
          <a:p>
            <a:pPr eaLnBrk="1" hangingPunct="1">
              <a:buFont typeface="Arial" charset="0"/>
              <a:buChar char="•"/>
            </a:pPr>
            <a:r>
              <a:rPr lang="en-US" b="1" smtClean="0">
                <a:solidFill>
                  <a:schemeClr val="accent2"/>
                </a:solidFill>
              </a:rPr>
              <a:t>Metadata:</a:t>
            </a:r>
            <a:r>
              <a:rPr lang="en-US" smtClean="0"/>
              <a:t> Metadata is the information about the data. This is the layer of the data warehouse which stores the information like</a:t>
            </a:r>
          </a:p>
          <a:p>
            <a:pPr lvl="2" eaLnBrk="1" hangingPunct="1">
              <a:buFont typeface="Arial" charset="0"/>
              <a:buChar char="•"/>
            </a:pPr>
            <a:r>
              <a:rPr lang="en-US" smtClean="0"/>
              <a:t>source data, </a:t>
            </a:r>
          </a:p>
          <a:p>
            <a:pPr lvl="2" eaLnBrk="1" hangingPunct="1">
              <a:buFont typeface="Arial" charset="0"/>
              <a:buChar char="•"/>
            </a:pPr>
            <a:r>
              <a:rPr lang="en-US" smtClean="0"/>
              <a:t>transformed data, </a:t>
            </a:r>
          </a:p>
          <a:p>
            <a:pPr lvl="2" eaLnBrk="1" hangingPunct="1">
              <a:buFont typeface="Arial" charset="0"/>
              <a:buChar char="•"/>
            </a:pPr>
            <a:r>
              <a:rPr lang="en-US" smtClean="0"/>
              <a:t>date and time of data extraction, </a:t>
            </a:r>
          </a:p>
          <a:p>
            <a:pPr lvl="2" eaLnBrk="1" hangingPunct="1">
              <a:buFont typeface="Arial" charset="0"/>
              <a:buChar char="•"/>
            </a:pPr>
            <a:r>
              <a:rPr lang="en-US" smtClean="0"/>
              <a:t>target databases, </a:t>
            </a:r>
          </a:p>
          <a:p>
            <a:pPr lvl="2" eaLnBrk="1" hangingPunct="1">
              <a:buFont typeface="Arial" charset="0"/>
              <a:buChar char="•"/>
            </a:pPr>
            <a:r>
              <a:rPr lang="en-US" smtClean="0"/>
              <a:t>data and time of data loading</a:t>
            </a:r>
          </a:p>
          <a:p>
            <a:pPr eaLnBrk="1" hangingPunct="1">
              <a:buFont typeface="Arial" charset="0"/>
              <a:buChar char="•"/>
            </a:pPr>
            <a:r>
              <a:rPr lang="en-US" b="1" smtClean="0">
                <a:solidFill>
                  <a:schemeClr val="accent2"/>
                </a:solidFill>
              </a:rPr>
              <a:t>Measure attributes:</a:t>
            </a:r>
            <a:r>
              <a:rPr lang="en-US" smtClean="0"/>
              <a:t>  A numerical value that can be summarized or can be aggregated upon. </a:t>
            </a:r>
          </a:p>
          <a:p>
            <a:pPr eaLnBrk="1" hangingPunct="1">
              <a:buFont typeface="Arial" charset="0"/>
              <a:buChar char="•"/>
            </a:pPr>
            <a:r>
              <a:rPr lang="en-US" b="1" smtClean="0">
                <a:solidFill>
                  <a:schemeClr val="accent2"/>
                </a:solidFill>
              </a:rPr>
              <a:t>Dimension attributes:</a:t>
            </a:r>
            <a:r>
              <a:rPr lang="en-US" smtClean="0"/>
              <a:t>  Dimensions can be defined as the perspectives used for looking at the data.</a:t>
            </a:r>
          </a:p>
          <a:p>
            <a:pPr eaLnBrk="1" hangingPunct="1">
              <a:buFont typeface="Arial" charset="0"/>
              <a:buChar char="•"/>
            </a:pPr>
            <a:r>
              <a:rPr lang="en-US" smtClean="0"/>
              <a:t>Dimensions are the answer to the question “How do you want to see your data?” </a:t>
            </a:r>
          </a:p>
        </p:txBody>
      </p:sp>
      <p:sp>
        <p:nvSpPr>
          <p:cNvPr id="5" name="Slide Number Placeholder 3"/>
          <p:cNvSpPr>
            <a:spLocks noGrp="1"/>
          </p:cNvSpPr>
          <p:nvPr>
            <p:ph type="sldNum" sz="quarter" idx="10"/>
          </p:nvPr>
        </p:nvSpPr>
        <p:spPr/>
        <p:txBody>
          <a:bodyPr/>
          <a:lstStyle/>
          <a:p>
            <a:pPr algn="l" fontAlgn="auto">
              <a:spcAft>
                <a:spcPts val="0"/>
              </a:spcAft>
              <a:defRPr/>
            </a:pPr>
            <a:fld id="{F08A63DE-B60B-4A8E-B101-A1DCD955A7A0}" type="slidenum">
              <a:rPr lang="en-US" b="0">
                <a:solidFill>
                  <a:schemeClr val="bg1"/>
                </a:solidFill>
              </a:rPr>
              <a:pPr algn="l" fontAlgn="auto">
                <a:spcAft>
                  <a:spcPts val="0"/>
                </a:spcAft>
                <a:defRPr/>
              </a:pPr>
              <a:t>11</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pPr eaLnBrk="1" hangingPunct="1">
              <a:defRPr/>
            </a:pPr>
            <a:r>
              <a:rPr lang="en-US" b="0" dirty="0" smtClean="0"/>
              <a:t/>
            </a:r>
            <a:br>
              <a:rPr lang="en-US" b="0" dirty="0" smtClean="0"/>
            </a:br>
            <a:r>
              <a:rPr lang="en-US" dirty="0" smtClean="0"/>
              <a:t>ETL</a:t>
            </a:r>
            <a:r>
              <a:rPr lang="en-US" b="0" dirty="0" smtClean="0"/>
              <a:t/>
            </a:r>
            <a:br>
              <a:rPr lang="en-US" b="0" dirty="0" smtClean="0"/>
            </a:br>
            <a:endParaRPr lang="en-US" b="0" dirty="0" smtClean="0"/>
          </a:p>
        </p:txBody>
      </p:sp>
      <p:sp>
        <p:nvSpPr>
          <p:cNvPr id="16387" name="Rectangle 3"/>
          <p:cNvSpPr>
            <a:spLocks noGrp="1" noChangeArrowheads="1"/>
          </p:cNvSpPr>
          <p:nvPr>
            <p:ph type="body" idx="1"/>
          </p:nvPr>
        </p:nvSpPr>
        <p:spPr>
          <a:xfrm>
            <a:off x="381000" y="1295400"/>
            <a:ext cx="8305800" cy="5051425"/>
          </a:xfrm>
        </p:spPr>
        <p:txBody>
          <a:bodyPr/>
          <a:lstStyle/>
          <a:p>
            <a:pPr eaLnBrk="1" hangingPunct="1">
              <a:buFont typeface="Wingdings" pitchFamily="2" charset="2"/>
              <a:buNone/>
            </a:pPr>
            <a:r>
              <a:rPr lang="en-US" b="1" smtClean="0"/>
              <a:t>	</a:t>
            </a:r>
            <a:r>
              <a:rPr lang="en-US" b="1" smtClean="0">
                <a:solidFill>
                  <a:schemeClr val="accent2"/>
                </a:solidFill>
              </a:rPr>
              <a:t>Definition :</a:t>
            </a:r>
            <a:r>
              <a:rPr lang="en-US" smtClean="0"/>
              <a:t> </a:t>
            </a:r>
          </a:p>
          <a:p>
            <a:pPr eaLnBrk="1" hangingPunct="1">
              <a:buFont typeface="Wingdings" pitchFamily="2" charset="2"/>
              <a:buNone/>
            </a:pPr>
            <a:r>
              <a:rPr lang="en-US" smtClean="0"/>
              <a:t>     Extract, transform and load process is described as the process of selecting, migrating, transforming, cleansing and converting mapped data from the operational environment to data warehouse environment</a:t>
            </a:r>
          </a:p>
        </p:txBody>
      </p:sp>
      <p:sp>
        <p:nvSpPr>
          <p:cNvPr id="5"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0779410D-C142-433C-988B-B5CFEA3894D7}" type="slidenum">
              <a:rPr lang="en-US" b="0">
                <a:solidFill>
                  <a:schemeClr val="bg1"/>
                </a:solidFill>
              </a:rPr>
              <a:pPr algn="l" fontAlgn="auto">
                <a:spcAft>
                  <a:spcPts val="0"/>
                </a:spcAft>
                <a:defRPr/>
              </a:pPr>
              <a:t>12</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r>
              <a:rPr lang="en-US" smtClean="0"/>
              <a:t>ETL Process</a:t>
            </a:r>
          </a:p>
        </p:txBody>
      </p:sp>
      <p:sp>
        <p:nvSpPr>
          <p:cNvPr id="5"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D56C5590-F3CD-4AC7-BC35-7AB268D02CEC}" type="slidenum">
              <a:rPr lang="en-US" b="0">
                <a:solidFill>
                  <a:schemeClr val="bg1"/>
                </a:solidFill>
              </a:rPr>
              <a:pPr algn="l" fontAlgn="auto">
                <a:spcAft>
                  <a:spcPts val="0"/>
                </a:spcAft>
                <a:defRPr/>
              </a:pPr>
              <a:t>13</a:t>
            </a:fld>
            <a:endParaRPr lang="en-US" b="0" dirty="0">
              <a:solidFill>
                <a:schemeClr val="bg1"/>
              </a:solidFill>
            </a:endParaRPr>
          </a:p>
        </p:txBody>
      </p:sp>
      <p:grpSp>
        <p:nvGrpSpPr>
          <p:cNvPr id="17412" name="Group 4"/>
          <p:cNvGrpSpPr>
            <a:grpSpLocks noChangeAspect="1"/>
          </p:cNvGrpSpPr>
          <p:nvPr/>
        </p:nvGrpSpPr>
        <p:grpSpPr bwMode="auto">
          <a:xfrm>
            <a:off x="546100" y="1257300"/>
            <a:ext cx="7570788" cy="4691063"/>
            <a:chOff x="344" y="792"/>
            <a:chExt cx="4769" cy="2955"/>
          </a:xfrm>
        </p:grpSpPr>
        <p:sp>
          <p:nvSpPr>
            <p:cNvPr id="17435" name="Freeform 11"/>
            <p:cNvSpPr>
              <a:spLocks/>
            </p:cNvSpPr>
            <p:nvPr/>
          </p:nvSpPr>
          <p:spPr bwMode="auto">
            <a:xfrm>
              <a:off x="988" y="1112"/>
              <a:ext cx="546" cy="707"/>
            </a:xfrm>
            <a:custGeom>
              <a:avLst/>
              <a:gdLst>
                <a:gd name="T0" fmla="*/ 546 w 546"/>
                <a:gd name="T1" fmla="*/ 695 h 707"/>
                <a:gd name="T2" fmla="*/ 538 w 546"/>
                <a:gd name="T3" fmla="*/ 541 h 707"/>
                <a:gd name="T4" fmla="*/ 506 w 546"/>
                <a:gd name="T5" fmla="*/ 596 h 707"/>
                <a:gd name="T6" fmla="*/ 33 w 546"/>
                <a:gd name="T7" fmla="*/ 0 h 707"/>
                <a:gd name="T8" fmla="*/ 0 w 546"/>
                <a:gd name="T9" fmla="*/ 56 h 707"/>
                <a:gd name="T10" fmla="*/ 474 w 546"/>
                <a:gd name="T11" fmla="*/ 652 h 707"/>
                <a:gd name="T12" fmla="*/ 441 w 546"/>
                <a:gd name="T13" fmla="*/ 707 h 707"/>
                <a:gd name="T14" fmla="*/ 546 w 546"/>
                <a:gd name="T15" fmla="*/ 695 h 707"/>
                <a:gd name="T16" fmla="*/ 0 60000 65536"/>
                <a:gd name="T17" fmla="*/ 0 60000 65536"/>
                <a:gd name="T18" fmla="*/ 0 60000 65536"/>
                <a:gd name="T19" fmla="*/ 0 60000 65536"/>
                <a:gd name="T20" fmla="*/ 0 60000 65536"/>
                <a:gd name="T21" fmla="*/ 0 60000 65536"/>
                <a:gd name="T22" fmla="*/ 0 60000 65536"/>
                <a:gd name="T23" fmla="*/ 0 60000 65536"/>
                <a:gd name="T24" fmla="*/ 0 w 546"/>
                <a:gd name="T25" fmla="*/ 0 h 707"/>
                <a:gd name="T26" fmla="*/ 546 w 546"/>
                <a:gd name="T27" fmla="*/ 707 h 70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46" h="707">
                  <a:moveTo>
                    <a:pt x="546" y="695"/>
                  </a:moveTo>
                  <a:lnTo>
                    <a:pt x="538" y="541"/>
                  </a:lnTo>
                  <a:lnTo>
                    <a:pt x="506" y="596"/>
                  </a:lnTo>
                  <a:lnTo>
                    <a:pt x="33" y="0"/>
                  </a:lnTo>
                  <a:lnTo>
                    <a:pt x="0" y="56"/>
                  </a:lnTo>
                  <a:lnTo>
                    <a:pt x="474" y="652"/>
                  </a:lnTo>
                  <a:lnTo>
                    <a:pt x="441" y="707"/>
                  </a:lnTo>
                  <a:lnTo>
                    <a:pt x="546" y="695"/>
                  </a:lnTo>
                  <a:close/>
                </a:path>
              </a:pathLst>
            </a:custGeom>
            <a:solidFill>
              <a:srgbClr val="FFFFFF"/>
            </a:solidFill>
            <a:ln w="9525">
              <a:noFill/>
              <a:round/>
              <a:headEnd/>
              <a:tailEnd/>
            </a:ln>
          </p:spPr>
          <p:txBody>
            <a:bodyPr/>
            <a:lstStyle/>
            <a:p>
              <a:endParaRPr lang="en-US"/>
            </a:p>
          </p:txBody>
        </p:sp>
        <p:sp>
          <p:nvSpPr>
            <p:cNvPr id="17436" name="Freeform 19"/>
            <p:cNvSpPr>
              <a:spLocks/>
            </p:cNvSpPr>
            <p:nvPr/>
          </p:nvSpPr>
          <p:spPr bwMode="auto">
            <a:xfrm>
              <a:off x="2442" y="1997"/>
              <a:ext cx="605" cy="244"/>
            </a:xfrm>
            <a:custGeom>
              <a:avLst/>
              <a:gdLst>
                <a:gd name="T0" fmla="*/ 605 w 605"/>
                <a:gd name="T1" fmla="*/ 121 h 244"/>
                <a:gd name="T2" fmla="*/ 522 w 605"/>
                <a:gd name="T3" fmla="*/ 0 h 244"/>
                <a:gd name="T4" fmla="*/ 522 w 605"/>
                <a:gd name="T5" fmla="*/ 80 h 244"/>
                <a:gd name="T6" fmla="*/ 0 w 605"/>
                <a:gd name="T7" fmla="*/ 80 h 244"/>
                <a:gd name="T8" fmla="*/ 0 w 605"/>
                <a:gd name="T9" fmla="*/ 164 h 244"/>
                <a:gd name="T10" fmla="*/ 522 w 605"/>
                <a:gd name="T11" fmla="*/ 164 h 244"/>
                <a:gd name="T12" fmla="*/ 522 w 605"/>
                <a:gd name="T13" fmla="*/ 244 h 244"/>
                <a:gd name="T14" fmla="*/ 605 w 605"/>
                <a:gd name="T15" fmla="*/ 121 h 244"/>
                <a:gd name="T16" fmla="*/ 0 60000 65536"/>
                <a:gd name="T17" fmla="*/ 0 60000 65536"/>
                <a:gd name="T18" fmla="*/ 0 60000 65536"/>
                <a:gd name="T19" fmla="*/ 0 60000 65536"/>
                <a:gd name="T20" fmla="*/ 0 60000 65536"/>
                <a:gd name="T21" fmla="*/ 0 60000 65536"/>
                <a:gd name="T22" fmla="*/ 0 60000 65536"/>
                <a:gd name="T23" fmla="*/ 0 60000 65536"/>
                <a:gd name="T24" fmla="*/ 0 w 605"/>
                <a:gd name="T25" fmla="*/ 0 h 244"/>
                <a:gd name="T26" fmla="*/ 605 w 605"/>
                <a:gd name="T27" fmla="*/ 244 h 2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05" h="244">
                  <a:moveTo>
                    <a:pt x="605" y="121"/>
                  </a:moveTo>
                  <a:lnTo>
                    <a:pt x="522" y="0"/>
                  </a:lnTo>
                  <a:lnTo>
                    <a:pt x="522" y="80"/>
                  </a:lnTo>
                  <a:lnTo>
                    <a:pt x="0" y="80"/>
                  </a:lnTo>
                  <a:lnTo>
                    <a:pt x="0" y="164"/>
                  </a:lnTo>
                  <a:lnTo>
                    <a:pt x="522" y="164"/>
                  </a:lnTo>
                  <a:lnTo>
                    <a:pt x="522" y="244"/>
                  </a:lnTo>
                  <a:lnTo>
                    <a:pt x="605" y="121"/>
                  </a:lnTo>
                  <a:close/>
                </a:path>
              </a:pathLst>
            </a:custGeom>
            <a:solidFill>
              <a:srgbClr val="FFFFFF"/>
            </a:solidFill>
            <a:ln w="9525">
              <a:noFill/>
              <a:round/>
              <a:headEnd/>
              <a:tailEnd/>
            </a:ln>
          </p:spPr>
          <p:txBody>
            <a:bodyPr/>
            <a:lstStyle/>
            <a:p>
              <a:endParaRPr lang="en-US"/>
            </a:p>
          </p:txBody>
        </p:sp>
        <p:sp>
          <p:nvSpPr>
            <p:cNvPr id="17437" name="Rectangle 23"/>
            <p:cNvSpPr>
              <a:spLocks noChangeArrowheads="1"/>
            </p:cNvSpPr>
            <p:nvPr/>
          </p:nvSpPr>
          <p:spPr bwMode="auto">
            <a:xfrm>
              <a:off x="344" y="3519"/>
              <a:ext cx="949" cy="228"/>
            </a:xfrm>
            <a:prstGeom prst="rect">
              <a:avLst/>
            </a:prstGeom>
            <a:noFill/>
            <a:ln w="9525">
              <a:noFill/>
              <a:miter lim="800000"/>
              <a:headEnd/>
              <a:tailEnd/>
            </a:ln>
          </p:spPr>
          <p:txBody>
            <a:bodyPr wrap="none" lIns="0" tIns="0" rIns="0" bIns="0">
              <a:spAutoFit/>
            </a:bodyPr>
            <a:lstStyle/>
            <a:p>
              <a:r>
                <a:rPr lang="en-US" sz="2100" b="1">
                  <a:solidFill>
                    <a:srgbClr val="000000"/>
                  </a:solidFill>
                </a:rPr>
                <a:t>Source Systems</a:t>
              </a:r>
              <a:endParaRPr lang="en-US"/>
            </a:p>
          </p:txBody>
        </p:sp>
        <p:sp>
          <p:nvSpPr>
            <p:cNvPr id="17438" name="Rectangle 24"/>
            <p:cNvSpPr>
              <a:spLocks noChangeArrowheads="1"/>
            </p:cNvSpPr>
            <p:nvPr/>
          </p:nvSpPr>
          <p:spPr bwMode="auto">
            <a:xfrm>
              <a:off x="1632" y="2592"/>
              <a:ext cx="1603" cy="204"/>
            </a:xfrm>
            <a:prstGeom prst="rect">
              <a:avLst/>
            </a:prstGeom>
            <a:noFill/>
            <a:ln w="9525">
              <a:noFill/>
              <a:miter lim="800000"/>
              <a:headEnd/>
              <a:tailEnd/>
            </a:ln>
          </p:spPr>
          <p:txBody>
            <a:bodyPr lIns="0" tIns="0" rIns="0" bIns="0">
              <a:spAutoFit/>
            </a:bodyPr>
            <a:lstStyle/>
            <a:p>
              <a:r>
                <a:rPr lang="en-US" sz="2100" b="1">
                  <a:solidFill>
                    <a:srgbClr val="000000"/>
                  </a:solidFill>
                </a:rPr>
                <a:t>Data Staging Area</a:t>
              </a:r>
              <a:endParaRPr lang="en-US"/>
            </a:p>
          </p:txBody>
        </p:sp>
        <p:sp>
          <p:nvSpPr>
            <p:cNvPr id="17439" name="Rectangle 26"/>
            <p:cNvSpPr>
              <a:spLocks noChangeArrowheads="1"/>
            </p:cNvSpPr>
            <p:nvPr/>
          </p:nvSpPr>
          <p:spPr bwMode="auto">
            <a:xfrm>
              <a:off x="3600" y="2640"/>
              <a:ext cx="1513" cy="407"/>
            </a:xfrm>
            <a:prstGeom prst="rect">
              <a:avLst/>
            </a:prstGeom>
            <a:noFill/>
            <a:ln w="9525">
              <a:noFill/>
              <a:miter lim="800000"/>
              <a:headEnd/>
              <a:tailEnd/>
            </a:ln>
          </p:spPr>
          <p:txBody>
            <a:bodyPr lIns="0" tIns="0" rIns="0" bIns="0">
              <a:spAutoFit/>
            </a:bodyPr>
            <a:lstStyle/>
            <a:p>
              <a:pPr algn="ctr"/>
              <a:r>
                <a:rPr lang="en-US" sz="2100" b="1">
                  <a:solidFill>
                    <a:srgbClr val="000000"/>
                  </a:solidFill>
                </a:rPr>
                <a:t>Data </a:t>
              </a:r>
            </a:p>
            <a:p>
              <a:pPr algn="ctr"/>
              <a:r>
                <a:rPr lang="en-US" sz="2100" b="1">
                  <a:solidFill>
                    <a:srgbClr val="000000"/>
                  </a:solidFill>
                </a:rPr>
                <a:t>Warehouse</a:t>
              </a:r>
              <a:endParaRPr lang="en-US"/>
            </a:p>
          </p:txBody>
        </p:sp>
        <p:sp>
          <p:nvSpPr>
            <p:cNvPr id="17440" name="Rectangle 29"/>
            <p:cNvSpPr>
              <a:spLocks noChangeArrowheads="1"/>
            </p:cNvSpPr>
            <p:nvPr/>
          </p:nvSpPr>
          <p:spPr bwMode="auto">
            <a:xfrm>
              <a:off x="1571" y="792"/>
              <a:ext cx="1284" cy="174"/>
            </a:xfrm>
            <a:prstGeom prst="rect">
              <a:avLst/>
            </a:prstGeom>
            <a:noFill/>
            <a:ln w="9525">
              <a:noFill/>
              <a:miter lim="800000"/>
              <a:headEnd/>
              <a:tailEnd/>
            </a:ln>
          </p:spPr>
          <p:txBody>
            <a:bodyPr lIns="0" tIns="0" rIns="0" bIns="0">
              <a:spAutoFit/>
            </a:bodyPr>
            <a:lstStyle/>
            <a:p>
              <a:endParaRPr lang="en-US"/>
            </a:p>
          </p:txBody>
        </p:sp>
        <p:sp>
          <p:nvSpPr>
            <p:cNvPr id="17441" name="Rectangle 32"/>
            <p:cNvSpPr>
              <a:spLocks noChangeArrowheads="1"/>
            </p:cNvSpPr>
            <p:nvPr/>
          </p:nvSpPr>
          <p:spPr bwMode="auto">
            <a:xfrm>
              <a:off x="2103" y="1333"/>
              <a:ext cx="0" cy="174"/>
            </a:xfrm>
            <a:prstGeom prst="rect">
              <a:avLst/>
            </a:prstGeom>
            <a:noFill/>
            <a:ln w="9525">
              <a:noFill/>
              <a:miter lim="800000"/>
              <a:headEnd/>
              <a:tailEnd/>
            </a:ln>
          </p:spPr>
          <p:txBody>
            <a:bodyPr wrap="none" lIns="0" tIns="0" rIns="0" bIns="0">
              <a:spAutoFit/>
            </a:bodyPr>
            <a:lstStyle/>
            <a:p>
              <a:endParaRPr lang="en-US"/>
            </a:p>
          </p:txBody>
        </p:sp>
        <p:sp>
          <p:nvSpPr>
            <p:cNvPr id="17442" name="Rectangle 35"/>
            <p:cNvSpPr>
              <a:spLocks noChangeArrowheads="1"/>
            </p:cNvSpPr>
            <p:nvPr/>
          </p:nvSpPr>
          <p:spPr bwMode="auto">
            <a:xfrm>
              <a:off x="3869" y="1357"/>
              <a:ext cx="0" cy="174"/>
            </a:xfrm>
            <a:prstGeom prst="rect">
              <a:avLst/>
            </a:prstGeom>
            <a:noFill/>
            <a:ln w="9525">
              <a:noFill/>
              <a:miter lim="800000"/>
              <a:headEnd/>
              <a:tailEnd/>
            </a:ln>
          </p:spPr>
          <p:txBody>
            <a:bodyPr wrap="none" lIns="0" tIns="0" rIns="0" bIns="0">
              <a:spAutoFit/>
            </a:bodyPr>
            <a:lstStyle/>
            <a:p>
              <a:endParaRPr lang="en-US"/>
            </a:p>
          </p:txBody>
        </p:sp>
      </p:grpSp>
      <p:sp>
        <p:nvSpPr>
          <p:cNvPr id="38" name="Flowchart: Magnetic Disk 37"/>
          <p:cNvSpPr/>
          <p:nvPr/>
        </p:nvSpPr>
        <p:spPr bwMode="auto">
          <a:xfrm>
            <a:off x="457200" y="1476375"/>
            <a:ext cx="1219200" cy="990600"/>
          </a:xfrm>
          <a:prstGeom prst="flowChartMagneticDisk">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endParaRPr lang="en-US" sz="1200" b="1">
              <a:solidFill>
                <a:schemeClr val="tx1"/>
              </a:solidFill>
            </a:endParaRPr>
          </a:p>
        </p:txBody>
      </p:sp>
      <p:sp>
        <p:nvSpPr>
          <p:cNvPr id="39" name="Flowchart: Magnetic Disk 38"/>
          <p:cNvSpPr/>
          <p:nvPr/>
        </p:nvSpPr>
        <p:spPr bwMode="auto">
          <a:xfrm>
            <a:off x="381000" y="2971800"/>
            <a:ext cx="1295400" cy="914400"/>
          </a:xfrm>
          <a:prstGeom prst="flowChartMagneticDisk">
            <a:avLst/>
          </a:prstGeom>
          <a:ln>
            <a:solidFill>
              <a:schemeClr val="tx1"/>
            </a:solidFill>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endParaRPr lang="en-US" sz="1200" b="1">
              <a:solidFill>
                <a:schemeClr val="tx1"/>
              </a:solidFill>
            </a:endParaRPr>
          </a:p>
        </p:txBody>
      </p:sp>
      <p:sp>
        <p:nvSpPr>
          <p:cNvPr id="17417" name="Flowchart: Magnetic Disk 39"/>
          <p:cNvSpPr>
            <a:spLocks noChangeArrowheads="1"/>
          </p:cNvSpPr>
          <p:nvPr/>
        </p:nvSpPr>
        <p:spPr bwMode="auto">
          <a:xfrm>
            <a:off x="381000" y="4419600"/>
            <a:ext cx="1371600" cy="838200"/>
          </a:xfrm>
          <a:prstGeom prst="flowChartMagneticDisk">
            <a:avLst/>
          </a:prstGeom>
          <a:solidFill>
            <a:srgbClr val="FFFF99"/>
          </a:solidFill>
          <a:ln w="12700" algn="ctr">
            <a:solidFill>
              <a:schemeClr val="tx1"/>
            </a:solidFill>
            <a:round/>
            <a:headEnd/>
            <a:tailEnd/>
          </a:ln>
        </p:spPr>
        <p:txBody>
          <a:bodyPr anchor="ctr"/>
          <a:lstStyle/>
          <a:p>
            <a:pPr algn="ctr" eaLnBrk="0" hangingPunct="0">
              <a:spcBef>
                <a:spcPct val="50000"/>
              </a:spcBef>
              <a:buClr>
                <a:srgbClr val="0033CC"/>
              </a:buClr>
              <a:buSzPct val="155000"/>
              <a:buFont typeface="Symbol" pitchFamily="18" charset="2"/>
              <a:buNone/>
            </a:pPr>
            <a:endParaRPr lang="en-US" sz="1200" b="1"/>
          </a:p>
        </p:txBody>
      </p:sp>
      <p:sp>
        <p:nvSpPr>
          <p:cNvPr id="41" name="Flowchart: Magnetic Disk 40"/>
          <p:cNvSpPr/>
          <p:nvPr/>
        </p:nvSpPr>
        <p:spPr bwMode="auto">
          <a:xfrm>
            <a:off x="2819400" y="3124200"/>
            <a:ext cx="1828800" cy="914400"/>
          </a:xfrm>
          <a:prstGeom prst="flowChartMagneticDisk">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anchor="ctr"/>
          <a:lstStyle/>
          <a:p>
            <a:pPr algn="ctr" eaLnBrk="0" hangingPunct="0">
              <a:spcBef>
                <a:spcPct val="50000"/>
              </a:spcBef>
              <a:buClr>
                <a:srgbClr val="0033CC"/>
              </a:buClr>
              <a:buSzPct val="155000"/>
              <a:buFont typeface="Symbol" pitchFamily="18" charset="2"/>
              <a:buNone/>
              <a:defRPr/>
            </a:pPr>
            <a:endParaRPr lang="en-US" sz="1200" b="1">
              <a:solidFill>
                <a:schemeClr val="tx1"/>
              </a:solidFill>
            </a:endParaRPr>
          </a:p>
        </p:txBody>
      </p:sp>
      <p:sp>
        <p:nvSpPr>
          <p:cNvPr id="42" name="Flowchart: Magnetic Disk 41"/>
          <p:cNvSpPr/>
          <p:nvPr/>
        </p:nvSpPr>
        <p:spPr bwMode="auto">
          <a:xfrm>
            <a:off x="5891224" y="2976568"/>
            <a:ext cx="1981200" cy="1066800"/>
          </a:xfrm>
          <a:prstGeom prst="flowChartMagneticDisk">
            <a:avLst/>
          </a:prstGeom>
          <a:solidFill>
            <a:schemeClr val="bg2">
              <a:lumMod val="60000"/>
              <a:lumOff val="40000"/>
            </a:schemeClr>
          </a:solidFill>
          <a:ln>
            <a:solidFill>
              <a:schemeClr val="tx1"/>
            </a:solidFill>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eaLnBrk="0" hangingPunct="0">
              <a:spcBef>
                <a:spcPct val="50000"/>
              </a:spcBef>
              <a:buClr>
                <a:srgbClr val="0033CC"/>
              </a:buClr>
              <a:buSzPct val="155000"/>
              <a:buFont typeface="Symbol" pitchFamily="18" charset="2"/>
              <a:buNone/>
              <a:defRPr/>
            </a:pPr>
            <a:endParaRPr lang="en-US" sz="1200" b="1">
              <a:solidFill>
                <a:schemeClr val="tx1"/>
              </a:solidFill>
            </a:endParaRPr>
          </a:p>
        </p:txBody>
      </p:sp>
      <p:cxnSp>
        <p:nvCxnSpPr>
          <p:cNvPr id="48" name="Straight Arrow Connector 47"/>
          <p:cNvCxnSpPr/>
          <p:nvPr/>
        </p:nvCxnSpPr>
        <p:spPr bwMode="auto">
          <a:xfrm>
            <a:off x="1828800" y="2133600"/>
            <a:ext cx="990600" cy="8382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bwMode="auto">
          <a:xfrm>
            <a:off x="1828800" y="3429000"/>
            <a:ext cx="838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bwMode="auto">
          <a:xfrm flipV="1">
            <a:off x="1828800" y="3733800"/>
            <a:ext cx="838200" cy="76041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bwMode="auto">
          <a:xfrm>
            <a:off x="4724400" y="3505200"/>
            <a:ext cx="8382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56" name="Rounded Rectangular Callout 55"/>
          <p:cNvSpPr/>
          <p:nvPr/>
        </p:nvSpPr>
        <p:spPr bwMode="auto">
          <a:xfrm>
            <a:off x="2209800" y="1066800"/>
            <a:ext cx="2895600" cy="685800"/>
          </a:xfrm>
          <a:prstGeom prst="wedgeRoundRectCallout">
            <a:avLst>
              <a:gd name="adj1" fmla="val -61294"/>
              <a:gd name="adj2" fmla="val 74432"/>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b="1" dirty="0">
                <a:solidFill>
                  <a:schemeClr val="bg1"/>
                </a:solidFill>
              </a:rPr>
              <a:t>Data is periodically extracted</a:t>
            </a:r>
          </a:p>
        </p:txBody>
      </p:sp>
      <p:sp>
        <p:nvSpPr>
          <p:cNvPr id="57" name="Rounded Rectangular Callout 56"/>
          <p:cNvSpPr/>
          <p:nvPr/>
        </p:nvSpPr>
        <p:spPr bwMode="auto">
          <a:xfrm>
            <a:off x="5567360" y="1104904"/>
            <a:ext cx="2895600" cy="685800"/>
          </a:xfrm>
          <a:prstGeom prst="wedgeRoundRectCallout">
            <a:avLst>
              <a:gd name="adj1" fmla="val -15406"/>
              <a:gd name="adj2" fmla="val 209849"/>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b="1" dirty="0">
                <a:solidFill>
                  <a:schemeClr val="bg1"/>
                </a:solidFill>
              </a:rPr>
              <a:t>User queries the data warehouse</a:t>
            </a:r>
            <a:endParaRPr lang="en-US" sz="2000" dirty="0">
              <a:solidFill>
                <a:schemeClr val="bg1"/>
              </a:solidFill>
            </a:endParaRPr>
          </a:p>
        </p:txBody>
      </p:sp>
      <p:sp>
        <p:nvSpPr>
          <p:cNvPr id="58" name="Rounded Rectangular Callout 57"/>
          <p:cNvSpPr/>
          <p:nvPr/>
        </p:nvSpPr>
        <p:spPr bwMode="auto">
          <a:xfrm>
            <a:off x="3124200" y="5105400"/>
            <a:ext cx="2895600" cy="685800"/>
          </a:xfrm>
          <a:prstGeom prst="wedgeRoundRectCallout">
            <a:avLst>
              <a:gd name="adj1" fmla="val -26262"/>
              <a:gd name="adj2" fmla="val -142235"/>
              <a:gd name="adj3" fmla="val 16667"/>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anchor="ctr"/>
          <a:lstStyle/>
          <a:p>
            <a:pPr algn="ctr">
              <a:defRPr/>
            </a:pPr>
            <a:r>
              <a:rPr lang="en-US" b="1" dirty="0">
                <a:solidFill>
                  <a:schemeClr val="bg1"/>
                </a:solidFill>
              </a:rPr>
              <a:t>Data is cleansed and transformed</a:t>
            </a:r>
            <a:endParaRPr lang="en-US" sz="2000" dirty="0">
              <a:solidFill>
                <a:schemeClr val="bg1"/>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en-US" b="0" smtClean="0"/>
              <a:t/>
            </a:r>
            <a:br>
              <a:rPr lang="en-US" b="0" smtClean="0"/>
            </a:br>
            <a:r>
              <a:rPr lang="en-US" smtClean="0"/>
              <a:t>Storing of data in Data warehouse</a:t>
            </a:r>
            <a:br>
              <a:rPr lang="en-US" smtClean="0"/>
            </a:br>
            <a:endParaRPr lang="en-US" smtClean="0"/>
          </a:p>
        </p:txBody>
      </p:sp>
      <p:sp>
        <p:nvSpPr>
          <p:cNvPr id="18435" name="Rectangle 3"/>
          <p:cNvSpPr>
            <a:spLocks noGrp="1" noChangeArrowheads="1"/>
          </p:cNvSpPr>
          <p:nvPr>
            <p:ph type="body" idx="1"/>
          </p:nvPr>
        </p:nvSpPr>
        <p:spPr/>
        <p:txBody>
          <a:bodyPr/>
          <a:lstStyle/>
          <a:p>
            <a:pPr eaLnBrk="1" hangingPunct="1">
              <a:buFont typeface="Arial" charset="0"/>
              <a:buChar char="•"/>
            </a:pPr>
            <a:r>
              <a:rPr lang="en-US" sz="1800" b="1" smtClean="0">
                <a:solidFill>
                  <a:schemeClr val="accent2"/>
                </a:solidFill>
              </a:rPr>
              <a:t>Dimensional Modeling:</a:t>
            </a:r>
            <a:r>
              <a:rPr lang="en-US" sz="1800" smtClean="0"/>
              <a:t> The dimensional modeling is also known as star schema because in dimensional modeling there is a large central fact table with many dimension tables surrounding it</a:t>
            </a:r>
          </a:p>
          <a:p>
            <a:pPr eaLnBrk="1" hangingPunct="1">
              <a:buFont typeface="Arial" charset="0"/>
              <a:buChar char="•"/>
            </a:pPr>
            <a:endParaRPr lang="en-US" sz="1800" b="1" smtClean="0"/>
          </a:p>
          <a:p>
            <a:pPr eaLnBrk="1" hangingPunct="1">
              <a:buFont typeface="Arial" charset="0"/>
              <a:buChar char="•"/>
            </a:pPr>
            <a:endParaRPr lang="en-US" sz="1800" b="1" smtClean="0"/>
          </a:p>
          <a:p>
            <a:pPr eaLnBrk="1" hangingPunct="1">
              <a:buFont typeface="Arial" charset="0"/>
              <a:buChar char="•"/>
            </a:pPr>
            <a:endParaRPr lang="en-US" sz="1800" b="1" smtClean="0"/>
          </a:p>
          <a:p>
            <a:pPr eaLnBrk="1" hangingPunct="1">
              <a:buFont typeface="Arial" charset="0"/>
              <a:buChar char="•"/>
            </a:pPr>
            <a:endParaRPr lang="en-US" sz="1800" b="1" smtClean="0"/>
          </a:p>
          <a:p>
            <a:pPr eaLnBrk="1" hangingPunct="1">
              <a:buFont typeface="Arial" charset="0"/>
              <a:buChar char="•"/>
            </a:pPr>
            <a:endParaRPr lang="en-US" sz="1800" b="1" smtClean="0"/>
          </a:p>
          <a:p>
            <a:pPr eaLnBrk="1" hangingPunct="1">
              <a:buFont typeface="Arial" charset="0"/>
              <a:buChar char="•"/>
            </a:pPr>
            <a:endParaRPr lang="en-US" sz="1800" b="1" smtClean="0"/>
          </a:p>
          <a:p>
            <a:pPr eaLnBrk="1" hangingPunct="1">
              <a:buFont typeface="Arial" charset="0"/>
              <a:buChar char="•"/>
            </a:pPr>
            <a:endParaRPr lang="en-US" sz="1800" b="1" smtClean="0"/>
          </a:p>
          <a:p>
            <a:pPr eaLnBrk="1" hangingPunct="1">
              <a:buFont typeface="Arial" charset="0"/>
              <a:buChar char="•"/>
            </a:pPr>
            <a:endParaRPr lang="en-US" sz="1800" b="1" smtClean="0"/>
          </a:p>
          <a:p>
            <a:pPr eaLnBrk="1" hangingPunct="1">
              <a:buFont typeface="Arial" charset="0"/>
              <a:buChar char="•"/>
            </a:pPr>
            <a:endParaRPr lang="en-US" sz="1800" b="1" smtClean="0"/>
          </a:p>
          <a:p>
            <a:pPr eaLnBrk="1" hangingPunct="1">
              <a:buFont typeface="Arial" charset="0"/>
              <a:buChar char="•"/>
            </a:pPr>
            <a:r>
              <a:rPr lang="en-US" sz="1800" b="1" smtClean="0">
                <a:solidFill>
                  <a:schemeClr val="accent2"/>
                </a:solidFill>
              </a:rPr>
              <a:t>Fact Tables:</a:t>
            </a:r>
            <a:r>
              <a:rPr lang="en-US" sz="1800" smtClean="0"/>
              <a:t> Each data warehouse or data mart includes one or more fact tables. A fact table is central to a star or snowflake schema, and captures the data that measures the organization's business operations. Fact tables usually contain large numbers of rows.</a:t>
            </a:r>
          </a:p>
        </p:txBody>
      </p:sp>
      <p:sp>
        <p:nvSpPr>
          <p:cNvPr id="5"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C3E192A1-D6F6-4B28-9AA7-EA33682EBBCF}" type="slidenum">
              <a:rPr lang="en-US" b="0">
                <a:solidFill>
                  <a:schemeClr val="bg1"/>
                </a:solidFill>
              </a:rPr>
              <a:pPr algn="l" fontAlgn="auto">
                <a:spcAft>
                  <a:spcPts val="0"/>
                </a:spcAft>
                <a:defRPr/>
              </a:pPr>
              <a:t>14</a:t>
            </a:fld>
            <a:endParaRPr lang="en-US" b="0" dirty="0">
              <a:solidFill>
                <a:schemeClr val="bg1"/>
              </a:solidFill>
            </a:endParaRPr>
          </a:p>
        </p:txBody>
      </p:sp>
      <p:pic>
        <p:nvPicPr>
          <p:cNvPr id="18437" name="Picture 6"/>
          <p:cNvPicPr>
            <a:picLocks noChangeAspect="1" noChangeArrowheads="1"/>
          </p:cNvPicPr>
          <p:nvPr/>
        </p:nvPicPr>
        <p:blipFill>
          <a:blip r:embed="rId3" cstate="print"/>
          <a:srcRect/>
          <a:stretch>
            <a:fillRect/>
          </a:stretch>
        </p:blipFill>
        <p:spPr bwMode="auto">
          <a:xfrm>
            <a:off x="614363" y="2286000"/>
            <a:ext cx="7915275"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pPr eaLnBrk="1" hangingPunct="1">
              <a:defRPr/>
            </a:pPr>
            <a:r>
              <a:rPr lang="en-US" b="0" smtClean="0"/>
              <a:t/>
            </a:r>
            <a:br>
              <a:rPr lang="en-US" b="0" smtClean="0"/>
            </a:br>
            <a:r>
              <a:rPr lang="en-US" smtClean="0"/>
              <a:t>Storing of data in Data warehouse</a:t>
            </a:r>
            <a:br>
              <a:rPr lang="en-US" smtClean="0"/>
            </a:br>
            <a:endParaRPr lang="en-US" smtClean="0"/>
          </a:p>
        </p:txBody>
      </p:sp>
      <p:sp>
        <p:nvSpPr>
          <p:cNvPr id="19459" name="Rectangle 3"/>
          <p:cNvSpPr>
            <a:spLocks noGrp="1" noChangeArrowheads="1"/>
          </p:cNvSpPr>
          <p:nvPr>
            <p:ph type="body" idx="1"/>
          </p:nvPr>
        </p:nvSpPr>
        <p:spPr/>
        <p:txBody>
          <a:bodyPr/>
          <a:lstStyle/>
          <a:p>
            <a:r>
              <a:rPr lang="en-US" sz="1800" b="1" dirty="0" smtClean="0">
                <a:solidFill>
                  <a:schemeClr val="accent2"/>
                </a:solidFill>
              </a:rPr>
              <a:t>Dimension Tables:</a:t>
            </a:r>
            <a:r>
              <a:rPr lang="en-US" sz="1800" b="1" dirty="0" smtClean="0"/>
              <a:t> </a:t>
            </a:r>
            <a:r>
              <a:rPr lang="en-US" sz="1800" dirty="0" smtClean="0"/>
              <a:t>The attributes in these tables describe the fact records in the fact table. It contains attributes which summarize the useful information required by the analyst. Dimension table even contains attributes providing descriptive information. Some attributes have hierarchies for example a dimension containing information about product may contain a hierarchy that separates products into categories, with each of these categories further subdivided into manufacturer.</a:t>
            </a:r>
          </a:p>
          <a:p>
            <a:pPr eaLnBrk="1" hangingPunct="1">
              <a:buFont typeface="Arial" charset="0"/>
              <a:buChar char="•"/>
            </a:pPr>
            <a:endParaRPr lang="en-US" sz="1800" dirty="0" smtClean="0"/>
          </a:p>
          <a:p>
            <a:pPr eaLnBrk="1" hangingPunct="1">
              <a:buFont typeface="Arial" charset="0"/>
              <a:buChar char="•"/>
            </a:pPr>
            <a:endParaRPr lang="en-US" sz="1800" dirty="0" smtClean="0"/>
          </a:p>
          <a:p>
            <a:pPr eaLnBrk="1" hangingPunct="1">
              <a:buFont typeface="Arial" charset="0"/>
              <a:buChar char="•"/>
            </a:pPr>
            <a:r>
              <a:rPr lang="en-US" sz="1800" b="1" dirty="0" smtClean="0">
                <a:solidFill>
                  <a:schemeClr val="accent2"/>
                </a:solidFill>
              </a:rPr>
              <a:t>Cube:</a:t>
            </a:r>
            <a:r>
              <a:rPr lang="en-US" sz="1800" dirty="0" smtClean="0"/>
              <a:t>  The OLAP tools allows you to turn data stored in relational databases into meaningful, easy to navigate business information by creating data cube. The dimensions of a cube represent distinct categories for analyzing business data. Categories such as </a:t>
            </a:r>
            <a:r>
              <a:rPr lang="en-US" sz="1800" dirty="0" err="1" smtClean="0"/>
              <a:t>geography,time</a:t>
            </a:r>
            <a:r>
              <a:rPr lang="en-US" sz="1800" dirty="0" smtClean="0"/>
              <a:t> or product line breakdowns are typical cube dimensions</a:t>
            </a:r>
            <a:r>
              <a:rPr lang="en-US" dirty="0" smtClean="0"/>
              <a:t>.</a:t>
            </a:r>
          </a:p>
        </p:txBody>
      </p:sp>
      <p:sp>
        <p:nvSpPr>
          <p:cNvPr id="5"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B399F4BB-3A4A-4ECA-BF54-3CD9E6F67568}" type="slidenum">
              <a:rPr lang="en-US" b="0">
                <a:solidFill>
                  <a:schemeClr val="bg1"/>
                </a:solidFill>
              </a:rPr>
              <a:pPr algn="l" fontAlgn="auto">
                <a:spcAft>
                  <a:spcPts val="0"/>
                </a:spcAft>
                <a:defRPr/>
              </a:pPr>
              <a:t>15</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pPr eaLnBrk="1" hangingPunct="1">
              <a:defRPr/>
            </a:pPr>
            <a:r>
              <a:rPr lang="en-US" b="0" smtClean="0"/>
              <a:t/>
            </a:r>
            <a:br>
              <a:rPr lang="en-US" b="0" smtClean="0"/>
            </a:br>
            <a:r>
              <a:rPr lang="en-US" smtClean="0"/>
              <a:t>Storing of data in Data warehouse</a:t>
            </a:r>
            <a:br>
              <a:rPr lang="en-US" smtClean="0"/>
            </a:br>
            <a:endParaRPr lang="en-US" smtClean="0"/>
          </a:p>
        </p:txBody>
      </p:sp>
      <p:sp>
        <p:nvSpPr>
          <p:cNvPr id="20483" name="Rectangle 3"/>
          <p:cNvSpPr>
            <a:spLocks noGrp="1" noChangeArrowheads="1"/>
          </p:cNvSpPr>
          <p:nvPr>
            <p:ph type="body" idx="1"/>
          </p:nvPr>
        </p:nvSpPr>
        <p:spPr/>
        <p:txBody>
          <a:bodyPr/>
          <a:lstStyle/>
          <a:p>
            <a:pPr eaLnBrk="1" hangingPunct="1">
              <a:buFont typeface="Arial" charset="0"/>
              <a:buChar char="•"/>
            </a:pPr>
            <a:r>
              <a:rPr lang="en-US" b="1" smtClean="0">
                <a:solidFill>
                  <a:schemeClr val="accent2"/>
                </a:solidFill>
              </a:rPr>
              <a:t>Dimension hierarchies:</a:t>
            </a:r>
            <a:r>
              <a:rPr lang="en-US" smtClean="0"/>
              <a:t> The product dimension contains individual products. Products are classified into categories, and further classified according to manufacturer. The hierarchy for the dimension is stored in the dimension table </a:t>
            </a:r>
          </a:p>
        </p:txBody>
      </p:sp>
      <p:sp>
        <p:nvSpPr>
          <p:cNvPr id="6"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2DCAAF6E-79EB-4837-B0C3-55DA48C31E61}" type="slidenum">
              <a:rPr lang="en-US" b="0">
                <a:solidFill>
                  <a:schemeClr val="bg1"/>
                </a:solidFill>
              </a:rPr>
              <a:pPr algn="l" fontAlgn="auto">
                <a:spcAft>
                  <a:spcPts val="0"/>
                </a:spcAft>
                <a:defRPr/>
              </a:pPr>
              <a:t>16</a:t>
            </a:fld>
            <a:endParaRPr lang="en-US" b="0" dirty="0">
              <a:solidFill>
                <a:schemeClr val="bg1"/>
              </a:solidFill>
            </a:endParaRPr>
          </a:p>
        </p:txBody>
      </p:sp>
      <p:grpSp>
        <p:nvGrpSpPr>
          <p:cNvPr id="20485" name="Group 4"/>
          <p:cNvGrpSpPr>
            <a:grpSpLocks noChangeAspect="1"/>
          </p:cNvGrpSpPr>
          <p:nvPr/>
        </p:nvGrpSpPr>
        <p:grpSpPr bwMode="auto">
          <a:xfrm>
            <a:off x="685800" y="2209800"/>
            <a:ext cx="7467600" cy="3886200"/>
            <a:chOff x="432" y="1392"/>
            <a:chExt cx="4704" cy="2448"/>
          </a:xfrm>
        </p:grpSpPr>
        <p:sp>
          <p:nvSpPr>
            <p:cNvPr id="20486" name="AutoShape 3"/>
            <p:cNvSpPr>
              <a:spLocks noChangeAspect="1" noChangeArrowheads="1" noTextEdit="1"/>
            </p:cNvSpPr>
            <p:nvPr/>
          </p:nvSpPr>
          <p:spPr bwMode="auto">
            <a:xfrm>
              <a:off x="432" y="1392"/>
              <a:ext cx="4704" cy="2448"/>
            </a:xfrm>
            <a:prstGeom prst="rect">
              <a:avLst/>
            </a:prstGeom>
            <a:noFill/>
            <a:ln w="9525">
              <a:noFill/>
              <a:miter lim="800000"/>
              <a:headEnd/>
              <a:tailEnd/>
            </a:ln>
          </p:spPr>
          <p:txBody>
            <a:bodyPr/>
            <a:lstStyle/>
            <a:p>
              <a:endParaRPr lang="en-US"/>
            </a:p>
          </p:txBody>
        </p:sp>
        <p:sp>
          <p:nvSpPr>
            <p:cNvPr id="2053" name="Rectangle 5"/>
            <p:cNvSpPr>
              <a:spLocks noChangeArrowheads="1"/>
            </p:cNvSpPr>
            <p:nvPr/>
          </p:nvSpPr>
          <p:spPr bwMode="auto">
            <a:xfrm>
              <a:off x="458" y="3490"/>
              <a:ext cx="1675" cy="3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0488" name="Rectangle 6"/>
            <p:cNvSpPr>
              <a:spLocks noChangeArrowheads="1"/>
            </p:cNvSpPr>
            <p:nvPr/>
          </p:nvSpPr>
          <p:spPr bwMode="auto">
            <a:xfrm>
              <a:off x="458" y="3490"/>
              <a:ext cx="1675" cy="332"/>
            </a:xfrm>
            <a:prstGeom prst="rect">
              <a:avLst/>
            </a:prstGeom>
            <a:noFill/>
            <a:ln w="5" cap="rnd">
              <a:solidFill>
                <a:srgbClr val="000000"/>
              </a:solidFill>
              <a:round/>
              <a:headEnd/>
              <a:tailEnd/>
            </a:ln>
          </p:spPr>
          <p:txBody>
            <a:bodyPr/>
            <a:lstStyle/>
            <a:p>
              <a:endParaRPr lang="en-US"/>
            </a:p>
          </p:txBody>
        </p:sp>
        <p:sp>
          <p:nvSpPr>
            <p:cNvPr id="20489" name="Rectangle 7"/>
            <p:cNvSpPr>
              <a:spLocks noChangeArrowheads="1"/>
            </p:cNvSpPr>
            <p:nvPr/>
          </p:nvSpPr>
          <p:spPr bwMode="auto">
            <a:xfrm>
              <a:off x="853" y="3573"/>
              <a:ext cx="971" cy="208"/>
            </a:xfrm>
            <a:prstGeom prst="rect">
              <a:avLst/>
            </a:prstGeom>
            <a:noFill/>
            <a:ln w="9525">
              <a:noFill/>
              <a:miter lim="800000"/>
              <a:headEnd/>
              <a:tailEnd/>
            </a:ln>
          </p:spPr>
          <p:txBody>
            <a:bodyPr wrap="none" lIns="0" tIns="0" rIns="0" bIns="0">
              <a:spAutoFit/>
            </a:bodyPr>
            <a:lstStyle/>
            <a:p>
              <a:r>
                <a:rPr lang="en-US" b="1">
                  <a:solidFill>
                    <a:srgbClr val="000000"/>
                  </a:solidFill>
                </a:rPr>
                <a:t>Products</a:t>
              </a:r>
              <a:endParaRPr lang="en-US"/>
            </a:p>
          </p:txBody>
        </p:sp>
        <p:sp>
          <p:nvSpPr>
            <p:cNvPr id="2056" name="Rectangle 8"/>
            <p:cNvSpPr>
              <a:spLocks noChangeArrowheads="1"/>
            </p:cNvSpPr>
            <p:nvPr/>
          </p:nvSpPr>
          <p:spPr bwMode="auto">
            <a:xfrm>
              <a:off x="458" y="2883"/>
              <a:ext cx="1675" cy="33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0491" name="Rectangle 9"/>
            <p:cNvSpPr>
              <a:spLocks noChangeArrowheads="1"/>
            </p:cNvSpPr>
            <p:nvPr/>
          </p:nvSpPr>
          <p:spPr bwMode="auto">
            <a:xfrm>
              <a:off x="458" y="2883"/>
              <a:ext cx="1675" cy="333"/>
            </a:xfrm>
            <a:prstGeom prst="rect">
              <a:avLst/>
            </a:prstGeom>
            <a:noFill/>
            <a:ln w="5" cap="rnd">
              <a:solidFill>
                <a:srgbClr val="000000"/>
              </a:solidFill>
              <a:round/>
              <a:headEnd/>
              <a:tailEnd/>
            </a:ln>
          </p:spPr>
          <p:txBody>
            <a:bodyPr/>
            <a:lstStyle/>
            <a:p>
              <a:endParaRPr lang="en-US"/>
            </a:p>
          </p:txBody>
        </p:sp>
        <p:sp>
          <p:nvSpPr>
            <p:cNvPr id="20492" name="Rectangle 10"/>
            <p:cNvSpPr>
              <a:spLocks noChangeArrowheads="1"/>
            </p:cNvSpPr>
            <p:nvPr/>
          </p:nvSpPr>
          <p:spPr bwMode="auto">
            <a:xfrm>
              <a:off x="798" y="2872"/>
              <a:ext cx="1081" cy="208"/>
            </a:xfrm>
            <a:prstGeom prst="rect">
              <a:avLst/>
            </a:prstGeom>
            <a:noFill/>
            <a:ln w="9525">
              <a:noFill/>
              <a:miter lim="800000"/>
              <a:headEnd/>
              <a:tailEnd/>
            </a:ln>
          </p:spPr>
          <p:txBody>
            <a:bodyPr wrap="none" lIns="0" tIns="0" rIns="0" bIns="0">
              <a:spAutoFit/>
            </a:bodyPr>
            <a:lstStyle/>
            <a:p>
              <a:r>
                <a:rPr lang="en-US" b="1">
                  <a:solidFill>
                    <a:srgbClr val="000000"/>
                  </a:solidFill>
                </a:rPr>
                <a:t>Products_</a:t>
              </a:r>
              <a:endParaRPr lang="en-US"/>
            </a:p>
          </p:txBody>
        </p:sp>
        <p:sp>
          <p:nvSpPr>
            <p:cNvPr id="20493" name="Rectangle 11"/>
            <p:cNvSpPr>
              <a:spLocks noChangeArrowheads="1"/>
            </p:cNvSpPr>
            <p:nvPr/>
          </p:nvSpPr>
          <p:spPr bwMode="auto">
            <a:xfrm>
              <a:off x="853" y="3053"/>
              <a:ext cx="971" cy="208"/>
            </a:xfrm>
            <a:prstGeom prst="rect">
              <a:avLst/>
            </a:prstGeom>
            <a:noFill/>
            <a:ln w="9525">
              <a:noFill/>
              <a:miter lim="800000"/>
              <a:headEnd/>
              <a:tailEnd/>
            </a:ln>
          </p:spPr>
          <p:txBody>
            <a:bodyPr wrap="none" lIns="0" tIns="0" rIns="0" bIns="0">
              <a:spAutoFit/>
            </a:bodyPr>
            <a:lstStyle/>
            <a:p>
              <a:r>
                <a:rPr lang="en-US" b="1">
                  <a:solidFill>
                    <a:srgbClr val="000000"/>
                  </a:solidFill>
                </a:rPr>
                <a:t>Category</a:t>
              </a:r>
              <a:endParaRPr lang="en-US"/>
            </a:p>
          </p:txBody>
        </p:sp>
        <p:sp>
          <p:nvSpPr>
            <p:cNvPr id="2060" name="Rectangle 12"/>
            <p:cNvSpPr>
              <a:spLocks noChangeArrowheads="1"/>
            </p:cNvSpPr>
            <p:nvPr/>
          </p:nvSpPr>
          <p:spPr bwMode="auto">
            <a:xfrm>
              <a:off x="458" y="2200"/>
              <a:ext cx="1675" cy="33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0495" name="Rectangle 13"/>
            <p:cNvSpPr>
              <a:spLocks noChangeArrowheads="1"/>
            </p:cNvSpPr>
            <p:nvPr/>
          </p:nvSpPr>
          <p:spPr bwMode="auto">
            <a:xfrm>
              <a:off x="458" y="2200"/>
              <a:ext cx="1675" cy="333"/>
            </a:xfrm>
            <a:prstGeom prst="rect">
              <a:avLst/>
            </a:prstGeom>
            <a:noFill/>
            <a:ln w="5" cap="rnd">
              <a:solidFill>
                <a:srgbClr val="000000"/>
              </a:solidFill>
              <a:round/>
              <a:headEnd/>
              <a:tailEnd/>
            </a:ln>
          </p:spPr>
          <p:txBody>
            <a:bodyPr/>
            <a:lstStyle/>
            <a:p>
              <a:endParaRPr lang="en-US"/>
            </a:p>
          </p:txBody>
        </p:sp>
        <p:sp>
          <p:nvSpPr>
            <p:cNvPr id="20496" name="Rectangle 14"/>
            <p:cNvSpPr>
              <a:spLocks noChangeArrowheads="1"/>
            </p:cNvSpPr>
            <p:nvPr/>
          </p:nvSpPr>
          <p:spPr bwMode="auto">
            <a:xfrm>
              <a:off x="798" y="2197"/>
              <a:ext cx="1081" cy="208"/>
            </a:xfrm>
            <a:prstGeom prst="rect">
              <a:avLst/>
            </a:prstGeom>
            <a:noFill/>
            <a:ln w="9525">
              <a:noFill/>
              <a:miter lim="800000"/>
              <a:headEnd/>
              <a:tailEnd/>
            </a:ln>
          </p:spPr>
          <p:txBody>
            <a:bodyPr wrap="none" lIns="0" tIns="0" rIns="0" bIns="0">
              <a:spAutoFit/>
            </a:bodyPr>
            <a:lstStyle/>
            <a:p>
              <a:r>
                <a:rPr lang="en-US" b="1">
                  <a:solidFill>
                    <a:srgbClr val="000000"/>
                  </a:solidFill>
                </a:rPr>
                <a:t>Products_</a:t>
              </a:r>
              <a:endParaRPr lang="en-US"/>
            </a:p>
          </p:txBody>
        </p:sp>
        <p:sp>
          <p:nvSpPr>
            <p:cNvPr id="20497" name="Rectangle 15"/>
            <p:cNvSpPr>
              <a:spLocks noChangeArrowheads="1"/>
            </p:cNvSpPr>
            <p:nvPr/>
          </p:nvSpPr>
          <p:spPr bwMode="auto">
            <a:xfrm>
              <a:off x="633" y="2365"/>
              <a:ext cx="1374" cy="208"/>
            </a:xfrm>
            <a:prstGeom prst="rect">
              <a:avLst/>
            </a:prstGeom>
            <a:noFill/>
            <a:ln w="9525">
              <a:noFill/>
              <a:miter lim="800000"/>
              <a:headEnd/>
              <a:tailEnd/>
            </a:ln>
          </p:spPr>
          <p:txBody>
            <a:bodyPr wrap="none" lIns="0" tIns="0" rIns="0" bIns="0">
              <a:spAutoFit/>
            </a:bodyPr>
            <a:lstStyle/>
            <a:p>
              <a:r>
                <a:rPr lang="en-US" b="1">
                  <a:solidFill>
                    <a:srgbClr val="000000"/>
                  </a:solidFill>
                </a:rPr>
                <a:t>Manufacturer</a:t>
              </a:r>
              <a:endParaRPr lang="en-US"/>
            </a:p>
          </p:txBody>
        </p:sp>
        <p:sp>
          <p:nvSpPr>
            <p:cNvPr id="2064" name="Line 16"/>
            <p:cNvSpPr>
              <a:spLocks noChangeShapeType="1"/>
            </p:cNvSpPr>
            <p:nvPr/>
          </p:nvSpPr>
          <p:spPr bwMode="auto">
            <a:xfrm flipV="1">
              <a:off x="1295" y="3365"/>
              <a:ext cx="1" cy="12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0499" name="Freeform 17"/>
            <p:cNvSpPr>
              <a:spLocks/>
            </p:cNvSpPr>
            <p:nvPr/>
          </p:nvSpPr>
          <p:spPr bwMode="auto">
            <a:xfrm>
              <a:off x="1219" y="3216"/>
              <a:ext cx="154" cy="163"/>
            </a:xfrm>
            <a:custGeom>
              <a:avLst/>
              <a:gdLst>
                <a:gd name="T0" fmla="*/ 0 w 154"/>
                <a:gd name="T1" fmla="*/ 163 h 163"/>
                <a:gd name="T2" fmla="*/ 76 w 154"/>
                <a:gd name="T3" fmla="*/ 0 h 163"/>
                <a:gd name="T4" fmla="*/ 154 w 154"/>
                <a:gd name="T5" fmla="*/ 163 h 163"/>
                <a:gd name="T6" fmla="*/ 0 w 154"/>
                <a:gd name="T7" fmla="*/ 163 h 163"/>
                <a:gd name="T8" fmla="*/ 0 60000 65536"/>
                <a:gd name="T9" fmla="*/ 0 60000 65536"/>
                <a:gd name="T10" fmla="*/ 0 60000 65536"/>
                <a:gd name="T11" fmla="*/ 0 60000 65536"/>
                <a:gd name="T12" fmla="*/ 0 w 154"/>
                <a:gd name="T13" fmla="*/ 0 h 163"/>
                <a:gd name="T14" fmla="*/ 154 w 154"/>
                <a:gd name="T15" fmla="*/ 163 h 163"/>
              </a:gdLst>
              <a:ahLst/>
              <a:cxnLst>
                <a:cxn ang="T8">
                  <a:pos x="T0" y="T1"/>
                </a:cxn>
                <a:cxn ang="T9">
                  <a:pos x="T2" y="T3"/>
                </a:cxn>
                <a:cxn ang="T10">
                  <a:pos x="T4" y="T5"/>
                </a:cxn>
                <a:cxn ang="T11">
                  <a:pos x="T6" y="T7"/>
                </a:cxn>
              </a:cxnLst>
              <a:rect l="T12" t="T13" r="T14" b="T15"/>
              <a:pathLst>
                <a:path w="154" h="163">
                  <a:moveTo>
                    <a:pt x="0" y="163"/>
                  </a:moveTo>
                  <a:lnTo>
                    <a:pt x="76" y="0"/>
                  </a:lnTo>
                  <a:lnTo>
                    <a:pt x="154" y="163"/>
                  </a:lnTo>
                  <a:lnTo>
                    <a:pt x="0" y="163"/>
                  </a:lnTo>
                  <a:close/>
                </a:path>
              </a:pathLst>
            </a:custGeom>
            <a:solidFill>
              <a:srgbClr val="000000"/>
            </a:solidFill>
            <a:ln w="9525">
              <a:noFill/>
              <a:round/>
              <a:headEnd/>
              <a:tailEnd/>
            </a:ln>
          </p:spPr>
          <p:txBody>
            <a:bodyPr/>
            <a:lstStyle/>
            <a:p>
              <a:endParaRPr lang="en-US"/>
            </a:p>
          </p:txBody>
        </p:sp>
        <p:sp>
          <p:nvSpPr>
            <p:cNvPr id="2066" name="Line 18"/>
            <p:cNvSpPr>
              <a:spLocks noChangeShapeType="1"/>
            </p:cNvSpPr>
            <p:nvPr/>
          </p:nvSpPr>
          <p:spPr bwMode="auto">
            <a:xfrm flipV="1">
              <a:off x="1295" y="2683"/>
              <a:ext cx="1" cy="20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0501" name="Freeform 19"/>
            <p:cNvSpPr>
              <a:spLocks/>
            </p:cNvSpPr>
            <p:nvPr/>
          </p:nvSpPr>
          <p:spPr bwMode="auto">
            <a:xfrm>
              <a:off x="1219" y="2533"/>
              <a:ext cx="154" cy="163"/>
            </a:xfrm>
            <a:custGeom>
              <a:avLst/>
              <a:gdLst>
                <a:gd name="T0" fmla="*/ 0 w 154"/>
                <a:gd name="T1" fmla="*/ 163 h 163"/>
                <a:gd name="T2" fmla="*/ 76 w 154"/>
                <a:gd name="T3" fmla="*/ 0 h 163"/>
                <a:gd name="T4" fmla="*/ 154 w 154"/>
                <a:gd name="T5" fmla="*/ 163 h 163"/>
                <a:gd name="T6" fmla="*/ 0 w 154"/>
                <a:gd name="T7" fmla="*/ 163 h 163"/>
                <a:gd name="T8" fmla="*/ 0 60000 65536"/>
                <a:gd name="T9" fmla="*/ 0 60000 65536"/>
                <a:gd name="T10" fmla="*/ 0 60000 65536"/>
                <a:gd name="T11" fmla="*/ 0 60000 65536"/>
                <a:gd name="T12" fmla="*/ 0 w 154"/>
                <a:gd name="T13" fmla="*/ 0 h 163"/>
                <a:gd name="T14" fmla="*/ 154 w 154"/>
                <a:gd name="T15" fmla="*/ 163 h 163"/>
              </a:gdLst>
              <a:ahLst/>
              <a:cxnLst>
                <a:cxn ang="T8">
                  <a:pos x="T0" y="T1"/>
                </a:cxn>
                <a:cxn ang="T9">
                  <a:pos x="T2" y="T3"/>
                </a:cxn>
                <a:cxn ang="T10">
                  <a:pos x="T4" y="T5"/>
                </a:cxn>
                <a:cxn ang="T11">
                  <a:pos x="T6" y="T7"/>
                </a:cxn>
              </a:cxnLst>
              <a:rect l="T12" t="T13" r="T14" b="T15"/>
              <a:pathLst>
                <a:path w="154" h="163">
                  <a:moveTo>
                    <a:pt x="0" y="163"/>
                  </a:moveTo>
                  <a:lnTo>
                    <a:pt x="76" y="0"/>
                  </a:lnTo>
                  <a:lnTo>
                    <a:pt x="154" y="163"/>
                  </a:lnTo>
                  <a:lnTo>
                    <a:pt x="0" y="163"/>
                  </a:lnTo>
                  <a:close/>
                </a:path>
              </a:pathLst>
            </a:custGeom>
            <a:solidFill>
              <a:srgbClr val="000000"/>
            </a:solidFill>
            <a:ln w="9525">
              <a:noFill/>
              <a:round/>
              <a:headEnd/>
              <a:tailEnd/>
            </a:ln>
          </p:spPr>
          <p:txBody>
            <a:bodyPr/>
            <a:lstStyle/>
            <a:p>
              <a:endParaRPr lang="en-US"/>
            </a:p>
          </p:txBody>
        </p:sp>
        <p:sp>
          <p:nvSpPr>
            <p:cNvPr id="2068" name="Rectangle 20"/>
            <p:cNvSpPr>
              <a:spLocks noChangeArrowheads="1"/>
            </p:cNvSpPr>
            <p:nvPr/>
          </p:nvSpPr>
          <p:spPr bwMode="auto">
            <a:xfrm>
              <a:off x="3436" y="3490"/>
              <a:ext cx="1675" cy="33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0503" name="Rectangle 21"/>
            <p:cNvSpPr>
              <a:spLocks noChangeArrowheads="1"/>
            </p:cNvSpPr>
            <p:nvPr/>
          </p:nvSpPr>
          <p:spPr bwMode="auto">
            <a:xfrm>
              <a:off x="3436" y="3490"/>
              <a:ext cx="1675" cy="332"/>
            </a:xfrm>
            <a:prstGeom prst="rect">
              <a:avLst/>
            </a:prstGeom>
            <a:noFill/>
            <a:ln w="5" cap="rnd">
              <a:solidFill>
                <a:srgbClr val="000000"/>
              </a:solidFill>
              <a:round/>
              <a:headEnd/>
              <a:tailEnd/>
            </a:ln>
          </p:spPr>
          <p:txBody>
            <a:bodyPr/>
            <a:lstStyle/>
            <a:p>
              <a:endParaRPr lang="en-US"/>
            </a:p>
          </p:txBody>
        </p:sp>
        <p:sp>
          <p:nvSpPr>
            <p:cNvPr id="20504" name="Rectangle 22"/>
            <p:cNvSpPr>
              <a:spLocks noChangeArrowheads="1"/>
            </p:cNvSpPr>
            <p:nvPr/>
          </p:nvSpPr>
          <p:spPr bwMode="auto">
            <a:xfrm>
              <a:off x="4041" y="3573"/>
              <a:ext cx="531" cy="208"/>
            </a:xfrm>
            <a:prstGeom prst="rect">
              <a:avLst/>
            </a:prstGeom>
            <a:noFill/>
            <a:ln w="9525">
              <a:noFill/>
              <a:miter lim="800000"/>
              <a:headEnd/>
              <a:tailEnd/>
            </a:ln>
          </p:spPr>
          <p:txBody>
            <a:bodyPr wrap="none" lIns="0" tIns="0" rIns="0" bIns="0">
              <a:spAutoFit/>
            </a:bodyPr>
            <a:lstStyle/>
            <a:p>
              <a:r>
                <a:rPr lang="en-US" b="1">
                  <a:solidFill>
                    <a:srgbClr val="000000"/>
                  </a:solidFill>
                </a:rPr>
                <a:t>Year</a:t>
              </a:r>
              <a:endParaRPr lang="en-US"/>
            </a:p>
          </p:txBody>
        </p:sp>
        <p:sp>
          <p:nvSpPr>
            <p:cNvPr id="2071" name="Rectangle 23"/>
            <p:cNvSpPr>
              <a:spLocks noChangeArrowheads="1"/>
            </p:cNvSpPr>
            <p:nvPr/>
          </p:nvSpPr>
          <p:spPr bwMode="auto">
            <a:xfrm>
              <a:off x="3436" y="2883"/>
              <a:ext cx="1675" cy="33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0506" name="Rectangle 24"/>
            <p:cNvSpPr>
              <a:spLocks noChangeArrowheads="1"/>
            </p:cNvSpPr>
            <p:nvPr/>
          </p:nvSpPr>
          <p:spPr bwMode="auto">
            <a:xfrm>
              <a:off x="3436" y="2883"/>
              <a:ext cx="1675" cy="333"/>
            </a:xfrm>
            <a:prstGeom prst="rect">
              <a:avLst/>
            </a:prstGeom>
            <a:noFill/>
            <a:ln w="5" cap="rnd">
              <a:solidFill>
                <a:srgbClr val="000000"/>
              </a:solidFill>
              <a:round/>
              <a:headEnd/>
              <a:tailEnd/>
            </a:ln>
          </p:spPr>
          <p:txBody>
            <a:bodyPr/>
            <a:lstStyle/>
            <a:p>
              <a:endParaRPr lang="en-US"/>
            </a:p>
          </p:txBody>
        </p:sp>
        <p:sp>
          <p:nvSpPr>
            <p:cNvPr id="20507" name="Rectangle 25"/>
            <p:cNvSpPr>
              <a:spLocks noChangeArrowheads="1"/>
            </p:cNvSpPr>
            <p:nvPr/>
          </p:nvSpPr>
          <p:spPr bwMode="auto">
            <a:xfrm>
              <a:off x="3894" y="2963"/>
              <a:ext cx="824" cy="208"/>
            </a:xfrm>
            <a:prstGeom prst="rect">
              <a:avLst/>
            </a:prstGeom>
            <a:noFill/>
            <a:ln w="9525">
              <a:noFill/>
              <a:miter lim="800000"/>
              <a:headEnd/>
              <a:tailEnd/>
            </a:ln>
          </p:spPr>
          <p:txBody>
            <a:bodyPr wrap="none" lIns="0" tIns="0" rIns="0" bIns="0">
              <a:spAutoFit/>
            </a:bodyPr>
            <a:lstStyle/>
            <a:p>
              <a:r>
                <a:rPr lang="en-US" b="1">
                  <a:solidFill>
                    <a:srgbClr val="000000"/>
                  </a:solidFill>
                </a:rPr>
                <a:t>Quarter</a:t>
              </a:r>
              <a:endParaRPr lang="en-US"/>
            </a:p>
          </p:txBody>
        </p:sp>
        <p:sp>
          <p:nvSpPr>
            <p:cNvPr id="2074" name="Rectangle 26"/>
            <p:cNvSpPr>
              <a:spLocks noChangeArrowheads="1"/>
            </p:cNvSpPr>
            <p:nvPr/>
          </p:nvSpPr>
          <p:spPr bwMode="auto">
            <a:xfrm>
              <a:off x="3436" y="2200"/>
              <a:ext cx="1675" cy="33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0509" name="Rectangle 27"/>
            <p:cNvSpPr>
              <a:spLocks noChangeArrowheads="1"/>
            </p:cNvSpPr>
            <p:nvPr/>
          </p:nvSpPr>
          <p:spPr bwMode="auto">
            <a:xfrm>
              <a:off x="3436" y="2200"/>
              <a:ext cx="1675" cy="333"/>
            </a:xfrm>
            <a:prstGeom prst="rect">
              <a:avLst/>
            </a:prstGeom>
            <a:noFill/>
            <a:ln w="5" cap="rnd">
              <a:solidFill>
                <a:srgbClr val="000000"/>
              </a:solidFill>
              <a:round/>
              <a:headEnd/>
              <a:tailEnd/>
            </a:ln>
          </p:spPr>
          <p:txBody>
            <a:bodyPr/>
            <a:lstStyle/>
            <a:p>
              <a:endParaRPr lang="en-US"/>
            </a:p>
          </p:txBody>
        </p:sp>
        <p:sp>
          <p:nvSpPr>
            <p:cNvPr id="20510" name="Rectangle 28"/>
            <p:cNvSpPr>
              <a:spLocks noChangeArrowheads="1"/>
            </p:cNvSpPr>
            <p:nvPr/>
          </p:nvSpPr>
          <p:spPr bwMode="auto">
            <a:xfrm>
              <a:off x="3967" y="2275"/>
              <a:ext cx="696" cy="208"/>
            </a:xfrm>
            <a:prstGeom prst="rect">
              <a:avLst/>
            </a:prstGeom>
            <a:noFill/>
            <a:ln w="9525">
              <a:noFill/>
              <a:miter lim="800000"/>
              <a:headEnd/>
              <a:tailEnd/>
            </a:ln>
          </p:spPr>
          <p:txBody>
            <a:bodyPr wrap="none" lIns="0" tIns="0" rIns="0" bIns="0">
              <a:spAutoFit/>
            </a:bodyPr>
            <a:lstStyle/>
            <a:p>
              <a:r>
                <a:rPr lang="en-US" b="1">
                  <a:solidFill>
                    <a:srgbClr val="000000"/>
                  </a:solidFill>
                </a:rPr>
                <a:t>Month</a:t>
              </a:r>
              <a:endParaRPr lang="en-US"/>
            </a:p>
          </p:txBody>
        </p:sp>
        <p:sp>
          <p:nvSpPr>
            <p:cNvPr id="2077" name="Line 29"/>
            <p:cNvSpPr>
              <a:spLocks noChangeShapeType="1"/>
            </p:cNvSpPr>
            <p:nvPr/>
          </p:nvSpPr>
          <p:spPr bwMode="auto">
            <a:xfrm flipV="1">
              <a:off x="4273" y="3365"/>
              <a:ext cx="1" cy="12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0512" name="Freeform 30"/>
            <p:cNvSpPr>
              <a:spLocks/>
            </p:cNvSpPr>
            <p:nvPr/>
          </p:nvSpPr>
          <p:spPr bwMode="auto">
            <a:xfrm>
              <a:off x="4196" y="3216"/>
              <a:ext cx="155" cy="163"/>
            </a:xfrm>
            <a:custGeom>
              <a:avLst/>
              <a:gdLst>
                <a:gd name="T0" fmla="*/ 0 w 155"/>
                <a:gd name="T1" fmla="*/ 163 h 163"/>
                <a:gd name="T2" fmla="*/ 77 w 155"/>
                <a:gd name="T3" fmla="*/ 0 h 163"/>
                <a:gd name="T4" fmla="*/ 155 w 155"/>
                <a:gd name="T5" fmla="*/ 163 h 163"/>
                <a:gd name="T6" fmla="*/ 0 w 155"/>
                <a:gd name="T7" fmla="*/ 163 h 163"/>
                <a:gd name="T8" fmla="*/ 0 60000 65536"/>
                <a:gd name="T9" fmla="*/ 0 60000 65536"/>
                <a:gd name="T10" fmla="*/ 0 60000 65536"/>
                <a:gd name="T11" fmla="*/ 0 60000 65536"/>
                <a:gd name="T12" fmla="*/ 0 w 155"/>
                <a:gd name="T13" fmla="*/ 0 h 163"/>
                <a:gd name="T14" fmla="*/ 155 w 155"/>
                <a:gd name="T15" fmla="*/ 163 h 163"/>
              </a:gdLst>
              <a:ahLst/>
              <a:cxnLst>
                <a:cxn ang="T8">
                  <a:pos x="T0" y="T1"/>
                </a:cxn>
                <a:cxn ang="T9">
                  <a:pos x="T2" y="T3"/>
                </a:cxn>
                <a:cxn ang="T10">
                  <a:pos x="T4" y="T5"/>
                </a:cxn>
                <a:cxn ang="T11">
                  <a:pos x="T6" y="T7"/>
                </a:cxn>
              </a:cxnLst>
              <a:rect l="T12" t="T13" r="T14" b="T15"/>
              <a:pathLst>
                <a:path w="155" h="163">
                  <a:moveTo>
                    <a:pt x="0" y="163"/>
                  </a:moveTo>
                  <a:lnTo>
                    <a:pt x="77" y="0"/>
                  </a:lnTo>
                  <a:lnTo>
                    <a:pt x="155" y="163"/>
                  </a:lnTo>
                  <a:lnTo>
                    <a:pt x="0" y="163"/>
                  </a:lnTo>
                  <a:close/>
                </a:path>
              </a:pathLst>
            </a:custGeom>
            <a:solidFill>
              <a:srgbClr val="000000"/>
            </a:solidFill>
            <a:ln w="9525">
              <a:noFill/>
              <a:round/>
              <a:headEnd/>
              <a:tailEnd/>
            </a:ln>
          </p:spPr>
          <p:txBody>
            <a:bodyPr/>
            <a:lstStyle/>
            <a:p>
              <a:endParaRPr lang="en-US"/>
            </a:p>
          </p:txBody>
        </p:sp>
        <p:sp>
          <p:nvSpPr>
            <p:cNvPr id="2079" name="Line 31"/>
            <p:cNvSpPr>
              <a:spLocks noChangeShapeType="1"/>
            </p:cNvSpPr>
            <p:nvPr/>
          </p:nvSpPr>
          <p:spPr bwMode="auto">
            <a:xfrm flipV="1">
              <a:off x="4273" y="2683"/>
              <a:ext cx="1" cy="20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0514" name="Freeform 32"/>
            <p:cNvSpPr>
              <a:spLocks/>
            </p:cNvSpPr>
            <p:nvPr/>
          </p:nvSpPr>
          <p:spPr bwMode="auto">
            <a:xfrm>
              <a:off x="4196" y="2533"/>
              <a:ext cx="155" cy="163"/>
            </a:xfrm>
            <a:custGeom>
              <a:avLst/>
              <a:gdLst>
                <a:gd name="T0" fmla="*/ 0 w 155"/>
                <a:gd name="T1" fmla="*/ 163 h 163"/>
                <a:gd name="T2" fmla="*/ 77 w 155"/>
                <a:gd name="T3" fmla="*/ 0 h 163"/>
                <a:gd name="T4" fmla="*/ 155 w 155"/>
                <a:gd name="T5" fmla="*/ 163 h 163"/>
                <a:gd name="T6" fmla="*/ 0 w 155"/>
                <a:gd name="T7" fmla="*/ 163 h 163"/>
                <a:gd name="T8" fmla="*/ 0 60000 65536"/>
                <a:gd name="T9" fmla="*/ 0 60000 65536"/>
                <a:gd name="T10" fmla="*/ 0 60000 65536"/>
                <a:gd name="T11" fmla="*/ 0 60000 65536"/>
                <a:gd name="T12" fmla="*/ 0 w 155"/>
                <a:gd name="T13" fmla="*/ 0 h 163"/>
                <a:gd name="T14" fmla="*/ 155 w 155"/>
                <a:gd name="T15" fmla="*/ 163 h 163"/>
              </a:gdLst>
              <a:ahLst/>
              <a:cxnLst>
                <a:cxn ang="T8">
                  <a:pos x="T0" y="T1"/>
                </a:cxn>
                <a:cxn ang="T9">
                  <a:pos x="T2" y="T3"/>
                </a:cxn>
                <a:cxn ang="T10">
                  <a:pos x="T4" y="T5"/>
                </a:cxn>
                <a:cxn ang="T11">
                  <a:pos x="T6" y="T7"/>
                </a:cxn>
              </a:cxnLst>
              <a:rect l="T12" t="T13" r="T14" b="T15"/>
              <a:pathLst>
                <a:path w="155" h="163">
                  <a:moveTo>
                    <a:pt x="0" y="163"/>
                  </a:moveTo>
                  <a:lnTo>
                    <a:pt x="77" y="0"/>
                  </a:lnTo>
                  <a:lnTo>
                    <a:pt x="155" y="163"/>
                  </a:lnTo>
                  <a:lnTo>
                    <a:pt x="0" y="163"/>
                  </a:lnTo>
                  <a:close/>
                </a:path>
              </a:pathLst>
            </a:custGeom>
            <a:solidFill>
              <a:srgbClr val="000000"/>
            </a:solidFill>
            <a:ln w="9525">
              <a:noFill/>
              <a:round/>
              <a:headEnd/>
              <a:tailEnd/>
            </a:ln>
          </p:spPr>
          <p:txBody>
            <a:bodyPr/>
            <a:lstStyle/>
            <a:p>
              <a:endParaRPr lang="en-US"/>
            </a:p>
          </p:txBody>
        </p:sp>
        <p:sp>
          <p:nvSpPr>
            <p:cNvPr id="20515" name="Rectangle 33"/>
            <p:cNvSpPr>
              <a:spLocks noChangeArrowheads="1"/>
            </p:cNvSpPr>
            <p:nvPr/>
          </p:nvSpPr>
          <p:spPr bwMode="auto">
            <a:xfrm>
              <a:off x="3436" y="1517"/>
              <a:ext cx="1675" cy="333"/>
            </a:xfrm>
            <a:prstGeom prst="rect">
              <a:avLst/>
            </a:prstGeom>
            <a:solidFill>
              <a:srgbClr val="CCFFCC"/>
            </a:solidFill>
            <a:ln w="9525">
              <a:noFill/>
              <a:miter lim="800000"/>
              <a:headEnd/>
              <a:tailEnd/>
            </a:ln>
          </p:spPr>
          <p:txBody>
            <a:bodyPr/>
            <a:lstStyle/>
            <a:p>
              <a:endParaRPr lang="en-US"/>
            </a:p>
          </p:txBody>
        </p:sp>
        <p:sp>
          <p:nvSpPr>
            <p:cNvPr id="2082" name="Rectangle 34"/>
            <p:cNvSpPr>
              <a:spLocks noChangeArrowheads="1"/>
            </p:cNvSpPr>
            <p:nvPr/>
          </p:nvSpPr>
          <p:spPr bwMode="auto">
            <a:xfrm>
              <a:off x="3436" y="1517"/>
              <a:ext cx="1675" cy="33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0517" name="Rectangle 35"/>
            <p:cNvSpPr>
              <a:spLocks noChangeArrowheads="1"/>
            </p:cNvSpPr>
            <p:nvPr/>
          </p:nvSpPr>
          <p:spPr bwMode="auto">
            <a:xfrm>
              <a:off x="4077" y="1600"/>
              <a:ext cx="458" cy="208"/>
            </a:xfrm>
            <a:prstGeom prst="rect">
              <a:avLst/>
            </a:prstGeom>
            <a:noFill/>
            <a:ln w="9525">
              <a:noFill/>
              <a:miter lim="800000"/>
              <a:headEnd/>
              <a:tailEnd/>
            </a:ln>
          </p:spPr>
          <p:txBody>
            <a:bodyPr wrap="none" lIns="0" tIns="0" rIns="0" bIns="0">
              <a:spAutoFit/>
            </a:bodyPr>
            <a:lstStyle/>
            <a:p>
              <a:r>
                <a:rPr lang="en-US" b="1">
                  <a:solidFill>
                    <a:srgbClr val="000000"/>
                  </a:solidFill>
                </a:rPr>
                <a:t>Day</a:t>
              </a:r>
              <a:endParaRPr lang="en-US"/>
            </a:p>
          </p:txBody>
        </p:sp>
        <p:sp>
          <p:nvSpPr>
            <p:cNvPr id="2084" name="Line 36"/>
            <p:cNvSpPr>
              <a:spLocks noChangeShapeType="1"/>
            </p:cNvSpPr>
            <p:nvPr/>
          </p:nvSpPr>
          <p:spPr bwMode="auto">
            <a:xfrm flipV="1">
              <a:off x="4273" y="2000"/>
              <a:ext cx="1" cy="20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0519" name="Freeform 37"/>
            <p:cNvSpPr>
              <a:spLocks/>
            </p:cNvSpPr>
            <p:nvPr/>
          </p:nvSpPr>
          <p:spPr bwMode="auto">
            <a:xfrm>
              <a:off x="4196" y="1850"/>
              <a:ext cx="155" cy="163"/>
            </a:xfrm>
            <a:custGeom>
              <a:avLst/>
              <a:gdLst>
                <a:gd name="T0" fmla="*/ 0 w 155"/>
                <a:gd name="T1" fmla="*/ 163 h 163"/>
                <a:gd name="T2" fmla="*/ 77 w 155"/>
                <a:gd name="T3" fmla="*/ 0 h 163"/>
                <a:gd name="T4" fmla="*/ 155 w 155"/>
                <a:gd name="T5" fmla="*/ 163 h 163"/>
                <a:gd name="T6" fmla="*/ 0 w 155"/>
                <a:gd name="T7" fmla="*/ 163 h 163"/>
                <a:gd name="T8" fmla="*/ 0 60000 65536"/>
                <a:gd name="T9" fmla="*/ 0 60000 65536"/>
                <a:gd name="T10" fmla="*/ 0 60000 65536"/>
                <a:gd name="T11" fmla="*/ 0 60000 65536"/>
                <a:gd name="T12" fmla="*/ 0 w 155"/>
                <a:gd name="T13" fmla="*/ 0 h 163"/>
                <a:gd name="T14" fmla="*/ 155 w 155"/>
                <a:gd name="T15" fmla="*/ 163 h 163"/>
              </a:gdLst>
              <a:ahLst/>
              <a:cxnLst>
                <a:cxn ang="T8">
                  <a:pos x="T0" y="T1"/>
                </a:cxn>
                <a:cxn ang="T9">
                  <a:pos x="T2" y="T3"/>
                </a:cxn>
                <a:cxn ang="T10">
                  <a:pos x="T4" y="T5"/>
                </a:cxn>
                <a:cxn ang="T11">
                  <a:pos x="T6" y="T7"/>
                </a:cxn>
              </a:cxnLst>
              <a:rect l="T12" t="T13" r="T14" b="T15"/>
              <a:pathLst>
                <a:path w="155" h="163">
                  <a:moveTo>
                    <a:pt x="0" y="163"/>
                  </a:moveTo>
                  <a:lnTo>
                    <a:pt x="77" y="0"/>
                  </a:lnTo>
                  <a:lnTo>
                    <a:pt x="155" y="163"/>
                  </a:lnTo>
                  <a:lnTo>
                    <a:pt x="0" y="163"/>
                  </a:lnTo>
                  <a:close/>
                </a:path>
              </a:pathLst>
            </a:custGeom>
            <a:solidFill>
              <a:srgbClr val="000000"/>
            </a:solidFill>
            <a:ln w="9525">
              <a:noFill/>
              <a:round/>
              <a:headEnd/>
              <a:tailEnd/>
            </a:ln>
          </p:spPr>
          <p:txBody>
            <a:bodyPr/>
            <a:lstStyle/>
            <a:p>
              <a:endParaRPr lang="en-US"/>
            </a:p>
          </p:txBody>
        </p:sp>
        <p:sp>
          <p:nvSpPr>
            <p:cNvPr id="2086" name="Line 38"/>
            <p:cNvSpPr>
              <a:spLocks noChangeShapeType="1"/>
            </p:cNvSpPr>
            <p:nvPr/>
          </p:nvSpPr>
          <p:spPr bwMode="auto">
            <a:xfrm flipV="1">
              <a:off x="2692" y="1559"/>
              <a:ext cx="1" cy="2224"/>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0521" name="Freeform 39"/>
            <p:cNvSpPr>
              <a:spLocks/>
            </p:cNvSpPr>
            <p:nvPr/>
          </p:nvSpPr>
          <p:spPr bwMode="auto">
            <a:xfrm>
              <a:off x="2614" y="1409"/>
              <a:ext cx="155" cy="163"/>
            </a:xfrm>
            <a:custGeom>
              <a:avLst/>
              <a:gdLst>
                <a:gd name="T0" fmla="*/ 0 w 155"/>
                <a:gd name="T1" fmla="*/ 163 h 163"/>
                <a:gd name="T2" fmla="*/ 78 w 155"/>
                <a:gd name="T3" fmla="*/ 0 h 163"/>
                <a:gd name="T4" fmla="*/ 155 w 155"/>
                <a:gd name="T5" fmla="*/ 163 h 163"/>
                <a:gd name="T6" fmla="*/ 0 w 155"/>
                <a:gd name="T7" fmla="*/ 163 h 163"/>
                <a:gd name="T8" fmla="*/ 0 60000 65536"/>
                <a:gd name="T9" fmla="*/ 0 60000 65536"/>
                <a:gd name="T10" fmla="*/ 0 60000 65536"/>
                <a:gd name="T11" fmla="*/ 0 60000 65536"/>
                <a:gd name="T12" fmla="*/ 0 w 155"/>
                <a:gd name="T13" fmla="*/ 0 h 163"/>
                <a:gd name="T14" fmla="*/ 155 w 155"/>
                <a:gd name="T15" fmla="*/ 163 h 163"/>
              </a:gdLst>
              <a:ahLst/>
              <a:cxnLst>
                <a:cxn ang="T8">
                  <a:pos x="T0" y="T1"/>
                </a:cxn>
                <a:cxn ang="T9">
                  <a:pos x="T2" y="T3"/>
                </a:cxn>
                <a:cxn ang="T10">
                  <a:pos x="T4" y="T5"/>
                </a:cxn>
                <a:cxn ang="T11">
                  <a:pos x="T6" y="T7"/>
                </a:cxn>
              </a:cxnLst>
              <a:rect l="T12" t="T13" r="T14" b="T15"/>
              <a:pathLst>
                <a:path w="155" h="163">
                  <a:moveTo>
                    <a:pt x="0" y="163"/>
                  </a:moveTo>
                  <a:lnTo>
                    <a:pt x="78" y="0"/>
                  </a:lnTo>
                  <a:lnTo>
                    <a:pt x="155" y="163"/>
                  </a:lnTo>
                  <a:lnTo>
                    <a:pt x="0" y="163"/>
                  </a:lnTo>
                  <a:close/>
                </a:path>
              </a:pathLst>
            </a:custGeom>
            <a:solidFill>
              <a:srgbClr val="000000"/>
            </a:solidFill>
            <a:ln w="9525">
              <a:no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en-US" smtClean="0"/>
              <a:t>Schemas for dimensional modeling</a:t>
            </a:r>
          </a:p>
        </p:txBody>
      </p:sp>
      <p:sp>
        <p:nvSpPr>
          <p:cNvPr id="21507" name="Rectangle 3"/>
          <p:cNvSpPr>
            <a:spLocks noGrp="1" noChangeArrowheads="1"/>
          </p:cNvSpPr>
          <p:nvPr>
            <p:ph type="body" idx="1"/>
          </p:nvPr>
        </p:nvSpPr>
        <p:spPr/>
        <p:txBody>
          <a:bodyPr/>
          <a:lstStyle/>
          <a:p>
            <a:pPr eaLnBrk="1" hangingPunct="1">
              <a:buFont typeface="Arial" charset="0"/>
              <a:buChar char="•"/>
            </a:pPr>
            <a:r>
              <a:rPr lang="en-US" b="1" smtClean="0">
                <a:solidFill>
                  <a:schemeClr val="accent2"/>
                </a:solidFill>
              </a:rPr>
              <a:t>Star schema</a:t>
            </a:r>
            <a:r>
              <a:rPr lang="en-US" smtClean="0">
                <a:solidFill>
                  <a:schemeClr val="accent2"/>
                </a:solidFill>
              </a:rPr>
              <a:t>:</a:t>
            </a:r>
            <a:r>
              <a:rPr lang="en-US" smtClean="0"/>
              <a:t> It is the simplest data warehouse schema. It resembles a star. The center of the star consists of one or more fact tables and the points radiating from the center are the dimension tables</a:t>
            </a:r>
          </a:p>
          <a:p>
            <a:pPr eaLnBrk="1" hangingPunct="1">
              <a:buFont typeface="Arial" charset="0"/>
              <a:buChar char="•"/>
            </a:pPr>
            <a:endParaRPr lang="en-US" smtClean="0"/>
          </a:p>
          <a:p>
            <a:pPr eaLnBrk="1" hangingPunct="1">
              <a:buFont typeface="Arial" charset="0"/>
              <a:buChar char="•"/>
            </a:pPr>
            <a:r>
              <a:rPr lang="en-US" b="1" smtClean="0">
                <a:solidFill>
                  <a:schemeClr val="accent2"/>
                </a:solidFill>
              </a:rPr>
              <a:t>Snowflake Schema:</a:t>
            </a:r>
            <a:r>
              <a:rPr lang="en-US" b="1" smtClean="0"/>
              <a:t> </a:t>
            </a:r>
            <a:r>
              <a:rPr lang="en-US" smtClean="0"/>
              <a:t>It is a complex data warehouse schema. The snowflake schema has a single, central fact table surrounded by normalized dimension hierarchies. Each dimension level is represented in a table</a:t>
            </a:r>
          </a:p>
        </p:txBody>
      </p:sp>
      <p:sp>
        <p:nvSpPr>
          <p:cNvPr id="5"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8E931427-7310-44CF-B62B-AB03EA6040CE}" type="slidenum">
              <a:rPr lang="en-US" b="0">
                <a:solidFill>
                  <a:schemeClr val="bg1"/>
                </a:solidFill>
              </a:rPr>
              <a:pPr algn="l" fontAlgn="auto">
                <a:spcAft>
                  <a:spcPts val="0"/>
                </a:spcAft>
                <a:defRPr/>
              </a:pPr>
              <a:t>17</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defRPr/>
            </a:pPr>
            <a:r>
              <a:rPr lang="en-US" smtClean="0"/>
              <a:t>Star Schema </a:t>
            </a:r>
          </a:p>
        </p:txBody>
      </p:sp>
      <p:sp>
        <p:nvSpPr>
          <p:cNvPr id="6"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A8C115B0-D6E6-4827-831E-756F939D5D98}" type="slidenum">
              <a:rPr lang="en-US" b="0">
                <a:solidFill>
                  <a:schemeClr val="bg1"/>
                </a:solidFill>
              </a:rPr>
              <a:pPr algn="l" fontAlgn="auto">
                <a:spcAft>
                  <a:spcPts val="0"/>
                </a:spcAft>
                <a:defRPr/>
              </a:pPr>
              <a:t>18</a:t>
            </a:fld>
            <a:endParaRPr lang="en-US" b="0" dirty="0">
              <a:solidFill>
                <a:schemeClr val="bg1"/>
              </a:solidFill>
            </a:endParaRPr>
          </a:p>
        </p:txBody>
      </p:sp>
      <p:grpSp>
        <p:nvGrpSpPr>
          <p:cNvPr id="22532" name="Group 4"/>
          <p:cNvGrpSpPr>
            <a:grpSpLocks noChangeAspect="1"/>
          </p:cNvGrpSpPr>
          <p:nvPr/>
        </p:nvGrpSpPr>
        <p:grpSpPr bwMode="auto">
          <a:xfrm>
            <a:off x="762000" y="1219200"/>
            <a:ext cx="7848600" cy="4572000"/>
            <a:chOff x="480" y="768"/>
            <a:chExt cx="4944" cy="2880"/>
          </a:xfrm>
        </p:grpSpPr>
        <p:sp>
          <p:nvSpPr>
            <p:cNvPr id="22533" name="AutoShape 3"/>
            <p:cNvSpPr>
              <a:spLocks noChangeAspect="1" noChangeArrowheads="1" noTextEdit="1"/>
            </p:cNvSpPr>
            <p:nvPr/>
          </p:nvSpPr>
          <p:spPr bwMode="auto">
            <a:xfrm>
              <a:off x="480" y="768"/>
              <a:ext cx="4944" cy="2880"/>
            </a:xfrm>
            <a:prstGeom prst="rect">
              <a:avLst/>
            </a:prstGeom>
            <a:noFill/>
            <a:ln w="9525">
              <a:noFill/>
              <a:miter lim="800000"/>
              <a:headEnd/>
              <a:tailEnd/>
            </a:ln>
          </p:spPr>
          <p:txBody>
            <a:bodyPr/>
            <a:lstStyle/>
            <a:p>
              <a:endParaRPr lang="en-US"/>
            </a:p>
          </p:txBody>
        </p:sp>
        <p:sp>
          <p:nvSpPr>
            <p:cNvPr id="3077" name="Rectangle 5"/>
            <p:cNvSpPr>
              <a:spLocks noChangeArrowheads="1"/>
            </p:cNvSpPr>
            <p:nvPr/>
          </p:nvSpPr>
          <p:spPr bwMode="auto">
            <a:xfrm>
              <a:off x="2307" y="2157"/>
              <a:ext cx="1355" cy="589"/>
            </a:xfrm>
            <a:prstGeom prst="rect">
              <a:avLst/>
            </a:prstGeom>
            <a:ln>
              <a:headEnd/>
              <a:tailEnd/>
            </a:ln>
            <a:scene3d>
              <a:camera prst="orthographicFront"/>
              <a:lightRig rig="threePt" dir="t">
                <a:rot lat="0" lon="0" rev="1200000"/>
              </a:lightRig>
            </a:scene3d>
            <a:sp3d>
              <a:bevelT w="63500" h="25400"/>
            </a:sp3d>
          </p:spPr>
          <p:style>
            <a:lnRef idx="0">
              <a:schemeClr val="accent3"/>
            </a:lnRef>
            <a:fillRef idx="3">
              <a:schemeClr val="accent3"/>
            </a:fillRef>
            <a:effectRef idx="3">
              <a:schemeClr val="accent3"/>
            </a:effectRef>
            <a:fontRef idx="minor">
              <a:schemeClr val="lt1"/>
            </a:fontRef>
          </p:style>
          <p:txBody>
            <a:bodyPr/>
            <a:lstStyle/>
            <a:p>
              <a:pPr fontAlgn="auto">
                <a:spcBef>
                  <a:spcPts val="0"/>
                </a:spcBef>
                <a:spcAft>
                  <a:spcPts val="0"/>
                </a:spcAft>
                <a:defRPr/>
              </a:pPr>
              <a:endParaRPr lang="en-US"/>
            </a:p>
          </p:txBody>
        </p:sp>
        <p:sp>
          <p:nvSpPr>
            <p:cNvPr id="22537" name="Rectangle 6"/>
            <p:cNvSpPr>
              <a:spLocks noChangeArrowheads="1"/>
            </p:cNvSpPr>
            <p:nvPr/>
          </p:nvSpPr>
          <p:spPr bwMode="auto">
            <a:xfrm>
              <a:off x="2307" y="2157"/>
              <a:ext cx="1355" cy="589"/>
            </a:xfrm>
            <a:prstGeom prst="rect">
              <a:avLst/>
            </a:prstGeom>
            <a:noFill/>
            <a:ln w="3" cap="rnd">
              <a:solidFill>
                <a:srgbClr val="000000"/>
              </a:solidFill>
              <a:round/>
              <a:headEnd/>
              <a:tailEnd/>
            </a:ln>
          </p:spPr>
          <p:txBody>
            <a:bodyPr/>
            <a:lstStyle/>
            <a:p>
              <a:endParaRPr lang="en-US"/>
            </a:p>
          </p:txBody>
        </p:sp>
        <p:sp>
          <p:nvSpPr>
            <p:cNvPr id="22538" name="Rectangle 7"/>
            <p:cNvSpPr>
              <a:spLocks noChangeArrowheads="1"/>
            </p:cNvSpPr>
            <p:nvPr/>
          </p:nvSpPr>
          <p:spPr bwMode="auto">
            <a:xfrm>
              <a:off x="2494" y="2329"/>
              <a:ext cx="1104" cy="249"/>
            </a:xfrm>
            <a:prstGeom prst="rect">
              <a:avLst/>
            </a:prstGeom>
            <a:noFill/>
            <a:ln w="9525">
              <a:noFill/>
              <a:miter lim="800000"/>
              <a:headEnd/>
              <a:tailEnd/>
            </a:ln>
          </p:spPr>
          <p:txBody>
            <a:bodyPr wrap="none" lIns="0" tIns="0" rIns="0" bIns="0">
              <a:spAutoFit/>
            </a:bodyPr>
            <a:lstStyle/>
            <a:p>
              <a:r>
                <a:rPr lang="en-US" sz="2300" b="1">
                  <a:solidFill>
                    <a:srgbClr val="000000"/>
                  </a:solidFill>
                </a:rPr>
                <a:t>Fact  Table</a:t>
              </a:r>
              <a:endParaRPr lang="en-US"/>
            </a:p>
          </p:txBody>
        </p:sp>
        <p:sp>
          <p:nvSpPr>
            <p:cNvPr id="22539" name="Rectangle 8"/>
            <p:cNvSpPr>
              <a:spLocks noChangeArrowheads="1"/>
            </p:cNvSpPr>
            <p:nvPr/>
          </p:nvSpPr>
          <p:spPr bwMode="auto">
            <a:xfrm>
              <a:off x="500" y="1272"/>
              <a:ext cx="1290" cy="589"/>
            </a:xfrm>
            <a:prstGeom prst="rect">
              <a:avLst/>
            </a:prstGeom>
            <a:solidFill>
              <a:srgbClr val="CCFFCC"/>
            </a:solidFill>
            <a:ln w="9525">
              <a:noFill/>
              <a:miter lim="800000"/>
              <a:headEnd/>
              <a:tailEnd/>
            </a:ln>
          </p:spPr>
          <p:txBody>
            <a:bodyPr/>
            <a:lstStyle/>
            <a:p>
              <a:endParaRPr lang="en-US"/>
            </a:p>
          </p:txBody>
        </p:sp>
        <p:sp>
          <p:nvSpPr>
            <p:cNvPr id="3081" name="Rectangle 9"/>
            <p:cNvSpPr>
              <a:spLocks noChangeArrowheads="1"/>
            </p:cNvSpPr>
            <p:nvPr/>
          </p:nvSpPr>
          <p:spPr bwMode="auto">
            <a:xfrm>
              <a:off x="500" y="1272"/>
              <a:ext cx="1290" cy="58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2541" name="Rectangle 10"/>
            <p:cNvSpPr>
              <a:spLocks noChangeArrowheads="1"/>
            </p:cNvSpPr>
            <p:nvPr/>
          </p:nvSpPr>
          <p:spPr bwMode="auto">
            <a:xfrm>
              <a:off x="673" y="1345"/>
              <a:ext cx="1090" cy="249"/>
            </a:xfrm>
            <a:prstGeom prst="rect">
              <a:avLst/>
            </a:prstGeom>
            <a:noFill/>
            <a:ln w="9525">
              <a:noFill/>
              <a:miter lim="800000"/>
              <a:headEnd/>
              <a:tailEnd/>
            </a:ln>
          </p:spPr>
          <p:txBody>
            <a:bodyPr wrap="none" lIns="0" tIns="0" rIns="0" bIns="0">
              <a:spAutoFit/>
            </a:bodyPr>
            <a:lstStyle/>
            <a:p>
              <a:r>
                <a:rPr lang="en-US" sz="2300" b="1">
                  <a:solidFill>
                    <a:srgbClr val="000000"/>
                  </a:solidFill>
                </a:rPr>
                <a:t>Dimension</a:t>
              </a:r>
              <a:endParaRPr lang="en-US"/>
            </a:p>
          </p:txBody>
        </p:sp>
        <p:sp>
          <p:nvSpPr>
            <p:cNvPr id="22542" name="Rectangle 11"/>
            <p:cNvSpPr>
              <a:spLocks noChangeArrowheads="1"/>
            </p:cNvSpPr>
            <p:nvPr/>
          </p:nvSpPr>
          <p:spPr bwMode="auto">
            <a:xfrm>
              <a:off x="908" y="1555"/>
              <a:ext cx="607" cy="249"/>
            </a:xfrm>
            <a:prstGeom prst="rect">
              <a:avLst/>
            </a:prstGeom>
            <a:noFill/>
            <a:ln w="9525">
              <a:noFill/>
              <a:miter lim="800000"/>
              <a:headEnd/>
              <a:tailEnd/>
            </a:ln>
          </p:spPr>
          <p:txBody>
            <a:bodyPr wrap="none" lIns="0" tIns="0" rIns="0" bIns="0">
              <a:spAutoFit/>
            </a:bodyPr>
            <a:lstStyle/>
            <a:p>
              <a:r>
                <a:rPr lang="en-US" sz="2300" b="1">
                  <a:solidFill>
                    <a:srgbClr val="000000"/>
                  </a:solidFill>
                </a:rPr>
                <a:t>Table</a:t>
              </a:r>
              <a:endParaRPr lang="en-US"/>
            </a:p>
          </p:txBody>
        </p:sp>
        <p:sp>
          <p:nvSpPr>
            <p:cNvPr id="3084" name="Rectangle 12"/>
            <p:cNvSpPr>
              <a:spLocks noChangeArrowheads="1"/>
            </p:cNvSpPr>
            <p:nvPr/>
          </p:nvSpPr>
          <p:spPr bwMode="auto">
            <a:xfrm>
              <a:off x="4114" y="1272"/>
              <a:ext cx="1292" cy="58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2544" name="Rectangle 13"/>
            <p:cNvSpPr>
              <a:spLocks noChangeArrowheads="1"/>
            </p:cNvSpPr>
            <p:nvPr/>
          </p:nvSpPr>
          <p:spPr bwMode="auto">
            <a:xfrm>
              <a:off x="4114" y="1272"/>
              <a:ext cx="1292" cy="589"/>
            </a:xfrm>
            <a:prstGeom prst="rect">
              <a:avLst/>
            </a:prstGeom>
            <a:noFill/>
            <a:ln w="3" cap="rnd">
              <a:solidFill>
                <a:srgbClr val="000000"/>
              </a:solidFill>
              <a:round/>
              <a:headEnd/>
              <a:tailEnd/>
            </a:ln>
          </p:spPr>
          <p:txBody>
            <a:bodyPr/>
            <a:lstStyle/>
            <a:p>
              <a:endParaRPr lang="en-US"/>
            </a:p>
          </p:txBody>
        </p:sp>
        <p:sp>
          <p:nvSpPr>
            <p:cNvPr id="22545" name="Rectangle 14"/>
            <p:cNvSpPr>
              <a:spLocks noChangeArrowheads="1"/>
            </p:cNvSpPr>
            <p:nvPr/>
          </p:nvSpPr>
          <p:spPr bwMode="auto">
            <a:xfrm>
              <a:off x="4287" y="1345"/>
              <a:ext cx="1090" cy="249"/>
            </a:xfrm>
            <a:prstGeom prst="rect">
              <a:avLst/>
            </a:prstGeom>
            <a:noFill/>
            <a:ln w="9525">
              <a:noFill/>
              <a:miter lim="800000"/>
              <a:headEnd/>
              <a:tailEnd/>
            </a:ln>
          </p:spPr>
          <p:txBody>
            <a:bodyPr wrap="none" lIns="0" tIns="0" rIns="0" bIns="0">
              <a:spAutoFit/>
            </a:bodyPr>
            <a:lstStyle/>
            <a:p>
              <a:r>
                <a:rPr lang="en-US" sz="2300" b="1">
                  <a:solidFill>
                    <a:srgbClr val="000000"/>
                  </a:solidFill>
                </a:rPr>
                <a:t>Dimension</a:t>
              </a:r>
              <a:endParaRPr lang="en-US"/>
            </a:p>
          </p:txBody>
        </p:sp>
        <p:sp>
          <p:nvSpPr>
            <p:cNvPr id="22546" name="Rectangle 15"/>
            <p:cNvSpPr>
              <a:spLocks noChangeArrowheads="1"/>
            </p:cNvSpPr>
            <p:nvPr/>
          </p:nvSpPr>
          <p:spPr bwMode="auto">
            <a:xfrm>
              <a:off x="4522" y="1555"/>
              <a:ext cx="607" cy="249"/>
            </a:xfrm>
            <a:prstGeom prst="rect">
              <a:avLst/>
            </a:prstGeom>
            <a:noFill/>
            <a:ln w="9525">
              <a:noFill/>
              <a:miter lim="800000"/>
              <a:headEnd/>
              <a:tailEnd/>
            </a:ln>
          </p:spPr>
          <p:txBody>
            <a:bodyPr wrap="none" lIns="0" tIns="0" rIns="0" bIns="0">
              <a:spAutoFit/>
            </a:bodyPr>
            <a:lstStyle/>
            <a:p>
              <a:r>
                <a:rPr lang="en-US" sz="2300" b="1">
                  <a:solidFill>
                    <a:srgbClr val="000000"/>
                  </a:solidFill>
                </a:rPr>
                <a:t>Table</a:t>
              </a:r>
              <a:endParaRPr lang="en-US"/>
            </a:p>
          </p:txBody>
        </p:sp>
        <p:sp>
          <p:nvSpPr>
            <p:cNvPr id="3088" name="Rectangle 16"/>
            <p:cNvSpPr>
              <a:spLocks noChangeArrowheads="1"/>
            </p:cNvSpPr>
            <p:nvPr/>
          </p:nvSpPr>
          <p:spPr bwMode="auto">
            <a:xfrm>
              <a:off x="500" y="3041"/>
              <a:ext cx="1290" cy="58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2548" name="Rectangle 17"/>
            <p:cNvSpPr>
              <a:spLocks noChangeArrowheads="1"/>
            </p:cNvSpPr>
            <p:nvPr/>
          </p:nvSpPr>
          <p:spPr bwMode="auto">
            <a:xfrm>
              <a:off x="500" y="3041"/>
              <a:ext cx="1290" cy="589"/>
            </a:xfrm>
            <a:prstGeom prst="rect">
              <a:avLst/>
            </a:prstGeom>
            <a:noFill/>
            <a:ln w="3" cap="rnd">
              <a:solidFill>
                <a:srgbClr val="000000"/>
              </a:solidFill>
              <a:round/>
              <a:headEnd/>
              <a:tailEnd/>
            </a:ln>
          </p:spPr>
          <p:txBody>
            <a:bodyPr/>
            <a:lstStyle/>
            <a:p>
              <a:endParaRPr lang="en-US"/>
            </a:p>
          </p:txBody>
        </p:sp>
        <p:sp>
          <p:nvSpPr>
            <p:cNvPr id="22549" name="Rectangle 18"/>
            <p:cNvSpPr>
              <a:spLocks noChangeArrowheads="1"/>
            </p:cNvSpPr>
            <p:nvPr/>
          </p:nvSpPr>
          <p:spPr bwMode="auto">
            <a:xfrm>
              <a:off x="673" y="3117"/>
              <a:ext cx="1090" cy="249"/>
            </a:xfrm>
            <a:prstGeom prst="rect">
              <a:avLst/>
            </a:prstGeom>
            <a:noFill/>
            <a:ln w="9525">
              <a:noFill/>
              <a:miter lim="800000"/>
              <a:headEnd/>
              <a:tailEnd/>
            </a:ln>
          </p:spPr>
          <p:txBody>
            <a:bodyPr wrap="none" lIns="0" tIns="0" rIns="0" bIns="0">
              <a:spAutoFit/>
            </a:bodyPr>
            <a:lstStyle/>
            <a:p>
              <a:r>
                <a:rPr lang="en-US" sz="2300" b="1">
                  <a:solidFill>
                    <a:srgbClr val="000000"/>
                  </a:solidFill>
                </a:rPr>
                <a:t>Dimension</a:t>
              </a:r>
              <a:endParaRPr lang="en-US"/>
            </a:p>
          </p:txBody>
        </p:sp>
        <p:sp>
          <p:nvSpPr>
            <p:cNvPr id="22550" name="Rectangle 19"/>
            <p:cNvSpPr>
              <a:spLocks noChangeArrowheads="1"/>
            </p:cNvSpPr>
            <p:nvPr/>
          </p:nvSpPr>
          <p:spPr bwMode="auto">
            <a:xfrm>
              <a:off x="908" y="3327"/>
              <a:ext cx="607" cy="249"/>
            </a:xfrm>
            <a:prstGeom prst="rect">
              <a:avLst/>
            </a:prstGeom>
            <a:noFill/>
            <a:ln w="9525">
              <a:noFill/>
              <a:miter lim="800000"/>
              <a:headEnd/>
              <a:tailEnd/>
            </a:ln>
          </p:spPr>
          <p:txBody>
            <a:bodyPr wrap="none" lIns="0" tIns="0" rIns="0" bIns="0">
              <a:spAutoFit/>
            </a:bodyPr>
            <a:lstStyle/>
            <a:p>
              <a:r>
                <a:rPr lang="en-US" sz="2300" b="1">
                  <a:solidFill>
                    <a:srgbClr val="000000"/>
                  </a:solidFill>
                </a:rPr>
                <a:t>Table</a:t>
              </a:r>
              <a:endParaRPr lang="en-US"/>
            </a:p>
          </p:txBody>
        </p:sp>
        <p:sp>
          <p:nvSpPr>
            <p:cNvPr id="3092" name="Rectangle 20"/>
            <p:cNvSpPr>
              <a:spLocks noChangeArrowheads="1"/>
            </p:cNvSpPr>
            <p:nvPr/>
          </p:nvSpPr>
          <p:spPr bwMode="auto">
            <a:xfrm>
              <a:off x="4114" y="3041"/>
              <a:ext cx="1292" cy="589"/>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2552" name="Rectangle 21"/>
            <p:cNvSpPr>
              <a:spLocks noChangeArrowheads="1"/>
            </p:cNvSpPr>
            <p:nvPr/>
          </p:nvSpPr>
          <p:spPr bwMode="auto">
            <a:xfrm>
              <a:off x="4114" y="3041"/>
              <a:ext cx="1292" cy="589"/>
            </a:xfrm>
            <a:prstGeom prst="rect">
              <a:avLst/>
            </a:prstGeom>
            <a:noFill/>
            <a:ln w="3" cap="rnd">
              <a:solidFill>
                <a:srgbClr val="000000"/>
              </a:solidFill>
              <a:round/>
              <a:headEnd/>
              <a:tailEnd/>
            </a:ln>
          </p:spPr>
          <p:txBody>
            <a:bodyPr/>
            <a:lstStyle/>
            <a:p>
              <a:endParaRPr lang="en-US"/>
            </a:p>
          </p:txBody>
        </p:sp>
        <p:sp>
          <p:nvSpPr>
            <p:cNvPr id="22553" name="Rectangle 22"/>
            <p:cNvSpPr>
              <a:spLocks noChangeArrowheads="1"/>
            </p:cNvSpPr>
            <p:nvPr/>
          </p:nvSpPr>
          <p:spPr bwMode="auto">
            <a:xfrm>
              <a:off x="4287" y="3117"/>
              <a:ext cx="1090" cy="249"/>
            </a:xfrm>
            <a:prstGeom prst="rect">
              <a:avLst/>
            </a:prstGeom>
            <a:noFill/>
            <a:ln w="9525">
              <a:noFill/>
              <a:miter lim="800000"/>
              <a:headEnd/>
              <a:tailEnd/>
            </a:ln>
          </p:spPr>
          <p:txBody>
            <a:bodyPr wrap="none" lIns="0" tIns="0" rIns="0" bIns="0">
              <a:spAutoFit/>
            </a:bodyPr>
            <a:lstStyle/>
            <a:p>
              <a:r>
                <a:rPr lang="en-US" sz="2300" b="1">
                  <a:solidFill>
                    <a:srgbClr val="000000"/>
                  </a:solidFill>
                </a:rPr>
                <a:t>Dimension</a:t>
              </a:r>
              <a:endParaRPr lang="en-US"/>
            </a:p>
          </p:txBody>
        </p:sp>
        <p:sp>
          <p:nvSpPr>
            <p:cNvPr id="22554" name="Rectangle 23"/>
            <p:cNvSpPr>
              <a:spLocks noChangeArrowheads="1"/>
            </p:cNvSpPr>
            <p:nvPr/>
          </p:nvSpPr>
          <p:spPr bwMode="auto">
            <a:xfrm>
              <a:off x="4522" y="3327"/>
              <a:ext cx="607" cy="249"/>
            </a:xfrm>
            <a:prstGeom prst="rect">
              <a:avLst/>
            </a:prstGeom>
            <a:noFill/>
            <a:ln w="9525">
              <a:noFill/>
              <a:miter lim="800000"/>
              <a:headEnd/>
              <a:tailEnd/>
            </a:ln>
          </p:spPr>
          <p:txBody>
            <a:bodyPr wrap="none" lIns="0" tIns="0" rIns="0" bIns="0">
              <a:spAutoFit/>
            </a:bodyPr>
            <a:lstStyle/>
            <a:p>
              <a:r>
                <a:rPr lang="en-US" sz="2300" b="1">
                  <a:solidFill>
                    <a:srgbClr val="000000"/>
                  </a:solidFill>
                </a:rPr>
                <a:t>Table</a:t>
              </a:r>
              <a:endParaRPr lang="en-US"/>
            </a:p>
          </p:txBody>
        </p:sp>
        <p:sp>
          <p:nvSpPr>
            <p:cNvPr id="3096" name="Line 24"/>
            <p:cNvSpPr>
              <a:spLocks noChangeShapeType="1"/>
            </p:cNvSpPr>
            <p:nvPr/>
          </p:nvSpPr>
          <p:spPr bwMode="auto">
            <a:xfrm>
              <a:off x="1790" y="1861"/>
              <a:ext cx="381" cy="218"/>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2556" name="Freeform 25"/>
            <p:cNvSpPr>
              <a:spLocks/>
            </p:cNvSpPr>
            <p:nvPr/>
          </p:nvSpPr>
          <p:spPr bwMode="auto">
            <a:xfrm>
              <a:off x="2128" y="2024"/>
              <a:ext cx="179" cy="133"/>
            </a:xfrm>
            <a:custGeom>
              <a:avLst/>
              <a:gdLst>
                <a:gd name="T0" fmla="*/ 60 w 179"/>
                <a:gd name="T1" fmla="*/ 0 h 133"/>
                <a:gd name="T2" fmla="*/ 179 w 179"/>
                <a:gd name="T3" fmla="*/ 133 h 133"/>
                <a:gd name="T4" fmla="*/ 0 w 179"/>
                <a:gd name="T5" fmla="*/ 95 h 133"/>
                <a:gd name="T6" fmla="*/ 60 w 179"/>
                <a:gd name="T7" fmla="*/ 0 h 133"/>
                <a:gd name="T8" fmla="*/ 0 60000 65536"/>
                <a:gd name="T9" fmla="*/ 0 60000 65536"/>
                <a:gd name="T10" fmla="*/ 0 60000 65536"/>
                <a:gd name="T11" fmla="*/ 0 60000 65536"/>
                <a:gd name="T12" fmla="*/ 0 w 179"/>
                <a:gd name="T13" fmla="*/ 0 h 133"/>
                <a:gd name="T14" fmla="*/ 179 w 179"/>
                <a:gd name="T15" fmla="*/ 133 h 133"/>
              </a:gdLst>
              <a:ahLst/>
              <a:cxnLst>
                <a:cxn ang="T8">
                  <a:pos x="T0" y="T1"/>
                </a:cxn>
                <a:cxn ang="T9">
                  <a:pos x="T2" y="T3"/>
                </a:cxn>
                <a:cxn ang="T10">
                  <a:pos x="T4" y="T5"/>
                </a:cxn>
                <a:cxn ang="T11">
                  <a:pos x="T6" y="T7"/>
                </a:cxn>
              </a:cxnLst>
              <a:rect l="T12" t="T13" r="T14" b="T15"/>
              <a:pathLst>
                <a:path w="179" h="133">
                  <a:moveTo>
                    <a:pt x="60" y="0"/>
                  </a:moveTo>
                  <a:lnTo>
                    <a:pt x="179" y="133"/>
                  </a:lnTo>
                  <a:lnTo>
                    <a:pt x="0" y="95"/>
                  </a:lnTo>
                  <a:lnTo>
                    <a:pt x="60" y="0"/>
                  </a:lnTo>
                  <a:close/>
                </a:path>
              </a:pathLst>
            </a:custGeom>
            <a:solidFill>
              <a:srgbClr val="000000"/>
            </a:solidFill>
            <a:ln w="9525">
              <a:noFill/>
              <a:round/>
              <a:headEnd/>
              <a:tailEnd/>
            </a:ln>
          </p:spPr>
          <p:txBody>
            <a:bodyPr/>
            <a:lstStyle/>
            <a:p>
              <a:endParaRPr lang="en-US"/>
            </a:p>
          </p:txBody>
        </p:sp>
        <p:sp>
          <p:nvSpPr>
            <p:cNvPr id="3098" name="Line 26"/>
            <p:cNvSpPr>
              <a:spLocks noChangeShapeType="1"/>
            </p:cNvSpPr>
            <p:nvPr/>
          </p:nvSpPr>
          <p:spPr bwMode="auto">
            <a:xfrm flipH="1">
              <a:off x="3794" y="1861"/>
              <a:ext cx="320" cy="209"/>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2558" name="Freeform 27"/>
            <p:cNvSpPr>
              <a:spLocks/>
            </p:cNvSpPr>
            <p:nvPr/>
          </p:nvSpPr>
          <p:spPr bwMode="auto">
            <a:xfrm>
              <a:off x="3662" y="2017"/>
              <a:ext cx="176" cy="140"/>
            </a:xfrm>
            <a:custGeom>
              <a:avLst/>
              <a:gdLst>
                <a:gd name="T0" fmla="*/ 176 w 176"/>
                <a:gd name="T1" fmla="*/ 91 h 140"/>
                <a:gd name="T2" fmla="*/ 0 w 176"/>
                <a:gd name="T3" fmla="*/ 140 h 140"/>
                <a:gd name="T4" fmla="*/ 111 w 176"/>
                <a:gd name="T5" fmla="*/ 0 h 140"/>
                <a:gd name="T6" fmla="*/ 176 w 176"/>
                <a:gd name="T7" fmla="*/ 91 h 140"/>
                <a:gd name="T8" fmla="*/ 0 60000 65536"/>
                <a:gd name="T9" fmla="*/ 0 60000 65536"/>
                <a:gd name="T10" fmla="*/ 0 60000 65536"/>
                <a:gd name="T11" fmla="*/ 0 60000 65536"/>
                <a:gd name="T12" fmla="*/ 0 w 176"/>
                <a:gd name="T13" fmla="*/ 0 h 140"/>
                <a:gd name="T14" fmla="*/ 176 w 176"/>
                <a:gd name="T15" fmla="*/ 140 h 140"/>
              </a:gdLst>
              <a:ahLst/>
              <a:cxnLst>
                <a:cxn ang="T8">
                  <a:pos x="T0" y="T1"/>
                </a:cxn>
                <a:cxn ang="T9">
                  <a:pos x="T2" y="T3"/>
                </a:cxn>
                <a:cxn ang="T10">
                  <a:pos x="T4" y="T5"/>
                </a:cxn>
                <a:cxn ang="T11">
                  <a:pos x="T6" y="T7"/>
                </a:cxn>
              </a:cxnLst>
              <a:rect l="T12" t="T13" r="T14" b="T15"/>
              <a:pathLst>
                <a:path w="176" h="140">
                  <a:moveTo>
                    <a:pt x="176" y="91"/>
                  </a:moveTo>
                  <a:lnTo>
                    <a:pt x="0" y="140"/>
                  </a:lnTo>
                  <a:lnTo>
                    <a:pt x="111" y="0"/>
                  </a:lnTo>
                  <a:lnTo>
                    <a:pt x="176" y="91"/>
                  </a:lnTo>
                  <a:close/>
                </a:path>
              </a:pathLst>
            </a:custGeom>
            <a:solidFill>
              <a:srgbClr val="000000"/>
            </a:solidFill>
            <a:ln w="9525">
              <a:noFill/>
              <a:round/>
              <a:headEnd/>
              <a:tailEnd/>
            </a:ln>
          </p:spPr>
          <p:txBody>
            <a:bodyPr/>
            <a:lstStyle/>
            <a:p>
              <a:endParaRPr lang="en-US"/>
            </a:p>
          </p:txBody>
        </p:sp>
        <p:sp>
          <p:nvSpPr>
            <p:cNvPr id="3100" name="Line 28"/>
            <p:cNvSpPr>
              <a:spLocks noChangeShapeType="1"/>
            </p:cNvSpPr>
            <p:nvPr/>
          </p:nvSpPr>
          <p:spPr bwMode="auto">
            <a:xfrm flipH="1">
              <a:off x="1790" y="2823"/>
              <a:ext cx="381" cy="218"/>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2560" name="Freeform 29"/>
            <p:cNvSpPr>
              <a:spLocks/>
            </p:cNvSpPr>
            <p:nvPr/>
          </p:nvSpPr>
          <p:spPr bwMode="auto">
            <a:xfrm>
              <a:off x="2128" y="2746"/>
              <a:ext cx="179" cy="132"/>
            </a:xfrm>
            <a:custGeom>
              <a:avLst/>
              <a:gdLst>
                <a:gd name="T0" fmla="*/ 0 w 179"/>
                <a:gd name="T1" fmla="*/ 38 h 132"/>
                <a:gd name="T2" fmla="*/ 179 w 179"/>
                <a:gd name="T3" fmla="*/ 0 h 132"/>
                <a:gd name="T4" fmla="*/ 60 w 179"/>
                <a:gd name="T5" fmla="*/ 132 h 132"/>
                <a:gd name="T6" fmla="*/ 0 w 179"/>
                <a:gd name="T7" fmla="*/ 38 h 132"/>
                <a:gd name="T8" fmla="*/ 0 60000 65536"/>
                <a:gd name="T9" fmla="*/ 0 60000 65536"/>
                <a:gd name="T10" fmla="*/ 0 60000 65536"/>
                <a:gd name="T11" fmla="*/ 0 60000 65536"/>
                <a:gd name="T12" fmla="*/ 0 w 179"/>
                <a:gd name="T13" fmla="*/ 0 h 132"/>
                <a:gd name="T14" fmla="*/ 179 w 179"/>
                <a:gd name="T15" fmla="*/ 132 h 132"/>
              </a:gdLst>
              <a:ahLst/>
              <a:cxnLst>
                <a:cxn ang="T8">
                  <a:pos x="T0" y="T1"/>
                </a:cxn>
                <a:cxn ang="T9">
                  <a:pos x="T2" y="T3"/>
                </a:cxn>
                <a:cxn ang="T10">
                  <a:pos x="T4" y="T5"/>
                </a:cxn>
                <a:cxn ang="T11">
                  <a:pos x="T6" y="T7"/>
                </a:cxn>
              </a:cxnLst>
              <a:rect l="T12" t="T13" r="T14" b="T15"/>
              <a:pathLst>
                <a:path w="179" h="132">
                  <a:moveTo>
                    <a:pt x="0" y="38"/>
                  </a:moveTo>
                  <a:lnTo>
                    <a:pt x="179" y="0"/>
                  </a:lnTo>
                  <a:lnTo>
                    <a:pt x="60" y="132"/>
                  </a:lnTo>
                  <a:lnTo>
                    <a:pt x="0" y="38"/>
                  </a:lnTo>
                  <a:close/>
                </a:path>
              </a:pathLst>
            </a:custGeom>
            <a:solidFill>
              <a:srgbClr val="000000"/>
            </a:solidFill>
            <a:ln w="9525">
              <a:noFill/>
              <a:round/>
              <a:headEnd/>
              <a:tailEnd/>
            </a:ln>
          </p:spPr>
          <p:txBody>
            <a:bodyPr/>
            <a:lstStyle/>
            <a:p>
              <a:endParaRPr lang="en-US"/>
            </a:p>
          </p:txBody>
        </p:sp>
        <p:sp>
          <p:nvSpPr>
            <p:cNvPr id="3102" name="Line 30"/>
            <p:cNvSpPr>
              <a:spLocks noChangeShapeType="1"/>
            </p:cNvSpPr>
            <p:nvPr/>
          </p:nvSpPr>
          <p:spPr bwMode="auto">
            <a:xfrm>
              <a:off x="3794" y="2832"/>
              <a:ext cx="320" cy="209"/>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2562" name="Freeform 31"/>
            <p:cNvSpPr>
              <a:spLocks/>
            </p:cNvSpPr>
            <p:nvPr/>
          </p:nvSpPr>
          <p:spPr bwMode="auto">
            <a:xfrm>
              <a:off x="3662" y="2746"/>
              <a:ext cx="176" cy="139"/>
            </a:xfrm>
            <a:custGeom>
              <a:avLst/>
              <a:gdLst>
                <a:gd name="T0" fmla="*/ 111 w 176"/>
                <a:gd name="T1" fmla="*/ 139 h 139"/>
                <a:gd name="T2" fmla="*/ 0 w 176"/>
                <a:gd name="T3" fmla="*/ 0 h 139"/>
                <a:gd name="T4" fmla="*/ 176 w 176"/>
                <a:gd name="T5" fmla="*/ 48 h 139"/>
                <a:gd name="T6" fmla="*/ 111 w 176"/>
                <a:gd name="T7" fmla="*/ 139 h 139"/>
                <a:gd name="T8" fmla="*/ 0 60000 65536"/>
                <a:gd name="T9" fmla="*/ 0 60000 65536"/>
                <a:gd name="T10" fmla="*/ 0 60000 65536"/>
                <a:gd name="T11" fmla="*/ 0 60000 65536"/>
                <a:gd name="T12" fmla="*/ 0 w 176"/>
                <a:gd name="T13" fmla="*/ 0 h 139"/>
                <a:gd name="T14" fmla="*/ 176 w 176"/>
                <a:gd name="T15" fmla="*/ 139 h 139"/>
              </a:gdLst>
              <a:ahLst/>
              <a:cxnLst>
                <a:cxn ang="T8">
                  <a:pos x="T0" y="T1"/>
                </a:cxn>
                <a:cxn ang="T9">
                  <a:pos x="T2" y="T3"/>
                </a:cxn>
                <a:cxn ang="T10">
                  <a:pos x="T4" y="T5"/>
                </a:cxn>
                <a:cxn ang="T11">
                  <a:pos x="T6" y="T7"/>
                </a:cxn>
              </a:cxnLst>
              <a:rect l="T12" t="T13" r="T14" b="T15"/>
              <a:pathLst>
                <a:path w="176" h="139">
                  <a:moveTo>
                    <a:pt x="111" y="139"/>
                  </a:moveTo>
                  <a:lnTo>
                    <a:pt x="0" y="0"/>
                  </a:lnTo>
                  <a:lnTo>
                    <a:pt x="176" y="48"/>
                  </a:lnTo>
                  <a:lnTo>
                    <a:pt x="111" y="139"/>
                  </a:lnTo>
                  <a:close/>
                </a:path>
              </a:pathLst>
            </a:custGeom>
            <a:solidFill>
              <a:srgbClr val="000000"/>
            </a:solidFill>
            <a:ln w="9525">
              <a:noFill/>
              <a:round/>
              <a:headEnd/>
              <a:tailEnd/>
            </a:ln>
          </p:spPr>
          <p:txBody>
            <a:bodyPr/>
            <a:lstStyle/>
            <a:p>
              <a:endParaRPr lang="en-US"/>
            </a:p>
          </p:txBody>
        </p:sp>
        <p:sp>
          <p:nvSpPr>
            <p:cNvPr id="22563" name="Rectangle 32"/>
            <p:cNvSpPr>
              <a:spLocks noChangeArrowheads="1"/>
            </p:cNvSpPr>
            <p:nvPr/>
          </p:nvSpPr>
          <p:spPr bwMode="auto">
            <a:xfrm>
              <a:off x="2163" y="807"/>
              <a:ext cx="1448" cy="276"/>
            </a:xfrm>
            <a:prstGeom prst="rect">
              <a:avLst/>
            </a:prstGeom>
            <a:noFill/>
            <a:ln w="9525">
              <a:noFill/>
              <a:miter lim="800000"/>
              <a:headEnd/>
              <a:tailEnd/>
            </a:ln>
          </p:spPr>
          <p:txBody>
            <a:bodyPr wrap="none" lIns="0" tIns="0" rIns="0" bIns="0">
              <a:spAutoFit/>
            </a:bodyPr>
            <a:lstStyle/>
            <a:p>
              <a:r>
                <a:rPr lang="en-US" sz="2600" b="1">
                  <a:solidFill>
                    <a:srgbClr val="000000"/>
                  </a:solidFill>
                </a:rPr>
                <a:t>Star Schema</a:t>
              </a:r>
              <a:endParaRPr 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smtClean="0"/>
              <a:t>Snowflake Schema </a:t>
            </a:r>
          </a:p>
        </p:txBody>
      </p:sp>
      <p:sp>
        <p:nvSpPr>
          <p:cNvPr id="5"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963E4B02-807E-4A2E-9375-FE887895094B}" type="slidenum">
              <a:rPr lang="en-US" b="0">
                <a:solidFill>
                  <a:schemeClr val="bg1"/>
                </a:solidFill>
              </a:rPr>
              <a:pPr algn="l" fontAlgn="auto">
                <a:spcAft>
                  <a:spcPts val="0"/>
                </a:spcAft>
                <a:defRPr/>
              </a:pPr>
              <a:t>19</a:t>
            </a:fld>
            <a:endParaRPr lang="en-US" b="0" dirty="0">
              <a:solidFill>
                <a:schemeClr val="bg1"/>
              </a:solidFill>
            </a:endParaRPr>
          </a:p>
        </p:txBody>
      </p:sp>
      <p:grpSp>
        <p:nvGrpSpPr>
          <p:cNvPr id="23556" name="Group 4"/>
          <p:cNvGrpSpPr>
            <a:grpSpLocks noChangeAspect="1"/>
          </p:cNvGrpSpPr>
          <p:nvPr/>
        </p:nvGrpSpPr>
        <p:grpSpPr bwMode="auto">
          <a:xfrm>
            <a:off x="225425" y="1208088"/>
            <a:ext cx="8008938" cy="4787900"/>
            <a:chOff x="142" y="761"/>
            <a:chExt cx="5045" cy="3016"/>
          </a:xfrm>
        </p:grpSpPr>
        <p:sp>
          <p:nvSpPr>
            <p:cNvPr id="23557" name="AutoShape 3"/>
            <p:cNvSpPr>
              <a:spLocks noChangeAspect="1" noChangeArrowheads="1" noTextEdit="1"/>
            </p:cNvSpPr>
            <p:nvPr/>
          </p:nvSpPr>
          <p:spPr bwMode="auto">
            <a:xfrm>
              <a:off x="142" y="761"/>
              <a:ext cx="5045" cy="3016"/>
            </a:xfrm>
            <a:prstGeom prst="rect">
              <a:avLst/>
            </a:prstGeom>
            <a:noFill/>
            <a:ln w="9525">
              <a:noFill/>
              <a:miter lim="800000"/>
              <a:headEnd/>
              <a:tailEnd/>
            </a:ln>
          </p:spPr>
          <p:txBody>
            <a:bodyPr/>
            <a:lstStyle/>
            <a:p>
              <a:endParaRPr lang="en-US"/>
            </a:p>
          </p:txBody>
        </p:sp>
        <p:sp>
          <p:nvSpPr>
            <p:cNvPr id="4101" name="Rectangle 5"/>
            <p:cNvSpPr>
              <a:spLocks noChangeArrowheads="1"/>
            </p:cNvSpPr>
            <p:nvPr/>
          </p:nvSpPr>
          <p:spPr bwMode="auto">
            <a:xfrm>
              <a:off x="1904" y="2170"/>
              <a:ext cx="1448" cy="351"/>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fontAlgn="auto">
                <a:spcBef>
                  <a:spcPts val="0"/>
                </a:spcBef>
                <a:spcAft>
                  <a:spcPts val="0"/>
                </a:spcAft>
                <a:defRPr/>
              </a:pPr>
              <a:endParaRPr lang="en-US"/>
            </a:p>
          </p:txBody>
        </p:sp>
        <p:sp>
          <p:nvSpPr>
            <p:cNvPr id="23561" name="Rectangle 6"/>
            <p:cNvSpPr>
              <a:spLocks noChangeArrowheads="1"/>
            </p:cNvSpPr>
            <p:nvPr/>
          </p:nvSpPr>
          <p:spPr bwMode="auto">
            <a:xfrm>
              <a:off x="1904" y="2170"/>
              <a:ext cx="1448" cy="351"/>
            </a:xfrm>
            <a:prstGeom prst="rect">
              <a:avLst/>
            </a:prstGeom>
            <a:noFill/>
            <a:ln w="4" cap="rnd">
              <a:solidFill>
                <a:srgbClr val="000000"/>
              </a:solidFill>
              <a:round/>
              <a:headEnd/>
              <a:tailEnd/>
            </a:ln>
          </p:spPr>
          <p:txBody>
            <a:bodyPr/>
            <a:lstStyle/>
            <a:p>
              <a:endParaRPr lang="en-US"/>
            </a:p>
          </p:txBody>
        </p:sp>
        <p:sp>
          <p:nvSpPr>
            <p:cNvPr id="23562" name="Rectangle 7"/>
            <p:cNvSpPr>
              <a:spLocks noChangeArrowheads="1"/>
            </p:cNvSpPr>
            <p:nvPr/>
          </p:nvSpPr>
          <p:spPr bwMode="auto">
            <a:xfrm>
              <a:off x="2127" y="2183"/>
              <a:ext cx="1126" cy="179"/>
            </a:xfrm>
            <a:prstGeom prst="rect">
              <a:avLst/>
            </a:prstGeom>
            <a:noFill/>
            <a:ln w="9525">
              <a:noFill/>
              <a:miter lim="800000"/>
              <a:headEnd/>
              <a:tailEnd/>
            </a:ln>
          </p:spPr>
          <p:txBody>
            <a:bodyPr wrap="none" lIns="0" tIns="0" rIns="0" bIns="0">
              <a:spAutoFit/>
            </a:bodyPr>
            <a:lstStyle/>
            <a:p>
              <a:r>
                <a:rPr lang="en-US" sz="1700" b="1">
                  <a:solidFill>
                    <a:srgbClr val="000000"/>
                  </a:solidFill>
                </a:rPr>
                <a:t>Fact  Table</a:t>
              </a:r>
              <a:endParaRPr lang="en-US"/>
            </a:p>
          </p:txBody>
        </p:sp>
        <p:sp>
          <p:nvSpPr>
            <p:cNvPr id="23563" name="Rectangle 8"/>
            <p:cNvSpPr>
              <a:spLocks noChangeArrowheads="1"/>
            </p:cNvSpPr>
            <p:nvPr/>
          </p:nvSpPr>
          <p:spPr bwMode="auto">
            <a:xfrm>
              <a:off x="2155" y="2334"/>
              <a:ext cx="1084" cy="179"/>
            </a:xfrm>
            <a:prstGeom prst="rect">
              <a:avLst/>
            </a:prstGeom>
            <a:noFill/>
            <a:ln w="9525">
              <a:noFill/>
              <a:miter lim="800000"/>
              <a:headEnd/>
              <a:tailEnd/>
            </a:ln>
          </p:spPr>
          <p:txBody>
            <a:bodyPr wrap="none" lIns="0" tIns="0" rIns="0" bIns="0">
              <a:spAutoFit/>
            </a:bodyPr>
            <a:lstStyle/>
            <a:p>
              <a:r>
                <a:rPr lang="en-US" sz="1700" b="1">
                  <a:solidFill>
                    <a:srgbClr val="000000"/>
                  </a:solidFill>
                </a:rPr>
                <a:t>E.g.  Sales</a:t>
              </a:r>
              <a:endParaRPr lang="en-US"/>
            </a:p>
          </p:txBody>
        </p:sp>
        <p:sp>
          <p:nvSpPr>
            <p:cNvPr id="4105" name="Line 9"/>
            <p:cNvSpPr>
              <a:spLocks noChangeShapeType="1"/>
            </p:cNvSpPr>
            <p:nvPr/>
          </p:nvSpPr>
          <p:spPr bwMode="auto">
            <a:xfrm>
              <a:off x="1265" y="1974"/>
              <a:ext cx="467" cy="149"/>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3565" name="Freeform 10"/>
            <p:cNvSpPr>
              <a:spLocks/>
            </p:cNvSpPr>
            <p:nvPr/>
          </p:nvSpPr>
          <p:spPr bwMode="auto">
            <a:xfrm>
              <a:off x="1693" y="2083"/>
              <a:ext cx="186" cy="87"/>
            </a:xfrm>
            <a:custGeom>
              <a:avLst/>
              <a:gdLst>
                <a:gd name="T0" fmla="*/ 51 w 186"/>
                <a:gd name="T1" fmla="*/ 0 h 87"/>
                <a:gd name="T2" fmla="*/ 186 w 186"/>
                <a:gd name="T3" fmla="*/ 87 h 87"/>
                <a:gd name="T4" fmla="*/ 0 w 186"/>
                <a:gd name="T5" fmla="*/ 71 h 87"/>
                <a:gd name="T6" fmla="*/ 51 w 186"/>
                <a:gd name="T7" fmla="*/ 0 h 87"/>
                <a:gd name="T8" fmla="*/ 0 60000 65536"/>
                <a:gd name="T9" fmla="*/ 0 60000 65536"/>
                <a:gd name="T10" fmla="*/ 0 60000 65536"/>
                <a:gd name="T11" fmla="*/ 0 60000 65536"/>
                <a:gd name="T12" fmla="*/ 0 w 186"/>
                <a:gd name="T13" fmla="*/ 0 h 87"/>
                <a:gd name="T14" fmla="*/ 186 w 186"/>
                <a:gd name="T15" fmla="*/ 87 h 87"/>
              </a:gdLst>
              <a:ahLst/>
              <a:cxnLst>
                <a:cxn ang="T8">
                  <a:pos x="T0" y="T1"/>
                </a:cxn>
                <a:cxn ang="T9">
                  <a:pos x="T2" y="T3"/>
                </a:cxn>
                <a:cxn ang="T10">
                  <a:pos x="T4" y="T5"/>
                </a:cxn>
                <a:cxn ang="T11">
                  <a:pos x="T6" y="T7"/>
                </a:cxn>
              </a:cxnLst>
              <a:rect l="T12" t="T13" r="T14" b="T15"/>
              <a:pathLst>
                <a:path w="186" h="87">
                  <a:moveTo>
                    <a:pt x="51" y="0"/>
                  </a:moveTo>
                  <a:lnTo>
                    <a:pt x="186" y="87"/>
                  </a:lnTo>
                  <a:lnTo>
                    <a:pt x="0" y="71"/>
                  </a:lnTo>
                  <a:lnTo>
                    <a:pt x="51" y="0"/>
                  </a:lnTo>
                  <a:close/>
                </a:path>
              </a:pathLst>
            </a:custGeom>
            <a:solidFill>
              <a:srgbClr val="000000"/>
            </a:solidFill>
            <a:ln w="9525">
              <a:noFill/>
              <a:round/>
              <a:headEnd/>
              <a:tailEnd/>
            </a:ln>
          </p:spPr>
          <p:txBody>
            <a:bodyPr/>
            <a:lstStyle/>
            <a:p>
              <a:endParaRPr lang="en-US"/>
            </a:p>
          </p:txBody>
        </p:sp>
        <p:sp>
          <p:nvSpPr>
            <p:cNvPr id="4107" name="Line 11"/>
            <p:cNvSpPr>
              <a:spLocks noChangeShapeType="1"/>
            </p:cNvSpPr>
            <p:nvPr/>
          </p:nvSpPr>
          <p:spPr bwMode="auto">
            <a:xfrm flipH="1">
              <a:off x="3495" y="1995"/>
              <a:ext cx="339" cy="123"/>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3567" name="Freeform 12"/>
            <p:cNvSpPr>
              <a:spLocks/>
            </p:cNvSpPr>
            <p:nvPr/>
          </p:nvSpPr>
          <p:spPr bwMode="auto">
            <a:xfrm>
              <a:off x="3352" y="2078"/>
              <a:ext cx="184" cy="92"/>
            </a:xfrm>
            <a:custGeom>
              <a:avLst/>
              <a:gdLst>
                <a:gd name="T0" fmla="*/ 184 w 184"/>
                <a:gd name="T1" fmla="*/ 70 h 92"/>
                <a:gd name="T2" fmla="*/ 0 w 184"/>
                <a:gd name="T3" fmla="*/ 92 h 92"/>
                <a:gd name="T4" fmla="*/ 128 w 184"/>
                <a:gd name="T5" fmla="*/ 0 h 92"/>
                <a:gd name="T6" fmla="*/ 184 w 184"/>
                <a:gd name="T7" fmla="*/ 70 h 92"/>
                <a:gd name="T8" fmla="*/ 0 60000 65536"/>
                <a:gd name="T9" fmla="*/ 0 60000 65536"/>
                <a:gd name="T10" fmla="*/ 0 60000 65536"/>
                <a:gd name="T11" fmla="*/ 0 60000 65536"/>
                <a:gd name="T12" fmla="*/ 0 w 184"/>
                <a:gd name="T13" fmla="*/ 0 h 92"/>
                <a:gd name="T14" fmla="*/ 184 w 184"/>
                <a:gd name="T15" fmla="*/ 92 h 92"/>
              </a:gdLst>
              <a:ahLst/>
              <a:cxnLst>
                <a:cxn ang="T8">
                  <a:pos x="T0" y="T1"/>
                </a:cxn>
                <a:cxn ang="T9">
                  <a:pos x="T2" y="T3"/>
                </a:cxn>
                <a:cxn ang="T10">
                  <a:pos x="T4" y="T5"/>
                </a:cxn>
                <a:cxn ang="T11">
                  <a:pos x="T6" y="T7"/>
                </a:cxn>
              </a:cxnLst>
              <a:rect l="T12" t="T13" r="T14" b="T15"/>
              <a:pathLst>
                <a:path w="184" h="92">
                  <a:moveTo>
                    <a:pt x="184" y="70"/>
                  </a:moveTo>
                  <a:lnTo>
                    <a:pt x="0" y="92"/>
                  </a:lnTo>
                  <a:lnTo>
                    <a:pt x="128" y="0"/>
                  </a:lnTo>
                  <a:lnTo>
                    <a:pt x="184" y="70"/>
                  </a:lnTo>
                  <a:close/>
                </a:path>
              </a:pathLst>
            </a:custGeom>
            <a:solidFill>
              <a:srgbClr val="000000"/>
            </a:solidFill>
            <a:ln w="9525">
              <a:noFill/>
              <a:round/>
              <a:headEnd/>
              <a:tailEnd/>
            </a:ln>
          </p:spPr>
          <p:txBody>
            <a:bodyPr/>
            <a:lstStyle/>
            <a:p>
              <a:endParaRPr lang="en-US"/>
            </a:p>
          </p:txBody>
        </p:sp>
        <p:sp>
          <p:nvSpPr>
            <p:cNvPr id="4109" name="Line 13"/>
            <p:cNvSpPr>
              <a:spLocks noChangeShapeType="1"/>
            </p:cNvSpPr>
            <p:nvPr/>
          </p:nvSpPr>
          <p:spPr bwMode="auto">
            <a:xfrm flipH="1">
              <a:off x="1449" y="2576"/>
              <a:ext cx="314" cy="12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3569" name="Freeform 14"/>
            <p:cNvSpPr>
              <a:spLocks/>
            </p:cNvSpPr>
            <p:nvPr/>
          </p:nvSpPr>
          <p:spPr bwMode="auto">
            <a:xfrm>
              <a:off x="1721" y="2521"/>
              <a:ext cx="183" cy="93"/>
            </a:xfrm>
            <a:custGeom>
              <a:avLst/>
              <a:gdLst>
                <a:gd name="T0" fmla="*/ 0 w 183"/>
                <a:gd name="T1" fmla="*/ 25 h 93"/>
                <a:gd name="T2" fmla="*/ 183 w 183"/>
                <a:gd name="T3" fmla="*/ 0 h 93"/>
                <a:gd name="T4" fmla="*/ 59 w 183"/>
                <a:gd name="T5" fmla="*/ 93 h 93"/>
                <a:gd name="T6" fmla="*/ 0 w 183"/>
                <a:gd name="T7" fmla="*/ 25 h 93"/>
                <a:gd name="T8" fmla="*/ 0 60000 65536"/>
                <a:gd name="T9" fmla="*/ 0 60000 65536"/>
                <a:gd name="T10" fmla="*/ 0 60000 65536"/>
                <a:gd name="T11" fmla="*/ 0 60000 65536"/>
                <a:gd name="T12" fmla="*/ 0 w 183"/>
                <a:gd name="T13" fmla="*/ 0 h 93"/>
                <a:gd name="T14" fmla="*/ 183 w 183"/>
                <a:gd name="T15" fmla="*/ 93 h 93"/>
              </a:gdLst>
              <a:ahLst/>
              <a:cxnLst>
                <a:cxn ang="T8">
                  <a:pos x="T0" y="T1"/>
                </a:cxn>
                <a:cxn ang="T9">
                  <a:pos x="T2" y="T3"/>
                </a:cxn>
                <a:cxn ang="T10">
                  <a:pos x="T4" y="T5"/>
                </a:cxn>
                <a:cxn ang="T11">
                  <a:pos x="T6" y="T7"/>
                </a:cxn>
              </a:cxnLst>
              <a:rect l="T12" t="T13" r="T14" b="T15"/>
              <a:pathLst>
                <a:path w="183" h="93">
                  <a:moveTo>
                    <a:pt x="0" y="25"/>
                  </a:moveTo>
                  <a:lnTo>
                    <a:pt x="183" y="0"/>
                  </a:lnTo>
                  <a:lnTo>
                    <a:pt x="59" y="93"/>
                  </a:lnTo>
                  <a:lnTo>
                    <a:pt x="0" y="25"/>
                  </a:lnTo>
                  <a:close/>
                </a:path>
              </a:pathLst>
            </a:custGeom>
            <a:solidFill>
              <a:srgbClr val="000000"/>
            </a:solidFill>
            <a:ln w="9525">
              <a:noFill/>
              <a:round/>
              <a:headEnd/>
              <a:tailEnd/>
            </a:ln>
          </p:spPr>
          <p:txBody>
            <a:bodyPr/>
            <a:lstStyle/>
            <a:p>
              <a:endParaRPr lang="en-US"/>
            </a:p>
          </p:txBody>
        </p:sp>
        <p:sp>
          <p:nvSpPr>
            <p:cNvPr id="4111" name="Line 15"/>
            <p:cNvSpPr>
              <a:spLocks noChangeShapeType="1"/>
            </p:cNvSpPr>
            <p:nvPr/>
          </p:nvSpPr>
          <p:spPr bwMode="auto">
            <a:xfrm>
              <a:off x="3495" y="2573"/>
              <a:ext cx="339" cy="123"/>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3571" name="Freeform 16"/>
            <p:cNvSpPr>
              <a:spLocks/>
            </p:cNvSpPr>
            <p:nvPr/>
          </p:nvSpPr>
          <p:spPr bwMode="auto">
            <a:xfrm>
              <a:off x="3352" y="2521"/>
              <a:ext cx="184" cy="91"/>
            </a:xfrm>
            <a:custGeom>
              <a:avLst/>
              <a:gdLst>
                <a:gd name="T0" fmla="*/ 128 w 184"/>
                <a:gd name="T1" fmla="*/ 91 h 91"/>
                <a:gd name="T2" fmla="*/ 0 w 184"/>
                <a:gd name="T3" fmla="*/ 0 h 91"/>
                <a:gd name="T4" fmla="*/ 184 w 184"/>
                <a:gd name="T5" fmla="*/ 22 h 91"/>
                <a:gd name="T6" fmla="*/ 128 w 184"/>
                <a:gd name="T7" fmla="*/ 91 h 91"/>
                <a:gd name="T8" fmla="*/ 0 60000 65536"/>
                <a:gd name="T9" fmla="*/ 0 60000 65536"/>
                <a:gd name="T10" fmla="*/ 0 60000 65536"/>
                <a:gd name="T11" fmla="*/ 0 60000 65536"/>
                <a:gd name="T12" fmla="*/ 0 w 184"/>
                <a:gd name="T13" fmla="*/ 0 h 91"/>
                <a:gd name="T14" fmla="*/ 184 w 184"/>
                <a:gd name="T15" fmla="*/ 91 h 91"/>
              </a:gdLst>
              <a:ahLst/>
              <a:cxnLst>
                <a:cxn ang="T8">
                  <a:pos x="T0" y="T1"/>
                </a:cxn>
                <a:cxn ang="T9">
                  <a:pos x="T2" y="T3"/>
                </a:cxn>
                <a:cxn ang="T10">
                  <a:pos x="T4" y="T5"/>
                </a:cxn>
                <a:cxn ang="T11">
                  <a:pos x="T6" y="T7"/>
                </a:cxn>
              </a:cxnLst>
              <a:rect l="T12" t="T13" r="T14" b="T15"/>
              <a:pathLst>
                <a:path w="184" h="91">
                  <a:moveTo>
                    <a:pt x="128" y="91"/>
                  </a:moveTo>
                  <a:lnTo>
                    <a:pt x="0" y="0"/>
                  </a:lnTo>
                  <a:lnTo>
                    <a:pt x="184" y="22"/>
                  </a:lnTo>
                  <a:lnTo>
                    <a:pt x="128" y="91"/>
                  </a:lnTo>
                  <a:close/>
                </a:path>
              </a:pathLst>
            </a:custGeom>
            <a:solidFill>
              <a:srgbClr val="000000"/>
            </a:solidFill>
            <a:ln w="9525">
              <a:noFill/>
              <a:round/>
              <a:headEnd/>
              <a:tailEnd/>
            </a:ln>
          </p:spPr>
          <p:txBody>
            <a:bodyPr/>
            <a:lstStyle/>
            <a:p>
              <a:endParaRPr lang="en-US"/>
            </a:p>
          </p:txBody>
        </p:sp>
        <p:sp>
          <p:nvSpPr>
            <p:cNvPr id="4113" name="Rectangle 17"/>
            <p:cNvSpPr>
              <a:spLocks noChangeArrowheads="1"/>
            </p:cNvSpPr>
            <p:nvPr/>
          </p:nvSpPr>
          <p:spPr bwMode="auto">
            <a:xfrm>
              <a:off x="3834" y="2696"/>
              <a:ext cx="1104" cy="24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3573" name="Rectangle 18"/>
            <p:cNvSpPr>
              <a:spLocks noChangeArrowheads="1"/>
            </p:cNvSpPr>
            <p:nvPr/>
          </p:nvSpPr>
          <p:spPr bwMode="auto">
            <a:xfrm>
              <a:off x="3834" y="2696"/>
              <a:ext cx="1104" cy="242"/>
            </a:xfrm>
            <a:prstGeom prst="rect">
              <a:avLst/>
            </a:prstGeom>
            <a:noFill/>
            <a:ln w="4" cap="rnd">
              <a:solidFill>
                <a:srgbClr val="000000"/>
              </a:solidFill>
              <a:round/>
              <a:headEnd/>
              <a:tailEnd/>
            </a:ln>
          </p:spPr>
          <p:txBody>
            <a:bodyPr/>
            <a:lstStyle/>
            <a:p>
              <a:endParaRPr lang="en-US"/>
            </a:p>
          </p:txBody>
        </p:sp>
        <p:sp>
          <p:nvSpPr>
            <p:cNvPr id="23574" name="Rectangle 19"/>
            <p:cNvSpPr>
              <a:spLocks noChangeArrowheads="1"/>
            </p:cNvSpPr>
            <p:nvPr/>
          </p:nvSpPr>
          <p:spPr bwMode="auto">
            <a:xfrm>
              <a:off x="3985" y="2693"/>
              <a:ext cx="859" cy="151"/>
            </a:xfrm>
            <a:prstGeom prst="rect">
              <a:avLst/>
            </a:prstGeom>
            <a:noFill/>
            <a:ln w="9525">
              <a:noFill/>
              <a:miter lim="800000"/>
              <a:headEnd/>
              <a:tailEnd/>
            </a:ln>
          </p:spPr>
          <p:txBody>
            <a:bodyPr wrap="none" lIns="0" tIns="0" rIns="0" bIns="0">
              <a:spAutoFit/>
            </a:bodyPr>
            <a:lstStyle/>
            <a:p>
              <a:r>
                <a:rPr lang="en-US" sz="1300" b="1">
                  <a:solidFill>
                    <a:srgbClr val="000000"/>
                  </a:solidFill>
                </a:rPr>
                <a:t>Dimension</a:t>
              </a:r>
              <a:endParaRPr lang="en-US"/>
            </a:p>
          </p:txBody>
        </p:sp>
        <p:sp>
          <p:nvSpPr>
            <p:cNvPr id="23575" name="Rectangle 20"/>
            <p:cNvSpPr>
              <a:spLocks noChangeArrowheads="1"/>
            </p:cNvSpPr>
            <p:nvPr/>
          </p:nvSpPr>
          <p:spPr bwMode="auto">
            <a:xfrm>
              <a:off x="4182" y="2815"/>
              <a:ext cx="479" cy="151"/>
            </a:xfrm>
            <a:prstGeom prst="rect">
              <a:avLst/>
            </a:prstGeom>
            <a:noFill/>
            <a:ln w="9525">
              <a:noFill/>
              <a:miter lim="800000"/>
              <a:headEnd/>
              <a:tailEnd/>
            </a:ln>
          </p:spPr>
          <p:txBody>
            <a:bodyPr wrap="none" lIns="0" tIns="0" rIns="0" bIns="0">
              <a:spAutoFit/>
            </a:bodyPr>
            <a:lstStyle/>
            <a:p>
              <a:r>
                <a:rPr lang="en-US" sz="1300" b="1">
                  <a:solidFill>
                    <a:srgbClr val="000000"/>
                  </a:solidFill>
                </a:rPr>
                <a:t>Table</a:t>
              </a:r>
              <a:endParaRPr lang="en-US"/>
            </a:p>
          </p:txBody>
        </p:sp>
        <p:sp>
          <p:nvSpPr>
            <p:cNvPr id="4117" name="Rectangle 21"/>
            <p:cNvSpPr>
              <a:spLocks noChangeArrowheads="1"/>
            </p:cNvSpPr>
            <p:nvPr/>
          </p:nvSpPr>
          <p:spPr bwMode="auto">
            <a:xfrm>
              <a:off x="162" y="1732"/>
              <a:ext cx="1287" cy="24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3577" name="Rectangle 22"/>
            <p:cNvSpPr>
              <a:spLocks noChangeArrowheads="1"/>
            </p:cNvSpPr>
            <p:nvPr/>
          </p:nvSpPr>
          <p:spPr bwMode="auto">
            <a:xfrm>
              <a:off x="162" y="1732"/>
              <a:ext cx="1287" cy="242"/>
            </a:xfrm>
            <a:prstGeom prst="rect">
              <a:avLst/>
            </a:prstGeom>
            <a:noFill/>
            <a:ln w="4" cap="rnd">
              <a:solidFill>
                <a:srgbClr val="000000"/>
              </a:solidFill>
              <a:round/>
              <a:headEnd/>
              <a:tailEnd/>
            </a:ln>
          </p:spPr>
          <p:txBody>
            <a:bodyPr/>
            <a:lstStyle/>
            <a:p>
              <a:endParaRPr lang="en-US"/>
            </a:p>
          </p:txBody>
        </p:sp>
        <p:sp>
          <p:nvSpPr>
            <p:cNvPr id="23578" name="Rectangle 23"/>
            <p:cNvSpPr>
              <a:spLocks noChangeArrowheads="1"/>
            </p:cNvSpPr>
            <p:nvPr/>
          </p:nvSpPr>
          <p:spPr bwMode="auto">
            <a:xfrm>
              <a:off x="466" y="1788"/>
              <a:ext cx="746" cy="151"/>
            </a:xfrm>
            <a:prstGeom prst="rect">
              <a:avLst/>
            </a:prstGeom>
            <a:noFill/>
            <a:ln w="9525">
              <a:noFill/>
              <a:miter lim="800000"/>
              <a:headEnd/>
              <a:tailEnd/>
            </a:ln>
          </p:spPr>
          <p:txBody>
            <a:bodyPr wrap="none" lIns="0" tIns="0" rIns="0" bIns="0">
              <a:spAutoFit/>
            </a:bodyPr>
            <a:lstStyle/>
            <a:p>
              <a:r>
                <a:rPr lang="en-US" sz="1300" b="1">
                  <a:solidFill>
                    <a:srgbClr val="000000"/>
                  </a:solidFill>
                </a:rPr>
                <a:t>Products</a:t>
              </a:r>
              <a:endParaRPr lang="en-US"/>
            </a:p>
          </p:txBody>
        </p:sp>
        <p:sp>
          <p:nvSpPr>
            <p:cNvPr id="4120" name="Rectangle 24"/>
            <p:cNvSpPr>
              <a:spLocks noChangeArrowheads="1"/>
            </p:cNvSpPr>
            <p:nvPr/>
          </p:nvSpPr>
          <p:spPr bwMode="auto">
            <a:xfrm>
              <a:off x="162" y="1292"/>
              <a:ext cx="1287" cy="24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3580" name="Rectangle 25"/>
            <p:cNvSpPr>
              <a:spLocks noChangeArrowheads="1"/>
            </p:cNvSpPr>
            <p:nvPr/>
          </p:nvSpPr>
          <p:spPr bwMode="auto">
            <a:xfrm>
              <a:off x="162" y="1292"/>
              <a:ext cx="1287" cy="241"/>
            </a:xfrm>
            <a:prstGeom prst="rect">
              <a:avLst/>
            </a:prstGeom>
            <a:noFill/>
            <a:ln w="4" cap="rnd">
              <a:solidFill>
                <a:srgbClr val="000000"/>
              </a:solidFill>
              <a:round/>
              <a:headEnd/>
              <a:tailEnd/>
            </a:ln>
          </p:spPr>
          <p:txBody>
            <a:bodyPr/>
            <a:lstStyle/>
            <a:p>
              <a:endParaRPr lang="en-US"/>
            </a:p>
          </p:txBody>
        </p:sp>
        <p:sp>
          <p:nvSpPr>
            <p:cNvPr id="23581" name="Rectangle 26"/>
            <p:cNvSpPr>
              <a:spLocks noChangeArrowheads="1"/>
            </p:cNvSpPr>
            <p:nvPr/>
          </p:nvSpPr>
          <p:spPr bwMode="auto">
            <a:xfrm>
              <a:off x="424" y="1289"/>
              <a:ext cx="831" cy="151"/>
            </a:xfrm>
            <a:prstGeom prst="rect">
              <a:avLst/>
            </a:prstGeom>
            <a:noFill/>
            <a:ln w="9525">
              <a:noFill/>
              <a:miter lim="800000"/>
              <a:headEnd/>
              <a:tailEnd/>
            </a:ln>
          </p:spPr>
          <p:txBody>
            <a:bodyPr wrap="none" lIns="0" tIns="0" rIns="0" bIns="0">
              <a:spAutoFit/>
            </a:bodyPr>
            <a:lstStyle/>
            <a:p>
              <a:r>
                <a:rPr lang="en-US" sz="1300" b="1">
                  <a:solidFill>
                    <a:srgbClr val="000000"/>
                  </a:solidFill>
                </a:rPr>
                <a:t>Products_</a:t>
              </a:r>
              <a:endParaRPr lang="en-US"/>
            </a:p>
          </p:txBody>
        </p:sp>
        <p:sp>
          <p:nvSpPr>
            <p:cNvPr id="23582" name="Rectangle 27"/>
            <p:cNvSpPr>
              <a:spLocks noChangeArrowheads="1"/>
            </p:cNvSpPr>
            <p:nvPr/>
          </p:nvSpPr>
          <p:spPr bwMode="auto">
            <a:xfrm>
              <a:off x="466" y="1411"/>
              <a:ext cx="746" cy="151"/>
            </a:xfrm>
            <a:prstGeom prst="rect">
              <a:avLst/>
            </a:prstGeom>
            <a:noFill/>
            <a:ln w="9525">
              <a:noFill/>
              <a:miter lim="800000"/>
              <a:headEnd/>
              <a:tailEnd/>
            </a:ln>
          </p:spPr>
          <p:txBody>
            <a:bodyPr wrap="none" lIns="0" tIns="0" rIns="0" bIns="0">
              <a:spAutoFit/>
            </a:bodyPr>
            <a:lstStyle/>
            <a:p>
              <a:r>
                <a:rPr lang="en-US" sz="1300" b="1">
                  <a:solidFill>
                    <a:srgbClr val="000000"/>
                  </a:solidFill>
                </a:rPr>
                <a:t>Category</a:t>
              </a:r>
              <a:endParaRPr lang="en-US"/>
            </a:p>
          </p:txBody>
        </p:sp>
        <p:sp>
          <p:nvSpPr>
            <p:cNvPr id="4124" name="Rectangle 28"/>
            <p:cNvSpPr>
              <a:spLocks noChangeArrowheads="1"/>
            </p:cNvSpPr>
            <p:nvPr/>
          </p:nvSpPr>
          <p:spPr bwMode="auto">
            <a:xfrm>
              <a:off x="162" y="796"/>
              <a:ext cx="1287" cy="24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3584" name="Rectangle 29"/>
            <p:cNvSpPr>
              <a:spLocks noChangeArrowheads="1"/>
            </p:cNvSpPr>
            <p:nvPr/>
          </p:nvSpPr>
          <p:spPr bwMode="auto">
            <a:xfrm>
              <a:off x="162" y="796"/>
              <a:ext cx="1287" cy="241"/>
            </a:xfrm>
            <a:prstGeom prst="rect">
              <a:avLst/>
            </a:prstGeom>
            <a:noFill/>
            <a:ln w="4" cap="rnd">
              <a:solidFill>
                <a:srgbClr val="000000"/>
              </a:solidFill>
              <a:round/>
              <a:headEnd/>
              <a:tailEnd/>
            </a:ln>
          </p:spPr>
          <p:txBody>
            <a:bodyPr/>
            <a:lstStyle/>
            <a:p>
              <a:endParaRPr lang="en-US"/>
            </a:p>
          </p:txBody>
        </p:sp>
        <p:sp>
          <p:nvSpPr>
            <p:cNvPr id="23585" name="Rectangle 30"/>
            <p:cNvSpPr>
              <a:spLocks noChangeArrowheads="1"/>
            </p:cNvSpPr>
            <p:nvPr/>
          </p:nvSpPr>
          <p:spPr bwMode="auto">
            <a:xfrm>
              <a:off x="424" y="790"/>
              <a:ext cx="831" cy="151"/>
            </a:xfrm>
            <a:prstGeom prst="rect">
              <a:avLst/>
            </a:prstGeom>
            <a:noFill/>
            <a:ln w="9525">
              <a:noFill/>
              <a:miter lim="800000"/>
              <a:headEnd/>
              <a:tailEnd/>
            </a:ln>
          </p:spPr>
          <p:txBody>
            <a:bodyPr wrap="none" lIns="0" tIns="0" rIns="0" bIns="0">
              <a:spAutoFit/>
            </a:bodyPr>
            <a:lstStyle/>
            <a:p>
              <a:r>
                <a:rPr lang="en-US" sz="1300" b="1">
                  <a:solidFill>
                    <a:srgbClr val="000000"/>
                  </a:solidFill>
                </a:rPr>
                <a:t>Products_</a:t>
              </a:r>
              <a:endParaRPr lang="en-US"/>
            </a:p>
          </p:txBody>
        </p:sp>
        <p:sp>
          <p:nvSpPr>
            <p:cNvPr id="23586" name="Rectangle 31"/>
            <p:cNvSpPr>
              <a:spLocks noChangeArrowheads="1"/>
            </p:cNvSpPr>
            <p:nvPr/>
          </p:nvSpPr>
          <p:spPr bwMode="auto">
            <a:xfrm>
              <a:off x="297" y="921"/>
              <a:ext cx="1056" cy="151"/>
            </a:xfrm>
            <a:prstGeom prst="rect">
              <a:avLst/>
            </a:prstGeom>
            <a:noFill/>
            <a:ln w="9525">
              <a:noFill/>
              <a:miter lim="800000"/>
              <a:headEnd/>
              <a:tailEnd/>
            </a:ln>
          </p:spPr>
          <p:txBody>
            <a:bodyPr wrap="none" lIns="0" tIns="0" rIns="0" bIns="0">
              <a:spAutoFit/>
            </a:bodyPr>
            <a:lstStyle/>
            <a:p>
              <a:r>
                <a:rPr lang="en-US" sz="1300" b="1">
                  <a:solidFill>
                    <a:srgbClr val="000000"/>
                  </a:solidFill>
                </a:rPr>
                <a:t>Manufacturer</a:t>
              </a:r>
              <a:endParaRPr lang="en-US"/>
            </a:p>
          </p:txBody>
        </p:sp>
        <p:sp>
          <p:nvSpPr>
            <p:cNvPr id="4128" name="Line 32"/>
            <p:cNvSpPr>
              <a:spLocks noChangeShapeType="1"/>
            </p:cNvSpPr>
            <p:nvPr/>
          </p:nvSpPr>
          <p:spPr bwMode="auto">
            <a:xfrm flipV="1">
              <a:off x="805" y="1642"/>
              <a:ext cx="1" cy="9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3588" name="Freeform 33"/>
            <p:cNvSpPr>
              <a:spLocks/>
            </p:cNvSpPr>
            <p:nvPr/>
          </p:nvSpPr>
          <p:spPr bwMode="auto">
            <a:xfrm>
              <a:off x="746" y="1533"/>
              <a:ext cx="119" cy="119"/>
            </a:xfrm>
            <a:custGeom>
              <a:avLst/>
              <a:gdLst>
                <a:gd name="T0" fmla="*/ 0 w 119"/>
                <a:gd name="T1" fmla="*/ 119 h 119"/>
                <a:gd name="T2" fmla="*/ 59 w 119"/>
                <a:gd name="T3" fmla="*/ 0 h 119"/>
                <a:gd name="T4" fmla="*/ 119 w 119"/>
                <a:gd name="T5" fmla="*/ 119 h 119"/>
                <a:gd name="T6" fmla="*/ 0 w 119"/>
                <a:gd name="T7" fmla="*/ 119 h 119"/>
                <a:gd name="T8" fmla="*/ 0 60000 65536"/>
                <a:gd name="T9" fmla="*/ 0 60000 65536"/>
                <a:gd name="T10" fmla="*/ 0 60000 65536"/>
                <a:gd name="T11" fmla="*/ 0 60000 65536"/>
                <a:gd name="T12" fmla="*/ 0 w 119"/>
                <a:gd name="T13" fmla="*/ 0 h 119"/>
                <a:gd name="T14" fmla="*/ 119 w 119"/>
                <a:gd name="T15" fmla="*/ 119 h 119"/>
              </a:gdLst>
              <a:ahLst/>
              <a:cxnLst>
                <a:cxn ang="T8">
                  <a:pos x="T0" y="T1"/>
                </a:cxn>
                <a:cxn ang="T9">
                  <a:pos x="T2" y="T3"/>
                </a:cxn>
                <a:cxn ang="T10">
                  <a:pos x="T4" y="T5"/>
                </a:cxn>
                <a:cxn ang="T11">
                  <a:pos x="T6" y="T7"/>
                </a:cxn>
              </a:cxnLst>
              <a:rect l="T12" t="T13" r="T14" b="T15"/>
              <a:pathLst>
                <a:path w="119" h="119">
                  <a:moveTo>
                    <a:pt x="0" y="119"/>
                  </a:moveTo>
                  <a:lnTo>
                    <a:pt x="59" y="0"/>
                  </a:lnTo>
                  <a:lnTo>
                    <a:pt x="119" y="119"/>
                  </a:lnTo>
                  <a:lnTo>
                    <a:pt x="0" y="119"/>
                  </a:lnTo>
                  <a:close/>
                </a:path>
              </a:pathLst>
            </a:custGeom>
            <a:solidFill>
              <a:srgbClr val="000000"/>
            </a:solidFill>
            <a:ln w="9525">
              <a:noFill/>
              <a:round/>
              <a:headEnd/>
              <a:tailEnd/>
            </a:ln>
          </p:spPr>
          <p:txBody>
            <a:bodyPr/>
            <a:lstStyle/>
            <a:p>
              <a:endParaRPr lang="en-US"/>
            </a:p>
          </p:txBody>
        </p:sp>
        <p:sp>
          <p:nvSpPr>
            <p:cNvPr id="4130" name="Line 34"/>
            <p:cNvSpPr>
              <a:spLocks noChangeShapeType="1"/>
            </p:cNvSpPr>
            <p:nvPr/>
          </p:nvSpPr>
          <p:spPr bwMode="auto">
            <a:xfrm flipV="1">
              <a:off x="805" y="1146"/>
              <a:ext cx="1" cy="146"/>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3590" name="Freeform 35"/>
            <p:cNvSpPr>
              <a:spLocks/>
            </p:cNvSpPr>
            <p:nvPr/>
          </p:nvSpPr>
          <p:spPr bwMode="auto">
            <a:xfrm>
              <a:off x="746" y="1037"/>
              <a:ext cx="119" cy="119"/>
            </a:xfrm>
            <a:custGeom>
              <a:avLst/>
              <a:gdLst>
                <a:gd name="T0" fmla="*/ 0 w 119"/>
                <a:gd name="T1" fmla="*/ 119 h 119"/>
                <a:gd name="T2" fmla="*/ 59 w 119"/>
                <a:gd name="T3" fmla="*/ 0 h 119"/>
                <a:gd name="T4" fmla="*/ 119 w 119"/>
                <a:gd name="T5" fmla="*/ 119 h 119"/>
                <a:gd name="T6" fmla="*/ 0 w 119"/>
                <a:gd name="T7" fmla="*/ 119 h 119"/>
                <a:gd name="T8" fmla="*/ 0 60000 65536"/>
                <a:gd name="T9" fmla="*/ 0 60000 65536"/>
                <a:gd name="T10" fmla="*/ 0 60000 65536"/>
                <a:gd name="T11" fmla="*/ 0 60000 65536"/>
                <a:gd name="T12" fmla="*/ 0 w 119"/>
                <a:gd name="T13" fmla="*/ 0 h 119"/>
                <a:gd name="T14" fmla="*/ 119 w 119"/>
                <a:gd name="T15" fmla="*/ 119 h 119"/>
              </a:gdLst>
              <a:ahLst/>
              <a:cxnLst>
                <a:cxn ang="T8">
                  <a:pos x="T0" y="T1"/>
                </a:cxn>
                <a:cxn ang="T9">
                  <a:pos x="T2" y="T3"/>
                </a:cxn>
                <a:cxn ang="T10">
                  <a:pos x="T4" y="T5"/>
                </a:cxn>
                <a:cxn ang="T11">
                  <a:pos x="T6" y="T7"/>
                </a:cxn>
              </a:cxnLst>
              <a:rect l="T12" t="T13" r="T14" b="T15"/>
              <a:pathLst>
                <a:path w="119" h="119">
                  <a:moveTo>
                    <a:pt x="0" y="119"/>
                  </a:moveTo>
                  <a:lnTo>
                    <a:pt x="59" y="0"/>
                  </a:lnTo>
                  <a:lnTo>
                    <a:pt x="119" y="119"/>
                  </a:lnTo>
                  <a:lnTo>
                    <a:pt x="0" y="119"/>
                  </a:lnTo>
                  <a:close/>
                </a:path>
              </a:pathLst>
            </a:custGeom>
            <a:solidFill>
              <a:srgbClr val="000000"/>
            </a:solidFill>
            <a:ln w="9525">
              <a:noFill/>
              <a:round/>
              <a:headEnd/>
              <a:tailEnd/>
            </a:ln>
          </p:spPr>
          <p:txBody>
            <a:bodyPr/>
            <a:lstStyle/>
            <a:p>
              <a:endParaRPr lang="en-US"/>
            </a:p>
          </p:txBody>
        </p:sp>
        <p:sp>
          <p:nvSpPr>
            <p:cNvPr id="4132" name="Rectangle 36"/>
            <p:cNvSpPr>
              <a:spLocks noChangeArrowheads="1"/>
            </p:cNvSpPr>
            <p:nvPr/>
          </p:nvSpPr>
          <p:spPr bwMode="auto">
            <a:xfrm>
              <a:off x="3881" y="803"/>
              <a:ext cx="1287" cy="24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3592" name="Rectangle 37"/>
            <p:cNvSpPr>
              <a:spLocks noChangeArrowheads="1"/>
            </p:cNvSpPr>
            <p:nvPr/>
          </p:nvSpPr>
          <p:spPr bwMode="auto">
            <a:xfrm>
              <a:off x="3881" y="803"/>
              <a:ext cx="1287" cy="241"/>
            </a:xfrm>
            <a:prstGeom prst="rect">
              <a:avLst/>
            </a:prstGeom>
            <a:noFill/>
            <a:ln w="4" cap="rnd">
              <a:solidFill>
                <a:srgbClr val="000000"/>
              </a:solidFill>
              <a:round/>
              <a:headEnd/>
              <a:tailEnd/>
            </a:ln>
          </p:spPr>
          <p:txBody>
            <a:bodyPr/>
            <a:lstStyle/>
            <a:p>
              <a:endParaRPr lang="en-US"/>
            </a:p>
          </p:txBody>
        </p:sp>
        <p:sp>
          <p:nvSpPr>
            <p:cNvPr id="4134" name="Rectangle 38"/>
            <p:cNvSpPr>
              <a:spLocks noChangeArrowheads="1"/>
            </p:cNvSpPr>
            <p:nvPr/>
          </p:nvSpPr>
          <p:spPr bwMode="auto">
            <a:xfrm>
              <a:off x="3881" y="1732"/>
              <a:ext cx="1287" cy="24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3594" name="Rectangle 39"/>
            <p:cNvSpPr>
              <a:spLocks noChangeArrowheads="1"/>
            </p:cNvSpPr>
            <p:nvPr/>
          </p:nvSpPr>
          <p:spPr bwMode="auto">
            <a:xfrm>
              <a:off x="3881" y="1732"/>
              <a:ext cx="1287" cy="242"/>
            </a:xfrm>
            <a:prstGeom prst="rect">
              <a:avLst/>
            </a:prstGeom>
            <a:noFill/>
            <a:ln w="4" cap="rnd">
              <a:solidFill>
                <a:srgbClr val="000000"/>
              </a:solidFill>
              <a:round/>
              <a:headEnd/>
              <a:tailEnd/>
            </a:ln>
          </p:spPr>
          <p:txBody>
            <a:bodyPr/>
            <a:lstStyle/>
            <a:p>
              <a:endParaRPr lang="en-US"/>
            </a:p>
          </p:txBody>
        </p:sp>
        <p:sp>
          <p:nvSpPr>
            <p:cNvPr id="23595" name="Rectangle 40"/>
            <p:cNvSpPr>
              <a:spLocks noChangeArrowheads="1"/>
            </p:cNvSpPr>
            <p:nvPr/>
          </p:nvSpPr>
          <p:spPr bwMode="auto">
            <a:xfrm>
              <a:off x="4112" y="1722"/>
              <a:ext cx="859" cy="151"/>
            </a:xfrm>
            <a:prstGeom prst="rect">
              <a:avLst/>
            </a:prstGeom>
            <a:noFill/>
            <a:ln w="9525">
              <a:noFill/>
              <a:miter lim="800000"/>
              <a:headEnd/>
              <a:tailEnd/>
            </a:ln>
          </p:spPr>
          <p:txBody>
            <a:bodyPr wrap="none" lIns="0" tIns="0" rIns="0" bIns="0">
              <a:spAutoFit/>
            </a:bodyPr>
            <a:lstStyle/>
            <a:p>
              <a:r>
                <a:rPr lang="en-US" sz="1300" b="1">
                  <a:solidFill>
                    <a:srgbClr val="000000"/>
                  </a:solidFill>
                </a:rPr>
                <a:t>Dimension</a:t>
              </a:r>
              <a:endParaRPr lang="en-US"/>
            </a:p>
          </p:txBody>
        </p:sp>
        <p:sp>
          <p:nvSpPr>
            <p:cNvPr id="23596" name="Rectangle 41"/>
            <p:cNvSpPr>
              <a:spLocks noChangeArrowheads="1"/>
            </p:cNvSpPr>
            <p:nvPr/>
          </p:nvSpPr>
          <p:spPr bwMode="auto">
            <a:xfrm>
              <a:off x="4323" y="1854"/>
              <a:ext cx="479" cy="151"/>
            </a:xfrm>
            <a:prstGeom prst="rect">
              <a:avLst/>
            </a:prstGeom>
            <a:noFill/>
            <a:ln w="9525">
              <a:noFill/>
              <a:miter lim="800000"/>
              <a:headEnd/>
              <a:tailEnd/>
            </a:ln>
          </p:spPr>
          <p:txBody>
            <a:bodyPr wrap="none" lIns="0" tIns="0" rIns="0" bIns="0">
              <a:spAutoFit/>
            </a:bodyPr>
            <a:lstStyle/>
            <a:p>
              <a:r>
                <a:rPr lang="en-US" sz="1300" b="1">
                  <a:solidFill>
                    <a:srgbClr val="000000"/>
                  </a:solidFill>
                </a:rPr>
                <a:t>Table</a:t>
              </a:r>
              <a:endParaRPr lang="en-US"/>
            </a:p>
          </p:txBody>
        </p:sp>
        <p:sp>
          <p:nvSpPr>
            <p:cNvPr id="4138" name="Rectangle 42"/>
            <p:cNvSpPr>
              <a:spLocks noChangeArrowheads="1"/>
            </p:cNvSpPr>
            <p:nvPr/>
          </p:nvSpPr>
          <p:spPr bwMode="auto">
            <a:xfrm>
              <a:off x="3881" y="1292"/>
              <a:ext cx="1287" cy="24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3598" name="Rectangle 43"/>
            <p:cNvSpPr>
              <a:spLocks noChangeArrowheads="1"/>
            </p:cNvSpPr>
            <p:nvPr/>
          </p:nvSpPr>
          <p:spPr bwMode="auto">
            <a:xfrm>
              <a:off x="3881" y="1292"/>
              <a:ext cx="1287" cy="241"/>
            </a:xfrm>
            <a:prstGeom prst="rect">
              <a:avLst/>
            </a:prstGeom>
            <a:noFill/>
            <a:ln w="4" cap="rnd">
              <a:solidFill>
                <a:srgbClr val="000000"/>
              </a:solidFill>
              <a:round/>
              <a:headEnd/>
              <a:tailEnd/>
            </a:ln>
          </p:spPr>
          <p:txBody>
            <a:bodyPr/>
            <a:lstStyle/>
            <a:p>
              <a:endParaRPr lang="en-US"/>
            </a:p>
          </p:txBody>
        </p:sp>
        <p:sp>
          <p:nvSpPr>
            <p:cNvPr id="4140" name="Line 44"/>
            <p:cNvSpPr>
              <a:spLocks noChangeShapeType="1"/>
            </p:cNvSpPr>
            <p:nvPr/>
          </p:nvSpPr>
          <p:spPr bwMode="auto">
            <a:xfrm flipV="1">
              <a:off x="4524" y="1642"/>
              <a:ext cx="1" cy="9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3600" name="Freeform 45"/>
            <p:cNvSpPr>
              <a:spLocks/>
            </p:cNvSpPr>
            <p:nvPr/>
          </p:nvSpPr>
          <p:spPr bwMode="auto">
            <a:xfrm>
              <a:off x="4465" y="1533"/>
              <a:ext cx="118" cy="119"/>
            </a:xfrm>
            <a:custGeom>
              <a:avLst/>
              <a:gdLst>
                <a:gd name="T0" fmla="*/ 118 w 118"/>
                <a:gd name="T1" fmla="*/ 119 h 119"/>
                <a:gd name="T2" fmla="*/ 59 w 118"/>
                <a:gd name="T3" fmla="*/ 0 h 119"/>
                <a:gd name="T4" fmla="*/ 0 w 118"/>
                <a:gd name="T5" fmla="*/ 119 h 119"/>
                <a:gd name="T6" fmla="*/ 118 w 118"/>
                <a:gd name="T7" fmla="*/ 119 h 119"/>
                <a:gd name="T8" fmla="*/ 0 60000 65536"/>
                <a:gd name="T9" fmla="*/ 0 60000 65536"/>
                <a:gd name="T10" fmla="*/ 0 60000 65536"/>
                <a:gd name="T11" fmla="*/ 0 60000 65536"/>
                <a:gd name="T12" fmla="*/ 0 w 118"/>
                <a:gd name="T13" fmla="*/ 0 h 119"/>
                <a:gd name="T14" fmla="*/ 118 w 118"/>
                <a:gd name="T15" fmla="*/ 119 h 119"/>
              </a:gdLst>
              <a:ahLst/>
              <a:cxnLst>
                <a:cxn ang="T8">
                  <a:pos x="T0" y="T1"/>
                </a:cxn>
                <a:cxn ang="T9">
                  <a:pos x="T2" y="T3"/>
                </a:cxn>
                <a:cxn ang="T10">
                  <a:pos x="T4" y="T5"/>
                </a:cxn>
                <a:cxn ang="T11">
                  <a:pos x="T6" y="T7"/>
                </a:cxn>
              </a:cxnLst>
              <a:rect l="T12" t="T13" r="T14" b="T15"/>
              <a:pathLst>
                <a:path w="118" h="119">
                  <a:moveTo>
                    <a:pt x="118" y="119"/>
                  </a:moveTo>
                  <a:lnTo>
                    <a:pt x="59" y="0"/>
                  </a:lnTo>
                  <a:lnTo>
                    <a:pt x="0" y="119"/>
                  </a:lnTo>
                  <a:lnTo>
                    <a:pt x="118" y="119"/>
                  </a:lnTo>
                  <a:close/>
                </a:path>
              </a:pathLst>
            </a:custGeom>
            <a:solidFill>
              <a:srgbClr val="000000"/>
            </a:solidFill>
            <a:ln w="9525">
              <a:noFill/>
              <a:round/>
              <a:headEnd/>
              <a:tailEnd/>
            </a:ln>
          </p:spPr>
          <p:txBody>
            <a:bodyPr/>
            <a:lstStyle/>
            <a:p>
              <a:endParaRPr lang="en-US"/>
            </a:p>
          </p:txBody>
        </p:sp>
        <p:sp>
          <p:nvSpPr>
            <p:cNvPr id="4142" name="Rectangle 46"/>
            <p:cNvSpPr>
              <a:spLocks noChangeArrowheads="1"/>
            </p:cNvSpPr>
            <p:nvPr/>
          </p:nvSpPr>
          <p:spPr bwMode="auto">
            <a:xfrm>
              <a:off x="162" y="3069"/>
              <a:ext cx="1287" cy="24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3602" name="Rectangle 47"/>
            <p:cNvSpPr>
              <a:spLocks noChangeArrowheads="1"/>
            </p:cNvSpPr>
            <p:nvPr/>
          </p:nvSpPr>
          <p:spPr bwMode="auto">
            <a:xfrm>
              <a:off x="162" y="3069"/>
              <a:ext cx="1287" cy="242"/>
            </a:xfrm>
            <a:prstGeom prst="rect">
              <a:avLst/>
            </a:prstGeom>
            <a:noFill/>
            <a:ln w="4" cap="rnd">
              <a:solidFill>
                <a:srgbClr val="000000"/>
              </a:solidFill>
              <a:round/>
              <a:headEnd/>
              <a:tailEnd/>
            </a:ln>
          </p:spPr>
          <p:txBody>
            <a:bodyPr/>
            <a:lstStyle/>
            <a:p>
              <a:endParaRPr lang="en-US"/>
            </a:p>
          </p:txBody>
        </p:sp>
        <p:sp>
          <p:nvSpPr>
            <p:cNvPr id="23603" name="Rectangle 48"/>
            <p:cNvSpPr>
              <a:spLocks noChangeArrowheads="1"/>
            </p:cNvSpPr>
            <p:nvPr/>
          </p:nvSpPr>
          <p:spPr bwMode="auto">
            <a:xfrm>
              <a:off x="438" y="3126"/>
              <a:ext cx="788" cy="151"/>
            </a:xfrm>
            <a:prstGeom prst="rect">
              <a:avLst/>
            </a:prstGeom>
            <a:noFill/>
            <a:ln w="9525">
              <a:noFill/>
              <a:miter lim="800000"/>
              <a:headEnd/>
              <a:tailEnd/>
            </a:ln>
          </p:spPr>
          <p:txBody>
            <a:bodyPr wrap="none" lIns="0" tIns="0" rIns="0" bIns="0">
              <a:spAutoFit/>
            </a:bodyPr>
            <a:lstStyle/>
            <a:p>
              <a:r>
                <a:rPr lang="en-US" sz="1300" b="1">
                  <a:solidFill>
                    <a:srgbClr val="000000"/>
                  </a:solidFill>
                </a:rPr>
                <a:t>Countries</a:t>
              </a:r>
              <a:endParaRPr lang="en-US"/>
            </a:p>
          </p:txBody>
        </p:sp>
        <p:sp>
          <p:nvSpPr>
            <p:cNvPr id="4145" name="Rectangle 49"/>
            <p:cNvSpPr>
              <a:spLocks noChangeArrowheads="1"/>
            </p:cNvSpPr>
            <p:nvPr/>
          </p:nvSpPr>
          <p:spPr bwMode="auto">
            <a:xfrm>
              <a:off x="162" y="2696"/>
              <a:ext cx="1287" cy="24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3605" name="Rectangle 50"/>
            <p:cNvSpPr>
              <a:spLocks noChangeArrowheads="1"/>
            </p:cNvSpPr>
            <p:nvPr/>
          </p:nvSpPr>
          <p:spPr bwMode="auto">
            <a:xfrm>
              <a:off x="162" y="2696"/>
              <a:ext cx="1287" cy="242"/>
            </a:xfrm>
            <a:prstGeom prst="rect">
              <a:avLst/>
            </a:prstGeom>
            <a:noFill/>
            <a:ln w="4" cap="rnd">
              <a:solidFill>
                <a:srgbClr val="000000"/>
              </a:solidFill>
              <a:round/>
              <a:headEnd/>
              <a:tailEnd/>
            </a:ln>
          </p:spPr>
          <p:txBody>
            <a:bodyPr/>
            <a:lstStyle/>
            <a:p>
              <a:endParaRPr lang="en-US"/>
            </a:p>
          </p:txBody>
        </p:sp>
        <p:sp>
          <p:nvSpPr>
            <p:cNvPr id="23606" name="Rectangle 51"/>
            <p:cNvSpPr>
              <a:spLocks noChangeArrowheads="1"/>
            </p:cNvSpPr>
            <p:nvPr/>
          </p:nvSpPr>
          <p:spPr bwMode="auto">
            <a:xfrm>
              <a:off x="395" y="2759"/>
              <a:ext cx="887" cy="151"/>
            </a:xfrm>
            <a:prstGeom prst="rect">
              <a:avLst/>
            </a:prstGeom>
            <a:noFill/>
            <a:ln w="9525">
              <a:noFill/>
              <a:miter lim="800000"/>
              <a:headEnd/>
              <a:tailEnd/>
            </a:ln>
          </p:spPr>
          <p:txBody>
            <a:bodyPr wrap="none" lIns="0" tIns="0" rIns="0" bIns="0">
              <a:spAutoFit/>
            </a:bodyPr>
            <a:lstStyle/>
            <a:p>
              <a:r>
                <a:rPr lang="en-US" sz="1300" b="1">
                  <a:solidFill>
                    <a:srgbClr val="000000"/>
                  </a:solidFill>
                </a:rPr>
                <a:t>Customers</a:t>
              </a:r>
              <a:endParaRPr lang="en-US"/>
            </a:p>
          </p:txBody>
        </p:sp>
        <p:sp>
          <p:nvSpPr>
            <p:cNvPr id="4148" name="Rectangle 52"/>
            <p:cNvSpPr>
              <a:spLocks noChangeArrowheads="1"/>
            </p:cNvSpPr>
            <p:nvPr/>
          </p:nvSpPr>
          <p:spPr bwMode="auto">
            <a:xfrm>
              <a:off x="162" y="3523"/>
              <a:ext cx="1287" cy="241"/>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3608" name="Rectangle 53"/>
            <p:cNvSpPr>
              <a:spLocks noChangeArrowheads="1"/>
            </p:cNvSpPr>
            <p:nvPr/>
          </p:nvSpPr>
          <p:spPr bwMode="auto">
            <a:xfrm>
              <a:off x="162" y="3523"/>
              <a:ext cx="1287" cy="241"/>
            </a:xfrm>
            <a:prstGeom prst="rect">
              <a:avLst/>
            </a:prstGeom>
            <a:noFill/>
            <a:ln w="4" cap="rnd">
              <a:solidFill>
                <a:srgbClr val="000000"/>
              </a:solidFill>
              <a:round/>
              <a:headEnd/>
              <a:tailEnd/>
            </a:ln>
          </p:spPr>
          <p:txBody>
            <a:bodyPr/>
            <a:lstStyle/>
            <a:p>
              <a:endParaRPr lang="en-US"/>
            </a:p>
          </p:txBody>
        </p:sp>
        <p:sp>
          <p:nvSpPr>
            <p:cNvPr id="23609" name="Rectangle 54"/>
            <p:cNvSpPr>
              <a:spLocks noChangeArrowheads="1"/>
            </p:cNvSpPr>
            <p:nvPr/>
          </p:nvSpPr>
          <p:spPr bwMode="auto">
            <a:xfrm>
              <a:off x="592" y="3579"/>
              <a:ext cx="493" cy="151"/>
            </a:xfrm>
            <a:prstGeom prst="rect">
              <a:avLst/>
            </a:prstGeom>
            <a:noFill/>
            <a:ln w="9525">
              <a:noFill/>
              <a:miter lim="800000"/>
              <a:headEnd/>
              <a:tailEnd/>
            </a:ln>
          </p:spPr>
          <p:txBody>
            <a:bodyPr wrap="none" lIns="0" tIns="0" rIns="0" bIns="0">
              <a:spAutoFit/>
            </a:bodyPr>
            <a:lstStyle/>
            <a:p>
              <a:r>
                <a:rPr lang="en-US" sz="1300" b="1">
                  <a:solidFill>
                    <a:srgbClr val="000000"/>
                  </a:solidFill>
                </a:rPr>
                <a:t>Cities</a:t>
              </a:r>
              <a:endParaRPr lang="en-US"/>
            </a:p>
          </p:txBody>
        </p:sp>
        <p:sp>
          <p:nvSpPr>
            <p:cNvPr id="23610" name="Line 55"/>
            <p:cNvSpPr>
              <a:spLocks noChangeShapeType="1"/>
            </p:cNvSpPr>
            <p:nvPr/>
          </p:nvSpPr>
          <p:spPr bwMode="auto">
            <a:xfrm flipV="1">
              <a:off x="805" y="2938"/>
              <a:ext cx="1" cy="22"/>
            </a:xfrm>
            <a:prstGeom prst="line">
              <a:avLst/>
            </a:prstGeom>
            <a:noFill/>
            <a:ln w="19" cap="rnd">
              <a:solidFill>
                <a:srgbClr val="000000"/>
              </a:solidFill>
              <a:round/>
              <a:headEnd/>
              <a:tailEnd/>
            </a:ln>
          </p:spPr>
          <p:txBody>
            <a:bodyPr/>
            <a:lstStyle/>
            <a:p>
              <a:endParaRPr lang="en-US"/>
            </a:p>
          </p:txBody>
        </p:sp>
        <p:sp>
          <p:nvSpPr>
            <p:cNvPr id="23611" name="Freeform 56"/>
            <p:cNvSpPr>
              <a:spLocks/>
            </p:cNvSpPr>
            <p:nvPr/>
          </p:nvSpPr>
          <p:spPr bwMode="auto">
            <a:xfrm>
              <a:off x="746" y="2968"/>
              <a:ext cx="119" cy="118"/>
            </a:xfrm>
            <a:custGeom>
              <a:avLst/>
              <a:gdLst>
                <a:gd name="T0" fmla="*/ 119 w 119"/>
                <a:gd name="T1" fmla="*/ 0 h 118"/>
                <a:gd name="T2" fmla="*/ 59 w 119"/>
                <a:gd name="T3" fmla="*/ 118 h 118"/>
                <a:gd name="T4" fmla="*/ 0 w 119"/>
                <a:gd name="T5" fmla="*/ 0 h 118"/>
                <a:gd name="T6" fmla="*/ 119 w 119"/>
                <a:gd name="T7" fmla="*/ 0 h 118"/>
                <a:gd name="T8" fmla="*/ 0 60000 65536"/>
                <a:gd name="T9" fmla="*/ 0 60000 65536"/>
                <a:gd name="T10" fmla="*/ 0 60000 65536"/>
                <a:gd name="T11" fmla="*/ 0 60000 65536"/>
                <a:gd name="T12" fmla="*/ 0 w 119"/>
                <a:gd name="T13" fmla="*/ 0 h 118"/>
                <a:gd name="T14" fmla="*/ 119 w 119"/>
                <a:gd name="T15" fmla="*/ 118 h 118"/>
              </a:gdLst>
              <a:ahLst/>
              <a:cxnLst>
                <a:cxn ang="T8">
                  <a:pos x="T0" y="T1"/>
                </a:cxn>
                <a:cxn ang="T9">
                  <a:pos x="T2" y="T3"/>
                </a:cxn>
                <a:cxn ang="T10">
                  <a:pos x="T4" y="T5"/>
                </a:cxn>
                <a:cxn ang="T11">
                  <a:pos x="T6" y="T7"/>
                </a:cxn>
              </a:cxnLst>
              <a:rect l="T12" t="T13" r="T14" b="T15"/>
              <a:pathLst>
                <a:path w="119" h="118">
                  <a:moveTo>
                    <a:pt x="119" y="0"/>
                  </a:moveTo>
                  <a:lnTo>
                    <a:pt x="59" y="118"/>
                  </a:lnTo>
                  <a:lnTo>
                    <a:pt x="0" y="0"/>
                  </a:lnTo>
                  <a:lnTo>
                    <a:pt x="119" y="0"/>
                  </a:lnTo>
                  <a:close/>
                </a:path>
              </a:pathLst>
            </a:custGeom>
            <a:solidFill>
              <a:srgbClr val="000000"/>
            </a:solidFill>
            <a:ln w="9525">
              <a:noFill/>
              <a:round/>
              <a:headEnd/>
              <a:tailEnd/>
            </a:ln>
          </p:spPr>
          <p:txBody>
            <a:bodyPr/>
            <a:lstStyle/>
            <a:p>
              <a:endParaRPr lang="en-US"/>
            </a:p>
          </p:txBody>
        </p:sp>
        <p:sp>
          <p:nvSpPr>
            <p:cNvPr id="4153" name="Line 57"/>
            <p:cNvSpPr>
              <a:spLocks noChangeShapeType="1"/>
            </p:cNvSpPr>
            <p:nvPr/>
          </p:nvSpPr>
          <p:spPr bwMode="auto">
            <a:xfrm flipV="1">
              <a:off x="805" y="3311"/>
              <a:ext cx="1" cy="103"/>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3613" name="Freeform 58"/>
            <p:cNvSpPr>
              <a:spLocks/>
            </p:cNvSpPr>
            <p:nvPr/>
          </p:nvSpPr>
          <p:spPr bwMode="auto">
            <a:xfrm>
              <a:off x="746" y="3404"/>
              <a:ext cx="119" cy="119"/>
            </a:xfrm>
            <a:custGeom>
              <a:avLst/>
              <a:gdLst>
                <a:gd name="T0" fmla="*/ 119 w 119"/>
                <a:gd name="T1" fmla="*/ 0 h 119"/>
                <a:gd name="T2" fmla="*/ 59 w 119"/>
                <a:gd name="T3" fmla="*/ 119 h 119"/>
                <a:gd name="T4" fmla="*/ 0 w 119"/>
                <a:gd name="T5" fmla="*/ 0 h 119"/>
                <a:gd name="T6" fmla="*/ 119 w 119"/>
                <a:gd name="T7" fmla="*/ 0 h 119"/>
                <a:gd name="T8" fmla="*/ 0 60000 65536"/>
                <a:gd name="T9" fmla="*/ 0 60000 65536"/>
                <a:gd name="T10" fmla="*/ 0 60000 65536"/>
                <a:gd name="T11" fmla="*/ 0 60000 65536"/>
                <a:gd name="T12" fmla="*/ 0 w 119"/>
                <a:gd name="T13" fmla="*/ 0 h 119"/>
                <a:gd name="T14" fmla="*/ 119 w 119"/>
                <a:gd name="T15" fmla="*/ 119 h 119"/>
              </a:gdLst>
              <a:ahLst/>
              <a:cxnLst>
                <a:cxn ang="T8">
                  <a:pos x="T0" y="T1"/>
                </a:cxn>
                <a:cxn ang="T9">
                  <a:pos x="T2" y="T3"/>
                </a:cxn>
                <a:cxn ang="T10">
                  <a:pos x="T4" y="T5"/>
                </a:cxn>
                <a:cxn ang="T11">
                  <a:pos x="T6" y="T7"/>
                </a:cxn>
              </a:cxnLst>
              <a:rect l="T12" t="T13" r="T14" b="T15"/>
              <a:pathLst>
                <a:path w="119" h="119">
                  <a:moveTo>
                    <a:pt x="119" y="0"/>
                  </a:moveTo>
                  <a:lnTo>
                    <a:pt x="59" y="119"/>
                  </a:lnTo>
                  <a:lnTo>
                    <a:pt x="0" y="0"/>
                  </a:lnTo>
                  <a:lnTo>
                    <a:pt x="119" y="0"/>
                  </a:lnTo>
                  <a:close/>
                </a:path>
              </a:pathLst>
            </a:custGeom>
            <a:solidFill>
              <a:srgbClr val="000000"/>
            </a:solidFill>
            <a:ln w="9525">
              <a:noFill/>
              <a:round/>
              <a:headEnd/>
              <a:tailEnd/>
            </a:ln>
          </p:spPr>
          <p:txBody>
            <a:bodyPr/>
            <a:lstStyle/>
            <a:p>
              <a:endParaRPr lang="en-US"/>
            </a:p>
          </p:txBody>
        </p:sp>
        <p:sp>
          <p:nvSpPr>
            <p:cNvPr id="4155" name="Line 59"/>
            <p:cNvSpPr>
              <a:spLocks noChangeShapeType="1"/>
            </p:cNvSpPr>
            <p:nvPr/>
          </p:nvSpPr>
          <p:spPr bwMode="auto">
            <a:xfrm flipV="1">
              <a:off x="4524" y="1153"/>
              <a:ext cx="1" cy="139"/>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3615" name="Freeform 60"/>
            <p:cNvSpPr>
              <a:spLocks/>
            </p:cNvSpPr>
            <p:nvPr/>
          </p:nvSpPr>
          <p:spPr bwMode="auto">
            <a:xfrm>
              <a:off x="4465" y="1044"/>
              <a:ext cx="118" cy="119"/>
            </a:xfrm>
            <a:custGeom>
              <a:avLst/>
              <a:gdLst>
                <a:gd name="T0" fmla="*/ 118 w 118"/>
                <a:gd name="T1" fmla="*/ 119 h 119"/>
                <a:gd name="T2" fmla="*/ 59 w 118"/>
                <a:gd name="T3" fmla="*/ 0 h 119"/>
                <a:gd name="T4" fmla="*/ 0 w 118"/>
                <a:gd name="T5" fmla="*/ 119 h 119"/>
                <a:gd name="T6" fmla="*/ 118 w 118"/>
                <a:gd name="T7" fmla="*/ 119 h 119"/>
                <a:gd name="T8" fmla="*/ 0 60000 65536"/>
                <a:gd name="T9" fmla="*/ 0 60000 65536"/>
                <a:gd name="T10" fmla="*/ 0 60000 65536"/>
                <a:gd name="T11" fmla="*/ 0 60000 65536"/>
                <a:gd name="T12" fmla="*/ 0 w 118"/>
                <a:gd name="T13" fmla="*/ 0 h 119"/>
                <a:gd name="T14" fmla="*/ 118 w 118"/>
                <a:gd name="T15" fmla="*/ 119 h 119"/>
              </a:gdLst>
              <a:ahLst/>
              <a:cxnLst>
                <a:cxn ang="T8">
                  <a:pos x="T0" y="T1"/>
                </a:cxn>
                <a:cxn ang="T9">
                  <a:pos x="T2" y="T3"/>
                </a:cxn>
                <a:cxn ang="T10">
                  <a:pos x="T4" y="T5"/>
                </a:cxn>
                <a:cxn ang="T11">
                  <a:pos x="T6" y="T7"/>
                </a:cxn>
              </a:cxnLst>
              <a:rect l="T12" t="T13" r="T14" b="T15"/>
              <a:pathLst>
                <a:path w="118" h="119">
                  <a:moveTo>
                    <a:pt x="118" y="119"/>
                  </a:moveTo>
                  <a:lnTo>
                    <a:pt x="59" y="0"/>
                  </a:lnTo>
                  <a:lnTo>
                    <a:pt x="0" y="119"/>
                  </a:lnTo>
                  <a:lnTo>
                    <a:pt x="118" y="119"/>
                  </a:lnTo>
                  <a:close/>
                </a:path>
              </a:pathLst>
            </a:custGeom>
            <a:solidFill>
              <a:srgbClr val="000000"/>
            </a:solidFill>
            <a:ln w="9525">
              <a:no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3813"/>
            <a:ext cx="7456488" cy="973138"/>
          </a:xfrm>
        </p:spPr>
        <p:txBody>
          <a:bodyPr/>
          <a:lstStyle/>
          <a:p>
            <a:pPr>
              <a:defRPr/>
            </a:pPr>
            <a:r>
              <a:rPr lang="en-US" dirty="0" smtClean="0"/>
              <a:t>Recap</a:t>
            </a:r>
            <a:endParaRPr lang="en-US" dirty="0"/>
          </a:p>
        </p:txBody>
      </p:sp>
      <p:sp>
        <p:nvSpPr>
          <p:cNvPr id="6147" name="Content Placeholder 2"/>
          <p:cNvSpPr>
            <a:spLocks noGrp="1"/>
          </p:cNvSpPr>
          <p:nvPr>
            <p:ph idx="1"/>
          </p:nvPr>
        </p:nvSpPr>
        <p:spPr/>
        <p:txBody>
          <a:bodyPr/>
          <a:lstStyle/>
          <a:p>
            <a:pPr algn="just" eaLnBrk="1" hangingPunct="1">
              <a:buClr>
                <a:schemeClr val="tx1"/>
              </a:buClr>
              <a:buFont typeface="Arial" charset="0"/>
              <a:buChar char="•"/>
            </a:pPr>
            <a:r>
              <a:rPr lang="en-US" sz="1800" dirty="0" smtClean="0"/>
              <a:t>Basic SQL query tuning</a:t>
            </a:r>
          </a:p>
          <a:p>
            <a:pPr algn="just" eaLnBrk="1" hangingPunct="1">
              <a:buClr>
                <a:schemeClr val="tx1"/>
              </a:buClr>
              <a:buFont typeface="Arial" charset="0"/>
              <a:buChar char="•"/>
            </a:pPr>
            <a:endParaRPr lang="en-US" sz="1800" dirty="0" smtClean="0"/>
          </a:p>
          <a:p>
            <a:pPr algn="just" eaLnBrk="1" hangingPunct="1">
              <a:buClr>
                <a:schemeClr val="tx1"/>
              </a:buClr>
              <a:buFont typeface="Arial" charset="0"/>
              <a:buChar char="•"/>
            </a:pPr>
            <a:r>
              <a:rPr lang="en-US" sz="1800" dirty="0" smtClean="0"/>
              <a:t>PL/SQL performance tuning</a:t>
            </a:r>
          </a:p>
          <a:p>
            <a:pPr algn="just" eaLnBrk="1" hangingPunct="1">
              <a:buClr>
                <a:schemeClr val="tx1"/>
              </a:buClr>
              <a:buFont typeface="Arial" charset="0"/>
              <a:buChar char="•"/>
            </a:pPr>
            <a:endParaRPr lang="en-US" sz="1800" dirty="0" smtClean="0"/>
          </a:p>
        </p:txBody>
      </p:sp>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9AF3CBB6-DF2A-411A-8C59-31999922EC0D}" type="slidenum">
              <a:rPr lang="en-US" b="0"/>
              <a:pPr algn="l" fontAlgn="auto">
                <a:spcAft>
                  <a:spcPts val="0"/>
                </a:spcAft>
                <a:defRPr/>
              </a:pPr>
              <a:t>2</a:t>
            </a:fld>
            <a:endParaRPr lang="en-US" b="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smtClean="0"/>
              <a:t>Data Mart</a:t>
            </a:r>
          </a:p>
        </p:txBody>
      </p:sp>
      <p:sp>
        <p:nvSpPr>
          <p:cNvPr id="24579" name="Rectangle 3"/>
          <p:cNvSpPr>
            <a:spLocks noGrp="1" noChangeArrowheads="1"/>
          </p:cNvSpPr>
          <p:nvPr>
            <p:ph type="body" idx="1"/>
          </p:nvPr>
        </p:nvSpPr>
        <p:spPr/>
        <p:txBody>
          <a:bodyPr/>
          <a:lstStyle/>
          <a:p>
            <a:pPr eaLnBrk="1" hangingPunct="1">
              <a:buNone/>
            </a:pPr>
            <a:r>
              <a:rPr lang="en-US" dirty="0" smtClean="0"/>
              <a:t>	 A data mart is a subset of a data warehouse which focuses on a single area of data and it is organized for quick analysis. It can be a small data warehouse itself.</a:t>
            </a:r>
          </a:p>
          <a:p>
            <a:pPr eaLnBrk="1" hangingPunct="1">
              <a:buFont typeface="Wingdings" pitchFamily="2" charset="2"/>
              <a:buNone/>
            </a:pPr>
            <a:endParaRPr lang="en-US" dirty="0" smtClean="0"/>
          </a:p>
        </p:txBody>
      </p:sp>
      <p:sp>
        <p:nvSpPr>
          <p:cNvPr id="6"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3BE19461-9CB7-4270-BC76-E7309B7377F5}" type="slidenum">
              <a:rPr lang="en-US" b="0">
                <a:solidFill>
                  <a:schemeClr val="bg1"/>
                </a:solidFill>
              </a:rPr>
              <a:pPr algn="l" fontAlgn="auto">
                <a:spcAft>
                  <a:spcPts val="0"/>
                </a:spcAft>
                <a:defRPr/>
              </a:pPr>
              <a:t>20</a:t>
            </a:fld>
            <a:endParaRPr lang="en-US" b="0" dirty="0">
              <a:solidFill>
                <a:schemeClr val="bg1"/>
              </a:solidFill>
            </a:endParaRPr>
          </a:p>
        </p:txBody>
      </p:sp>
      <p:grpSp>
        <p:nvGrpSpPr>
          <p:cNvPr id="24581" name="Group 4"/>
          <p:cNvGrpSpPr>
            <a:grpSpLocks noChangeAspect="1"/>
          </p:cNvGrpSpPr>
          <p:nvPr/>
        </p:nvGrpSpPr>
        <p:grpSpPr bwMode="auto">
          <a:xfrm>
            <a:off x="533400" y="2286000"/>
            <a:ext cx="8153400" cy="3810000"/>
            <a:chOff x="336" y="1440"/>
            <a:chExt cx="5136" cy="2400"/>
          </a:xfrm>
        </p:grpSpPr>
        <p:sp>
          <p:nvSpPr>
            <p:cNvPr id="24582" name="AutoShape 3"/>
            <p:cNvSpPr>
              <a:spLocks noChangeAspect="1" noChangeArrowheads="1" noTextEdit="1"/>
            </p:cNvSpPr>
            <p:nvPr/>
          </p:nvSpPr>
          <p:spPr bwMode="auto">
            <a:xfrm>
              <a:off x="336" y="1440"/>
              <a:ext cx="5136" cy="2400"/>
            </a:xfrm>
            <a:prstGeom prst="rect">
              <a:avLst/>
            </a:prstGeom>
            <a:noFill/>
            <a:ln w="9525">
              <a:noFill/>
              <a:miter lim="800000"/>
              <a:headEnd/>
              <a:tailEnd/>
            </a:ln>
          </p:spPr>
          <p:txBody>
            <a:bodyPr/>
            <a:lstStyle/>
            <a:p>
              <a:endParaRPr lang="en-US"/>
            </a:p>
          </p:txBody>
        </p:sp>
        <p:sp>
          <p:nvSpPr>
            <p:cNvPr id="5125" name="Rectangle 5"/>
            <p:cNvSpPr>
              <a:spLocks noChangeArrowheads="1"/>
            </p:cNvSpPr>
            <p:nvPr/>
          </p:nvSpPr>
          <p:spPr bwMode="auto">
            <a:xfrm>
              <a:off x="350" y="1449"/>
              <a:ext cx="5109" cy="515"/>
            </a:xfrm>
            <a:prstGeom prst="rect">
              <a:avLst/>
            </a:prstGeom>
            <a:ln>
              <a:headEnd/>
              <a:tailEnd/>
            </a:ln>
          </p:spPr>
          <p:style>
            <a:lnRef idx="0">
              <a:schemeClr val="accent3"/>
            </a:lnRef>
            <a:fillRef idx="3">
              <a:schemeClr val="accent3"/>
            </a:fillRef>
            <a:effectRef idx="3">
              <a:schemeClr val="accent3"/>
            </a:effectRef>
            <a:fontRef idx="minor">
              <a:schemeClr val="lt1"/>
            </a:fontRef>
          </p:style>
          <p:txBody>
            <a:bodyPr/>
            <a:lstStyle/>
            <a:p>
              <a:pPr fontAlgn="auto">
                <a:spcBef>
                  <a:spcPts val="0"/>
                </a:spcBef>
                <a:spcAft>
                  <a:spcPts val="0"/>
                </a:spcAft>
                <a:defRPr/>
              </a:pPr>
              <a:endParaRPr lang="en-US"/>
            </a:p>
          </p:txBody>
        </p:sp>
        <p:sp>
          <p:nvSpPr>
            <p:cNvPr id="24586" name="Rectangle 6"/>
            <p:cNvSpPr>
              <a:spLocks noChangeArrowheads="1"/>
            </p:cNvSpPr>
            <p:nvPr/>
          </p:nvSpPr>
          <p:spPr bwMode="auto">
            <a:xfrm>
              <a:off x="350" y="1449"/>
              <a:ext cx="5109" cy="515"/>
            </a:xfrm>
            <a:prstGeom prst="rect">
              <a:avLst/>
            </a:prstGeom>
            <a:noFill/>
            <a:ln w="2" cap="rnd">
              <a:solidFill>
                <a:srgbClr val="000000"/>
              </a:solidFill>
              <a:round/>
              <a:headEnd/>
              <a:tailEnd/>
            </a:ln>
          </p:spPr>
          <p:txBody>
            <a:bodyPr/>
            <a:lstStyle/>
            <a:p>
              <a:endParaRPr lang="en-US"/>
            </a:p>
          </p:txBody>
        </p:sp>
        <p:sp>
          <p:nvSpPr>
            <p:cNvPr id="24587" name="Rectangle 7"/>
            <p:cNvSpPr>
              <a:spLocks noChangeArrowheads="1"/>
            </p:cNvSpPr>
            <p:nvPr/>
          </p:nvSpPr>
          <p:spPr bwMode="auto">
            <a:xfrm>
              <a:off x="2402" y="1646"/>
              <a:ext cx="1007" cy="155"/>
            </a:xfrm>
            <a:prstGeom prst="rect">
              <a:avLst/>
            </a:prstGeom>
            <a:noFill/>
            <a:ln w="9525">
              <a:noFill/>
              <a:miter lim="800000"/>
              <a:headEnd/>
              <a:tailEnd/>
            </a:ln>
          </p:spPr>
          <p:txBody>
            <a:bodyPr wrap="none" lIns="0" tIns="0" rIns="0" bIns="0">
              <a:spAutoFit/>
            </a:bodyPr>
            <a:lstStyle/>
            <a:p>
              <a:r>
                <a:rPr lang="en-US" sz="1600" b="1">
                  <a:solidFill>
                    <a:srgbClr val="000000"/>
                  </a:solidFill>
                </a:rPr>
                <a:t>Data Warehouse</a:t>
              </a:r>
              <a:endParaRPr lang="en-US" sz="1600"/>
            </a:p>
          </p:txBody>
        </p:sp>
        <p:sp>
          <p:nvSpPr>
            <p:cNvPr id="24588" name="Rectangle 8"/>
            <p:cNvSpPr>
              <a:spLocks noChangeArrowheads="1"/>
            </p:cNvSpPr>
            <p:nvPr/>
          </p:nvSpPr>
          <p:spPr bwMode="auto">
            <a:xfrm>
              <a:off x="350" y="2376"/>
              <a:ext cx="1202" cy="412"/>
            </a:xfrm>
            <a:prstGeom prst="rect">
              <a:avLst/>
            </a:prstGeom>
            <a:solidFill>
              <a:srgbClr val="CCFFFF"/>
            </a:solidFill>
            <a:ln w="9525">
              <a:noFill/>
              <a:miter lim="800000"/>
              <a:headEnd/>
              <a:tailEnd/>
            </a:ln>
          </p:spPr>
          <p:txBody>
            <a:bodyPr/>
            <a:lstStyle/>
            <a:p>
              <a:endParaRPr lang="en-US"/>
            </a:p>
          </p:txBody>
        </p:sp>
        <p:sp>
          <p:nvSpPr>
            <p:cNvPr id="5129" name="Rectangle 9"/>
            <p:cNvSpPr>
              <a:spLocks noChangeArrowheads="1"/>
            </p:cNvSpPr>
            <p:nvPr/>
          </p:nvSpPr>
          <p:spPr bwMode="auto">
            <a:xfrm>
              <a:off x="350" y="2376"/>
              <a:ext cx="1202" cy="4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4590" name="Rectangle 10"/>
            <p:cNvSpPr>
              <a:spLocks noChangeArrowheads="1"/>
            </p:cNvSpPr>
            <p:nvPr/>
          </p:nvSpPr>
          <p:spPr bwMode="auto">
            <a:xfrm>
              <a:off x="627" y="2521"/>
              <a:ext cx="577" cy="136"/>
            </a:xfrm>
            <a:prstGeom prst="rect">
              <a:avLst/>
            </a:prstGeom>
            <a:noFill/>
            <a:ln w="9525">
              <a:noFill/>
              <a:miter lim="800000"/>
              <a:headEnd/>
              <a:tailEnd/>
            </a:ln>
          </p:spPr>
          <p:txBody>
            <a:bodyPr wrap="none" lIns="0" tIns="0" rIns="0" bIns="0">
              <a:spAutoFit/>
            </a:bodyPr>
            <a:lstStyle/>
            <a:p>
              <a:r>
                <a:rPr lang="en-US" sz="1400" b="1">
                  <a:solidFill>
                    <a:srgbClr val="000000"/>
                  </a:solidFill>
                </a:rPr>
                <a:t>Data Mart1</a:t>
              </a:r>
              <a:endParaRPr lang="en-US" sz="1400"/>
            </a:p>
          </p:txBody>
        </p:sp>
        <p:sp>
          <p:nvSpPr>
            <p:cNvPr id="5131" name="Rectangle 11"/>
            <p:cNvSpPr>
              <a:spLocks noChangeArrowheads="1"/>
            </p:cNvSpPr>
            <p:nvPr/>
          </p:nvSpPr>
          <p:spPr bwMode="auto">
            <a:xfrm>
              <a:off x="2303" y="2376"/>
              <a:ext cx="1202" cy="4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4592" name="Rectangle 12"/>
            <p:cNvSpPr>
              <a:spLocks noChangeArrowheads="1"/>
            </p:cNvSpPr>
            <p:nvPr/>
          </p:nvSpPr>
          <p:spPr bwMode="auto">
            <a:xfrm>
              <a:off x="2303" y="2376"/>
              <a:ext cx="1202" cy="412"/>
            </a:xfrm>
            <a:prstGeom prst="rect">
              <a:avLst/>
            </a:prstGeom>
            <a:noFill/>
            <a:ln w="2" cap="rnd">
              <a:solidFill>
                <a:srgbClr val="000000"/>
              </a:solidFill>
              <a:round/>
              <a:headEnd/>
              <a:tailEnd/>
            </a:ln>
          </p:spPr>
          <p:txBody>
            <a:bodyPr/>
            <a:lstStyle/>
            <a:p>
              <a:endParaRPr lang="en-US"/>
            </a:p>
          </p:txBody>
        </p:sp>
        <p:sp>
          <p:nvSpPr>
            <p:cNvPr id="24593" name="Rectangle 13"/>
            <p:cNvSpPr>
              <a:spLocks noChangeArrowheads="1"/>
            </p:cNvSpPr>
            <p:nvPr/>
          </p:nvSpPr>
          <p:spPr bwMode="auto">
            <a:xfrm>
              <a:off x="2581" y="2521"/>
              <a:ext cx="577" cy="136"/>
            </a:xfrm>
            <a:prstGeom prst="rect">
              <a:avLst/>
            </a:prstGeom>
            <a:noFill/>
            <a:ln w="9525">
              <a:noFill/>
              <a:miter lim="800000"/>
              <a:headEnd/>
              <a:tailEnd/>
            </a:ln>
          </p:spPr>
          <p:txBody>
            <a:bodyPr wrap="none" lIns="0" tIns="0" rIns="0" bIns="0">
              <a:spAutoFit/>
            </a:bodyPr>
            <a:lstStyle/>
            <a:p>
              <a:r>
                <a:rPr lang="en-US" sz="1400" b="1">
                  <a:solidFill>
                    <a:srgbClr val="000000"/>
                  </a:solidFill>
                </a:rPr>
                <a:t>Data Mart2</a:t>
              </a:r>
              <a:endParaRPr lang="en-US" sz="1400"/>
            </a:p>
          </p:txBody>
        </p:sp>
        <p:sp>
          <p:nvSpPr>
            <p:cNvPr id="24594" name="Rectangle 14"/>
            <p:cNvSpPr>
              <a:spLocks noChangeArrowheads="1"/>
            </p:cNvSpPr>
            <p:nvPr/>
          </p:nvSpPr>
          <p:spPr bwMode="auto">
            <a:xfrm>
              <a:off x="4257" y="2376"/>
              <a:ext cx="1202" cy="412"/>
            </a:xfrm>
            <a:prstGeom prst="rect">
              <a:avLst/>
            </a:prstGeom>
            <a:solidFill>
              <a:srgbClr val="CCFFFF"/>
            </a:solidFill>
            <a:ln w="9525">
              <a:noFill/>
              <a:miter lim="800000"/>
              <a:headEnd/>
              <a:tailEnd/>
            </a:ln>
          </p:spPr>
          <p:txBody>
            <a:bodyPr/>
            <a:lstStyle/>
            <a:p>
              <a:endParaRPr lang="en-US"/>
            </a:p>
          </p:txBody>
        </p:sp>
        <p:sp>
          <p:nvSpPr>
            <p:cNvPr id="5135" name="Rectangle 15"/>
            <p:cNvSpPr>
              <a:spLocks noChangeArrowheads="1"/>
            </p:cNvSpPr>
            <p:nvPr/>
          </p:nvSpPr>
          <p:spPr bwMode="auto">
            <a:xfrm>
              <a:off x="4257" y="2376"/>
              <a:ext cx="1202" cy="41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lstStyle/>
            <a:p>
              <a:pPr fontAlgn="auto">
                <a:spcBef>
                  <a:spcPts val="0"/>
                </a:spcBef>
                <a:spcAft>
                  <a:spcPts val="0"/>
                </a:spcAft>
                <a:defRPr/>
              </a:pPr>
              <a:endParaRPr lang="en-US"/>
            </a:p>
          </p:txBody>
        </p:sp>
        <p:sp>
          <p:nvSpPr>
            <p:cNvPr id="24596" name="Rectangle 16"/>
            <p:cNvSpPr>
              <a:spLocks noChangeArrowheads="1"/>
            </p:cNvSpPr>
            <p:nvPr/>
          </p:nvSpPr>
          <p:spPr bwMode="auto">
            <a:xfrm>
              <a:off x="4534" y="2521"/>
              <a:ext cx="577" cy="136"/>
            </a:xfrm>
            <a:prstGeom prst="rect">
              <a:avLst/>
            </a:prstGeom>
            <a:noFill/>
            <a:ln w="9525">
              <a:noFill/>
              <a:miter lim="800000"/>
              <a:headEnd/>
              <a:tailEnd/>
            </a:ln>
          </p:spPr>
          <p:txBody>
            <a:bodyPr wrap="none" lIns="0" tIns="0" rIns="0" bIns="0">
              <a:spAutoFit/>
            </a:bodyPr>
            <a:lstStyle/>
            <a:p>
              <a:r>
                <a:rPr lang="en-US" sz="1400" b="1">
                  <a:solidFill>
                    <a:srgbClr val="000000"/>
                  </a:solidFill>
                </a:rPr>
                <a:t>Data Mart3</a:t>
              </a:r>
              <a:endParaRPr lang="en-US" sz="1400"/>
            </a:p>
          </p:txBody>
        </p:sp>
        <p:sp>
          <p:nvSpPr>
            <p:cNvPr id="5137" name="Line 17"/>
            <p:cNvSpPr>
              <a:spLocks noChangeShapeType="1"/>
            </p:cNvSpPr>
            <p:nvPr/>
          </p:nvSpPr>
          <p:spPr bwMode="auto">
            <a:xfrm flipV="1">
              <a:off x="951" y="1964"/>
              <a:ext cx="1" cy="338"/>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4598" name="Freeform 18"/>
            <p:cNvSpPr>
              <a:spLocks/>
            </p:cNvSpPr>
            <p:nvPr/>
          </p:nvSpPr>
          <p:spPr bwMode="auto">
            <a:xfrm>
              <a:off x="920" y="2295"/>
              <a:ext cx="79" cy="81"/>
            </a:xfrm>
            <a:custGeom>
              <a:avLst/>
              <a:gdLst>
                <a:gd name="T0" fmla="*/ 79 w 79"/>
                <a:gd name="T1" fmla="*/ 0 h 81"/>
                <a:gd name="T2" fmla="*/ 40 w 79"/>
                <a:gd name="T3" fmla="*/ 81 h 81"/>
                <a:gd name="T4" fmla="*/ 0 w 79"/>
                <a:gd name="T5" fmla="*/ 0 h 81"/>
                <a:gd name="T6" fmla="*/ 79 w 79"/>
                <a:gd name="T7" fmla="*/ 0 h 81"/>
                <a:gd name="T8" fmla="*/ 0 60000 65536"/>
                <a:gd name="T9" fmla="*/ 0 60000 65536"/>
                <a:gd name="T10" fmla="*/ 0 60000 65536"/>
                <a:gd name="T11" fmla="*/ 0 60000 65536"/>
                <a:gd name="T12" fmla="*/ 0 w 79"/>
                <a:gd name="T13" fmla="*/ 0 h 81"/>
                <a:gd name="T14" fmla="*/ 79 w 79"/>
                <a:gd name="T15" fmla="*/ 81 h 81"/>
              </a:gdLst>
              <a:ahLst/>
              <a:cxnLst>
                <a:cxn ang="T8">
                  <a:pos x="T0" y="T1"/>
                </a:cxn>
                <a:cxn ang="T9">
                  <a:pos x="T2" y="T3"/>
                </a:cxn>
                <a:cxn ang="T10">
                  <a:pos x="T4" y="T5"/>
                </a:cxn>
                <a:cxn ang="T11">
                  <a:pos x="T6" y="T7"/>
                </a:cxn>
              </a:cxnLst>
              <a:rect l="T12" t="T13" r="T14" b="T15"/>
              <a:pathLst>
                <a:path w="79" h="81">
                  <a:moveTo>
                    <a:pt x="79" y="0"/>
                  </a:moveTo>
                  <a:lnTo>
                    <a:pt x="40" y="81"/>
                  </a:lnTo>
                  <a:lnTo>
                    <a:pt x="0" y="0"/>
                  </a:lnTo>
                  <a:lnTo>
                    <a:pt x="79" y="0"/>
                  </a:lnTo>
                  <a:close/>
                </a:path>
              </a:pathLst>
            </a:custGeom>
            <a:solidFill>
              <a:srgbClr val="000000"/>
            </a:solidFill>
            <a:ln w="9525">
              <a:noFill/>
              <a:round/>
              <a:headEnd/>
              <a:tailEnd/>
            </a:ln>
          </p:spPr>
          <p:txBody>
            <a:bodyPr/>
            <a:lstStyle/>
            <a:p>
              <a:endParaRPr lang="en-US"/>
            </a:p>
          </p:txBody>
        </p:sp>
        <p:sp>
          <p:nvSpPr>
            <p:cNvPr id="5139" name="Line 19"/>
            <p:cNvSpPr>
              <a:spLocks noChangeShapeType="1"/>
            </p:cNvSpPr>
            <p:nvPr/>
          </p:nvSpPr>
          <p:spPr bwMode="auto">
            <a:xfrm flipV="1">
              <a:off x="2904" y="1964"/>
              <a:ext cx="1" cy="338"/>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4600" name="Freeform 20"/>
            <p:cNvSpPr>
              <a:spLocks/>
            </p:cNvSpPr>
            <p:nvPr/>
          </p:nvSpPr>
          <p:spPr bwMode="auto">
            <a:xfrm>
              <a:off x="2874" y="2295"/>
              <a:ext cx="79" cy="81"/>
            </a:xfrm>
            <a:custGeom>
              <a:avLst/>
              <a:gdLst>
                <a:gd name="T0" fmla="*/ 79 w 79"/>
                <a:gd name="T1" fmla="*/ 0 h 81"/>
                <a:gd name="T2" fmla="*/ 39 w 79"/>
                <a:gd name="T3" fmla="*/ 81 h 81"/>
                <a:gd name="T4" fmla="*/ 0 w 79"/>
                <a:gd name="T5" fmla="*/ 0 h 81"/>
                <a:gd name="T6" fmla="*/ 79 w 79"/>
                <a:gd name="T7" fmla="*/ 0 h 81"/>
                <a:gd name="T8" fmla="*/ 0 60000 65536"/>
                <a:gd name="T9" fmla="*/ 0 60000 65536"/>
                <a:gd name="T10" fmla="*/ 0 60000 65536"/>
                <a:gd name="T11" fmla="*/ 0 60000 65536"/>
                <a:gd name="T12" fmla="*/ 0 w 79"/>
                <a:gd name="T13" fmla="*/ 0 h 81"/>
                <a:gd name="T14" fmla="*/ 79 w 79"/>
                <a:gd name="T15" fmla="*/ 81 h 81"/>
              </a:gdLst>
              <a:ahLst/>
              <a:cxnLst>
                <a:cxn ang="T8">
                  <a:pos x="T0" y="T1"/>
                </a:cxn>
                <a:cxn ang="T9">
                  <a:pos x="T2" y="T3"/>
                </a:cxn>
                <a:cxn ang="T10">
                  <a:pos x="T4" y="T5"/>
                </a:cxn>
                <a:cxn ang="T11">
                  <a:pos x="T6" y="T7"/>
                </a:cxn>
              </a:cxnLst>
              <a:rect l="T12" t="T13" r="T14" b="T15"/>
              <a:pathLst>
                <a:path w="79" h="81">
                  <a:moveTo>
                    <a:pt x="79" y="0"/>
                  </a:moveTo>
                  <a:lnTo>
                    <a:pt x="39" y="81"/>
                  </a:lnTo>
                  <a:lnTo>
                    <a:pt x="0" y="0"/>
                  </a:lnTo>
                  <a:lnTo>
                    <a:pt x="79" y="0"/>
                  </a:lnTo>
                  <a:close/>
                </a:path>
              </a:pathLst>
            </a:custGeom>
            <a:solidFill>
              <a:srgbClr val="000000"/>
            </a:solidFill>
            <a:ln w="9525">
              <a:noFill/>
              <a:round/>
              <a:headEnd/>
              <a:tailEnd/>
            </a:ln>
          </p:spPr>
          <p:txBody>
            <a:bodyPr/>
            <a:lstStyle/>
            <a:p>
              <a:endParaRPr lang="en-US"/>
            </a:p>
          </p:txBody>
        </p:sp>
        <p:sp>
          <p:nvSpPr>
            <p:cNvPr id="5141" name="Line 21"/>
            <p:cNvSpPr>
              <a:spLocks noChangeShapeType="1"/>
            </p:cNvSpPr>
            <p:nvPr/>
          </p:nvSpPr>
          <p:spPr bwMode="auto">
            <a:xfrm flipV="1">
              <a:off x="4858" y="1964"/>
              <a:ext cx="1" cy="338"/>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4602" name="Freeform 22"/>
            <p:cNvSpPr>
              <a:spLocks/>
            </p:cNvSpPr>
            <p:nvPr/>
          </p:nvSpPr>
          <p:spPr bwMode="auto">
            <a:xfrm>
              <a:off x="4828" y="2295"/>
              <a:ext cx="78" cy="81"/>
            </a:xfrm>
            <a:custGeom>
              <a:avLst/>
              <a:gdLst>
                <a:gd name="T0" fmla="*/ 78 w 78"/>
                <a:gd name="T1" fmla="*/ 0 h 81"/>
                <a:gd name="T2" fmla="*/ 39 w 78"/>
                <a:gd name="T3" fmla="*/ 81 h 81"/>
                <a:gd name="T4" fmla="*/ 0 w 78"/>
                <a:gd name="T5" fmla="*/ 0 h 81"/>
                <a:gd name="T6" fmla="*/ 78 w 78"/>
                <a:gd name="T7" fmla="*/ 0 h 81"/>
                <a:gd name="T8" fmla="*/ 0 60000 65536"/>
                <a:gd name="T9" fmla="*/ 0 60000 65536"/>
                <a:gd name="T10" fmla="*/ 0 60000 65536"/>
                <a:gd name="T11" fmla="*/ 0 60000 65536"/>
                <a:gd name="T12" fmla="*/ 0 w 78"/>
                <a:gd name="T13" fmla="*/ 0 h 81"/>
                <a:gd name="T14" fmla="*/ 78 w 78"/>
                <a:gd name="T15" fmla="*/ 81 h 81"/>
              </a:gdLst>
              <a:ahLst/>
              <a:cxnLst>
                <a:cxn ang="T8">
                  <a:pos x="T0" y="T1"/>
                </a:cxn>
                <a:cxn ang="T9">
                  <a:pos x="T2" y="T3"/>
                </a:cxn>
                <a:cxn ang="T10">
                  <a:pos x="T4" y="T5"/>
                </a:cxn>
                <a:cxn ang="T11">
                  <a:pos x="T6" y="T7"/>
                </a:cxn>
              </a:cxnLst>
              <a:rect l="T12" t="T13" r="T14" b="T15"/>
              <a:pathLst>
                <a:path w="78" h="81">
                  <a:moveTo>
                    <a:pt x="78" y="0"/>
                  </a:moveTo>
                  <a:lnTo>
                    <a:pt x="39" y="81"/>
                  </a:lnTo>
                  <a:lnTo>
                    <a:pt x="0" y="0"/>
                  </a:lnTo>
                  <a:lnTo>
                    <a:pt x="78" y="0"/>
                  </a:lnTo>
                  <a:close/>
                </a:path>
              </a:pathLst>
            </a:custGeom>
            <a:solidFill>
              <a:srgbClr val="000000"/>
            </a:solidFill>
            <a:ln w="9525">
              <a:noFill/>
              <a:round/>
              <a:headEnd/>
              <a:tailEnd/>
            </a:ln>
          </p:spPr>
          <p:txBody>
            <a:bodyPr/>
            <a:lstStyle/>
            <a:p>
              <a:endParaRPr lang="en-US"/>
            </a:p>
          </p:txBody>
        </p:sp>
        <p:grpSp>
          <p:nvGrpSpPr>
            <p:cNvPr id="24603" name="Group 55"/>
            <p:cNvGrpSpPr>
              <a:grpSpLocks/>
            </p:cNvGrpSpPr>
            <p:nvPr/>
          </p:nvGrpSpPr>
          <p:grpSpPr bwMode="auto">
            <a:xfrm>
              <a:off x="430" y="3134"/>
              <a:ext cx="1041" cy="546"/>
              <a:chOff x="430" y="3134"/>
              <a:chExt cx="1041" cy="546"/>
            </a:xfrm>
          </p:grpSpPr>
          <p:sp>
            <p:nvSpPr>
              <p:cNvPr id="24680" name="Freeform 23"/>
              <p:cNvSpPr>
                <a:spLocks/>
              </p:cNvSpPr>
              <p:nvPr/>
            </p:nvSpPr>
            <p:spPr bwMode="auto">
              <a:xfrm>
                <a:off x="430" y="3134"/>
                <a:ext cx="1041" cy="546"/>
              </a:xfrm>
              <a:custGeom>
                <a:avLst/>
                <a:gdLst>
                  <a:gd name="T0" fmla="*/ 629 w 1041"/>
                  <a:gd name="T1" fmla="*/ 30 h 546"/>
                  <a:gd name="T2" fmla="*/ 652 w 1041"/>
                  <a:gd name="T3" fmla="*/ 84 h 546"/>
                  <a:gd name="T4" fmla="*/ 643 w 1041"/>
                  <a:gd name="T5" fmla="*/ 108 h 546"/>
                  <a:gd name="T6" fmla="*/ 661 w 1041"/>
                  <a:gd name="T7" fmla="*/ 119 h 546"/>
                  <a:gd name="T8" fmla="*/ 685 w 1041"/>
                  <a:gd name="T9" fmla="*/ 131 h 546"/>
                  <a:gd name="T10" fmla="*/ 732 w 1041"/>
                  <a:gd name="T11" fmla="*/ 133 h 546"/>
                  <a:gd name="T12" fmla="*/ 780 w 1041"/>
                  <a:gd name="T13" fmla="*/ 142 h 546"/>
                  <a:gd name="T14" fmla="*/ 822 w 1041"/>
                  <a:gd name="T15" fmla="*/ 165 h 546"/>
                  <a:gd name="T16" fmla="*/ 898 w 1041"/>
                  <a:gd name="T17" fmla="*/ 184 h 546"/>
                  <a:gd name="T18" fmla="*/ 943 w 1041"/>
                  <a:gd name="T19" fmla="*/ 207 h 546"/>
                  <a:gd name="T20" fmla="*/ 969 w 1041"/>
                  <a:gd name="T21" fmla="*/ 261 h 546"/>
                  <a:gd name="T22" fmla="*/ 996 w 1041"/>
                  <a:gd name="T23" fmla="*/ 295 h 546"/>
                  <a:gd name="T24" fmla="*/ 1009 w 1041"/>
                  <a:gd name="T25" fmla="*/ 317 h 546"/>
                  <a:gd name="T26" fmla="*/ 1008 w 1041"/>
                  <a:gd name="T27" fmla="*/ 349 h 546"/>
                  <a:gd name="T28" fmla="*/ 1034 w 1041"/>
                  <a:gd name="T29" fmla="*/ 366 h 546"/>
                  <a:gd name="T30" fmla="*/ 1035 w 1041"/>
                  <a:gd name="T31" fmla="*/ 388 h 546"/>
                  <a:gd name="T32" fmla="*/ 1008 w 1041"/>
                  <a:gd name="T33" fmla="*/ 404 h 546"/>
                  <a:gd name="T34" fmla="*/ 970 w 1041"/>
                  <a:gd name="T35" fmla="*/ 407 h 546"/>
                  <a:gd name="T36" fmla="*/ 948 w 1041"/>
                  <a:gd name="T37" fmla="*/ 416 h 546"/>
                  <a:gd name="T38" fmla="*/ 903 w 1041"/>
                  <a:gd name="T39" fmla="*/ 420 h 546"/>
                  <a:gd name="T40" fmla="*/ 842 w 1041"/>
                  <a:gd name="T41" fmla="*/ 434 h 546"/>
                  <a:gd name="T42" fmla="*/ 801 w 1041"/>
                  <a:gd name="T43" fmla="*/ 429 h 546"/>
                  <a:gd name="T44" fmla="*/ 776 w 1041"/>
                  <a:gd name="T45" fmla="*/ 437 h 546"/>
                  <a:gd name="T46" fmla="*/ 743 w 1041"/>
                  <a:gd name="T47" fmla="*/ 435 h 546"/>
                  <a:gd name="T48" fmla="*/ 705 w 1041"/>
                  <a:gd name="T49" fmla="*/ 429 h 546"/>
                  <a:gd name="T50" fmla="*/ 702 w 1041"/>
                  <a:gd name="T51" fmla="*/ 440 h 546"/>
                  <a:gd name="T52" fmla="*/ 631 w 1041"/>
                  <a:gd name="T53" fmla="*/ 481 h 546"/>
                  <a:gd name="T54" fmla="*/ 526 w 1041"/>
                  <a:gd name="T55" fmla="*/ 541 h 546"/>
                  <a:gd name="T56" fmla="*/ 467 w 1041"/>
                  <a:gd name="T57" fmla="*/ 534 h 546"/>
                  <a:gd name="T58" fmla="*/ 336 w 1041"/>
                  <a:gd name="T59" fmla="*/ 502 h 546"/>
                  <a:gd name="T60" fmla="*/ 190 w 1041"/>
                  <a:gd name="T61" fmla="*/ 466 h 546"/>
                  <a:gd name="T62" fmla="*/ 97 w 1041"/>
                  <a:gd name="T63" fmla="*/ 444 h 546"/>
                  <a:gd name="T64" fmla="*/ 74 w 1041"/>
                  <a:gd name="T65" fmla="*/ 413 h 546"/>
                  <a:gd name="T66" fmla="*/ 38 w 1041"/>
                  <a:gd name="T67" fmla="*/ 387 h 546"/>
                  <a:gd name="T68" fmla="*/ 10 w 1041"/>
                  <a:gd name="T69" fmla="*/ 346 h 546"/>
                  <a:gd name="T70" fmla="*/ 44 w 1041"/>
                  <a:gd name="T71" fmla="*/ 339 h 546"/>
                  <a:gd name="T72" fmla="*/ 164 w 1041"/>
                  <a:gd name="T73" fmla="*/ 360 h 546"/>
                  <a:gd name="T74" fmla="*/ 252 w 1041"/>
                  <a:gd name="T75" fmla="*/ 368 h 546"/>
                  <a:gd name="T76" fmla="*/ 256 w 1041"/>
                  <a:gd name="T77" fmla="*/ 352 h 546"/>
                  <a:gd name="T78" fmla="*/ 253 w 1041"/>
                  <a:gd name="T79" fmla="*/ 323 h 546"/>
                  <a:gd name="T80" fmla="*/ 248 w 1041"/>
                  <a:gd name="T81" fmla="*/ 306 h 546"/>
                  <a:gd name="T82" fmla="*/ 285 w 1041"/>
                  <a:gd name="T83" fmla="*/ 272 h 546"/>
                  <a:gd name="T84" fmla="*/ 302 w 1041"/>
                  <a:gd name="T85" fmla="*/ 243 h 546"/>
                  <a:gd name="T86" fmla="*/ 302 w 1041"/>
                  <a:gd name="T87" fmla="*/ 210 h 546"/>
                  <a:gd name="T88" fmla="*/ 317 w 1041"/>
                  <a:gd name="T89" fmla="*/ 187 h 546"/>
                  <a:gd name="T90" fmla="*/ 355 w 1041"/>
                  <a:gd name="T91" fmla="*/ 172 h 546"/>
                  <a:gd name="T92" fmla="*/ 381 w 1041"/>
                  <a:gd name="T93" fmla="*/ 160 h 546"/>
                  <a:gd name="T94" fmla="*/ 402 w 1041"/>
                  <a:gd name="T95" fmla="*/ 153 h 546"/>
                  <a:gd name="T96" fmla="*/ 373 w 1041"/>
                  <a:gd name="T97" fmla="*/ 139 h 546"/>
                  <a:gd name="T98" fmla="*/ 364 w 1041"/>
                  <a:gd name="T99" fmla="*/ 116 h 546"/>
                  <a:gd name="T100" fmla="*/ 368 w 1041"/>
                  <a:gd name="T101" fmla="*/ 91 h 546"/>
                  <a:gd name="T102" fmla="*/ 334 w 1041"/>
                  <a:gd name="T103" fmla="*/ 76 h 546"/>
                  <a:gd name="T104" fmla="*/ 349 w 1041"/>
                  <a:gd name="T105" fmla="*/ 51 h 546"/>
                  <a:gd name="T106" fmla="*/ 431 w 1041"/>
                  <a:gd name="T107" fmla="*/ 10 h 546"/>
                  <a:gd name="T108" fmla="*/ 514 w 1041"/>
                  <a:gd name="T109" fmla="*/ 1 h 546"/>
                  <a:gd name="T110" fmla="*/ 550 w 1041"/>
                  <a:gd name="T111" fmla="*/ 5 h 5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41"/>
                  <a:gd name="T169" fmla="*/ 0 h 546"/>
                  <a:gd name="T170" fmla="*/ 1041 w 1041"/>
                  <a:gd name="T171" fmla="*/ 546 h 5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41" h="546">
                    <a:moveTo>
                      <a:pt x="550" y="5"/>
                    </a:moveTo>
                    <a:lnTo>
                      <a:pt x="562" y="8"/>
                    </a:lnTo>
                    <a:lnTo>
                      <a:pt x="575" y="10"/>
                    </a:lnTo>
                    <a:lnTo>
                      <a:pt x="587" y="14"/>
                    </a:lnTo>
                    <a:lnTo>
                      <a:pt x="599" y="17"/>
                    </a:lnTo>
                    <a:lnTo>
                      <a:pt x="610" y="20"/>
                    </a:lnTo>
                    <a:lnTo>
                      <a:pt x="620" y="25"/>
                    </a:lnTo>
                    <a:lnTo>
                      <a:pt x="629" y="30"/>
                    </a:lnTo>
                    <a:lnTo>
                      <a:pt x="637" y="35"/>
                    </a:lnTo>
                    <a:lnTo>
                      <a:pt x="640" y="42"/>
                    </a:lnTo>
                    <a:lnTo>
                      <a:pt x="641" y="49"/>
                    </a:lnTo>
                    <a:lnTo>
                      <a:pt x="642" y="57"/>
                    </a:lnTo>
                    <a:lnTo>
                      <a:pt x="643" y="64"/>
                    </a:lnTo>
                    <a:lnTo>
                      <a:pt x="649" y="70"/>
                    </a:lnTo>
                    <a:lnTo>
                      <a:pt x="652" y="77"/>
                    </a:lnTo>
                    <a:lnTo>
                      <a:pt x="652" y="84"/>
                    </a:lnTo>
                    <a:lnTo>
                      <a:pt x="654" y="91"/>
                    </a:lnTo>
                    <a:lnTo>
                      <a:pt x="652" y="97"/>
                    </a:lnTo>
                    <a:lnTo>
                      <a:pt x="651" y="98"/>
                    </a:lnTo>
                    <a:lnTo>
                      <a:pt x="651" y="99"/>
                    </a:lnTo>
                    <a:lnTo>
                      <a:pt x="651" y="100"/>
                    </a:lnTo>
                    <a:lnTo>
                      <a:pt x="649" y="101"/>
                    </a:lnTo>
                    <a:lnTo>
                      <a:pt x="646" y="104"/>
                    </a:lnTo>
                    <a:lnTo>
                      <a:pt x="643" y="108"/>
                    </a:lnTo>
                    <a:lnTo>
                      <a:pt x="641" y="111"/>
                    </a:lnTo>
                    <a:lnTo>
                      <a:pt x="642" y="115"/>
                    </a:lnTo>
                    <a:lnTo>
                      <a:pt x="645" y="116"/>
                    </a:lnTo>
                    <a:lnTo>
                      <a:pt x="648" y="117"/>
                    </a:lnTo>
                    <a:lnTo>
                      <a:pt x="651" y="117"/>
                    </a:lnTo>
                    <a:lnTo>
                      <a:pt x="655" y="118"/>
                    </a:lnTo>
                    <a:lnTo>
                      <a:pt x="658" y="119"/>
                    </a:lnTo>
                    <a:lnTo>
                      <a:pt x="661" y="119"/>
                    </a:lnTo>
                    <a:lnTo>
                      <a:pt x="664" y="120"/>
                    </a:lnTo>
                    <a:lnTo>
                      <a:pt x="667" y="122"/>
                    </a:lnTo>
                    <a:lnTo>
                      <a:pt x="670" y="123"/>
                    </a:lnTo>
                    <a:lnTo>
                      <a:pt x="673" y="126"/>
                    </a:lnTo>
                    <a:lnTo>
                      <a:pt x="675" y="128"/>
                    </a:lnTo>
                    <a:lnTo>
                      <a:pt x="676" y="130"/>
                    </a:lnTo>
                    <a:lnTo>
                      <a:pt x="681" y="131"/>
                    </a:lnTo>
                    <a:lnTo>
                      <a:pt x="685" y="131"/>
                    </a:lnTo>
                    <a:lnTo>
                      <a:pt x="691" y="131"/>
                    </a:lnTo>
                    <a:lnTo>
                      <a:pt x="697" y="131"/>
                    </a:lnTo>
                    <a:lnTo>
                      <a:pt x="702" y="131"/>
                    </a:lnTo>
                    <a:lnTo>
                      <a:pt x="708" y="131"/>
                    </a:lnTo>
                    <a:lnTo>
                      <a:pt x="714" y="132"/>
                    </a:lnTo>
                    <a:lnTo>
                      <a:pt x="719" y="132"/>
                    </a:lnTo>
                    <a:lnTo>
                      <a:pt x="726" y="133"/>
                    </a:lnTo>
                    <a:lnTo>
                      <a:pt x="732" y="133"/>
                    </a:lnTo>
                    <a:lnTo>
                      <a:pt x="738" y="134"/>
                    </a:lnTo>
                    <a:lnTo>
                      <a:pt x="744" y="135"/>
                    </a:lnTo>
                    <a:lnTo>
                      <a:pt x="751" y="136"/>
                    </a:lnTo>
                    <a:lnTo>
                      <a:pt x="757" y="137"/>
                    </a:lnTo>
                    <a:lnTo>
                      <a:pt x="764" y="138"/>
                    </a:lnTo>
                    <a:lnTo>
                      <a:pt x="770" y="138"/>
                    </a:lnTo>
                    <a:lnTo>
                      <a:pt x="776" y="140"/>
                    </a:lnTo>
                    <a:lnTo>
                      <a:pt x="780" y="142"/>
                    </a:lnTo>
                    <a:lnTo>
                      <a:pt x="785" y="144"/>
                    </a:lnTo>
                    <a:lnTo>
                      <a:pt x="788" y="147"/>
                    </a:lnTo>
                    <a:lnTo>
                      <a:pt x="792" y="150"/>
                    </a:lnTo>
                    <a:lnTo>
                      <a:pt x="795" y="152"/>
                    </a:lnTo>
                    <a:lnTo>
                      <a:pt x="800" y="154"/>
                    </a:lnTo>
                    <a:lnTo>
                      <a:pt x="804" y="156"/>
                    </a:lnTo>
                    <a:lnTo>
                      <a:pt x="813" y="161"/>
                    </a:lnTo>
                    <a:lnTo>
                      <a:pt x="822" y="165"/>
                    </a:lnTo>
                    <a:lnTo>
                      <a:pt x="831" y="168"/>
                    </a:lnTo>
                    <a:lnTo>
                      <a:pt x="841" y="171"/>
                    </a:lnTo>
                    <a:lnTo>
                      <a:pt x="851" y="174"/>
                    </a:lnTo>
                    <a:lnTo>
                      <a:pt x="862" y="176"/>
                    </a:lnTo>
                    <a:lnTo>
                      <a:pt x="873" y="178"/>
                    </a:lnTo>
                    <a:lnTo>
                      <a:pt x="884" y="181"/>
                    </a:lnTo>
                    <a:lnTo>
                      <a:pt x="891" y="182"/>
                    </a:lnTo>
                    <a:lnTo>
                      <a:pt x="898" y="184"/>
                    </a:lnTo>
                    <a:lnTo>
                      <a:pt x="905" y="186"/>
                    </a:lnTo>
                    <a:lnTo>
                      <a:pt x="911" y="188"/>
                    </a:lnTo>
                    <a:lnTo>
                      <a:pt x="918" y="191"/>
                    </a:lnTo>
                    <a:lnTo>
                      <a:pt x="924" y="194"/>
                    </a:lnTo>
                    <a:lnTo>
                      <a:pt x="930" y="197"/>
                    </a:lnTo>
                    <a:lnTo>
                      <a:pt x="936" y="199"/>
                    </a:lnTo>
                    <a:lnTo>
                      <a:pt x="939" y="203"/>
                    </a:lnTo>
                    <a:lnTo>
                      <a:pt x="943" y="207"/>
                    </a:lnTo>
                    <a:lnTo>
                      <a:pt x="947" y="210"/>
                    </a:lnTo>
                    <a:lnTo>
                      <a:pt x="949" y="214"/>
                    </a:lnTo>
                    <a:lnTo>
                      <a:pt x="951" y="222"/>
                    </a:lnTo>
                    <a:lnTo>
                      <a:pt x="953" y="230"/>
                    </a:lnTo>
                    <a:lnTo>
                      <a:pt x="955" y="237"/>
                    </a:lnTo>
                    <a:lnTo>
                      <a:pt x="961" y="244"/>
                    </a:lnTo>
                    <a:lnTo>
                      <a:pt x="965" y="252"/>
                    </a:lnTo>
                    <a:lnTo>
                      <a:pt x="969" y="261"/>
                    </a:lnTo>
                    <a:lnTo>
                      <a:pt x="972" y="269"/>
                    </a:lnTo>
                    <a:lnTo>
                      <a:pt x="978" y="276"/>
                    </a:lnTo>
                    <a:lnTo>
                      <a:pt x="982" y="279"/>
                    </a:lnTo>
                    <a:lnTo>
                      <a:pt x="984" y="282"/>
                    </a:lnTo>
                    <a:lnTo>
                      <a:pt x="987" y="286"/>
                    </a:lnTo>
                    <a:lnTo>
                      <a:pt x="989" y="289"/>
                    </a:lnTo>
                    <a:lnTo>
                      <a:pt x="992" y="292"/>
                    </a:lnTo>
                    <a:lnTo>
                      <a:pt x="996" y="295"/>
                    </a:lnTo>
                    <a:lnTo>
                      <a:pt x="1001" y="298"/>
                    </a:lnTo>
                    <a:lnTo>
                      <a:pt x="1005" y="301"/>
                    </a:lnTo>
                    <a:lnTo>
                      <a:pt x="1010" y="304"/>
                    </a:lnTo>
                    <a:lnTo>
                      <a:pt x="1012" y="308"/>
                    </a:lnTo>
                    <a:lnTo>
                      <a:pt x="1013" y="312"/>
                    </a:lnTo>
                    <a:lnTo>
                      <a:pt x="1010" y="316"/>
                    </a:lnTo>
                    <a:lnTo>
                      <a:pt x="1009" y="317"/>
                    </a:lnTo>
                    <a:lnTo>
                      <a:pt x="1008" y="319"/>
                    </a:lnTo>
                    <a:lnTo>
                      <a:pt x="1007" y="321"/>
                    </a:lnTo>
                    <a:lnTo>
                      <a:pt x="1007" y="322"/>
                    </a:lnTo>
                    <a:lnTo>
                      <a:pt x="1007" y="329"/>
                    </a:lnTo>
                    <a:lnTo>
                      <a:pt x="1006" y="335"/>
                    </a:lnTo>
                    <a:lnTo>
                      <a:pt x="1006" y="341"/>
                    </a:lnTo>
                    <a:lnTo>
                      <a:pt x="1005" y="347"/>
                    </a:lnTo>
                    <a:lnTo>
                      <a:pt x="1008" y="349"/>
                    </a:lnTo>
                    <a:lnTo>
                      <a:pt x="1011" y="351"/>
                    </a:lnTo>
                    <a:lnTo>
                      <a:pt x="1014" y="353"/>
                    </a:lnTo>
                    <a:lnTo>
                      <a:pt x="1018" y="354"/>
                    </a:lnTo>
                    <a:lnTo>
                      <a:pt x="1021" y="356"/>
                    </a:lnTo>
                    <a:lnTo>
                      <a:pt x="1024" y="358"/>
                    </a:lnTo>
                    <a:lnTo>
                      <a:pt x="1026" y="360"/>
                    </a:lnTo>
                    <a:lnTo>
                      <a:pt x="1029" y="362"/>
                    </a:lnTo>
                    <a:lnTo>
                      <a:pt x="1034" y="366"/>
                    </a:lnTo>
                    <a:lnTo>
                      <a:pt x="1038" y="371"/>
                    </a:lnTo>
                    <a:lnTo>
                      <a:pt x="1041" y="377"/>
                    </a:lnTo>
                    <a:lnTo>
                      <a:pt x="1041" y="382"/>
                    </a:lnTo>
                    <a:lnTo>
                      <a:pt x="1041" y="383"/>
                    </a:lnTo>
                    <a:lnTo>
                      <a:pt x="1040" y="384"/>
                    </a:lnTo>
                    <a:lnTo>
                      <a:pt x="1038" y="385"/>
                    </a:lnTo>
                    <a:lnTo>
                      <a:pt x="1035" y="388"/>
                    </a:lnTo>
                    <a:lnTo>
                      <a:pt x="1033" y="390"/>
                    </a:lnTo>
                    <a:lnTo>
                      <a:pt x="1031" y="393"/>
                    </a:lnTo>
                    <a:lnTo>
                      <a:pt x="1029" y="396"/>
                    </a:lnTo>
                    <a:lnTo>
                      <a:pt x="1027" y="398"/>
                    </a:lnTo>
                    <a:lnTo>
                      <a:pt x="1024" y="400"/>
                    </a:lnTo>
                    <a:lnTo>
                      <a:pt x="1019" y="402"/>
                    </a:lnTo>
                    <a:lnTo>
                      <a:pt x="1013" y="403"/>
                    </a:lnTo>
                    <a:lnTo>
                      <a:pt x="1008" y="404"/>
                    </a:lnTo>
                    <a:lnTo>
                      <a:pt x="1003" y="404"/>
                    </a:lnTo>
                    <a:lnTo>
                      <a:pt x="997" y="404"/>
                    </a:lnTo>
                    <a:lnTo>
                      <a:pt x="992" y="404"/>
                    </a:lnTo>
                    <a:lnTo>
                      <a:pt x="986" y="404"/>
                    </a:lnTo>
                    <a:lnTo>
                      <a:pt x="981" y="404"/>
                    </a:lnTo>
                    <a:lnTo>
                      <a:pt x="977" y="404"/>
                    </a:lnTo>
                    <a:lnTo>
                      <a:pt x="972" y="406"/>
                    </a:lnTo>
                    <a:lnTo>
                      <a:pt x="970" y="407"/>
                    </a:lnTo>
                    <a:lnTo>
                      <a:pt x="968" y="409"/>
                    </a:lnTo>
                    <a:lnTo>
                      <a:pt x="966" y="410"/>
                    </a:lnTo>
                    <a:lnTo>
                      <a:pt x="964" y="411"/>
                    </a:lnTo>
                    <a:lnTo>
                      <a:pt x="962" y="412"/>
                    </a:lnTo>
                    <a:lnTo>
                      <a:pt x="959" y="413"/>
                    </a:lnTo>
                    <a:lnTo>
                      <a:pt x="957" y="414"/>
                    </a:lnTo>
                    <a:lnTo>
                      <a:pt x="954" y="415"/>
                    </a:lnTo>
                    <a:lnTo>
                      <a:pt x="948" y="416"/>
                    </a:lnTo>
                    <a:lnTo>
                      <a:pt x="943" y="416"/>
                    </a:lnTo>
                    <a:lnTo>
                      <a:pt x="937" y="417"/>
                    </a:lnTo>
                    <a:lnTo>
                      <a:pt x="932" y="417"/>
                    </a:lnTo>
                    <a:lnTo>
                      <a:pt x="926" y="417"/>
                    </a:lnTo>
                    <a:lnTo>
                      <a:pt x="921" y="418"/>
                    </a:lnTo>
                    <a:lnTo>
                      <a:pt x="915" y="418"/>
                    </a:lnTo>
                    <a:lnTo>
                      <a:pt x="909" y="418"/>
                    </a:lnTo>
                    <a:lnTo>
                      <a:pt x="903" y="420"/>
                    </a:lnTo>
                    <a:lnTo>
                      <a:pt x="896" y="423"/>
                    </a:lnTo>
                    <a:lnTo>
                      <a:pt x="888" y="425"/>
                    </a:lnTo>
                    <a:lnTo>
                      <a:pt x="881" y="427"/>
                    </a:lnTo>
                    <a:lnTo>
                      <a:pt x="873" y="429"/>
                    </a:lnTo>
                    <a:lnTo>
                      <a:pt x="864" y="430"/>
                    </a:lnTo>
                    <a:lnTo>
                      <a:pt x="857" y="432"/>
                    </a:lnTo>
                    <a:lnTo>
                      <a:pt x="848" y="433"/>
                    </a:lnTo>
                    <a:lnTo>
                      <a:pt x="842" y="434"/>
                    </a:lnTo>
                    <a:lnTo>
                      <a:pt x="836" y="434"/>
                    </a:lnTo>
                    <a:lnTo>
                      <a:pt x="830" y="433"/>
                    </a:lnTo>
                    <a:lnTo>
                      <a:pt x="825" y="432"/>
                    </a:lnTo>
                    <a:lnTo>
                      <a:pt x="820" y="431"/>
                    </a:lnTo>
                    <a:lnTo>
                      <a:pt x="815" y="430"/>
                    </a:lnTo>
                    <a:lnTo>
                      <a:pt x="810" y="429"/>
                    </a:lnTo>
                    <a:lnTo>
                      <a:pt x="804" y="428"/>
                    </a:lnTo>
                    <a:lnTo>
                      <a:pt x="801" y="429"/>
                    </a:lnTo>
                    <a:lnTo>
                      <a:pt x="798" y="431"/>
                    </a:lnTo>
                    <a:lnTo>
                      <a:pt x="795" y="432"/>
                    </a:lnTo>
                    <a:lnTo>
                      <a:pt x="792" y="434"/>
                    </a:lnTo>
                    <a:lnTo>
                      <a:pt x="789" y="435"/>
                    </a:lnTo>
                    <a:lnTo>
                      <a:pt x="786" y="435"/>
                    </a:lnTo>
                    <a:lnTo>
                      <a:pt x="783" y="436"/>
                    </a:lnTo>
                    <a:lnTo>
                      <a:pt x="779" y="437"/>
                    </a:lnTo>
                    <a:lnTo>
                      <a:pt x="776" y="437"/>
                    </a:lnTo>
                    <a:lnTo>
                      <a:pt x="772" y="437"/>
                    </a:lnTo>
                    <a:lnTo>
                      <a:pt x="768" y="437"/>
                    </a:lnTo>
                    <a:lnTo>
                      <a:pt x="764" y="437"/>
                    </a:lnTo>
                    <a:lnTo>
                      <a:pt x="749" y="436"/>
                    </a:lnTo>
                    <a:lnTo>
                      <a:pt x="747" y="435"/>
                    </a:lnTo>
                    <a:lnTo>
                      <a:pt x="746" y="435"/>
                    </a:lnTo>
                    <a:lnTo>
                      <a:pt x="743" y="435"/>
                    </a:lnTo>
                    <a:lnTo>
                      <a:pt x="741" y="434"/>
                    </a:lnTo>
                    <a:lnTo>
                      <a:pt x="736" y="434"/>
                    </a:lnTo>
                    <a:lnTo>
                      <a:pt x="731" y="433"/>
                    </a:lnTo>
                    <a:lnTo>
                      <a:pt x="726" y="432"/>
                    </a:lnTo>
                    <a:lnTo>
                      <a:pt x="720" y="431"/>
                    </a:lnTo>
                    <a:lnTo>
                      <a:pt x="715" y="430"/>
                    </a:lnTo>
                    <a:lnTo>
                      <a:pt x="710" y="430"/>
                    </a:lnTo>
                    <a:lnTo>
                      <a:pt x="705" y="429"/>
                    </a:lnTo>
                    <a:lnTo>
                      <a:pt x="699" y="429"/>
                    </a:lnTo>
                    <a:lnTo>
                      <a:pt x="699" y="430"/>
                    </a:lnTo>
                    <a:lnTo>
                      <a:pt x="700" y="431"/>
                    </a:lnTo>
                    <a:lnTo>
                      <a:pt x="700" y="432"/>
                    </a:lnTo>
                    <a:lnTo>
                      <a:pt x="701" y="434"/>
                    </a:lnTo>
                    <a:lnTo>
                      <a:pt x="702" y="437"/>
                    </a:lnTo>
                    <a:lnTo>
                      <a:pt x="702" y="440"/>
                    </a:lnTo>
                    <a:lnTo>
                      <a:pt x="698" y="442"/>
                    </a:lnTo>
                    <a:lnTo>
                      <a:pt x="694" y="445"/>
                    </a:lnTo>
                    <a:lnTo>
                      <a:pt x="687" y="449"/>
                    </a:lnTo>
                    <a:lnTo>
                      <a:pt x="679" y="454"/>
                    </a:lnTo>
                    <a:lnTo>
                      <a:pt x="669" y="460"/>
                    </a:lnTo>
                    <a:lnTo>
                      <a:pt x="657" y="466"/>
                    </a:lnTo>
                    <a:lnTo>
                      <a:pt x="645" y="474"/>
                    </a:lnTo>
                    <a:lnTo>
                      <a:pt x="631" y="481"/>
                    </a:lnTo>
                    <a:lnTo>
                      <a:pt x="618" y="489"/>
                    </a:lnTo>
                    <a:lnTo>
                      <a:pt x="603" y="498"/>
                    </a:lnTo>
                    <a:lnTo>
                      <a:pt x="589" y="506"/>
                    </a:lnTo>
                    <a:lnTo>
                      <a:pt x="574" y="514"/>
                    </a:lnTo>
                    <a:lnTo>
                      <a:pt x="561" y="521"/>
                    </a:lnTo>
                    <a:lnTo>
                      <a:pt x="548" y="529"/>
                    </a:lnTo>
                    <a:lnTo>
                      <a:pt x="536" y="535"/>
                    </a:lnTo>
                    <a:lnTo>
                      <a:pt x="526" y="541"/>
                    </a:lnTo>
                    <a:lnTo>
                      <a:pt x="517" y="546"/>
                    </a:lnTo>
                    <a:lnTo>
                      <a:pt x="515" y="546"/>
                    </a:lnTo>
                    <a:lnTo>
                      <a:pt x="511" y="545"/>
                    </a:lnTo>
                    <a:lnTo>
                      <a:pt x="506" y="543"/>
                    </a:lnTo>
                    <a:lnTo>
                      <a:pt x="499" y="542"/>
                    </a:lnTo>
                    <a:lnTo>
                      <a:pt x="490" y="540"/>
                    </a:lnTo>
                    <a:lnTo>
                      <a:pt x="479" y="537"/>
                    </a:lnTo>
                    <a:lnTo>
                      <a:pt x="467" y="534"/>
                    </a:lnTo>
                    <a:lnTo>
                      <a:pt x="454" y="531"/>
                    </a:lnTo>
                    <a:lnTo>
                      <a:pt x="439" y="527"/>
                    </a:lnTo>
                    <a:lnTo>
                      <a:pt x="424" y="523"/>
                    </a:lnTo>
                    <a:lnTo>
                      <a:pt x="408" y="519"/>
                    </a:lnTo>
                    <a:lnTo>
                      <a:pt x="390" y="515"/>
                    </a:lnTo>
                    <a:lnTo>
                      <a:pt x="373" y="511"/>
                    </a:lnTo>
                    <a:lnTo>
                      <a:pt x="354" y="506"/>
                    </a:lnTo>
                    <a:lnTo>
                      <a:pt x="336" y="502"/>
                    </a:lnTo>
                    <a:lnTo>
                      <a:pt x="317" y="497"/>
                    </a:lnTo>
                    <a:lnTo>
                      <a:pt x="298" y="492"/>
                    </a:lnTo>
                    <a:lnTo>
                      <a:pt x="279" y="488"/>
                    </a:lnTo>
                    <a:lnTo>
                      <a:pt x="260" y="483"/>
                    </a:lnTo>
                    <a:lnTo>
                      <a:pt x="242" y="478"/>
                    </a:lnTo>
                    <a:lnTo>
                      <a:pt x="224" y="474"/>
                    </a:lnTo>
                    <a:lnTo>
                      <a:pt x="206" y="470"/>
                    </a:lnTo>
                    <a:lnTo>
                      <a:pt x="190" y="466"/>
                    </a:lnTo>
                    <a:lnTo>
                      <a:pt x="174" y="462"/>
                    </a:lnTo>
                    <a:lnTo>
                      <a:pt x="159" y="458"/>
                    </a:lnTo>
                    <a:lnTo>
                      <a:pt x="145" y="455"/>
                    </a:lnTo>
                    <a:lnTo>
                      <a:pt x="133" y="452"/>
                    </a:lnTo>
                    <a:lnTo>
                      <a:pt x="121" y="450"/>
                    </a:lnTo>
                    <a:lnTo>
                      <a:pt x="112" y="447"/>
                    </a:lnTo>
                    <a:lnTo>
                      <a:pt x="103" y="446"/>
                    </a:lnTo>
                    <a:lnTo>
                      <a:pt x="97" y="444"/>
                    </a:lnTo>
                    <a:lnTo>
                      <a:pt x="92" y="443"/>
                    </a:lnTo>
                    <a:lnTo>
                      <a:pt x="92" y="437"/>
                    </a:lnTo>
                    <a:lnTo>
                      <a:pt x="89" y="430"/>
                    </a:lnTo>
                    <a:lnTo>
                      <a:pt x="85" y="423"/>
                    </a:lnTo>
                    <a:lnTo>
                      <a:pt x="83" y="416"/>
                    </a:lnTo>
                    <a:lnTo>
                      <a:pt x="82" y="415"/>
                    </a:lnTo>
                    <a:lnTo>
                      <a:pt x="79" y="414"/>
                    </a:lnTo>
                    <a:lnTo>
                      <a:pt x="74" y="413"/>
                    </a:lnTo>
                    <a:lnTo>
                      <a:pt x="70" y="411"/>
                    </a:lnTo>
                    <a:lnTo>
                      <a:pt x="64" y="410"/>
                    </a:lnTo>
                    <a:lnTo>
                      <a:pt x="59" y="409"/>
                    </a:lnTo>
                    <a:lnTo>
                      <a:pt x="56" y="407"/>
                    </a:lnTo>
                    <a:lnTo>
                      <a:pt x="54" y="406"/>
                    </a:lnTo>
                    <a:lnTo>
                      <a:pt x="51" y="401"/>
                    </a:lnTo>
                    <a:lnTo>
                      <a:pt x="46" y="395"/>
                    </a:lnTo>
                    <a:lnTo>
                      <a:pt x="38" y="387"/>
                    </a:lnTo>
                    <a:lnTo>
                      <a:pt x="30" y="379"/>
                    </a:lnTo>
                    <a:lnTo>
                      <a:pt x="22" y="371"/>
                    </a:lnTo>
                    <a:lnTo>
                      <a:pt x="13" y="363"/>
                    </a:lnTo>
                    <a:lnTo>
                      <a:pt x="6" y="356"/>
                    </a:lnTo>
                    <a:lnTo>
                      <a:pt x="0" y="352"/>
                    </a:lnTo>
                    <a:lnTo>
                      <a:pt x="3" y="350"/>
                    </a:lnTo>
                    <a:lnTo>
                      <a:pt x="6" y="348"/>
                    </a:lnTo>
                    <a:lnTo>
                      <a:pt x="10" y="346"/>
                    </a:lnTo>
                    <a:lnTo>
                      <a:pt x="13" y="344"/>
                    </a:lnTo>
                    <a:lnTo>
                      <a:pt x="17" y="342"/>
                    </a:lnTo>
                    <a:lnTo>
                      <a:pt x="21" y="340"/>
                    </a:lnTo>
                    <a:lnTo>
                      <a:pt x="25" y="338"/>
                    </a:lnTo>
                    <a:lnTo>
                      <a:pt x="29" y="337"/>
                    </a:lnTo>
                    <a:lnTo>
                      <a:pt x="31" y="337"/>
                    </a:lnTo>
                    <a:lnTo>
                      <a:pt x="36" y="338"/>
                    </a:lnTo>
                    <a:lnTo>
                      <a:pt x="44" y="339"/>
                    </a:lnTo>
                    <a:lnTo>
                      <a:pt x="53" y="341"/>
                    </a:lnTo>
                    <a:lnTo>
                      <a:pt x="66" y="343"/>
                    </a:lnTo>
                    <a:lnTo>
                      <a:pt x="80" y="345"/>
                    </a:lnTo>
                    <a:lnTo>
                      <a:pt x="95" y="348"/>
                    </a:lnTo>
                    <a:lnTo>
                      <a:pt x="112" y="351"/>
                    </a:lnTo>
                    <a:lnTo>
                      <a:pt x="129" y="354"/>
                    </a:lnTo>
                    <a:lnTo>
                      <a:pt x="146" y="357"/>
                    </a:lnTo>
                    <a:lnTo>
                      <a:pt x="164" y="360"/>
                    </a:lnTo>
                    <a:lnTo>
                      <a:pt x="182" y="363"/>
                    </a:lnTo>
                    <a:lnTo>
                      <a:pt x="199" y="366"/>
                    </a:lnTo>
                    <a:lnTo>
                      <a:pt x="215" y="368"/>
                    </a:lnTo>
                    <a:lnTo>
                      <a:pt x="230" y="371"/>
                    </a:lnTo>
                    <a:lnTo>
                      <a:pt x="243" y="373"/>
                    </a:lnTo>
                    <a:lnTo>
                      <a:pt x="245" y="371"/>
                    </a:lnTo>
                    <a:lnTo>
                      <a:pt x="248" y="370"/>
                    </a:lnTo>
                    <a:lnTo>
                      <a:pt x="252" y="368"/>
                    </a:lnTo>
                    <a:lnTo>
                      <a:pt x="255" y="366"/>
                    </a:lnTo>
                    <a:lnTo>
                      <a:pt x="258" y="365"/>
                    </a:lnTo>
                    <a:lnTo>
                      <a:pt x="260" y="363"/>
                    </a:lnTo>
                    <a:lnTo>
                      <a:pt x="262" y="361"/>
                    </a:lnTo>
                    <a:lnTo>
                      <a:pt x="262" y="359"/>
                    </a:lnTo>
                    <a:lnTo>
                      <a:pt x="259" y="357"/>
                    </a:lnTo>
                    <a:lnTo>
                      <a:pt x="257" y="354"/>
                    </a:lnTo>
                    <a:lnTo>
                      <a:pt x="256" y="352"/>
                    </a:lnTo>
                    <a:lnTo>
                      <a:pt x="257" y="349"/>
                    </a:lnTo>
                    <a:lnTo>
                      <a:pt x="260" y="345"/>
                    </a:lnTo>
                    <a:lnTo>
                      <a:pt x="264" y="340"/>
                    </a:lnTo>
                    <a:lnTo>
                      <a:pt x="265" y="335"/>
                    </a:lnTo>
                    <a:lnTo>
                      <a:pt x="262" y="331"/>
                    </a:lnTo>
                    <a:lnTo>
                      <a:pt x="259" y="328"/>
                    </a:lnTo>
                    <a:lnTo>
                      <a:pt x="256" y="325"/>
                    </a:lnTo>
                    <a:lnTo>
                      <a:pt x="253" y="323"/>
                    </a:lnTo>
                    <a:lnTo>
                      <a:pt x="250" y="320"/>
                    </a:lnTo>
                    <a:lnTo>
                      <a:pt x="247" y="317"/>
                    </a:lnTo>
                    <a:lnTo>
                      <a:pt x="246" y="315"/>
                    </a:lnTo>
                    <a:lnTo>
                      <a:pt x="245" y="312"/>
                    </a:lnTo>
                    <a:lnTo>
                      <a:pt x="247" y="308"/>
                    </a:lnTo>
                    <a:lnTo>
                      <a:pt x="248" y="307"/>
                    </a:lnTo>
                    <a:lnTo>
                      <a:pt x="248" y="306"/>
                    </a:lnTo>
                    <a:lnTo>
                      <a:pt x="250" y="305"/>
                    </a:lnTo>
                    <a:lnTo>
                      <a:pt x="255" y="301"/>
                    </a:lnTo>
                    <a:lnTo>
                      <a:pt x="260" y="296"/>
                    </a:lnTo>
                    <a:lnTo>
                      <a:pt x="266" y="291"/>
                    </a:lnTo>
                    <a:lnTo>
                      <a:pt x="271" y="286"/>
                    </a:lnTo>
                    <a:lnTo>
                      <a:pt x="275" y="282"/>
                    </a:lnTo>
                    <a:lnTo>
                      <a:pt x="280" y="277"/>
                    </a:lnTo>
                    <a:lnTo>
                      <a:pt x="285" y="272"/>
                    </a:lnTo>
                    <a:lnTo>
                      <a:pt x="290" y="268"/>
                    </a:lnTo>
                    <a:lnTo>
                      <a:pt x="295" y="264"/>
                    </a:lnTo>
                    <a:lnTo>
                      <a:pt x="295" y="260"/>
                    </a:lnTo>
                    <a:lnTo>
                      <a:pt x="294" y="256"/>
                    </a:lnTo>
                    <a:lnTo>
                      <a:pt x="296" y="252"/>
                    </a:lnTo>
                    <a:lnTo>
                      <a:pt x="299" y="249"/>
                    </a:lnTo>
                    <a:lnTo>
                      <a:pt x="301" y="246"/>
                    </a:lnTo>
                    <a:lnTo>
                      <a:pt x="302" y="243"/>
                    </a:lnTo>
                    <a:lnTo>
                      <a:pt x="301" y="240"/>
                    </a:lnTo>
                    <a:lnTo>
                      <a:pt x="299" y="237"/>
                    </a:lnTo>
                    <a:lnTo>
                      <a:pt x="298" y="234"/>
                    </a:lnTo>
                    <a:lnTo>
                      <a:pt x="297" y="231"/>
                    </a:lnTo>
                    <a:lnTo>
                      <a:pt x="299" y="228"/>
                    </a:lnTo>
                    <a:lnTo>
                      <a:pt x="301" y="214"/>
                    </a:lnTo>
                    <a:lnTo>
                      <a:pt x="302" y="210"/>
                    </a:lnTo>
                    <a:lnTo>
                      <a:pt x="305" y="206"/>
                    </a:lnTo>
                    <a:lnTo>
                      <a:pt x="307" y="202"/>
                    </a:lnTo>
                    <a:lnTo>
                      <a:pt x="309" y="199"/>
                    </a:lnTo>
                    <a:lnTo>
                      <a:pt x="310" y="199"/>
                    </a:lnTo>
                    <a:lnTo>
                      <a:pt x="311" y="196"/>
                    </a:lnTo>
                    <a:lnTo>
                      <a:pt x="312" y="192"/>
                    </a:lnTo>
                    <a:lnTo>
                      <a:pt x="314" y="190"/>
                    </a:lnTo>
                    <a:lnTo>
                      <a:pt x="317" y="187"/>
                    </a:lnTo>
                    <a:lnTo>
                      <a:pt x="321" y="184"/>
                    </a:lnTo>
                    <a:lnTo>
                      <a:pt x="325" y="182"/>
                    </a:lnTo>
                    <a:lnTo>
                      <a:pt x="330" y="180"/>
                    </a:lnTo>
                    <a:lnTo>
                      <a:pt x="335" y="178"/>
                    </a:lnTo>
                    <a:lnTo>
                      <a:pt x="340" y="177"/>
                    </a:lnTo>
                    <a:lnTo>
                      <a:pt x="345" y="175"/>
                    </a:lnTo>
                    <a:lnTo>
                      <a:pt x="350" y="173"/>
                    </a:lnTo>
                    <a:lnTo>
                      <a:pt x="355" y="172"/>
                    </a:lnTo>
                    <a:lnTo>
                      <a:pt x="360" y="170"/>
                    </a:lnTo>
                    <a:lnTo>
                      <a:pt x="364" y="168"/>
                    </a:lnTo>
                    <a:lnTo>
                      <a:pt x="368" y="166"/>
                    </a:lnTo>
                    <a:lnTo>
                      <a:pt x="370" y="163"/>
                    </a:lnTo>
                    <a:lnTo>
                      <a:pt x="373" y="162"/>
                    </a:lnTo>
                    <a:lnTo>
                      <a:pt x="376" y="161"/>
                    </a:lnTo>
                    <a:lnTo>
                      <a:pt x="378" y="161"/>
                    </a:lnTo>
                    <a:lnTo>
                      <a:pt x="381" y="160"/>
                    </a:lnTo>
                    <a:lnTo>
                      <a:pt x="384" y="160"/>
                    </a:lnTo>
                    <a:lnTo>
                      <a:pt x="387" y="159"/>
                    </a:lnTo>
                    <a:lnTo>
                      <a:pt x="389" y="158"/>
                    </a:lnTo>
                    <a:lnTo>
                      <a:pt x="392" y="158"/>
                    </a:lnTo>
                    <a:lnTo>
                      <a:pt x="394" y="156"/>
                    </a:lnTo>
                    <a:lnTo>
                      <a:pt x="397" y="155"/>
                    </a:lnTo>
                    <a:lnTo>
                      <a:pt x="399" y="154"/>
                    </a:lnTo>
                    <a:lnTo>
                      <a:pt x="402" y="153"/>
                    </a:lnTo>
                    <a:lnTo>
                      <a:pt x="405" y="152"/>
                    </a:lnTo>
                    <a:lnTo>
                      <a:pt x="407" y="151"/>
                    </a:lnTo>
                    <a:lnTo>
                      <a:pt x="410" y="150"/>
                    </a:lnTo>
                    <a:lnTo>
                      <a:pt x="412" y="149"/>
                    </a:lnTo>
                    <a:lnTo>
                      <a:pt x="401" y="148"/>
                    </a:lnTo>
                    <a:lnTo>
                      <a:pt x="390" y="145"/>
                    </a:lnTo>
                    <a:lnTo>
                      <a:pt x="381" y="142"/>
                    </a:lnTo>
                    <a:lnTo>
                      <a:pt x="373" y="139"/>
                    </a:lnTo>
                    <a:lnTo>
                      <a:pt x="366" y="134"/>
                    </a:lnTo>
                    <a:lnTo>
                      <a:pt x="360" y="130"/>
                    </a:lnTo>
                    <a:lnTo>
                      <a:pt x="355" y="125"/>
                    </a:lnTo>
                    <a:lnTo>
                      <a:pt x="351" y="120"/>
                    </a:lnTo>
                    <a:lnTo>
                      <a:pt x="354" y="119"/>
                    </a:lnTo>
                    <a:lnTo>
                      <a:pt x="358" y="118"/>
                    </a:lnTo>
                    <a:lnTo>
                      <a:pt x="361" y="117"/>
                    </a:lnTo>
                    <a:lnTo>
                      <a:pt x="364" y="116"/>
                    </a:lnTo>
                    <a:lnTo>
                      <a:pt x="368" y="115"/>
                    </a:lnTo>
                    <a:lnTo>
                      <a:pt x="372" y="115"/>
                    </a:lnTo>
                    <a:lnTo>
                      <a:pt x="375" y="114"/>
                    </a:lnTo>
                    <a:lnTo>
                      <a:pt x="379" y="113"/>
                    </a:lnTo>
                    <a:lnTo>
                      <a:pt x="374" y="108"/>
                    </a:lnTo>
                    <a:lnTo>
                      <a:pt x="370" y="103"/>
                    </a:lnTo>
                    <a:lnTo>
                      <a:pt x="368" y="97"/>
                    </a:lnTo>
                    <a:lnTo>
                      <a:pt x="368" y="91"/>
                    </a:lnTo>
                    <a:lnTo>
                      <a:pt x="363" y="89"/>
                    </a:lnTo>
                    <a:lnTo>
                      <a:pt x="358" y="88"/>
                    </a:lnTo>
                    <a:lnTo>
                      <a:pt x="352" y="87"/>
                    </a:lnTo>
                    <a:lnTo>
                      <a:pt x="348" y="85"/>
                    </a:lnTo>
                    <a:lnTo>
                      <a:pt x="343" y="84"/>
                    </a:lnTo>
                    <a:lnTo>
                      <a:pt x="339" y="81"/>
                    </a:lnTo>
                    <a:lnTo>
                      <a:pt x="336" y="79"/>
                    </a:lnTo>
                    <a:lnTo>
                      <a:pt x="334" y="76"/>
                    </a:lnTo>
                    <a:lnTo>
                      <a:pt x="333" y="73"/>
                    </a:lnTo>
                    <a:lnTo>
                      <a:pt x="334" y="69"/>
                    </a:lnTo>
                    <a:lnTo>
                      <a:pt x="336" y="66"/>
                    </a:lnTo>
                    <a:lnTo>
                      <a:pt x="338" y="63"/>
                    </a:lnTo>
                    <a:lnTo>
                      <a:pt x="340" y="60"/>
                    </a:lnTo>
                    <a:lnTo>
                      <a:pt x="343" y="57"/>
                    </a:lnTo>
                    <a:lnTo>
                      <a:pt x="346" y="54"/>
                    </a:lnTo>
                    <a:lnTo>
                      <a:pt x="349" y="51"/>
                    </a:lnTo>
                    <a:lnTo>
                      <a:pt x="359" y="45"/>
                    </a:lnTo>
                    <a:lnTo>
                      <a:pt x="369" y="40"/>
                    </a:lnTo>
                    <a:lnTo>
                      <a:pt x="378" y="34"/>
                    </a:lnTo>
                    <a:lnTo>
                      <a:pt x="387" y="28"/>
                    </a:lnTo>
                    <a:lnTo>
                      <a:pt x="396" y="23"/>
                    </a:lnTo>
                    <a:lnTo>
                      <a:pt x="406" y="18"/>
                    </a:lnTo>
                    <a:lnTo>
                      <a:pt x="418" y="14"/>
                    </a:lnTo>
                    <a:lnTo>
                      <a:pt x="431" y="10"/>
                    </a:lnTo>
                    <a:lnTo>
                      <a:pt x="441" y="8"/>
                    </a:lnTo>
                    <a:lnTo>
                      <a:pt x="451" y="7"/>
                    </a:lnTo>
                    <a:lnTo>
                      <a:pt x="460" y="5"/>
                    </a:lnTo>
                    <a:lnTo>
                      <a:pt x="470" y="3"/>
                    </a:lnTo>
                    <a:lnTo>
                      <a:pt x="480" y="2"/>
                    </a:lnTo>
                    <a:lnTo>
                      <a:pt x="491" y="1"/>
                    </a:lnTo>
                    <a:lnTo>
                      <a:pt x="502" y="0"/>
                    </a:lnTo>
                    <a:lnTo>
                      <a:pt x="514" y="1"/>
                    </a:lnTo>
                    <a:lnTo>
                      <a:pt x="519" y="1"/>
                    </a:lnTo>
                    <a:lnTo>
                      <a:pt x="523" y="2"/>
                    </a:lnTo>
                    <a:lnTo>
                      <a:pt x="528" y="2"/>
                    </a:lnTo>
                    <a:lnTo>
                      <a:pt x="532" y="3"/>
                    </a:lnTo>
                    <a:lnTo>
                      <a:pt x="537" y="4"/>
                    </a:lnTo>
                    <a:lnTo>
                      <a:pt x="541" y="4"/>
                    </a:lnTo>
                    <a:lnTo>
                      <a:pt x="546" y="5"/>
                    </a:lnTo>
                    <a:lnTo>
                      <a:pt x="550" y="5"/>
                    </a:lnTo>
                    <a:close/>
                  </a:path>
                </a:pathLst>
              </a:custGeom>
              <a:solidFill>
                <a:srgbClr val="000000"/>
              </a:solidFill>
              <a:ln w="9525">
                <a:noFill/>
                <a:round/>
                <a:headEnd/>
                <a:tailEnd/>
              </a:ln>
            </p:spPr>
            <p:txBody>
              <a:bodyPr/>
              <a:lstStyle/>
              <a:p>
                <a:endParaRPr lang="en-US"/>
              </a:p>
            </p:txBody>
          </p:sp>
          <p:sp>
            <p:nvSpPr>
              <p:cNvPr id="24681" name="Freeform 24"/>
              <p:cNvSpPr>
                <a:spLocks/>
              </p:cNvSpPr>
              <p:nvPr/>
            </p:nvSpPr>
            <p:spPr bwMode="auto">
              <a:xfrm>
                <a:off x="783" y="3145"/>
                <a:ext cx="199" cy="56"/>
              </a:xfrm>
              <a:custGeom>
                <a:avLst/>
                <a:gdLst>
                  <a:gd name="T0" fmla="*/ 180 w 199"/>
                  <a:gd name="T1" fmla="*/ 1 h 56"/>
                  <a:gd name="T2" fmla="*/ 184 w 199"/>
                  <a:gd name="T3" fmla="*/ 2 h 56"/>
                  <a:gd name="T4" fmla="*/ 190 w 199"/>
                  <a:gd name="T5" fmla="*/ 3 h 56"/>
                  <a:gd name="T6" fmla="*/ 197 w 199"/>
                  <a:gd name="T7" fmla="*/ 4 h 56"/>
                  <a:gd name="T8" fmla="*/ 193 w 199"/>
                  <a:gd name="T9" fmla="*/ 4 h 56"/>
                  <a:gd name="T10" fmla="*/ 181 w 199"/>
                  <a:gd name="T11" fmla="*/ 4 h 56"/>
                  <a:gd name="T12" fmla="*/ 167 w 199"/>
                  <a:gd name="T13" fmla="*/ 4 h 56"/>
                  <a:gd name="T14" fmla="*/ 155 w 199"/>
                  <a:gd name="T15" fmla="*/ 6 h 56"/>
                  <a:gd name="T16" fmla="*/ 145 w 199"/>
                  <a:gd name="T17" fmla="*/ 7 h 56"/>
                  <a:gd name="T18" fmla="*/ 137 w 199"/>
                  <a:gd name="T19" fmla="*/ 8 h 56"/>
                  <a:gd name="T20" fmla="*/ 129 w 199"/>
                  <a:gd name="T21" fmla="*/ 9 h 56"/>
                  <a:gd name="T22" fmla="*/ 121 w 199"/>
                  <a:gd name="T23" fmla="*/ 10 h 56"/>
                  <a:gd name="T24" fmla="*/ 109 w 199"/>
                  <a:gd name="T25" fmla="*/ 11 h 56"/>
                  <a:gd name="T26" fmla="*/ 94 w 199"/>
                  <a:gd name="T27" fmla="*/ 14 h 56"/>
                  <a:gd name="T28" fmla="*/ 81 w 199"/>
                  <a:gd name="T29" fmla="*/ 18 h 56"/>
                  <a:gd name="T30" fmla="*/ 70 w 199"/>
                  <a:gd name="T31" fmla="*/ 23 h 56"/>
                  <a:gd name="T32" fmla="*/ 70 w 199"/>
                  <a:gd name="T33" fmla="*/ 26 h 56"/>
                  <a:gd name="T34" fmla="*/ 80 w 199"/>
                  <a:gd name="T35" fmla="*/ 25 h 56"/>
                  <a:gd name="T36" fmla="*/ 89 w 199"/>
                  <a:gd name="T37" fmla="*/ 23 h 56"/>
                  <a:gd name="T38" fmla="*/ 99 w 199"/>
                  <a:gd name="T39" fmla="*/ 22 h 56"/>
                  <a:gd name="T40" fmla="*/ 103 w 199"/>
                  <a:gd name="T41" fmla="*/ 23 h 56"/>
                  <a:gd name="T42" fmla="*/ 98 w 199"/>
                  <a:gd name="T43" fmla="*/ 24 h 56"/>
                  <a:gd name="T44" fmla="*/ 87 w 199"/>
                  <a:gd name="T45" fmla="*/ 26 h 56"/>
                  <a:gd name="T46" fmla="*/ 72 w 199"/>
                  <a:gd name="T47" fmla="*/ 30 h 56"/>
                  <a:gd name="T48" fmla="*/ 59 w 199"/>
                  <a:gd name="T49" fmla="*/ 35 h 56"/>
                  <a:gd name="T50" fmla="*/ 47 w 199"/>
                  <a:gd name="T51" fmla="*/ 42 h 56"/>
                  <a:gd name="T52" fmla="*/ 60 w 199"/>
                  <a:gd name="T53" fmla="*/ 45 h 56"/>
                  <a:gd name="T54" fmla="*/ 71 w 199"/>
                  <a:gd name="T55" fmla="*/ 46 h 56"/>
                  <a:gd name="T56" fmla="*/ 53 w 199"/>
                  <a:gd name="T57" fmla="*/ 49 h 56"/>
                  <a:gd name="T58" fmla="*/ 36 w 199"/>
                  <a:gd name="T59" fmla="*/ 52 h 56"/>
                  <a:gd name="T60" fmla="*/ 19 w 199"/>
                  <a:gd name="T61" fmla="*/ 54 h 56"/>
                  <a:gd name="T62" fmla="*/ 0 w 199"/>
                  <a:gd name="T63" fmla="*/ 56 h 56"/>
                  <a:gd name="T64" fmla="*/ 12 w 199"/>
                  <a:gd name="T65" fmla="*/ 51 h 56"/>
                  <a:gd name="T66" fmla="*/ 23 w 199"/>
                  <a:gd name="T67" fmla="*/ 45 h 56"/>
                  <a:gd name="T68" fmla="*/ 31 w 199"/>
                  <a:gd name="T69" fmla="*/ 39 h 56"/>
                  <a:gd name="T70" fmla="*/ 36 w 199"/>
                  <a:gd name="T71" fmla="*/ 32 h 56"/>
                  <a:gd name="T72" fmla="*/ 47 w 199"/>
                  <a:gd name="T73" fmla="*/ 23 h 56"/>
                  <a:gd name="T74" fmla="*/ 62 w 199"/>
                  <a:gd name="T75" fmla="*/ 16 h 56"/>
                  <a:gd name="T76" fmla="*/ 82 w 199"/>
                  <a:gd name="T77" fmla="*/ 10 h 56"/>
                  <a:gd name="T78" fmla="*/ 101 w 199"/>
                  <a:gd name="T79" fmla="*/ 6 h 56"/>
                  <a:gd name="T80" fmla="*/ 111 w 199"/>
                  <a:gd name="T81" fmla="*/ 5 h 56"/>
                  <a:gd name="T82" fmla="*/ 121 w 199"/>
                  <a:gd name="T83" fmla="*/ 4 h 56"/>
                  <a:gd name="T84" fmla="*/ 131 w 199"/>
                  <a:gd name="T85" fmla="*/ 4 h 56"/>
                  <a:gd name="T86" fmla="*/ 140 w 199"/>
                  <a:gd name="T87" fmla="*/ 3 h 56"/>
                  <a:gd name="T88" fmla="*/ 149 w 199"/>
                  <a:gd name="T89" fmla="*/ 1 h 56"/>
                  <a:gd name="T90" fmla="*/ 158 w 199"/>
                  <a:gd name="T91" fmla="*/ 0 h 56"/>
                  <a:gd name="T92" fmla="*/ 169 w 199"/>
                  <a:gd name="T93" fmla="*/ 0 h 56"/>
                  <a:gd name="T94" fmla="*/ 178 w 199"/>
                  <a:gd name="T95" fmla="*/ 1 h 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9"/>
                  <a:gd name="T145" fmla="*/ 0 h 56"/>
                  <a:gd name="T146" fmla="*/ 199 w 199"/>
                  <a:gd name="T147" fmla="*/ 56 h 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9" h="56">
                    <a:moveTo>
                      <a:pt x="178" y="1"/>
                    </a:moveTo>
                    <a:lnTo>
                      <a:pt x="180" y="1"/>
                    </a:lnTo>
                    <a:lnTo>
                      <a:pt x="182" y="1"/>
                    </a:lnTo>
                    <a:lnTo>
                      <a:pt x="184" y="2"/>
                    </a:lnTo>
                    <a:lnTo>
                      <a:pt x="186" y="2"/>
                    </a:lnTo>
                    <a:lnTo>
                      <a:pt x="190" y="3"/>
                    </a:lnTo>
                    <a:lnTo>
                      <a:pt x="194" y="4"/>
                    </a:lnTo>
                    <a:lnTo>
                      <a:pt x="197" y="4"/>
                    </a:lnTo>
                    <a:lnTo>
                      <a:pt x="199" y="5"/>
                    </a:lnTo>
                    <a:lnTo>
                      <a:pt x="193" y="4"/>
                    </a:lnTo>
                    <a:lnTo>
                      <a:pt x="187" y="4"/>
                    </a:lnTo>
                    <a:lnTo>
                      <a:pt x="181" y="4"/>
                    </a:lnTo>
                    <a:lnTo>
                      <a:pt x="173" y="4"/>
                    </a:lnTo>
                    <a:lnTo>
                      <a:pt x="167" y="4"/>
                    </a:lnTo>
                    <a:lnTo>
                      <a:pt x="161" y="5"/>
                    </a:lnTo>
                    <a:lnTo>
                      <a:pt x="155" y="6"/>
                    </a:lnTo>
                    <a:lnTo>
                      <a:pt x="149" y="7"/>
                    </a:lnTo>
                    <a:lnTo>
                      <a:pt x="145" y="7"/>
                    </a:lnTo>
                    <a:lnTo>
                      <a:pt x="142" y="8"/>
                    </a:lnTo>
                    <a:lnTo>
                      <a:pt x="137" y="8"/>
                    </a:lnTo>
                    <a:lnTo>
                      <a:pt x="133" y="9"/>
                    </a:lnTo>
                    <a:lnTo>
                      <a:pt x="129" y="9"/>
                    </a:lnTo>
                    <a:lnTo>
                      <a:pt x="125" y="9"/>
                    </a:lnTo>
                    <a:lnTo>
                      <a:pt x="121" y="10"/>
                    </a:lnTo>
                    <a:lnTo>
                      <a:pt x="116" y="10"/>
                    </a:lnTo>
                    <a:lnTo>
                      <a:pt x="109" y="11"/>
                    </a:lnTo>
                    <a:lnTo>
                      <a:pt x="101" y="12"/>
                    </a:lnTo>
                    <a:lnTo>
                      <a:pt x="94" y="14"/>
                    </a:lnTo>
                    <a:lnTo>
                      <a:pt x="88" y="16"/>
                    </a:lnTo>
                    <a:lnTo>
                      <a:pt x="81" y="18"/>
                    </a:lnTo>
                    <a:lnTo>
                      <a:pt x="75" y="21"/>
                    </a:lnTo>
                    <a:lnTo>
                      <a:pt x="70" y="23"/>
                    </a:lnTo>
                    <a:lnTo>
                      <a:pt x="65" y="26"/>
                    </a:lnTo>
                    <a:lnTo>
                      <a:pt x="70" y="26"/>
                    </a:lnTo>
                    <a:lnTo>
                      <a:pt x="75" y="25"/>
                    </a:lnTo>
                    <a:lnTo>
                      <a:pt x="80" y="25"/>
                    </a:lnTo>
                    <a:lnTo>
                      <a:pt x="85" y="24"/>
                    </a:lnTo>
                    <a:lnTo>
                      <a:pt x="89" y="23"/>
                    </a:lnTo>
                    <a:lnTo>
                      <a:pt x="94" y="22"/>
                    </a:lnTo>
                    <a:lnTo>
                      <a:pt x="99" y="22"/>
                    </a:lnTo>
                    <a:lnTo>
                      <a:pt x="105" y="22"/>
                    </a:lnTo>
                    <a:lnTo>
                      <a:pt x="103" y="23"/>
                    </a:lnTo>
                    <a:lnTo>
                      <a:pt x="100" y="24"/>
                    </a:lnTo>
                    <a:lnTo>
                      <a:pt x="98" y="24"/>
                    </a:lnTo>
                    <a:lnTo>
                      <a:pt x="95" y="24"/>
                    </a:lnTo>
                    <a:lnTo>
                      <a:pt x="87" y="26"/>
                    </a:lnTo>
                    <a:lnTo>
                      <a:pt x="79" y="28"/>
                    </a:lnTo>
                    <a:lnTo>
                      <a:pt x="72" y="30"/>
                    </a:lnTo>
                    <a:lnTo>
                      <a:pt x="65" y="33"/>
                    </a:lnTo>
                    <a:lnTo>
                      <a:pt x="59" y="35"/>
                    </a:lnTo>
                    <a:lnTo>
                      <a:pt x="53" y="39"/>
                    </a:lnTo>
                    <a:lnTo>
                      <a:pt x="47" y="42"/>
                    </a:lnTo>
                    <a:lnTo>
                      <a:pt x="43" y="45"/>
                    </a:lnTo>
                    <a:lnTo>
                      <a:pt x="60" y="45"/>
                    </a:lnTo>
                    <a:lnTo>
                      <a:pt x="60" y="46"/>
                    </a:lnTo>
                    <a:lnTo>
                      <a:pt x="71" y="46"/>
                    </a:lnTo>
                    <a:lnTo>
                      <a:pt x="62" y="48"/>
                    </a:lnTo>
                    <a:lnTo>
                      <a:pt x="53" y="49"/>
                    </a:lnTo>
                    <a:lnTo>
                      <a:pt x="45" y="50"/>
                    </a:lnTo>
                    <a:lnTo>
                      <a:pt x="36" y="52"/>
                    </a:lnTo>
                    <a:lnTo>
                      <a:pt x="28" y="53"/>
                    </a:lnTo>
                    <a:lnTo>
                      <a:pt x="19" y="54"/>
                    </a:lnTo>
                    <a:lnTo>
                      <a:pt x="10" y="55"/>
                    </a:lnTo>
                    <a:lnTo>
                      <a:pt x="0" y="56"/>
                    </a:lnTo>
                    <a:lnTo>
                      <a:pt x="6" y="53"/>
                    </a:lnTo>
                    <a:lnTo>
                      <a:pt x="12" y="51"/>
                    </a:lnTo>
                    <a:lnTo>
                      <a:pt x="17" y="48"/>
                    </a:lnTo>
                    <a:lnTo>
                      <a:pt x="23" y="45"/>
                    </a:lnTo>
                    <a:lnTo>
                      <a:pt x="27" y="42"/>
                    </a:lnTo>
                    <a:lnTo>
                      <a:pt x="31" y="39"/>
                    </a:lnTo>
                    <a:lnTo>
                      <a:pt x="34" y="36"/>
                    </a:lnTo>
                    <a:lnTo>
                      <a:pt x="36" y="32"/>
                    </a:lnTo>
                    <a:lnTo>
                      <a:pt x="41" y="27"/>
                    </a:lnTo>
                    <a:lnTo>
                      <a:pt x="47" y="23"/>
                    </a:lnTo>
                    <a:lnTo>
                      <a:pt x="54" y="19"/>
                    </a:lnTo>
                    <a:lnTo>
                      <a:pt x="62" y="16"/>
                    </a:lnTo>
                    <a:lnTo>
                      <a:pt x="72" y="13"/>
                    </a:lnTo>
                    <a:lnTo>
                      <a:pt x="82" y="10"/>
                    </a:lnTo>
                    <a:lnTo>
                      <a:pt x="91" y="8"/>
                    </a:lnTo>
                    <a:lnTo>
                      <a:pt x="101" y="6"/>
                    </a:lnTo>
                    <a:lnTo>
                      <a:pt x="106" y="5"/>
                    </a:lnTo>
                    <a:lnTo>
                      <a:pt x="111" y="5"/>
                    </a:lnTo>
                    <a:lnTo>
                      <a:pt x="116" y="5"/>
                    </a:lnTo>
                    <a:lnTo>
                      <a:pt x="121" y="4"/>
                    </a:lnTo>
                    <a:lnTo>
                      <a:pt x="126" y="4"/>
                    </a:lnTo>
                    <a:lnTo>
                      <a:pt x="131" y="4"/>
                    </a:lnTo>
                    <a:lnTo>
                      <a:pt x="136" y="3"/>
                    </a:lnTo>
                    <a:lnTo>
                      <a:pt x="140" y="3"/>
                    </a:lnTo>
                    <a:lnTo>
                      <a:pt x="145" y="2"/>
                    </a:lnTo>
                    <a:lnTo>
                      <a:pt x="149" y="1"/>
                    </a:lnTo>
                    <a:lnTo>
                      <a:pt x="154" y="1"/>
                    </a:lnTo>
                    <a:lnTo>
                      <a:pt x="158" y="0"/>
                    </a:lnTo>
                    <a:lnTo>
                      <a:pt x="163" y="0"/>
                    </a:lnTo>
                    <a:lnTo>
                      <a:pt x="169" y="0"/>
                    </a:lnTo>
                    <a:lnTo>
                      <a:pt x="173" y="1"/>
                    </a:lnTo>
                    <a:lnTo>
                      <a:pt x="178" y="1"/>
                    </a:lnTo>
                    <a:close/>
                  </a:path>
                </a:pathLst>
              </a:custGeom>
              <a:solidFill>
                <a:srgbClr val="FFFFFF"/>
              </a:solidFill>
              <a:ln w="9525">
                <a:noFill/>
                <a:round/>
                <a:headEnd/>
                <a:tailEnd/>
              </a:ln>
            </p:spPr>
            <p:txBody>
              <a:bodyPr/>
              <a:lstStyle/>
              <a:p>
                <a:endParaRPr lang="en-US"/>
              </a:p>
            </p:txBody>
          </p:sp>
          <p:sp>
            <p:nvSpPr>
              <p:cNvPr id="24682" name="Freeform 25"/>
              <p:cNvSpPr>
                <a:spLocks/>
              </p:cNvSpPr>
              <p:nvPr/>
            </p:nvSpPr>
            <p:spPr bwMode="auto">
              <a:xfrm>
                <a:off x="982" y="3179"/>
                <a:ext cx="61" cy="25"/>
              </a:xfrm>
              <a:custGeom>
                <a:avLst/>
                <a:gdLst>
                  <a:gd name="T0" fmla="*/ 61 w 61"/>
                  <a:gd name="T1" fmla="*/ 1 h 25"/>
                  <a:gd name="T2" fmla="*/ 61 w 61"/>
                  <a:gd name="T3" fmla="*/ 1 h 25"/>
                  <a:gd name="T4" fmla="*/ 54 w 61"/>
                  <a:gd name="T5" fmla="*/ 4 h 25"/>
                  <a:gd name="T6" fmla="*/ 46 w 61"/>
                  <a:gd name="T7" fmla="*/ 6 h 25"/>
                  <a:gd name="T8" fmla="*/ 39 w 61"/>
                  <a:gd name="T9" fmla="*/ 8 h 25"/>
                  <a:gd name="T10" fmla="*/ 31 w 61"/>
                  <a:gd name="T11" fmla="*/ 10 h 25"/>
                  <a:gd name="T12" fmla="*/ 25 w 61"/>
                  <a:gd name="T13" fmla="*/ 13 h 25"/>
                  <a:gd name="T14" fmla="*/ 18 w 61"/>
                  <a:gd name="T15" fmla="*/ 16 h 25"/>
                  <a:gd name="T16" fmla="*/ 12 w 61"/>
                  <a:gd name="T17" fmla="*/ 19 h 25"/>
                  <a:gd name="T18" fmla="*/ 7 w 61"/>
                  <a:gd name="T19" fmla="*/ 22 h 25"/>
                  <a:gd name="T20" fmla="*/ 0 w 61"/>
                  <a:gd name="T21" fmla="*/ 25 h 25"/>
                  <a:gd name="T22" fmla="*/ 4 w 61"/>
                  <a:gd name="T23" fmla="*/ 21 h 25"/>
                  <a:gd name="T24" fmla="*/ 8 w 61"/>
                  <a:gd name="T25" fmla="*/ 17 h 25"/>
                  <a:gd name="T26" fmla="*/ 14 w 61"/>
                  <a:gd name="T27" fmla="*/ 13 h 25"/>
                  <a:gd name="T28" fmla="*/ 21 w 61"/>
                  <a:gd name="T29" fmla="*/ 9 h 25"/>
                  <a:gd name="T30" fmla="*/ 28 w 61"/>
                  <a:gd name="T31" fmla="*/ 6 h 25"/>
                  <a:gd name="T32" fmla="*/ 36 w 61"/>
                  <a:gd name="T33" fmla="*/ 3 h 25"/>
                  <a:gd name="T34" fmla="*/ 45 w 61"/>
                  <a:gd name="T35" fmla="*/ 1 h 25"/>
                  <a:gd name="T36" fmla="*/ 54 w 61"/>
                  <a:gd name="T37" fmla="*/ 0 h 25"/>
                  <a:gd name="T38" fmla="*/ 56 w 61"/>
                  <a:gd name="T39" fmla="*/ 0 h 25"/>
                  <a:gd name="T40" fmla="*/ 58 w 61"/>
                  <a:gd name="T41" fmla="*/ 0 h 25"/>
                  <a:gd name="T42" fmla="*/ 60 w 61"/>
                  <a:gd name="T43" fmla="*/ 0 h 25"/>
                  <a:gd name="T44" fmla="*/ 61 w 61"/>
                  <a:gd name="T45" fmla="*/ 1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1"/>
                  <a:gd name="T70" fmla="*/ 0 h 25"/>
                  <a:gd name="T71" fmla="*/ 61 w 61"/>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1" h="25">
                    <a:moveTo>
                      <a:pt x="61" y="1"/>
                    </a:moveTo>
                    <a:lnTo>
                      <a:pt x="61" y="1"/>
                    </a:lnTo>
                    <a:lnTo>
                      <a:pt x="54" y="4"/>
                    </a:lnTo>
                    <a:lnTo>
                      <a:pt x="46" y="6"/>
                    </a:lnTo>
                    <a:lnTo>
                      <a:pt x="39" y="8"/>
                    </a:lnTo>
                    <a:lnTo>
                      <a:pt x="31" y="10"/>
                    </a:lnTo>
                    <a:lnTo>
                      <a:pt x="25" y="13"/>
                    </a:lnTo>
                    <a:lnTo>
                      <a:pt x="18" y="16"/>
                    </a:lnTo>
                    <a:lnTo>
                      <a:pt x="12" y="19"/>
                    </a:lnTo>
                    <a:lnTo>
                      <a:pt x="7" y="22"/>
                    </a:lnTo>
                    <a:lnTo>
                      <a:pt x="0" y="25"/>
                    </a:lnTo>
                    <a:lnTo>
                      <a:pt x="4" y="21"/>
                    </a:lnTo>
                    <a:lnTo>
                      <a:pt x="8" y="17"/>
                    </a:lnTo>
                    <a:lnTo>
                      <a:pt x="14" y="13"/>
                    </a:lnTo>
                    <a:lnTo>
                      <a:pt x="21" y="9"/>
                    </a:lnTo>
                    <a:lnTo>
                      <a:pt x="28" y="6"/>
                    </a:lnTo>
                    <a:lnTo>
                      <a:pt x="36" y="3"/>
                    </a:lnTo>
                    <a:lnTo>
                      <a:pt x="45" y="1"/>
                    </a:lnTo>
                    <a:lnTo>
                      <a:pt x="54" y="0"/>
                    </a:lnTo>
                    <a:lnTo>
                      <a:pt x="56" y="0"/>
                    </a:lnTo>
                    <a:lnTo>
                      <a:pt x="58" y="0"/>
                    </a:lnTo>
                    <a:lnTo>
                      <a:pt x="60" y="0"/>
                    </a:lnTo>
                    <a:lnTo>
                      <a:pt x="61" y="1"/>
                    </a:lnTo>
                    <a:close/>
                  </a:path>
                </a:pathLst>
              </a:custGeom>
              <a:solidFill>
                <a:srgbClr val="FFFFFF"/>
              </a:solidFill>
              <a:ln w="9525">
                <a:noFill/>
                <a:round/>
                <a:headEnd/>
                <a:tailEnd/>
              </a:ln>
            </p:spPr>
            <p:txBody>
              <a:bodyPr/>
              <a:lstStyle/>
              <a:p>
                <a:endParaRPr lang="en-US"/>
              </a:p>
            </p:txBody>
          </p:sp>
          <p:sp>
            <p:nvSpPr>
              <p:cNvPr id="24683" name="Freeform 26"/>
              <p:cNvSpPr>
                <a:spLocks/>
              </p:cNvSpPr>
              <p:nvPr/>
            </p:nvSpPr>
            <p:spPr bwMode="auto">
              <a:xfrm>
                <a:off x="782" y="3205"/>
                <a:ext cx="25" cy="5"/>
              </a:xfrm>
              <a:custGeom>
                <a:avLst/>
                <a:gdLst>
                  <a:gd name="T0" fmla="*/ 24 w 25"/>
                  <a:gd name="T1" fmla="*/ 0 h 5"/>
                  <a:gd name="T2" fmla="*/ 25 w 25"/>
                  <a:gd name="T3" fmla="*/ 2 h 5"/>
                  <a:gd name="T4" fmla="*/ 25 w 25"/>
                  <a:gd name="T5" fmla="*/ 2 h 5"/>
                  <a:gd name="T6" fmla="*/ 24 w 25"/>
                  <a:gd name="T7" fmla="*/ 3 h 5"/>
                  <a:gd name="T8" fmla="*/ 24 w 25"/>
                  <a:gd name="T9" fmla="*/ 4 h 5"/>
                  <a:gd name="T10" fmla="*/ 22 w 25"/>
                  <a:gd name="T11" fmla="*/ 4 h 5"/>
                  <a:gd name="T12" fmla="*/ 20 w 25"/>
                  <a:gd name="T13" fmla="*/ 5 h 5"/>
                  <a:gd name="T14" fmla="*/ 17 w 25"/>
                  <a:gd name="T15" fmla="*/ 5 h 5"/>
                  <a:gd name="T16" fmla="*/ 15 w 25"/>
                  <a:gd name="T17" fmla="*/ 5 h 5"/>
                  <a:gd name="T18" fmla="*/ 12 w 25"/>
                  <a:gd name="T19" fmla="*/ 5 h 5"/>
                  <a:gd name="T20" fmla="*/ 9 w 25"/>
                  <a:gd name="T21" fmla="*/ 5 h 5"/>
                  <a:gd name="T22" fmla="*/ 7 w 25"/>
                  <a:gd name="T23" fmla="*/ 5 h 5"/>
                  <a:gd name="T24" fmla="*/ 5 w 25"/>
                  <a:gd name="T25" fmla="*/ 4 h 5"/>
                  <a:gd name="T26" fmla="*/ 0 w 25"/>
                  <a:gd name="T27" fmla="*/ 2 h 5"/>
                  <a:gd name="T28" fmla="*/ 2 w 25"/>
                  <a:gd name="T29" fmla="*/ 1 h 5"/>
                  <a:gd name="T30" fmla="*/ 5 w 25"/>
                  <a:gd name="T31" fmla="*/ 1 h 5"/>
                  <a:gd name="T32" fmla="*/ 8 w 25"/>
                  <a:gd name="T33" fmla="*/ 0 h 5"/>
                  <a:gd name="T34" fmla="*/ 11 w 25"/>
                  <a:gd name="T35" fmla="*/ 0 h 5"/>
                  <a:gd name="T36" fmla="*/ 14 w 25"/>
                  <a:gd name="T37" fmla="*/ 0 h 5"/>
                  <a:gd name="T38" fmla="*/ 18 w 25"/>
                  <a:gd name="T39" fmla="*/ 0 h 5"/>
                  <a:gd name="T40" fmla="*/ 21 w 25"/>
                  <a:gd name="T41" fmla="*/ 0 h 5"/>
                  <a:gd name="T42" fmla="*/ 24 w 25"/>
                  <a:gd name="T43" fmla="*/ 0 h 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
                  <a:gd name="T67" fmla="*/ 0 h 5"/>
                  <a:gd name="T68" fmla="*/ 25 w 25"/>
                  <a:gd name="T69" fmla="*/ 5 h 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 h="5">
                    <a:moveTo>
                      <a:pt x="24" y="0"/>
                    </a:moveTo>
                    <a:lnTo>
                      <a:pt x="25" y="2"/>
                    </a:lnTo>
                    <a:lnTo>
                      <a:pt x="24" y="3"/>
                    </a:lnTo>
                    <a:lnTo>
                      <a:pt x="24" y="4"/>
                    </a:lnTo>
                    <a:lnTo>
                      <a:pt x="22" y="4"/>
                    </a:lnTo>
                    <a:lnTo>
                      <a:pt x="20" y="5"/>
                    </a:lnTo>
                    <a:lnTo>
                      <a:pt x="17" y="5"/>
                    </a:lnTo>
                    <a:lnTo>
                      <a:pt x="15" y="5"/>
                    </a:lnTo>
                    <a:lnTo>
                      <a:pt x="12" y="5"/>
                    </a:lnTo>
                    <a:lnTo>
                      <a:pt x="9" y="5"/>
                    </a:lnTo>
                    <a:lnTo>
                      <a:pt x="7" y="5"/>
                    </a:lnTo>
                    <a:lnTo>
                      <a:pt x="5" y="4"/>
                    </a:lnTo>
                    <a:lnTo>
                      <a:pt x="0" y="2"/>
                    </a:lnTo>
                    <a:lnTo>
                      <a:pt x="2" y="1"/>
                    </a:lnTo>
                    <a:lnTo>
                      <a:pt x="5" y="1"/>
                    </a:lnTo>
                    <a:lnTo>
                      <a:pt x="8" y="0"/>
                    </a:lnTo>
                    <a:lnTo>
                      <a:pt x="11" y="0"/>
                    </a:lnTo>
                    <a:lnTo>
                      <a:pt x="14" y="0"/>
                    </a:lnTo>
                    <a:lnTo>
                      <a:pt x="18" y="0"/>
                    </a:lnTo>
                    <a:lnTo>
                      <a:pt x="21" y="0"/>
                    </a:lnTo>
                    <a:lnTo>
                      <a:pt x="24" y="0"/>
                    </a:lnTo>
                    <a:close/>
                  </a:path>
                </a:pathLst>
              </a:custGeom>
              <a:solidFill>
                <a:srgbClr val="FFFFFF"/>
              </a:solidFill>
              <a:ln w="9525">
                <a:noFill/>
                <a:round/>
                <a:headEnd/>
                <a:tailEnd/>
              </a:ln>
            </p:spPr>
            <p:txBody>
              <a:bodyPr/>
              <a:lstStyle/>
              <a:p>
                <a:endParaRPr lang="en-US"/>
              </a:p>
            </p:txBody>
          </p:sp>
          <p:sp>
            <p:nvSpPr>
              <p:cNvPr id="24684" name="Freeform 27"/>
              <p:cNvSpPr>
                <a:spLocks/>
              </p:cNvSpPr>
              <p:nvPr/>
            </p:nvSpPr>
            <p:spPr bwMode="auto">
              <a:xfrm>
                <a:off x="827" y="3213"/>
                <a:ext cx="165" cy="36"/>
              </a:xfrm>
              <a:custGeom>
                <a:avLst/>
                <a:gdLst>
                  <a:gd name="T0" fmla="*/ 138 w 165"/>
                  <a:gd name="T1" fmla="*/ 4 h 36"/>
                  <a:gd name="T2" fmla="*/ 139 w 165"/>
                  <a:gd name="T3" fmla="*/ 11 h 36"/>
                  <a:gd name="T4" fmla="*/ 144 w 165"/>
                  <a:gd name="T5" fmla="*/ 16 h 36"/>
                  <a:gd name="T6" fmla="*/ 154 w 165"/>
                  <a:gd name="T7" fmla="*/ 21 h 36"/>
                  <a:gd name="T8" fmla="*/ 165 w 165"/>
                  <a:gd name="T9" fmla="*/ 25 h 36"/>
                  <a:gd name="T10" fmla="*/ 162 w 165"/>
                  <a:gd name="T11" fmla="*/ 26 h 36"/>
                  <a:gd name="T12" fmla="*/ 158 w 165"/>
                  <a:gd name="T13" fmla="*/ 28 h 36"/>
                  <a:gd name="T14" fmla="*/ 155 w 165"/>
                  <a:gd name="T15" fmla="*/ 30 h 36"/>
                  <a:gd name="T16" fmla="*/ 151 w 165"/>
                  <a:gd name="T17" fmla="*/ 32 h 36"/>
                  <a:gd name="T18" fmla="*/ 147 w 165"/>
                  <a:gd name="T19" fmla="*/ 34 h 36"/>
                  <a:gd name="T20" fmla="*/ 140 w 165"/>
                  <a:gd name="T21" fmla="*/ 35 h 36"/>
                  <a:gd name="T22" fmla="*/ 136 w 165"/>
                  <a:gd name="T23" fmla="*/ 34 h 36"/>
                  <a:gd name="T24" fmla="*/ 132 w 165"/>
                  <a:gd name="T25" fmla="*/ 34 h 36"/>
                  <a:gd name="T26" fmla="*/ 124 w 165"/>
                  <a:gd name="T27" fmla="*/ 32 h 36"/>
                  <a:gd name="T28" fmla="*/ 115 w 165"/>
                  <a:gd name="T29" fmla="*/ 31 h 36"/>
                  <a:gd name="T30" fmla="*/ 105 w 165"/>
                  <a:gd name="T31" fmla="*/ 31 h 36"/>
                  <a:gd name="T32" fmla="*/ 96 w 165"/>
                  <a:gd name="T33" fmla="*/ 32 h 36"/>
                  <a:gd name="T34" fmla="*/ 87 w 165"/>
                  <a:gd name="T35" fmla="*/ 33 h 36"/>
                  <a:gd name="T36" fmla="*/ 80 w 165"/>
                  <a:gd name="T37" fmla="*/ 35 h 36"/>
                  <a:gd name="T38" fmla="*/ 71 w 165"/>
                  <a:gd name="T39" fmla="*/ 36 h 36"/>
                  <a:gd name="T40" fmla="*/ 60 w 165"/>
                  <a:gd name="T41" fmla="*/ 36 h 36"/>
                  <a:gd name="T42" fmla="*/ 54 w 165"/>
                  <a:gd name="T43" fmla="*/ 35 h 36"/>
                  <a:gd name="T44" fmla="*/ 44 w 165"/>
                  <a:gd name="T45" fmla="*/ 36 h 36"/>
                  <a:gd name="T46" fmla="*/ 35 w 165"/>
                  <a:gd name="T47" fmla="*/ 36 h 36"/>
                  <a:gd name="T48" fmla="*/ 26 w 165"/>
                  <a:gd name="T49" fmla="*/ 35 h 36"/>
                  <a:gd name="T50" fmla="*/ 17 w 165"/>
                  <a:gd name="T51" fmla="*/ 34 h 36"/>
                  <a:gd name="T52" fmla="*/ 8 w 165"/>
                  <a:gd name="T53" fmla="*/ 32 h 36"/>
                  <a:gd name="T54" fmla="*/ 3 w 165"/>
                  <a:gd name="T55" fmla="*/ 26 h 36"/>
                  <a:gd name="T56" fmla="*/ 0 w 165"/>
                  <a:gd name="T57" fmla="*/ 17 h 36"/>
                  <a:gd name="T58" fmla="*/ 2 w 165"/>
                  <a:gd name="T59" fmla="*/ 12 h 36"/>
                  <a:gd name="T60" fmla="*/ 8 w 165"/>
                  <a:gd name="T61" fmla="*/ 13 h 36"/>
                  <a:gd name="T62" fmla="*/ 13 w 165"/>
                  <a:gd name="T63" fmla="*/ 14 h 36"/>
                  <a:gd name="T64" fmla="*/ 19 w 165"/>
                  <a:gd name="T65" fmla="*/ 15 h 36"/>
                  <a:gd name="T66" fmla="*/ 26 w 165"/>
                  <a:gd name="T67" fmla="*/ 16 h 36"/>
                  <a:gd name="T68" fmla="*/ 33 w 165"/>
                  <a:gd name="T69" fmla="*/ 17 h 36"/>
                  <a:gd name="T70" fmla="*/ 36 w 165"/>
                  <a:gd name="T71" fmla="*/ 18 h 36"/>
                  <a:gd name="T72" fmla="*/ 54 w 165"/>
                  <a:gd name="T73" fmla="*/ 19 h 36"/>
                  <a:gd name="T74" fmla="*/ 71 w 165"/>
                  <a:gd name="T75" fmla="*/ 18 h 36"/>
                  <a:gd name="T76" fmla="*/ 86 w 165"/>
                  <a:gd name="T77" fmla="*/ 15 h 36"/>
                  <a:gd name="T78" fmla="*/ 99 w 165"/>
                  <a:gd name="T79" fmla="*/ 11 h 36"/>
                  <a:gd name="T80" fmla="*/ 109 w 165"/>
                  <a:gd name="T81" fmla="*/ 8 h 36"/>
                  <a:gd name="T82" fmla="*/ 120 w 165"/>
                  <a:gd name="T83" fmla="*/ 7 h 36"/>
                  <a:gd name="T84" fmla="*/ 131 w 165"/>
                  <a:gd name="T85" fmla="*/ 5 h 36"/>
                  <a:gd name="T86" fmla="*/ 138 w 165"/>
                  <a:gd name="T87" fmla="*/ 0 h 36"/>
                  <a:gd name="T88" fmla="*/ 139 w 165"/>
                  <a:gd name="T89" fmla="*/ 4 h 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5"/>
                  <a:gd name="T136" fmla="*/ 0 h 36"/>
                  <a:gd name="T137" fmla="*/ 165 w 165"/>
                  <a:gd name="T138" fmla="*/ 36 h 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5" h="36">
                    <a:moveTo>
                      <a:pt x="139" y="4"/>
                    </a:moveTo>
                    <a:lnTo>
                      <a:pt x="138" y="4"/>
                    </a:lnTo>
                    <a:lnTo>
                      <a:pt x="138" y="7"/>
                    </a:lnTo>
                    <a:lnTo>
                      <a:pt x="139" y="11"/>
                    </a:lnTo>
                    <a:lnTo>
                      <a:pt x="141" y="13"/>
                    </a:lnTo>
                    <a:lnTo>
                      <a:pt x="144" y="16"/>
                    </a:lnTo>
                    <a:lnTo>
                      <a:pt x="149" y="18"/>
                    </a:lnTo>
                    <a:lnTo>
                      <a:pt x="154" y="21"/>
                    </a:lnTo>
                    <a:lnTo>
                      <a:pt x="159" y="23"/>
                    </a:lnTo>
                    <a:lnTo>
                      <a:pt x="165" y="25"/>
                    </a:lnTo>
                    <a:lnTo>
                      <a:pt x="164" y="26"/>
                    </a:lnTo>
                    <a:lnTo>
                      <a:pt x="162" y="26"/>
                    </a:lnTo>
                    <a:lnTo>
                      <a:pt x="160" y="27"/>
                    </a:lnTo>
                    <a:lnTo>
                      <a:pt x="158" y="28"/>
                    </a:lnTo>
                    <a:lnTo>
                      <a:pt x="156" y="29"/>
                    </a:lnTo>
                    <a:lnTo>
                      <a:pt x="155" y="30"/>
                    </a:lnTo>
                    <a:lnTo>
                      <a:pt x="153" y="31"/>
                    </a:lnTo>
                    <a:lnTo>
                      <a:pt x="151" y="32"/>
                    </a:lnTo>
                    <a:lnTo>
                      <a:pt x="149" y="33"/>
                    </a:lnTo>
                    <a:lnTo>
                      <a:pt x="147" y="34"/>
                    </a:lnTo>
                    <a:lnTo>
                      <a:pt x="144" y="35"/>
                    </a:lnTo>
                    <a:lnTo>
                      <a:pt x="140" y="35"/>
                    </a:lnTo>
                    <a:lnTo>
                      <a:pt x="138" y="35"/>
                    </a:lnTo>
                    <a:lnTo>
                      <a:pt x="136" y="34"/>
                    </a:lnTo>
                    <a:lnTo>
                      <a:pt x="134" y="34"/>
                    </a:lnTo>
                    <a:lnTo>
                      <a:pt x="132" y="34"/>
                    </a:lnTo>
                    <a:lnTo>
                      <a:pt x="128" y="33"/>
                    </a:lnTo>
                    <a:lnTo>
                      <a:pt x="124" y="32"/>
                    </a:lnTo>
                    <a:lnTo>
                      <a:pt x="120" y="32"/>
                    </a:lnTo>
                    <a:lnTo>
                      <a:pt x="115" y="31"/>
                    </a:lnTo>
                    <a:lnTo>
                      <a:pt x="110" y="31"/>
                    </a:lnTo>
                    <a:lnTo>
                      <a:pt x="105" y="31"/>
                    </a:lnTo>
                    <a:lnTo>
                      <a:pt x="101" y="31"/>
                    </a:lnTo>
                    <a:lnTo>
                      <a:pt x="96" y="32"/>
                    </a:lnTo>
                    <a:lnTo>
                      <a:pt x="92" y="33"/>
                    </a:lnTo>
                    <a:lnTo>
                      <a:pt x="87" y="33"/>
                    </a:lnTo>
                    <a:lnTo>
                      <a:pt x="84" y="35"/>
                    </a:lnTo>
                    <a:lnTo>
                      <a:pt x="80" y="35"/>
                    </a:lnTo>
                    <a:lnTo>
                      <a:pt x="75" y="36"/>
                    </a:lnTo>
                    <a:lnTo>
                      <a:pt x="71" y="36"/>
                    </a:lnTo>
                    <a:lnTo>
                      <a:pt x="65" y="36"/>
                    </a:lnTo>
                    <a:lnTo>
                      <a:pt x="60" y="36"/>
                    </a:lnTo>
                    <a:lnTo>
                      <a:pt x="54" y="35"/>
                    </a:lnTo>
                    <a:lnTo>
                      <a:pt x="50" y="35"/>
                    </a:lnTo>
                    <a:lnTo>
                      <a:pt x="44" y="36"/>
                    </a:lnTo>
                    <a:lnTo>
                      <a:pt x="39" y="36"/>
                    </a:lnTo>
                    <a:lnTo>
                      <a:pt x="35" y="36"/>
                    </a:lnTo>
                    <a:lnTo>
                      <a:pt x="30" y="36"/>
                    </a:lnTo>
                    <a:lnTo>
                      <a:pt x="26" y="35"/>
                    </a:lnTo>
                    <a:lnTo>
                      <a:pt x="22" y="34"/>
                    </a:lnTo>
                    <a:lnTo>
                      <a:pt x="17" y="34"/>
                    </a:lnTo>
                    <a:lnTo>
                      <a:pt x="12" y="33"/>
                    </a:lnTo>
                    <a:lnTo>
                      <a:pt x="8" y="32"/>
                    </a:lnTo>
                    <a:lnTo>
                      <a:pt x="5" y="30"/>
                    </a:lnTo>
                    <a:lnTo>
                      <a:pt x="3" y="26"/>
                    </a:lnTo>
                    <a:lnTo>
                      <a:pt x="1" y="22"/>
                    </a:lnTo>
                    <a:lnTo>
                      <a:pt x="0" y="17"/>
                    </a:lnTo>
                    <a:lnTo>
                      <a:pt x="0" y="12"/>
                    </a:lnTo>
                    <a:lnTo>
                      <a:pt x="2" y="12"/>
                    </a:lnTo>
                    <a:lnTo>
                      <a:pt x="5" y="12"/>
                    </a:lnTo>
                    <a:lnTo>
                      <a:pt x="8" y="13"/>
                    </a:lnTo>
                    <a:lnTo>
                      <a:pt x="11" y="13"/>
                    </a:lnTo>
                    <a:lnTo>
                      <a:pt x="13" y="14"/>
                    </a:lnTo>
                    <a:lnTo>
                      <a:pt x="16" y="15"/>
                    </a:lnTo>
                    <a:lnTo>
                      <a:pt x="19" y="15"/>
                    </a:lnTo>
                    <a:lnTo>
                      <a:pt x="22" y="16"/>
                    </a:lnTo>
                    <a:lnTo>
                      <a:pt x="26" y="16"/>
                    </a:lnTo>
                    <a:lnTo>
                      <a:pt x="29" y="17"/>
                    </a:lnTo>
                    <a:lnTo>
                      <a:pt x="33" y="17"/>
                    </a:lnTo>
                    <a:lnTo>
                      <a:pt x="36" y="18"/>
                    </a:lnTo>
                    <a:lnTo>
                      <a:pt x="45" y="18"/>
                    </a:lnTo>
                    <a:lnTo>
                      <a:pt x="54" y="19"/>
                    </a:lnTo>
                    <a:lnTo>
                      <a:pt x="62" y="18"/>
                    </a:lnTo>
                    <a:lnTo>
                      <a:pt x="71" y="18"/>
                    </a:lnTo>
                    <a:lnTo>
                      <a:pt x="78" y="17"/>
                    </a:lnTo>
                    <a:lnTo>
                      <a:pt x="86" y="15"/>
                    </a:lnTo>
                    <a:lnTo>
                      <a:pt x="93" y="13"/>
                    </a:lnTo>
                    <a:lnTo>
                      <a:pt x="99" y="11"/>
                    </a:lnTo>
                    <a:lnTo>
                      <a:pt x="104" y="9"/>
                    </a:lnTo>
                    <a:lnTo>
                      <a:pt x="109" y="8"/>
                    </a:lnTo>
                    <a:lnTo>
                      <a:pt x="114" y="8"/>
                    </a:lnTo>
                    <a:lnTo>
                      <a:pt x="120" y="7"/>
                    </a:lnTo>
                    <a:lnTo>
                      <a:pt x="126" y="6"/>
                    </a:lnTo>
                    <a:lnTo>
                      <a:pt x="131" y="5"/>
                    </a:lnTo>
                    <a:lnTo>
                      <a:pt x="135" y="3"/>
                    </a:lnTo>
                    <a:lnTo>
                      <a:pt x="138" y="0"/>
                    </a:lnTo>
                    <a:lnTo>
                      <a:pt x="140" y="0"/>
                    </a:lnTo>
                    <a:lnTo>
                      <a:pt x="139" y="4"/>
                    </a:lnTo>
                    <a:close/>
                  </a:path>
                </a:pathLst>
              </a:custGeom>
              <a:solidFill>
                <a:srgbClr val="FFFFFF"/>
              </a:solidFill>
              <a:ln w="9525">
                <a:noFill/>
                <a:round/>
                <a:headEnd/>
                <a:tailEnd/>
              </a:ln>
            </p:spPr>
            <p:txBody>
              <a:bodyPr/>
              <a:lstStyle/>
              <a:p>
                <a:endParaRPr lang="en-US"/>
              </a:p>
            </p:txBody>
          </p:sp>
          <p:sp>
            <p:nvSpPr>
              <p:cNvPr id="24685" name="Freeform 28"/>
              <p:cNvSpPr>
                <a:spLocks/>
              </p:cNvSpPr>
              <p:nvPr/>
            </p:nvSpPr>
            <p:spPr bwMode="auto">
              <a:xfrm>
                <a:off x="939" y="3217"/>
                <a:ext cx="110" cy="88"/>
              </a:xfrm>
              <a:custGeom>
                <a:avLst/>
                <a:gdLst>
                  <a:gd name="T0" fmla="*/ 108 w 110"/>
                  <a:gd name="T1" fmla="*/ 10 h 88"/>
                  <a:gd name="T2" fmla="*/ 106 w 110"/>
                  <a:gd name="T3" fmla="*/ 24 h 88"/>
                  <a:gd name="T4" fmla="*/ 99 w 110"/>
                  <a:gd name="T5" fmla="*/ 31 h 88"/>
                  <a:gd name="T6" fmla="*/ 92 w 110"/>
                  <a:gd name="T7" fmla="*/ 32 h 88"/>
                  <a:gd name="T8" fmla="*/ 90 w 110"/>
                  <a:gd name="T9" fmla="*/ 33 h 88"/>
                  <a:gd name="T10" fmla="*/ 96 w 110"/>
                  <a:gd name="T11" fmla="*/ 34 h 88"/>
                  <a:gd name="T12" fmla="*/ 103 w 110"/>
                  <a:gd name="T13" fmla="*/ 36 h 88"/>
                  <a:gd name="T14" fmla="*/ 108 w 110"/>
                  <a:gd name="T15" fmla="*/ 38 h 88"/>
                  <a:gd name="T16" fmla="*/ 109 w 110"/>
                  <a:gd name="T17" fmla="*/ 51 h 88"/>
                  <a:gd name="T18" fmla="*/ 108 w 110"/>
                  <a:gd name="T19" fmla="*/ 56 h 88"/>
                  <a:gd name="T20" fmla="*/ 101 w 110"/>
                  <a:gd name="T21" fmla="*/ 63 h 88"/>
                  <a:gd name="T22" fmla="*/ 95 w 110"/>
                  <a:gd name="T23" fmla="*/ 64 h 88"/>
                  <a:gd name="T24" fmla="*/ 98 w 110"/>
                  <a:gd name="T25" fmla="*/ 59 h 88"/>
                  <a:gd name="T26" fmla="*/ 95 w 110"/>
                  <a:gd name="T27" fmla="*/ 54 h 88"/>
                  <a:gd name="T28" fmla="*/ 89 w 110"/>
                  <a:gd name="T29" fmla="*/ 48 h 88"/>
                  <a:gd name="T30" fmla="*/ 84 w 110"/>
                  <a:gd name="T31" fmla="*/ 56 h 88"/>
                  <a:gd name="T32" fmla="*/ 82 w 110"/>
                  <a:gd name="T33" fmla="*/ 57 h 88"/>
                  <a:gd name="T34" fmla="*/ 81 w 110"/>
                  <a:gd name="T35" fmla="*/ 59 h 88"/>
                  <a:gd name="T36" fmla="*/ 77 w 110"/>
                  <a:gd name="T37" fmla="*/ 64 h 88"/>
                  <a:gd name="T38" fmla="*/ 70 w 110"/>
                  <a:gd name="T39" fmla="*/ 68 h 88"/>
                  <a:gd name="T40" fmla="*/ 64 w 110"/>
                  <a:gd name="T41" fmla="*/ 72 h 88"/>
                  <a:gd name="T42" fmla="*/ 58 w 110"/>
                  <a:gd name="T43" fmla="*/ 77 h 88"/>
                  <a:gd name="T44" fmla="*/ 55 w 110"/>
                  <a:gd name="T45" fmla="*/ 82 h 88"/>
                  <a:gd name="T46" fmla="*/ 47 w 110"/>
                  <a:gd name="T47" fmla="*/ 87 h 88"/>
                  <a:gd name="T48" fmla="*/ 38 w 110"/>
                  <a:gd name="T49" fmla="*/ 88 h 88"/>
                  <a:gd name="T50" fmla="*/ 28 w 110"/>
                  <a:gd name="T51" fmla="*/ 88 h 88"/>
                  <a:gd name="T52" fmla="*/ 19 w 110"/>
                  <a:gd name="T53" fmla="*/ 88 h 88"/>
                  <a:gd name="T54" fmla="*/ 9 w 110"/>
                  <a:gd name="T55" fmla="*/ 88 h 88"/>
                  <a:gd name="T56" fmla="*/ 7 w 110"/>
                  <a:gd name="T57" fmla="*/ 84 h 88"/>
                  <a:gd name="T58" fmla="*/ 0 w 110"/>
                  <a:gd name="T59" fmla="*/ 81 h 88"/>
                  <a:gd name="T60" fmla="*/ 8 w 110"/>
                  <a:gd name="T61" fmla="*/ 79 h 88"/>
                  <a:gd name="T62" fmla="*/ 17 w 110"/>
                  <a:gd name="T63" fmla="*/ 78 h 88"/>
                  <a:gd name="T64" fmla="*/ 26 w 110"/>
                  <a:gd name="T65" fmla="*/ 77 h 88"/>
                  <a:gd name="T66" fmla="*/ 35 w 110"/>
                  <a:gd name="T67" fmla="*/ 78 h 88"/>
                  <a:gd name="T68" fmla="*/ 41 w 110"/>
                  <a:gd name="T69" fmla="*/ 80 h 88"/>
                  <a:gd name="T70" fmla="*/ 46 w 110"/>
                  <a:gd name="T71" fmla="*/ 82 h 88"/>
                  <a:gd name="T72" fmla="*/ 46 w 110"/>
                  <a:gd name="T73" fmla="*/ 77 h 88"/>
                  <a:gd name="T74" fmla="*/ 43 w 110"/>
                  <a:gd name="T75" fmla="*/ 73 h 88"/>
                  <a:gd name="T76" fmla="*/ 37 w 110"/>
                  <a:gd name="T77" fmla="*/ 70 h 88"/>
                  <a:gd name="T78" fmla="*/ 29 w 110"/>
                  <a:gd name="T79" fmla="*/ 67 h 88"/>
                  <a:gd name="T80" fmla="*/ 25 w 110"/>
                  <a:gd name="T81" fmla="*/ 65 h 88"/>
                  <a:gd name="T82" fmla="*/ 20 w 110"/>
                  <a:gd name="T83" fmla="*/ 63 h 88"/>
                  <a:gd name="T84" fmla="*/ 33 w 110"/>
                  <a:gd name="T85" fmla="*/ 62 h 88"/>
                  <a:gd name="T86" fmla="*/ 46 w 110"/>
                  <a:gd name="T87" fmla="*/ 59 h 88"/>
                  <a:gd name="T88" fmla="*/ 56 w 110"/>
                  <a:gd name="T89" fmla="*/ 55 h 88"/>
                  <a:gd name="T90" fmla="*/ 62 w 110"/>
                  <a:gd name="T91" fmla="*/ 50 h 88"/>
                  <a:gd name="T92" fmla="*/ 62 w 110"/>
                  <a:gd name="T93" fmla="*/ 41 h 88"/>
                  <a:gd name="T94" fmla="*/ 56 w 110"/>
                  <a:gd name="T95" fmla="*/ 34 h 88"/>
                  <a:gd name="T96" fmla="*/ 62 w 110"/>
                  <a:gd name="T97" fmla="*/ 30 h 88"/>
                  <a:gd name="T98" fmla="*/ 70 w 110"/>
                  <a:gd name="T99" fmla="*/ 28 h 88"/>
                  <a:gd name="T100" fmla="*/ 73 w 110"/>
                  <a:gd name="T101" fmla="*/ 31 h 88"/>
                  <a:gd name="T102" fmla="*/ 76 w 110"/>
                  <a:gd name="T103" fmla="*/ 33 h 88"/>
                  <a:gd name="T104" fmla="*/ 77 w 110"/>
                  <a:gd name="T105" fmla="*/ 31 h 88"/>
                  <a:gd name="T106" fmla="*/ 77 w 110"/>
                  <a:gd name="T107" fmla="*/ 29 h 88"/>
                  <a:gd name="T108" fmla="*/ 80 w 110"/>
                  <a:gd name="T109" fmla="*/ 22 h 88"/>
                  <a:gd name="T110" fmla="*/ 81 w 110"/>
                  <a:gd name="T111" fmla="*/ 21 h 88"/>
                  <a:gd name="T112" fmla="*/ 80 w 110"/>
                  <a:gd name="T113" fmla="*/ 19 h 88"/>
                  <a:gd name="T114" fmla="*/ 81 w 110"/>
                  <a:gd name="T115" fmla="*/ 18 h 88"/>
                  <a:gd name="T116" fmla="*/ 82 w 110"/>
                  <a:gd name="T117" fmla="*/ 8 h 88"/>
                  <a:gd name="T118" fmla="*/ 91 w 110"/>
                  <a:gd name="T119" fmla="*/ 0 h 88"/>
                  <a:gd name="T120" fmla="*/ 100 w 110"/>
                  <a:gd name="T121" fmla="*/ 1 h 88"/>
                  <a:gd name="T122" fmla="*/ 106 w 110"/>
                  <a:gd name="T123" fmla="*/ 3 h 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0"/>
                  <a:gd name="T187" fmla="*/ 0 h 88"/>
                  <a:gd name="T188" fmla="*/ 110 w 110"/>
                  <a:gd name="T189" fmla="*/ 88 h 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0" h="88">
                    <a:moveTo>
                      <a:pt x="106" y="3"/>
                    </a:moveTo>
                    <a:lnTo>
                      <a:pt x="108" y="10"/>
                    </a:lnTo>
                    <a:lnTo>
                      <a:pt x="108" y="17"/>
                    </a:lnTo>
                    <a:lnTo>
                      <a:pt x="106" y="24"/>
                    </a:lnTo>
                    <a:lnTo>
                      <a:pt x="101" y="30"/>
                    </a:lnTo>
                    <a:lnTo>
                      <a:pt x="99" y="31"/>
                    </a:lnTo>
                    <a:lnTo>
                      <a:pt x="95" y="32"/>
                    </a:lnTo>
                    <a:lnTo>
                      <a:pt x="92" y="32"/>
                    </a:lnTo>
                    <a:lnTo>
                      <a:pt x="88" y="32"/>
                    </a:lnTo>
                    <a:lnTo>
                      <a:pt x="90" y="33"/>
                    </a:lnTo>
                    <a:lnTo>
                      <a:pt x="93" y="34"/>
                    </a:lnTo>
                    <a:lnTo>
                      <a:pt x="96" y="34"/>
                    </a:lnTo>
                    <a:lnTo>
                      <a:pt x="99" y="35"/>
                    </a:lnTo>
                    <a:lnTo>
                      <a:pt x="103" y="36"/>
                    </a:lnTo>
                    <a:lnTo>
                      <a:pt x="106" y="37"/>
                    </a:lnTo>
                    <a:lnTo>
                      <a:pt x="108" y="38"/>
                    </a:lnTo>
                    <a:lnTo>
                      <a:pt x="110" y="39"/>
                    </a:lnTo>
                    <a:lnTo>
                      <a:pt x="109" y="51"/>
                    </a:lnTo>
                    <a:lnTo>
                      <a:pt x="108" y="56"/>
                    </a:lnTo>
                    <a:lnTo>
                      <a:pt x="105" y="60"/>
                    </a:lnTo>
                    <a:lnTo>
                      <a:pt x="101" y="63"/>
                    </a:lnTo>
                    <a:lnTo>
                      <a:pt x="95" y="66"/>
                    </a:lnTo>
                    <a:lnTo>
                      <a:pt x="95" y="64"/>
                    </a:lnTo>
                    <a:lnTo>
                      <a:pt x="97" y="62"/>
                    </a:lnTo>
                    <a:lnTo>
                      <a:pt x="98" y="59"/>
                    </a:lnTo>
                    <a:lnTo>
                      <a:pt x="97" y="57"/>
                    </a:lnTo>
                    <a:lnTo>
                      <a:pt x="95" y="54"/>
                    </a:lnTo>
                    <a:lnTo>
                      <a:pt x="92" y="51"/>
                    </a:lnTo>
                    <a:lnTo>
                      <a:pt x="89" y="48"/>
                    </a:lnTo>
                    <a:lnTo>
                      <a:pt x="86" y="46"/>
                    </a:lnTo>
                    <a:lnTo>
                      <a:pt x="84" y="56"/>
                    </a:lnTo>
                    <a:lnTo>
                      <a:pt x="83" y="57"/>
                    </a:lnTo>
                    <a:lnTo>
                      <a:pt x="82" y="57"/>
                    </a:lnTo>
                    <a:lnTo>
                      <a:pt x="82" y="58"/>
                    </a:lnTo>
                    <a:lnTo>
                      <a:pt x="81" y="59"/>
                    </a:lnTo>
                    <a:lnTo>
                      <a:pt x="79" y="62"/>
                    </a:lnTo>
                    <a:lnTo>
                      <a:pt x="77" y="64"/>
                    </a:lnTo>
                    <a:lnTo>
                      <a:pt x="74" y="66"/>
                    </a:lnTo>
                    <a:lnTo>
                      <a:pt x="70" y="68"/>
                    </a:lnTo>
                    <a:lnTo>
                      <a:pt x="67" y="70"/>
                    </a:lnTo>
                    <a:lnTo>
                      <a:pt x="64" y="72"/>
                    </a:lnTo>
                    <a:lnTo>
                      <a:pt x="61" y="74"/>
                    </a:lnTo>
                    <a:lnTo>
                      <a:pt x="58" y="77"/>
                    </a:lnTo>
                    <a:lnTo>
                      <a:pt x="57" y="80"/>
                    </a:lnTo>
                    <a:lnTo>
                      <a:pt x="55" y="82"/>
                    </a:lnTo>
                    <a:lnTo>
                      <a:pt x="52" y="85"/>
                    </a:lnTo>
                    <a:lnTo>
                      <a:pt x="47" y="87"/>
                    </a:lnTo>
                    <a:lnTo>
                      <a:pt x="43" y="87"/>
                    </a:lnTo>
                    <a:lnTo>
                      <a:pt x="38" y="88"/>
                    </a:lnTo>
                    <a:lnTo>
                      <a:pt x="33" y="88"/>
                    </a:lnTo>
                    <a:lnTo>
                      <a:pt x="28" y="88"/>
                    </a:lnTo>
                    <a:lnTo>
                      <a:pt x="23" y="88"/>
                    </a:lnTo>
                    <a:lnTo>
                      <a:pt x="19" y="88"/>
                    </a:lnTo>
                    <a:lnTo>
                      <a:pt x="14" y="88"/>
                    </a:lnTo>
                    <a:lnTo>
                      <a:pt x="9" y="88"/>
                    </a:lnTo>
                    <a:lnTo>
                      <a:pt x="8" y="86"/>
                    </a:lnTo>
                    <a:lnTo>
                      <a:pt x="7" y="84"/>
                    </a:lnTo>
                    <a:lnTo>
                      <a:pt x="4" y="82"/>
                    </a:lnTo>
                    <a:lnTo>
                      <a:pt x="0" y="81"/>
                    </a:lnTo>
                    <a:lnTo>
                      <a:pt x="4" y="80"/>
                    </a:lnTo>
                    <a:lnTo>
                      <a:pt x="8" y="79"/>
                    </a:lnTo>
                    <a:lnTo>
                      <a:pt x="12" y="78"/>
                    </a:lnTo>
                    <a:lnTo>
                      <a:pt x="17" y="78"/>
                    </a:lnTo>
                    <a:lnTo>
                      <a:pt x="21" y="77"/>
                    </a:lnTo>
                    <a:lnTo>
                      <a:pt x="26" y="77"/>
                    </a:lnTo>
                    <a:lnTo>
                      <a:pt x="31" y="77"/>
                    </a:lnTo>
                    <a:lnTo>
                      <a:pt x="35" y="78"/>
                    </a:lnTo>
                    <a:lnTo>
                      <a:pt x="38" y="79"/>
                    </a:lnTo>
                    <a:lnTo>
                      <a:pt x="41" y="80"/>
                    </a:lnTo>
                    <a:lnTo>
                      <a:pt x="43" y="81"/>
                    </a:lnTo>
                    <a:lnTo>
                      <a:pt x="46" y="82"/>
                    </a:lnTo>
                    <a:lnTo>
                      <a:pt x="46" y="80"/>
                    </a:lnTo>
                    <a:lnTo>
                      <a:pt x="46" y="77"/>
                    </a:lnTo>
                    <a:lnTo>
                      <a:pt x="44" y="75"/>
                    </a:lnTo>
                    <a:lnTo>
                      <a:pt x="43" y="73"/>
                    </a:lnTo>
                    <a:lnTo>
                      <a:pt x="40" y="71"/>
                    </a:lnTo>
                    <a:lnTo>
                      <a:pt x="37" y="70"/>
                    </a:lnTo>
                    <a:lnTo>
                      <a:pt x="34" y="68"/>
                    </a:lnTo>
                    <a:lnTo>
                      <a:pt x="29" y="67"/>
                    </a:lnTo>
                    <a:lnTo>
                      <a:pt x="27" y="66"/>
                    </a:lnTo>
                    <a:lnTo>
                      <a:pt x="25" y="65"/>
                    </a:lnTo>
                    <a:lnTo>
                      <a:pt x="22" y="64"/>
                    </a:lnTo>
                    <a:lnTo>
                      <a:pt x="20" y="63"/>
                    </a:lnTo>
                    <a:lnTo>
                      <a:pt x="26" y="63"/>
                    </a:lnTo>
                    <a:lnTo>
                      <a:pt x="33" y="62"/>
                    </a:lnTo>
                    <a:lnTo>
                      <a:pt x="40" y="60"/>
                    </a:lnTo>
                    <a:lnTo>
                      <a:pt x="46" y="59"/>
                    </a:lnTo>
                    <a:lnTo>
                      <a:pt x="51" y="57"/>
                    </a:lnTo>
                    <a:lnTo>
                      <a:pt x="56" y="55"/>
                    </a:lnTo>
                    <a:lnTo>
                      <a:pt x="60" y="53"/>
                    </a:lnTo>
                    <a:lnTo>
                      <a:pt x="62" y="50"/>
                    </a:lnTo>
                    <a:lnTo>
                      <a:pt x="63" y="45"/>
                    </a:lnTo>
                    <a:lnTo>
                      <a:pt x="62" y="41"/>
                    </a:lnTo>
                    <a:lnTo>
                      <a:pt x="59" y="38"/>
                    </a:lnTo>
                    <a:lnTo>
                      <a:pt x="56" y="34"/>
                    </a:lnTo>
                    <a:lnTo>
                      <a:pt x="59" y="32"/>
                    </a:lnTo>
                    <a:lnTo>
                      <a:pt x="62" y="30"/>
                    </a:lnTo>
                    <a:lnTo>
                      <a:pt x="65" y="29"/>
                    </a:lnTo>
                    <a:lnTo>
                      <a:pt x="70" y="28"/>
                    </a:lnTo>
                    <a:lnTo>
                      <a:pt x="71" y="29"/>
                    </a:lnTo>
                    <a:lnTo>
                      <a:pt x="73" y="31"/>
                    </a:lnTo>
                    <a:lnTo>
                      <a:pt x="74" y="32"/>
                    </a:lnTo>
                    <a:lnTo>
                      <a:pt x="76" y="33"/>
                    </a:lnTo>
                    <a:lnTo>
                      <a:pt x="77" y="32"/>
                    </a:lnTo>
                    <a:lnTo>
                      <a:pt x="77" y="31"/>
                    </a:lnTo>
                    <a:lnTo>
                      <a:pt x="77" y="29"/>
                    </a:lnTo>
                    <a:lnTo>
                      <a:pt x="78" y="29"/>
                    </a:lnTo>
                    <a:lnTo>
                      <a:pt x="80" y="22"/>
                    </a:lnTo>
                    <a:lnTo>
                      <a:pt x="82" y="22"/>
                    </a:lnTo>
                    <a:lnTo>
                      <a:pt x="81" y="21"/>
                    </a:lnTo>
                    <a:lnTo>
                      <a:pt x="80" y="21"/>
                    </a:lnTo>
                    <a:lnTo>
                      <a:pt x="80" y="19"/>
                    </a:lnTo>
                    <a:lnTo>
                      <a:pt x="80" y="18"/>
                    </a:lnTo>
                    <a:lnTo>
                      <a:pt x="81" y="18"/>
                    </a:lnTo>
                    <a:lnTo>
                      <a:pt x="82" y="13"/>
                    </a:lnTo>
                    <a:lnTo>
                      <a:pt x="82" y="8"/>
                    </a:lnTo>
                    <a:lnTo>
                      <a:pt x="83" y="3"/>
                    </a:lnTo>
                    <a:lnTo>
                      <a:pt x="91" y="0"/>
                    </a:lnTo>
                    <a:lnTo>
                      <a:pt x="95" y="0"/>
                    </a:lnTo>
                    <a:lnTo>
                      <a:pt x="100" y="1"/>
                    </a:lnTo>
                    <a:lnTo>
                      <a:pt x="103" y="2"/>
                    </a:lnTo>
                    <a:lnTo>
                      <a:pt x="106" y="3"/>
                    </a:lnTo>
                    <a:close/>
                  </a:path>
                </a:pathLst>
              </a:custGeom>
              <a:solidFill>
                <a:srgbClr val="FFFFFF"/>
              </a:solidFill>
              <a:ln w="9525">
                <a:noFill/>
                <a:round/>
                <a:headEnd/>
                <a:tailEnd/>
              </a:ln>
            </p:spPr>
            <p:txBody>
              <a:bodyPr/>
              <a:lstStyle/>
              <a:p>
                <a:endParaRPr lang="en-US"/>
              </a:p>
            </p:txBody>
          </p:sp>
          <p:sp>
            <p:nvSpPr>
              <p:cNvPr id="24686" name="Freeform 29"/>
              <p:cNvSpPr>
                <a:spLocks/>
              </p:cNvSpPr>
              <p:nvPr/>
            </p:nvSpPr>
            <p:spPr bwMode="auto">
              <a:xfrm>
                <a:off x="803" y="3254"/>
                <a:ext cx="71" cy="22"/>
              </a:xfrm>
              <a:custGeom>
                <a:avLst/>
                <a:gdLst>
                  <a:gd name="T0" fmla="*/ 42 w 71"/>
                  <a:gd name="T1" fmla="*/ 0 h 22"/>
                  <a:gd name="T2" fmla="*/ 44 w 71"/>
                  <a:gd name="T3" fmla="*/ 1 h 22"/>
                  <a:gd name="T4" fmla="*/ 47 w 71"/>
                  <a:gd name="T5" fmla="*/ 1 h 22"/>
                  <a:gd name="T6" fmla="*/ 49 w 71"/>
                  <a:gd name="T7" fmla="*/ 1 h 22"/>
                  <a:gd name="T8" fmla="*/ 51 w 71"/>
                  <a:gd name="T9" fmla="*/ 2 h 22"/>
                  <a:gd name="T10" fmla="*/ 56 w 71"/>
                  <a:gd name="T11" fmla="*/ 2 h 22"/>
                  <a:gd name="T12" fmla="*/ 60 w 71"/>
                  <a:gd name="T13" fmla="*/ 3 h 22"/>
                  <a:gd name="T14" fmla="*/ 63 w 71"/>
                  <a:gd name="T15" fmla="*/ 4 h 22"/>
                  <a:gd name="T16" fmla="*/ 67 w 71"/>
                  <a:gd name="T17" fmla="*/ 5 h 22"/>
                  <a:gd name="T18" fmla="*/ 69 w 71"/>
                  <a:gd name="T19" fmla="*/ 8 h 22"/>
                  <a:gd name="T20" fmla="*/ 69 w 71"/>
                  <a:gd name="T21" fmla="*/ 10 h 22"/>
                  <a:gd name="T22" fmla="*/ 71 w 71"/>
                  <a:gd name="T23" fmla="*/ 12 h 22"/>
                  <a:gd name="T24" fmla="*/ 71 w 71"/>
                  <a:gd name="T25" fmla="*/ 15 h 22"/>
                  <a:gd name="T26" fmla="*/ 66 w 71"/>
                  <a:gd name="T27" fmla="*/ 17 h 22"/>
                  <a:gd name="T28" fmla="*/ 62 w 71"/>
                  <a:gd name="T29" fmla="*/ 18 h 22"/>
                  <a:gd name="T30" fmla="*/ 57 w 71"/>
                  <a:gd name="T31" fmla="*/ 20 h 22"/>
                  <a:gd name="T32" fmla="*/ 51 w 71"/>
                  <a:gd name="T33" fmla="*/ 21 h 22"/>
                  <a:gd name="T34" fmla="*/ 46 w 71"/>
                  <a:gd name="T35" fmla="*/ 22 h 22"/>
                  <a:gd name="T36" fmla="*/ 40 w 71"/>
                  <a:gd name="T37" fmla="*/ 22 h 22"/>
                  <a:gd name="T38" fmla="*/ 33 w 71"/>
                  <a:gd name="T39" fmla="*/ 22 h 22"/>
                  <a:gd name="T40" fmla="*/ 27 w 71"/>
                  <a:gd name="T41" fmla="*/ 22 h 22"/>
                  <a:gd name="T42" fmla="*/ 22 w 71"/>
                  <a:gd name="T43" fmla="*/ 20 h 22"/>
                  <a:gd name="T44" fmla="*/ 18 w 71"/>
                  <a:gd name="T45" fmla="*/ 18 h 22"/>
                  <a:gd name="T46" fmla="*/ 15 w 71"/>
                  <a:gd name="T47" fmla="*/ 15 h 22"/>
                  <a:gd name="T48" fmla="*/ 12 w 71"/>
                  <a:gd name="T49" fmla="*/ 13 h 22"/>
                  <a:gd name="T50" fmla="*/ 9 w 71"/>
                  <a:gd name="T51" fmla="*/ 10 h 22"/>
                  <a:gd name="T52" fmla="*/ 6 w 71"/>
                  <a:gd name="T53" fmla="*/ 8 h 22"/>
                  <a:gd name="T54" fmla="*/ 3 w 71"/>
                  <a:gd name="T55" fmla="*/ 6 h 22"/>
                  <a:gd name="T56" fmla="*/ 0 w 71"/>
                  <a:gd name="T57" fmla="*/ 3 h 22"/>
                  <a:gd name="T58" fmla="*/ 1 w 71"/>
                  <a:gd name="T59" fmla="*/ 2 h 22"/>
                  <a:gd name="T60" fmla="*/ 5 w 71"/>
                  <a:gd name="T61" fmla="*/ 1 h 22"/>
                  <a:gd name="T62" fmla="*/ 8 w 71"/>
                  <a:gd name="T63" fmla="*/ 1 h 22"/>
                  <a:gd name="T64" fmla="*/ 12 w 71"/>
                  <a:gd name="T65" fmla="*/ 0 h 22"/>
                  <a:gd name="T66" fmla="*/ 15 w 71"/>
                  <a:gd name="T67" fmla="*/ 0 h 22"/>
                  <a:gd name="T68" fmla="*/ 19 w 71"/>
                  <a:gd name="T69" fmla="*/ 0 h 22"/>
                  <a:gd name="T70" fmla="*/ 23 w 71"/>
                  <a:gd name="T71" fmla="*/ 0 h 22"/>
                  <a:gd name="T72" fmla="*/ 27 w 71"/>
                  <a:gd name="T73" fmla="*/ 0 h 22"/>
                  <a:gd name="T74" fmla="*/ 31 w 71"/>
                  <a:gd name="T75" fmla="*/ 0 h 22"/>
                  <a:gd name="T76" fmla="*/ 35 w 71"/>
                  <a:gd name="T77" fmla="*/ 0 h 22"/>
                  <a:gd name="T78" fmla="*/ 39 w 71"/>
                  <a:gd name="T79" fmla="*/ 0 h 22"/>
                  <a:gd name="T80" fmla="*/ 42 w 71"/>
                  <a:gd name="T81" fmla="*/ 0 h 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1"/>
                  <a:gd name="T124" fmla="*/ 0 h 22"/>
                  <a:gd name="T125" fmla="*/ 71 w 71"/>
                  <a:gd name="T126" fmla="*/ 22 h 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1" h="22">
                    <a:moveTo>
                      <a:pt x="42" y="0"/>
                    </a:moveTo>
                    <a:lnTo>
                      <a:pt x="44" y="1"/>
                    </a:lnTo>
                    <a:lnTo>
                      <a:pt x="47" y="1"/>
                    </a:lnTo>
                    <a:lnTo>
                      <a:pt x="49" y="1"/>
                    </a:lnTo>
                    <a:lnTo>
                      <a:pt x="51" y="2"/>
                    </a:lnTo>
                    <a:lnTo>
                      <a:pt x="56" y="2"/>
                    </a:lnTo>
                    <a:lnTo>
                      <a:pt x="60" y="3"/>
                    </a:lnTo>
                    <a:lnTo>
                      <a:pt x="63" y="4"/>
                    </a:lnTo>
                    <a:lnTo>
                      <a:pt x="67" y="5"/>
                    </a:lnTo>
                    <a:lnTo>
                      <a:pt x="69" y="8"/>
                    </a:lnTo>
                    <a:lnTo>
                      <a:pt x="69" y="10"/>
                    </a:lnTo>
                    <a:lnTo>
                      <a:pt x="71" y="12"/>
                    </a:lnTo>
                    <a:lnTo>
                      <a:pt x="71" y="15"/>
                    </a:lnTo>
                    <a:lnTo>
                      <a:pt x="66" y="17"/>
                    </a:lnTo>
                    <a:lnTo>
                      <a:pt x="62" y="18"/>
                    </a:lnTo>
                    <a:lnTo>
                      <a:pt x="57" y="20"/>
                    </a:lnTo>
                    <a:lnTo>
                      <a:pt x="51" y="21"/>
                    </a:lnTo>
                    <a:lnTo>
                      <a:pt x="46" y="22"/>
                    </a:lnTo>
                    <a:lnTo>
                      <a:pt x="40" y="22"/>
                    </a:lnTo>
                    <a:lnTo>
                      <a:pt x="33" y="22"/>
                    </a:lnTo>
                    <a:lnTo>
                      <a:pt x="27" y="22"/>
                    </a:lnTo>
                    <a:lnTo>
                      <a:pt x="22" y="20"/>
                    </a:lnTo>
                    <a:lnTo>
                      <a:pt x="18" y="18"/>
                    </a:lnTo>
                    <a:lnTo>
                      <a:pt x="15" y="15"/>
                    </a:lnTo>
                    <a:lnTo>
                      <a:pt x="12" y="13"/>
                    </a:lnTo>
                    <a:lnTo>
                      <a:pt x="9" y="10"/>
                    </a:lnTo>
                    <a:lnTo>
                      <a:pt x="6" y="8"/>
                    </a:lnTo>
                    <a:lnTo>
                      <a:pt x="3" y="6"/>
                    </a:lnTo>
                    <a:lnTo>
                      <a:pt x="0" y="3"/>
                    </a:lnTo>
                    <a:lnTo>
                      <a:pt x="1" y="2"/>
                    </a:lnTo>
                    <a:lnTo>
                      <a:pt x="5" y="1"/>
                    </a:lnTo>
                    <a:lnTo>
                      <a:pt x="8" y="1"/>
                    </a:lnTo>
                    <a:lnTo>
                      <a:pt x="12" y="0"/>
                    </a:lnTo>
                    <a:lnTo>
                      <a:pt x="15" y="0"/>
                    </a:lnTo>
                    <a:lnTo>
                      <a:pt x="19" y="0"/>
                    </a:lnTo>
                    <a:lnTo>
                      <a:pt x="23" y="0"/>
                    </a:lnTo>
                    <a:lnTo>
                      <a:pt x="27" y="0"/>
                    </a:lnTo>
                    <a:lnTo>
                      <a:pt x="31" y="0"/>
                    </a:lnTo>
                    <a:lnTo>
                      <a:pt x="35" y="0"/>
                    </a:lnTo>
                    <a:lnTo>
                      <a:pt x="39" y="0"/>
                    </a:lnTo>
                    <a:lnTo>
                      <a:pt x="42" y="0"/>
                    </a:lnTo>
                    <a:close/>
                  </a:path>
                </a:pathLst>
              </a:custGeom>
              <a:solidFill>
                <a:srgbClr val="FFFFFF"/>
              </a:solidFill>
              <a:ln w="9525">
                <a:noFill/>
                <a:round/>
                <a:headEnd/>
                <a:tailEnd/>
              </a:ln>
            </p:spPr>
            <p:txBody>
              <a:bodyPr/>
              <a:lstStyle/>
              <a:p>
                <a:endParaRPr lang="en-US"/>
              </a:p>
            </p:txBody>
          </p:sp>
          <p:sp>
            <p:nvSpPr>
              <p:cNvPr id="24687" name="Freeform 30"/>
              <p:cNvSpPr>
                <a:spLocks/>
              </p:cNvSpPr>
              <p:nvPr/>
            </p:nvSpPr>
            <p:spPr bwMode="auto">
              <a:xfrm>
                <a:off x="908" y="3255"/>
                <a:ext cx="74" cy="19"/>
              </a:xfrm>
              <a:custGeom>
                <a:avLst/>
                <a:gdLst>
                  <a:gd name="T0" fmla="*/ 72 w 74"/>
                  <a:gd name="T1" fmla="*/ 2 h 19"/>
                  <a:gd name="T2" fmla="*/ 74 w 74"/>
                  <a:gd name="T3" fmla="*/ 6 h 19"/>
                  <a:gd name="T4" fmla="*/ 72 w 74"/>
                  <a:gd name="T5" fmla="*/ 10 h 19"/>
                  <a:gd name="T6" fmla="*/ 69 w 74"/>
                  <a:gd name="T7" fmla="*/ 14 h 19"/>
                  <a:gd name="T8" fmla="*/ 65 w 74"/>
                  <a:gd name="T9" fmla="*/ 17 h 19"/>
                  <a:gd name="T10" fmla="*/ 61 w 74"/>
                  <a:gd name="T11" fmla="*/ 18 h 19"/>
                  <a:gd name="T12" fmla="*/ 56 w 74"/>
                  <a:gd name="T13" fmla="*/ 18 h 19"/>
                  <a:gd name="T14" fmla="*/ 51 w 74"/>
                  <a:gd name="T15" fmla="*/ 19 h 19"/>
                  <a:gd name="T16" fmla="*/ 45 w 74"/>
                  <a:gd name="T17" fmla="*/ 19 h 19"/>
                  <a:gd name="T18" fmla="*/ 40 w 74"/>
                  <a:gd name="T19" fmla="*/ 19 h 19"/>
                  <a:gd name="T20" fmla="*/ 35 w 74"/>
                  <a:gd name="T21" fmla="*/ 18 h 19"/>
                  <a:gd name="T22" fmla="*/ 30 w 74"/>
                  <a:gd name="T23" fmla="*/ 17 h 19"/>
                  <a:gd name="T24" fmla="*/ 26 w 74"/>
                  <a:gd name="T25" fmla="*/ 16 h 19"/>
                  <a:gd name="T26" fmla="*/ 22 w 74"/>
                  <a:gd name="T27" fmla="*/ 15 h 19"/>
                  <a:gd name="T28" fmla="*/ 18 w 74"/>
                  <a:gd name="T29" fmla="*/ 13 h 19"/>
                  <a:gd name="T30" fmla="*/ 15 w 74"/>
                  <a:gd name="T31" fmla="*/ 12 h 19"/>
                  <a:gd name="T32" fmla="*/ 12 w 74"/>
                  <a:gd name="T33" fmla="*/ 10 h 19"/>
                  <a:gd name="T34" fmla="*/ 9 w 74"/>
                  <a:gd name="T35" fmla="*/ 8 h 19"/>
                  <a:gd name="T36" fmla="*/ 6 w 74"/>
                  <a:gd name="T37" fmla="*/ 6 h 19"/>
                  <a:gd name="T38" fmla="*/ 3 w 74"/>
                  <a:gd name="T39" fmla="*/ 4 h 19"/>
                  <a:gd name="T40" fmla="*/ 0 w 74"/>
                  <a:gd name="T41" fmla="*/ 2 h 19"/>
                  <a:gd name="T42" fmla="*/ 8 w 74"/>
                  <a:gd name="T43" fmla="*/ 1 h 19"/>
                  <a:gd name="T44" fmla="*/ 17 w 74"/>
                  <a:gd name="T45" fmla="*/ 1 h 19"/>
                  <a:gd name="T46" fmla="*/ 26 w 74"/>
                  <a:gd name="T47" fmla="*/ 0 h 19"/>
                  <a:gd name="T48" fmla="*/ 36 w 74"/>
                  <a:gd name="T49" fmla="*/ 0 h 19"/>
                  <a:gd name="T50" fmla="*/ 45 w 74"/>
                  <a:gd name="T51" fmla="*/ 0 h 19"/>
                  <a:gd name="T52" fmla="*/ 55 w 74"/>
                  <a:gd name="T53" fmla="*/ 0 h 19"/>
                  <a:gd name="T54" fmla="*/ 64 w 74"/>
                  <a:gd name="T55" fmla="*/ 1 h 19"/>
                  <a:gd name="T56" fmla="*/ 72 w 74"/>
                  <a:gd name="T57" fmla="*/ 2 h 1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4"/>
                  <a:gd name="T88" fmla="*/ 0 h 19"/>
                  <a:gd name="T89" fmla="*/ 74 w 74"/>
                  <a:gd name="T90" fmla="*/ 19 h 1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4" h="19">
                    <a:moveTo>
                      <a:pt x="72" y="2"/>
                    </a:moveTo>
                    <a:lnTo>
                      <a:pt x="74" y="6"/>
                    </a:lnTo>
                    <a:lnTo>
                      <a:pt x="72" y="10"/>
                    </a:lnTo>
                    <a:lnTo>
                      <a:pt x="69" y="14"/>
                    </a:lnTo>
                    <a:lnTo>
                      <a:pt x="65" y="17"/>
                    </a:lnTo>
                    <a:lnTo>
                      <a:pt x="61" y="18"/>
                    </a:lnTo>
                    <a:lnTo>
                      <a:pt x="56" y="18"/>
                    </a:lnTo>
                    <a:lnTo>
                      <a:pt x="51" y="19"/>
                    </a:lnTo>
                    <a:lnTo>
                      <a:pt x="45" y="19"/>
                    </a:lnTo>
                    <a:lnTo>
                      <a:pt x="40" y="19"/>
                    </a:lnTo>
                    <a:lnTo>
                      <a:pt x="35" y="18"/>
                    </a:lnTo>
                    <a:lnTo>
                      <a:pt x="30" y="17"/>
                    </a:lnTo>
                    <a:lnTo>
                      <a:pt x="26" y="16"/>
                    </a:lnTo>
                    <a:lnTo>
                      <a:pt x="22" y="15"/>
                    </a:lnTo>
                    <a:lnTo>
                      <a:pt x="18" y="13"/>
                    </a:lnTo>
                    <a:lnTo>
                      <a:pt x="15" y="12"/>
                    </a:lnTo>
                    <a:lnTo>
                      <a:pt x="12" y="10"/>
                    </a:lnTo>
                    <a:lnTo>
                      <a:pt x="9" y="8"/>
                    </a:lnTo>
                    <a:lnTo>
                      <a:pt x="6" y="6"/>
                    </a:lnTo>
                    <a:lnTo>
                      <a:pt x="3" y="4"/>
                    </a:lnTo>
                    <a:lnTo>
                      <a:pt x="0" y="2"/>
                    </a:lnTo>
                    <a:lnTo>
                      <a:pt x="8" y="1"/>
                    </a:lnTo>
                    <a:lnTo>
                      <a:pt x="17" y="1"/>
                    </a:lnTo>
                    <a:lnTo>
                      <a:pt x="26" y="0"/>
                    </a:lnTo>
                    <a:lnTo>
                      <a:pt x="36" y="0"/>
                    </a:lnTo>
                    <a:lnTo>
                      <a:pt x="45" y="0"/>
                    </a:lnTo>
                    <a:lnTo>
                      <a:pt x="55" y="0"/>
                    </a:lnTo>
                    <a:lnTo>
                      <a:pt x="64" y="1"/>
                    </a:lnTo>
                    <a:lnTo>
                      <a:pt x="72" y="2"/>
                    </a:lnTo>
                    <a:close/>
                  </a:path>
                </a:pathLst>
              </a:custGeom>
              <a:solidFill>
                <a:srgbClr val="FFFFFF"/>
              </a:solidFill>
              <a:ln w="9525">
                <a:noFill/>
                <a:round/>
                <a:headEnd/>
                <a:tailEnd/>
              </a:ln>
            </p:spPr>
            <p:txBody>
              <a:bodyPr/>
              <a:lstStyle/>
              <a:p>
                <a:endParaRPr lang="en-US"/>
              </a:p>
            </p:txBody>
          </p:sp>
          <p:sp>
            <p:nvSpPr>
              <p:cNvPr id="24688" name="Freeform 31"/>
              <p:cNvSpPr>
                <a:spLocks/>
              </p:cNvSpPr>
              <p:nvPr/>
            </p:nvSpPr>
            <p:spPr bwMode="auto">
              <a:xfrm>
                <a:off x="888" y="3266"/>
                <a:ext cx="35" cy="26"/>
              </a:xfrm>
              <a:custGeom>
                <a:avLst/>
                <a:gdLst>
                  <a:gd name="T0" fmla="*/ 33 w 35"/>
                  <a:gd name="T1" fmla="*/ 17 h 26"/>
                  <a:gd name="T2" fmla="*/ 35 w 35"/>
                  <a:gd name="T3" fmla="*/ 18 h 26"/>
                  <a:gd name="T4" fmla="*/ 32 w 35"/>
                  <a:gd name="T5" fmla="*/ 19 h 26"/>
                  <a:gd name="T6" fmla="*/ 29 w 35"/>
                  <a:gd name="T7" fmla="*/ 21 h 26"/>
                  <a:gd name="T8" fmla="*/ 26 w 35"/>
                  <a:gd name="T9" fmla="*/ 23 h 26"/>
                  <a:gd name="T10" fmla="*/ 22 w 35"/>
                  <a:gd name="T11" fmla="*/ 24 h 26"/>
                  <a:gd name="T12" fmla="*/ 19 w 35"/>
                  <a:gd name="T13" fmla="*/ 25 h 26"/>
                  <a:gd name="T14" fmla="*/ 15 w 35"/>
                  <a:gd name="T15" fmla="*/ 26 h 26"/>
                  <a:gd name="T16" fmla="*/ 11 w 35"/>
                  <a:gd name="T17" fmla="*/ 26 h 26"/>
                  <a:gd name="T18" fmla="*/ 6 w 35"/>
                  <a:gd name="T19" fmla="*/ 25 h 26"/>
                  <a:gd name="T20" fmla="*/ 2 w 35"/>
                  <a:gd name="T21" fmla="*/ 22 h 26"/>
                  <a:gd name="T22" fmla="*/ 1 w 35"/>
                  <a:gd name="T23" fmla="*/ 18 h 26"/>
                  <a:gd name="T24" fmla="*/ 1 w 35"/>
                  <a:gd name="T25" fmla="*/ 13 h 26"/>
                  <a:gd name="T26" fmla="*/ 0 w 35"/>
                  <a:gd name="T27" fmla="*/ 9 h 26"/>
                  <a:gd name="T28" fmla="*/ 1 w 35"/>
                  <a:gd name="T29" fmla="*/ 6 h 26"/>
                  <a:gd name="T30" fmla="*/ 2 w 35"/>
                  <a:gd name="T31" fmla="*/ 4 h 26"/>
                  <a:gd name="T32" fmla="*/ 2 w 35"/>
                  <a:gd name="T33" fmla="*/ 2 h 26"/>
                  <a:gd name="T34" fmla="*/ 4 w 35"/>
                  <a:gd name="T35" fmla="*/ 0 h 26"/>
                  <a:gd name="T36" fmla="*/ 10 w 35"/>
                  <a:gd name="T37" fmla="*/ 1 h 26"/>
                  <a:gd name="T38" fmla="*/ 14 w 35"/>
                  <a:gd name="T39" fmla="*/ 3 h 26"/>
                  <a:gd name="T40" fmla="*/ 17 w 35"/>
                  <a:gd name="T41" fmla="*/ 5 h 26"/>
                  <a:gd name="T42" fmla="*/ 19 w 35"/>
                  <a:gd name="T43" fmla="*/ 8 h 26"/>
                  <a:gd name="T44" fmla="*/ 21 w 35"/>
                  <a:gd name="T45" fmla="*/ 11 h 26"/>
                  <a:gd name="T46" fmla="*/ 23 w 35"/>
                  <a:gd name="T47" fmla="*/ 13 h 26"/>
                  <a:gd name="T48" fmla="*/ 28 w 35"/>
                  <a:gd name="T49" fmla="*/ 16 h 26"/>
                  <a:gd name="T50" fmla="*/ 33 w 35"/>
                  <a:gd name="T51" fmla="*/ 17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5"/>
                  <a:gd name="T79" fmla="*/ 0 h 26"/>
                  <a:gd name="T80" fmla="*/ 35 w 35"/>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5" h="26">
                    <a:moveTo>
                      <a:pt x="33" y="17"/>
                    </a:moveTo>
                    <a:lnTo>
                      <a:pt x="35" y="18"/>
                    </a:lnTo>
                    <a:lnTo>
                      <a:pt x="32" y="19"/>
                    </a:lnTo>
                    <a:lnTo>
                      <a:pt x="29" y="21"/>
                    </a:lnTo>
                    <a:lnTo>
                      <a:pt x="26" y="23"/>
                    </a:lnTo>
                    <a:lnTo>
                      <a:pt x="22" y="24"/>
                    </a:lnTo>
                    <a:lnTo>
                      <a:pt x="19" y="25"/>
                    </a:lnTo>
                    <a:lnTo>
                      <a:pt x="15" y="26"/>
                    </a:lnTo>
                    <a:lnTo>
                      <a:pt x="11" y="26"/>
                    </a:lnTo>
                    <a:lnTo>
                      <a:pt x="6" y="25"/>
                    </a:lnTo>
                    <a:lnTo>
                      <a:pt x="2" y="22"/>
                    </a:lnTo>
                    <a:lnTo>
                      <a:pt x="1" y="18"/>
                    </a:lnTo>
                    <a:lnTo>
                      <a:pt x="1" y="13"/>
                    </a:lnTo>
                    <a:lnTo>
                      <a:pt x="0" y="9"/>
                    </a:lnTo>
                    <a:lnTo>
                      <a:pt x="1" y="6"/>
                    </a:lnTo>
                    <a:lnTo>
                      <a:pt x="2" y="4"/>
                    </a:lnTo>
                    <a:lnTo>
                      <a:pt x="2" y="2"/>
                    </a:lnTo>
                    <a:lnTo>
                      <a:pt x="4" y="0"/>
                    </a:lnTo>
                    <a:lnTo>
                      <a:pt x="10" y="1"/>
                    </a:lnTo>
                    <a:lnTo>
                      <a:pt x="14" y="3"/>
                    </a:lnTo>
                    <a:lnTo>
                      <a:pt x="17" y="5"/>
                    </a:lnTo>
                    <a:lnTo>
                      <a:pt x="19" y="8"/>
                    </a:lnTo>
                    <a:lnTo>
                      <a:pt x="21" y="11"/>
                    </a:lnTo>
                    <a:lnTo>
                      <a:pt x="23" y="13"/>
                    </a:lnTo>
                    <a:lnTo>
                      <a:pt x="28" y="16"/>
                    </a:lnTo>
                    <a:lnTo>
                      <a:pt x="33" y="17"/>
                    </a:lnTo>
                    <a:close/>
                  </a:path>
                </a:pathLst>
              </a:custGeom>
              <a:solidFill>
                <a:srgbClr val="FFFFFF"/>
              </a:solidFill>
              <a:ln w="9525">
                <a:noFill/>
                <a:round/>
                <a:headEnd/>
                <a:tailEnd/>
              </a:ln>
            </p:spPr>
            <p:txBody>
              <a:bodyPr/>
              <a:lstStyle/>
              <a:p>
                <a:endParaRPr lang="en-US"/>
              </a:p>
            </p:txBody>
          </p:sp>
          <p:sp>
            <p:nvSpPr>
              <p:cNvPr id="24689" name="Freeform 32"/>
              <p:cNvSpPr>
                <a:spLocks/>
              </p:cNvSpPr>
              <p:nvPr/>
            </p:nvSpPr>
            <p:spPr bwMode="auto">
              <a:xfrm>
                <a:off x="1002" y="3267"/>
                <a:ext cx="91" cy="74"/>
              </a:xfrm>
              <a:custGeom>
                <a:avLst/>
                <a:gdLst>
                  <a:gd name="T0" fmla="*/ 88 w 91"/>
                  <a:gd name="T1" fmla="*/ 13 h 74"/>
                  <a:gd name="T2" fmla="*/ 86 w 91"/>
                  <a:gd name="T3" fmla="*/ 16 h 74"/>
                  <a:gd name="T4" fmla="*/ 83 w 91"/>
                  <a:gd name="T5" fmla="*/ 20 h 74"/>
                  <a:gd name="T6" fmla="*/ 80 w 91"/>
                  <a:gd name="T7" fmla="*/ 23 h 74"/>
                  <a:gd name="T8" fmla="*/ 77 w 91"/>
                  <a:gd name="T9" fmla="*/ 26 h 74"/>
                  <a:gd name="T10" fmla="*/ 74 w 91"/>
                  <a:gd name="T11" fmla="*/ 29 h 74"/>
                  <a:gd name="T12" fmla="*/ 71 w 91"/>
                  <a:gd name="T13" fmla="*/ 33 h 74"/>
                  <a:gd name="T14" fmla="*/ 69 w 91"/>
                  <a:gd name="T15" fmla="*/ 36 h 74"/>
                  <a:gd name="T16" fmla="*/ 67 w 91"/>
                  <a:gd name="T17" fmla="*/ 40 h 74"/>
                  <a:gd name="T18" fmla="*/ 66 w 91"/>
                  <a:gd name="T19" fmla="*/ 53 h 74"/>
                  <a:gd name="T20" fmla="*/ 65 w 91"/>
                  <a:gd name="T21" fmla="*/ 54 h 74"/>
                  <a:gd name="T22" fmla="*/ 65 w 91"/>
                  <a:gd name="T23" fmla="*/ 55 h 74"/>
                  <a:gd name="T24" fmla="*/ 64 w 91"/>
                  <a:gd name="T25" fmla="*/ 56 h 74"/>
                  <a:gd name="T26" fmla="*/ 64 w 91"/>
                  <a:gd name="T27" fmla="*/ 57 h 74"/>
                  <a:gd name="T28" fmla="*/ 61 w 91"/>
                  <a:gd name="T29" fmla="*/ 59 h 74"/>
                  <a:gd name="T30" fmla="*/ 57 w 91"/>
                  <a:gd name="T31" fmla="*/ 61 h 74"/>
                  <a:gd name="T32" fmla="*/ 54 w 91"/>
                  <a:gd name="T33" fmla="*/ 63 h 74"/>
                  <a:gd name="T34" fmla="*/ 52 w 91"/>
                  <a:gd name="T35" fmla="*/ 65 h 74"/>
                  <a:gd name="T36" fmla="*/ 49 w 91"/>
                  <a:gd name="T37" fmla="*/ 67 h 74"/>
                  <a:gd name="T38" fmla="*/ 46 w 91"/>
                  <a:gd name="T39" fmla="*/ 69 h 74"/>
                  <a:gd name="T40" fmla="*/ 44 w 91"/>
                  <a:gd name="T41" fmla="*/ 72 h 74"/>
                  <a:gd name="T42" fmla="*/ 41 w 91"/>
                  <a:gd name="T43" fmla="*/ 74 h 74"/>
                  <a:gd name="T44" fmla="*/ 38 w 91"/>
                  <a:gd name="T45" fmla="*/ 70 h 74"/>
                  <a:gd name="T46" fmla="*/ 35 w 91"/>
                  <a:gd name="T47" fmla="*/ 65 h 74"/>
                  <a:gd name="T48" fmla="*/ 31 w 91"/>
                  <a:gd name="T49" fmla="*/ 61 h 74"/>
                  <a:gd name="T50" fmla="*/ 26 w 91"/>
                  <a:gd name="T51" fmla="*/ 57 h 74"/>
                  <a:gd name="T52" fmla="*/ 20 w 91"/>
                  <a:gd name="T53" fmla="*/ 54 h 74"/>
                  <a:gd name="T54" fmla="*/ 14 w 91"/>
                  <a:gd name="T55" fmla="*/ 50 h 74"/>
                  <a:gd name="T56" fmla="*/ 7 w 91"/>
                  <a:gd name="T57" fmla="*/ 47 h 74"/>
                  <a:gd name="T58" fmla="*/ 0 w 91"/>
                  <a:gd name="T59" fmla="*/ 44 h 74"/>
                  <a:gd name="T60" fmla="*/ 5 w 91"/>
                  <a:gd name="T61" fmla="*/ 42 h 74"/>
                  <a:gd name="T62" fmla="*/ 10 w 91"/>
                  <a:gd name="T63" fmla="*/ 40 h 74"/>
                  <a:gd name="T64" fmla="*/ 14 w 91"/>
                  <a:gd name="T65" fmla="*/ 38 h 74"/>
                  <a:gd name="T66" fmla="*/ 18 w 91"/>
                  <a:gd name="T67" fmla="*/ 36 h 74"/>
                  <a:gd name="T68" fmla="*/ 22 w 91"/>
                  <a:gd name="T69" fmla="*/ 34 h 74"/>
                  <a:gd name="T70" fmla="*/ 26 w 91"/>
                  <a:gd name="T71" fmla="*/ 32 h 74"/>
                  <a:gd name="T72" fmla="*/ 31 w 91"/>
                  <a:gd name="T73" fmla="*/ 30 h 74"/>
                  <a:gd name="T74" fmla="*/ 35 w 91"/>
                  <a:gd name="T75" fmla="*/ 28 h 74"/>
                  <a:gd name="T76" fmla="*/ 41 w 91"/>
                  <a:gd name="T77" fmla="*/ 25 h 74"/>
                  <a:gd name="T78" fmla="*/ 47 w 91"/>
                  <a:gd name="T79" fmla="*/ 22 h 74"/>
                  <a:gd name="T80" fmla="*/ 52 w 91"/>
                  <a:gd name="T81" fmla="*/ 18 h 74"/>
                  <a:gd name="T82" fmla="*/ 57 w 91"/>
                  <a:gd name="T83" fmla="*/ 14 h 74"/>
                  <a:gd name="T84" fmla="*/ 61 w 91"/>
                  <a:gd name="T85" fmla="*/ 10 h 74"/>
                  <a:gd name="T86" fmla="*/ 66 w 91"/>
                  <a:gd name="T87" fmla="*/ 7 h 74"/>
                  <a:gd name="T88" fmla="*/ 71 w 91"/>
                  <a:gd name="T89" fmla="*/ 3 h 74"/>
                  <a:gd name="T90" fmla="*/ 76 w 91"/>
                  <a:gd name="T91" fmla="*/ 0 h 74"/>
                  <a:gd name="T92" fmla="*/ 79 w 91"/>
                  <a:gd name="T93" fmla="*/ 1 h 74"/>
                  <a:gd name="T94" fmla="*/ 82 w 91"/>
                  <a:gd name="T95" fmla="*/ 2 h 74"/>
                  <a:gd name="T96" fmla="*/ 85 w 91"/>
                  <a:gd name="T97" fmla="*/ 4 h 74"/>
                  <a:gd name="T98" fmla="*/ 88 w 91"/>
                  <a:gd name="T99" fmla="*/ 5 h 74"/>
                  <a:gd name="T100" fmla="*/ 89 w 91"/>
                  <a:gd name="T101" fmla="*/ 7 h 74"/>
                  <a:gd name="T102" fmla="*/ 91 w 91"/>
                  <a:gd name="T103" fmla="*/ 9 h 74"/>
                  <a:gd name="T104" fmla="*/ 91 w 91"/>
                  <a:gd name="T105" fmla="*/ 10 h 74"/>
                  <a:gd name="T106" fmla="*/ 88 w 91"/>
                  <a:gd name="T107" fmla="*/ 13 h 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
                  <a:gd name="T163" fmla="*/ 0 h 74"/>
                  <a:gd name="T164" fmla="*/ 91 w 91"/>
                  <a:gd name="T165" fmla="*/ 74 h 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 h="74">
                    <a:moveTo>
                      <a:pt x="88" y="13"/>
                    </a:moveTo>
                    <a:lnTo>
                      <a:pt x="86" y="16"/>
                    </a:lnTo>
                    <a:lnTo>
                      <a:pt x="83" y="20"/>
                    </a:lnTo>
                    <a:lnTo>
                      <a:pt x="80" y="23"/>
                    </a:lnTo>
                    <a:lnTo>
                      <a:pt x="77" y="26"/>
                    </a:lnTo>
                    <a:lnTo>
                      <a:pt x="74" y="29"/>
                    </a:lnTo>
                    <a:lnTo>
                      <a:pt x="71" y="33"/>
                    </a:lnTo>
                    <a:lnTo>
                      <a:pt x="69" y="36"/>
                    </a:lnTo>
                    <a:lnTo>
                      <a:pt x="67" y="40"/>
                    </a:lnTo>
                    <a:lnTo>
                      <a:pt x="66" y="53"/>
                    </a:lnTo>
                    <a:lnTo>
                      <a:pt x="65" y="54"/>
                    </a:lnTo>
                    <a:lnTo>
                      <a:pt x="65" y="55"/>
                    </a:lnTo>
                    <a:lnTo>
                      <a:pt x="64" y="56"/>
                    </a:lnTo>
                    <a:lnTo>
                      <a:pt x="64" y="57"/>
                    </a:lnTo>
                    <a:lnTo>
                      <a:pt x="61" y="59"/>
                    </a:lnTo>
                    <a:lnTo>
                      <a:pt x="57" y="61"/>
                    </a:lnTo>
                    <a:lnTo>
                      <a:pt x="54" y="63"/>
                    </a:lnTo>
                    <a:lnTo>
                      <a:pt x="52" y="65"/>
                    </a:lnTo>
                    <a:lnTo>
                      <a:pt x="49" y="67"/>
                    </a:lnTo>
                    <a:lnTo>
                      <a:pt x="46" y="69"/>
                    </a:lnTo>
                    <a:lnTo>
                      <a:pt x="44" y="72"/>
                    </a:lnTo>
                    <a:lnTo>
                      <a:pt x="41" y="74"/>
                    </a:lnTo>
                    <a:lnTo>
                      <a:pt x="38" y="70"/>
                    </a:lnTo>
                    <a:lnTo>
                      <a:pt x="35" y="65"/>
                    </a:lnTo>
                    <a:lnTo>
                      <a:pt x="31" y="61"/>
                    </a:lnTo>
                    <a:lnTo>
                      <a:pt x="26" y="57"/>
                    </a:lnTo>
                    <a:lnTo>
                      <a:pt x="20" y="54"/>
                    </a:lnTo>
                    <a:lnTo>
                      <a:pt x="14" y="50"/>
                    </a:lnTo>
                    <a:lnTo>
                      <a:pt x="7" y="47"/>
                    </a:lnTo>
                    <a:lnTo>
                      <a:pt x="0" y="44"/>
                    </a:lnTo>
                    <a:lnTo>
                      <a:pt x="5" y="42"/>
                    </a:lnTo>
                    <a:lnTo>
                      <a:pt x="10" y="40"/>
                    </a:lnTo>
                    <a:lnTo>
                      <a:pt x="14" y="38"/>
                    </a:lnTo>
                    <a:lnTo>
                      <a:pt x="18" y="36"/>
                    </a:lnTo>
                    <a:lnTo>
                      <a:pt x="22" y="34"/>
                    </a:lnTo>
                    <a:lnTo>
                      <a:pt x="26" y="32"/>
                    </a:lnTo>
                    <a:lnTo>
                      <a:pt x="31" y="30"/>
                    </a:lnTo>
                    <a:lnTo>
                      <a:pt x="35" y="28"/>
                    </a:lnTo>
                    <a:lnTo>
                      <a:pt x="41" y="25"/>
                    </a:lnTo>
                    <a:lnTo>
                      <a:pt x="47" y="22"/>
                    </a:lnTo>
                    <a:lnTo>
                      <a:pt x="52" y="18"/>
                    </a:lnTo>
                    <a:lnTo>
                      <a:pt x="57" y="14"/>
                    </a:lnTo>
                    <a:lnTo>
                      <a:pt x="61" y="10"/>
                    </a:lnTo>
                    <a:lnTo>
                      <a:pt x="66" y="7"/>
                    </a:lnTo>
                    <a:lnTo>
                      <a:pt x="71" y="3"/>
                    </a:lnTo>
                    <a:lnTo>
                      <a:pt x="76" y="0"/>
                    </a:lnTo>
                    <a:lnTo>
                      <a:pt x="79" y="1"/>
                    </a:lnTo>
                    <a:lnTo>
                      <a:pt x="82" y="2"/>
                    </a:lnTo>
                    <a:lnTo>
                      <a:pt x="85" y="4"/>
                    </a:lnTo>
                    <a:lnTo>
                      <a:pt x="88" y="5"/>
                    </a:lnTo>
                    <a:lnTo>
                      <a:pt x="89" y="7"/>
                    </a:lnTo>
                    <a:lnTo>
                      <a:pt x="91" y="9"/>
                    </a:lnTo>
                    <a:lnTo>
                      <a:pt x="91" y="10"/>
                    </a:lnTo>
                    <a:lnTo>
                      <a:pt x="88" y="13"/>
                    </a:lnTo>
                    <a:close/>
                  </a:path>
                </a:pathLst>
              </a:custGeom>
              <a:solidFill>
                <a:srgbClr val="FFFFFF"/>
              </a:solidFill>
              <a:ln w="9525">
                <a:noFill/>
                <a:round/>
                <a:headEnd/>
                <a:tailEnd/>
              </a:ln>
            </p:spPr>
            <p:txBody>
              <a:bodyPr/>
              <a:lstStyle/>
              <a:p>
                <a:endParaRPr lang="en-US"/>
              </a:p>
            </p:txBody>
          </p:sp>
          <p:sp>
            <p:nvSpPr>
              <p:cNvPr id="24690" name="Freeform 33"/>
              <p:cNvSpPr>
                <a:spLocks/>
              </p:cNvSpPr>
              <p:nvPr/>
            </p:nvSpPr>
            <p:spPr bwMode="auto">
              <a:xfrm>
                <a:off x="1015" y="3284"/>
                <a:ext cx="395" cy="229"/>
              </a:xfrm>
              <a:custGeom>
                <a:avLst/>
                <a:gdLst>
                  <a:gd name="T0" fmla="*/ 218 w 395"/>
                  <a:gd name="T1" fmla="*/ 23 h 229"/>
                  <a:gd name="T2" fmla="*/ 211 w 395"/>
                  <a:gd name="T3" fmla="*/ 28 h 229"/>
                  <a:gd name="T4" fmla="*/ 174 w 395"/>
                  <a:gd name="T5" fmla="*/ 44 h 229"/>
                  <a:gd name="T6" fmla="*/ 197 w 395"/>
                  <a:gd name="T7" fmla="*/ 39 h 229"/>
                  <a:gd name="T8" fmla="*/ 239 w 395"/>
                  <a:gd name="T9" fmla="*/ 29 h 229"/>
                  <a:gd name="T10" fmla="*/ 270 w 395"/>
                  <a:gd name="T11" fmla="*/ 32 h 229"/>
                  <a:gd name="T12" fmla="*/ 319 w 395"/>
                  <a:gd name="T13" fmla="*/ 47 h 229"/>
                  <a:gd name="T14" fmla="*/ 339 w 395"/>
                  <a:gd name="T15" fmla="*/ 84 h 229"/>
                  <a:gd name="T16" fmla="*/ 353 w 395"/>
                  <a:gd name="T17" fmla="*/ 106 h 229"/>
                  <a:gd name="T18" fmla="*/ 384 w 395"/>
                  <a:gd name="T19" fmla="*/ 134 h 229"/>
                  <a:gd name="T20" fmla="*/ 391 w 395"/>
                  <a:gd name="T21" fmla="*/ 154 h 229"/>
                  <a:gd name="T22" fmla="*/ 385 w 395"/>
                  <a:gd name="T23" fmla="*/ 179 h 229"/>
                  <a:gd name="T24" fmla="*/ 378 w 395"/>
                  <a:gd name="T25" fmla="*/ 192 h 229"/>
                  <a:gd name="T26" fmla="*/ 353 w 395"/>
                  <a:gd name="T27" fmla="*/ 187 h 229"/>
                  <a:gd name="T28" fmla="*/ 315 w 395"/>
                  <a:gd name="T29" fmla="*/ 162 h 229"/>
                  <a:gd name="T30" fmla="*/ 289 w 395"/>
                  <a:gd name="T31" fmla="*/ 157 h 229"/>
                  <a:gd name="T32" fmla="*/ 290 w 395"/>
                  <a:gd name="T33" fmla="*/ 142 h 229"/>
                  <a:gd name="T34" fmla="*/ 302 w 395"/>
                  <a:gd name="T35" fmla="*/ 110 h 229"/>
                  <a:gd name="T36" fmla="*/ 305 w 395"/>
                  <a:gd name="T37" fmla="*/ 87 h 229"/>
                  <a:gd name="T38" fmla="*/ 281 w 395"/>
                  <a:gd name="T39" fmla="*/ 123 h 229"/>
                  <a:gd name="T40" fmla="*/ 251 w 395"/>
                  <a:gd name="T41" fmla="*/ 154 h 229"/>
                  <a:gd name="T42" fmla="*/ 240 w 395"/>
                  <a:gd name="T43" fmla="*/ 127 h 229"/>
                  <a:gd name="T44" fmla="*/ 252 w 395"/>
                  <a:gd name="T45" fmla="*/ 99 h 229"/>
                  <a:gd name="T46" fmla="*/ 262 w 395"/>
                  <a:gd name="T47" fmla="*/ 66 h 229"/>
                  <a:gd name="T48" fmla="*/ 258 w 395"/>
                  <a:gd name="T49" fmla="*/ 62 h 229"/>
                  <a:gd name="T50" fmla="*/ 215 w 395"/>
                  <a:gd name="T51" fmla="*/ 106 h 229"/>
                  <a:gd name="T52" fmla="*/ 185 w 395"/>
                  <a:gd name="T53" fmla="*/ 111 h 229"/>
                  <a:gd name="T54" fmla="*/ 168 w 395"/>
                  <a:gd name="T55" fmla="*/ 88 h 229"/>
                  <a:gd name="T56" fmla="*/ 179 w 395"/>
                  <a:gd name="T57" fmla="*/ 132 h 229"/>
                  <a:gd name="T58" fmla="*/ 184 w 395"/>
                  <a:gd name="T59" fmla="*/ 149 h 229"/>
                  <a:gd name="T60" fmla="*/ 158 w 395"/>
                  <a:gd name="T61" fmla="*/ 173 h 229"/>
                  <a:gd name="T62" fmla="*/ 120 w 395"/>
                  <a:gd name="T63" fmla="*/ 179 h 229"/>
                  <a:gd name="T64" fmla="*/ 86 w 395"/>
                  <a:gd name="T65" fmla="*/ 182 h 229"/>
                  <a:gd name="T66" fmla="*/ 92 w 395"/>
                  <a:gd name="T67" fmla="*/ 183 h 229"/>
                  <a:gd name="T68" fmla="*/ 150 w 395"/>
                  <a:gd name="T69" fmla="*/ 180 h 229"/>
                  <a:gd name="T70" fmla="*/ 151 w 395"/>
                  <a:gd name="T71" fmla="*/ 192 h 229"/>
                  <a:gd name="T72" fmla="*/ 107 w 395"/>
                  <a:gd name="T73" fmla="*/ 208 h 229"/>
                  <a:gd name="T74" fmla="*/ 88 w 395"/>
                  <a:gd name="T75" fmla="*/ 210 h 229"/>
                  <a:gd name="T76" fmla="*/ 62 w 395"/>
                  <a:gd name="T77" fmla="*/ 207 h 229"/>
                  <a:gd name="T78" fmla="*/ 84 w 395"/>
                  <a:gd name="T79" fmla="*/ 213 h 229"/>
                  <a:gd name="T80" fmla="*/ 137 w 395"/>
                  <a:gd name="T81" fmla="*/ 224 h 229"/>
                  <a:gd name="T82" fmla="*/ 83 w 395"/>
                  <a:gd name="T83" fmla="*/ 229 h 229"/>
                  <a:gd name="T84" fmla="*/ 53 w 395"/>
                  <a:gd name="T85" fmla="*/ 216 h 229"/>
                  <a:gd name="T86" fmla="*/ 23 w 395"/>
                  <a:gd name="T87" fmla="*/ 198 h 229"/>
                  <a:gd name="T88" fmla="*/ 18 w 395"/>
                  <a:gd name="T89" fmla="*/ 170 h 229"/>
                  <a:gd name="T90" fmla="*/ 36 w 395"/>
                  <a:gd name="T91" fmla="*/ 145 h 229"/>
                  <a:gd name="T92" fmla="*/ 19 w 395"/>
                  <a:gd name="T93" fmla="*/ 112 h 229"/>
                  <a:gd name="T94" fmla="*/ 0 w 395"/>
                  <a:gd name="T95" fmla="*/ 72 h 229"/>
                  <a:gd name="T96" fmla="*/ 7 w 395"/>
                  <a:gd name="T97" fmla="*/ 60 h 229"/>
                  <a:gd name="T98" fmla="*/ 27 w 395"/>
                  <a:gd name="T99" fmla="*/ 79 h 229"/>
                  <a:gd name="T100" fmla="*/ 35 w 395"/>
                  <a:gd name="T101" fmla="*/ 66 h 229"/>
                  <a:gd name="T102" fmla="*/ 70 w 395"/>
                  <a:gd name="T103" fmla="*/ 44 h 229"/>
                  <a:gd name="T104" fmla="*/ 82 w 395"/>
                  <a:gd name="T105" fmla="*/ 25 h 229"/>
                  <a:gd name="T106" fmla="*/ 82 w 395"/>
                  <a:gd name="T107" fmla="*/ 18 h 229"/>
                  <a:gd name="T108" fmla="*/ 95 w 395"/>
                  <a:gd name="T109" fmla="*/ 13 h 229"/>
                  <a:gd name="T110" fmla="*/ 115 w 395"/>
                  <a:gd name="T111" fmla="*/ 41 h 229"/>
                  <a:gd name="T112" fmla="*/ 121 w 395"/>
                  <a:gd name="T113" fmla="*/ 6 h 229"/>
                  <a:gd name="T114" fmla="*/ 142 w 395"/>
                  <a:gd name="T115" fmla="*/ 0 h 229"/>
                  <a:gd name="T116" fmla="*/ 174 w 395"/>
                  <a:gd name="T117" fmla="*/ 5 h 2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5"/>
                  <a:gd name="T178" fmla="*/ 0 h 229"/>
                  <a:gd name="T179" fmla="*/ 395 w 395"/>
                  <a:gd name="T180" fmla="*/ 229 h 2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5" h="229">
                    <a:moveTo>
                      <a:pt x="195" y="16"/>
                    </a:moveTo>
                    <a:lnTo>
                      <a:pt x="198" y="17"/>
                    </a:lnTo>
                    <a:lnTo>
                      <a:pt x="202" y="18"/>
                    </a:lnTo>
                    <a:lnTo>
                      <a:pt x="206" y="19"/>
                    </a:lnTo>
                    <a:lnTo>
                      <a:pt x="210" y="21"/>
                    </a:lnTo>
                    <a:lnTo>
                      <a:pt x="213" y="21"/>
                    </a:lnTo>
                    <a:lnTo>
                      <a:pt x="218" y="23"/>
                    </a:lnTo>
                    <a:lnTo>
                      <a:pt x="222" y="24"/>
                    </a:lnTo>
                    <a:lnTo>
                      <a:pt x="225" y="25"/>
                    </a:lnTo>
                    <a:lnTo>
                      <a:pt x="224" y="25"/>
                    </a:lnTo>
                    <a:lnTo>
                      <a:pt x="221" y="26"/>
                    </a:lnTo>
                    <a:lnTo>
                      <a:pt x="219" y="26"/>
                    </a:lnTo>
                    <a:lnTo>
                      <a:pt x="217" y="26"/>
                    </a:lnTo>
                    <a:lnTo>
                      <a:pt x="211" y="28"/>
                    </a:lnTo>
                    <a:lnTo>
                      <a:pt x="204" y="29"/>
                    </a:lnTo>
                    <a:lnTo>
                      <a:pt x="198" y="31"/>
                    </a:lnTo>
                    <a:lnTo>
                      <a:pt x="192" y="33"/>
                    </a:lnTo>
                    <a:lnTo>
                      <a:pt x="186" y="36"/>
                    </a:lnTo>
                    <a:lnTo>
                      <a:pt x="182" y="38"/>
                    </a:lnTo>
                    <a:lnTo>
                      <a:pt x="177" y="41"/>
                    </a:lnTo>
                    <a:lnTo>
                      <a:pt x="174" y="44"/>
                    </a:lnTo>
                    <a:lnTo>
                      <a:pt x="178" y="44"/>
                    </a:lnTo>
                    <a:lnTo>
                      <a:pt x="182" y="44"/>
                    </a:lnTo>
                    <a:lnTo>
                      <a:pt x="185" y="43"/>
                    </a:lnTo>
                    <a:lnTo>
                      <a:pt x="188" y="42"/>
                    </a:lnTo>
                    <a:lnTo>
                      <a:pt x="191" y="41"/>
                    </a:lnTo>
                    <a:lnTo>
                      <a:pt x="194" y="40"/>
                    </a:lnTo>
                    <a:lnTo>
                      <a:pt x="197" y="39"/>
                    </a:lnTo>
                    <a:lnTo>
                      <a:pt x="200" y="37"/>
                    </a:lnTo>
                    <a:lnTo>
                      <a:pt x="206" y="36"/>
                    </a:lnTo>
                    <a:lnTo>
                      <a:pt x="212" y="34"/>
                    </a:lnTo>
                    <a:lnTo>
                      <a:pt x="218" y="32"/>
                    </a:lnTo>
                    <a:lnTo>
                      <a:pt x="225" y="30"/>
                    </a:lnTo>
                    <a:lnTo>
                      <a:pt x="231" y="29"/>
                    </a:lnTo>
                    <a:lnTo>
                      <a:pt x="239" y="29"/>
                    </a:lnTo>
                    <a:lnTo>
                      <a:pt x="246" y="28"/>
                    </a:lnTo>
                    <a:lnTo>
                      <a:pt x="255" y="29"/>
                    </a:lnTo>
                    <a:lnTo>
                      <a:pt x="256" y="29"/>
                    </a:lnTo>
                    <a:lnTo>
                      <a:pt x="258" y="30"/>
                    </a:lnTo>
                    <a:lnTo>
                      <a:pt x="260" y="30"/>
                    </a:lnTo>
                    <a:lnTo>
                      <a:pt x="261" y="31"/>
                    </a:lnTo>
                    <a:lnTo>
                      <a:pt x="270" y="32"/>
                    </a:lnTo>
                    <a:lnTo>
                      <a:pt x="278" y="33"/>
                    </a:lnTo>
                    <a:lnTo>
                      <a:pt x="285" y="35"/>
                    </a:lnTo>
                    <a:lnTo>
                      <a:pt x="292" y="37"/>
                    </a:lnTo>
                    <a:lnTo>
                      <a:pt x="299" y="39"/>
                    </a:lnTo>
                    <a:lnTo>
                      <a:pt x="306" y="41"/>
                    </a:lnTo>
                    <a:lnTo>
                      <a:pt x="312" y="44"/>
                    </a:lnTo>
                    <a:lnTo>
                      <a:pt x="319" y="47"/>
                    </a:lnTo>
                    <a:lnTo>
                      <a:pt x="323" y="49"/>
                    </a:lnTo>
                    <a:lnTo>
                      <a:pt x="327" y="52"/>
                    </a:lnTo>
                    <a:lnTo>
                      <a:pt x="329" y="55"/>
                    </a:lnTo>
                    <a:lnTo>
                      <a:pt x="330" y="58"/>
                    </a:lnTo>
                    <a:lnTo>
                      <a:pt x="335" y="66"/>
                    </a:lnTo>
                    <a:lnTo>
                      <a:pt x="337" y="75"/>
                    </a:lnTo>
                    <a:lnTo>
                      <a:pt x="339" y="84"/>
                    </a:lnTo>
                    <a:lnTo>
                      <a:pt x="341" y="93"/>
                    </a:lnTo>
                    <a:lnTo>
                      <a:pt x="343" y="94"/>
                    </a:lnTo>
                    <a:lnTo>
                      <a:pt x="344" y="95"/>
                    </a:lnTo>
                    <a:lnTo>
                      <a:pt x="344" y="97"/>
                    </a:lnTo>
                    <a:lnTo>
                      <a:pt x="345" y="98"/>
                    </a:lnTo>
                    <a:lnTo>
                      <a:pt x="348" y="102"/>
                    </a:lnTo>
                    <a:lnTo>
                      <a:pt x="353" y="106"/>
                    </a:lnTo>
                    <a:lnTo>
                      <a:pt x="359" y="110"/>
                    </a:lnTo>
                    <a:lnTo>
                      <a:pt x="364" y="114"/>
                    </a:lnTo>
                    <a:lnTo>
                      <a:pt x="369" y="118"/>
                    </a:lnTo>
                    <a:lnTo>
                      <a:pt x="374" y="122"/>
                    </a:lnTo>
                    <a:lnTo>
                      <a:pt x="378" y="126"/>
                    </a:lnTo>
                    <a:lnTo>
                      <a:pt x="381" y="131"/>
                    </a:lnTo>
                    <a:lnTo>
                      <a:pt x="384" y="134"/>
                    </a:lnTo>
                    <a:lnTo>
                      <a:pt x="387" y="138"/>
                    </a:lnTo>
                    <a:lnTo>
                      <a:pt x="390" y="141"/>
                    </a:lnTo>
                    <a:lnTo>
                      <a:pt x="395" y="144"/>
                    </a:lnTo>
                    <a:lnTo>
                      <a:pt x="393" y="151"/>
                    </a:lnTo>
                    <a:lnTo>
                      <a:pt x="393" y="152"/>
                    </a:lnTo>
                    <a:lnTo>
                      <a:pt x="392" y="153"/>
                    </a:lnTo>
                    <a:lnTo>
                      <a:pt x="391" y="154"/>
                    </a:lnTo>
                    <a:lnTo>
                      <a:pt x="391" y="156"/>
                    </a:lnTo>
                    <a:lnTo>
                      <a:pt x="389" y="159"/>
                    </a:lnTo>
                    <a:lnTo>
                      <a:pt x="389" y="162"/>
                    </a:lnTo>
                    <a:lnTo>
                      <a:pt x="389" y="165"/>
                    </a:lnTo>
                    <a:lnTo>
                      <a:pt x="388" y="169"/>
                    </a:lnTo>
                    <a:lnTo>
                      <a:pt x="387" y="169"/>
                    </a:lnTo>
                    <a:lnTo>
                      <a:pt x="385" y="179"/>
                    </a:lnTo>
                    <a:lnTo>
                      <a:pt x="384" y="179"/>
                    </a:lnTo>
                    <a:lnTo>
                      <a:pt x="382" y="190"/>
                    </a:lnTo>
                    <a:lnTo>
                      <a:pt x="381" y="190"/>
                    </a:lnTo>
                    <a:lnTo>
                      <a:pt x="381" y="191"/>
                    </a:lnTo>
                    <a:lnTo>
                      <a:pt x="381" y="192"/>
                    </a:lnTo>
                    <a:lnTo>
                      <a:pt x="378" y="192"/>
                    </a:lnTo>
                    <a:lnTo>
                      <a:pt x="375" y="190"/>
                    </a:lnTo>
                    <a:lnTo>
                      <a:pt x="372" y="189"/>
                    </a:lnTo>
                    <a:lnTo>
                      <a:pt x="368" y="188"/>
                    </a:lnTo>
                    <a:lnTo>
                      <a:pt x="365" y="188"/>
                    </a:lnTo>
                    <a:lnTo>
                      <a:pt x="361" y="187"/>
                    </a:lnTo>
                    <a:lnTo>
                      <a:pt x="357" y="187"/>
                    </a:lnTo>
                    <a:lnTo>
                      <a:pt x="353" y="187"/>
                    </a:lnTo>
                    <a:lnTo>
                      <a:pt x="353" y="186"/>
                    </a:lnTo>
                    <a:lnTo>
                      <a:pt x="330" y="186"/>
                    </a:lnTo>
                    <a:lnTo>
                      <a:pt x="327" y="180"/>
                    </a:lnTo>
                    <a:lnTo>
                      <a:pt x="324" y="175"/>
                    </a:lnTo>
                    <a:lnTo>
                      <a:pt x="321" y="169"/>
                    </a:lnTo>
                    <a:lnTo>
                      <a:pt x="318" y="164"/>
                    </a:lnTo>
                    <a:lnTo>
                      <a:pt x="315" y="162"/>
                    </a:lnTo>
                    <a:lnTo>
                      <a:pt x="311" y="162"/>
                    </a:lnTo>
                    <a:lnTo>
                      <a:pt x="308" y="161"/>
                    </a:lnTo>
                    <a:lnTo>
                      <a:pt x="303" y="160"/>
                    </a:lnTo>
                    <a:lnTo>
                      <a:pt x="299" y="160"/>
                    </a:lnTo>
                    <a:lnTo>
                      <a:pt x="296" y="159"/>
                    </a:lnTo>
                    <a:lnTo>
                      <a:pt x="292" y="158"/>
                    </a:lnTo>
                    <a:lnTo>
                      <a:pt x="289" y="157"/>
                    </a:lnTo>
                    <a:lnTo>
                      <a:pt x="288" y="154"/>
                    </a:lnTo>
                    <a:lnTo>
                      <a:pt x="288" y="151"/>
                    </a:lnTo>
                    <a:lnTo>
                      <a:pt x="288" y="148"/>
                    </a:lnTo>
                    <a:lnTo>
                      <a:pt x="288" y="145"/>
                    </a:lnTo>
                    <a:lnTo>
                      <a:pt x="289" y="144"/>
                    </a:lnTo>
                    <a:lnTo>
                      <a:pt x="290" y="143"/>
                    </a:lnTo>
                    <a:lnTo>
                      <a:pt x="290" y="142"/>
                    </a:lnTo>
                    <a:lnTo>
                      <a:pt x="291" y="141"/>
                    </a:lnTo>
                    <a:lnTo>
                      <a:pt x="297" y="137"/>
                    </a:lnTo>
                    <a:lnTo>
                      <a:pt x="302" y="133"/>
                    </a:lnTo>
                    <a:lnTo>
                      <a:pt x="304" y="127"/>
                    </a:lnTo>
                    <a:lnTo>
                      <a:pt x="303" y="121"/>
                    </a:lnTo>
                    <a:lnTo>
                      <a:pt x="302" y="116"/>
                    </a:lnTo>
                    <a:lnTo>
                      <a:pt x="302" y="110"/>
                    </a:lnTo>
                    <a:lnTo>
                      <a:pt x="302" y="104"/>
                    </a:lnTo>
                    <a:lnTo>
                      <a:pt x="302" y="98"/>
                    </a:lnTo>
                    <a:lnTo>
                      <a:pt x="303" y="98"/>
                    </a:lnTo>
                    <a:lnTo>
                      <a:pt x="304" y="95"/>
                    </a:lnTo>
                    <a:lnTo>
                      <a:pt x="305" y="93"/>
                    </a:lnTo>
                    <a:lnTo>
                      <a:pt x="305" y="90"/>
                    </a:lnTo>
                    <a:lnTo>
                      <a:pt x="305" y="87"/>
                    </a:lnTo>
                    <a:lnTo>
                      <a:pt x="302" y="93"/>
                    </a:lnTo>
                    <a:lnTo>
                      <a:pt x="299" y="98"/>
                    </a:lnTo>
                    <a:lnTo>
                      <a:pt x="296" y="103"/>
                    </a:lnTo>
                    <a:lnTo>
                      <a:pt x="293" y="108"/>
                    </a:lnTo>
                    <a:lnTo>
                      <a:pt x="290" y="114"/>
                    </a:lnTo>
                    <a:lnTo>
                      <a:pt x="286" y="119"/>
                    </a:lnTo>
                    <a:lnTo>
                      <a:pt x="281" y="123"/>
                    </a:lnTo>
                    <a:lnTo>
                      <a:pt x="276" y="128"/>
                    </a:lnTo>
                    <a:lnTo>
                      <a:pt x="270" y="136"/>
                    </a:lnTo>
                    <a:lnTo>
                      <a:pt x="265" y="144"/>
                    </a:lnTo>
                    <a:lnTo>
                      <a:pt x="261" y="153"/>
                    </a:lnTo>
                    <a:lnTo>
                      <a:pt x="259" y="162"/>
                    </a:lnTo>
                    <a:lnTo>
                      <a:pt x="255" y="158"/>
                    </a:lnTo>
                    <a:lnTo>
                      <a:pt x="251" y="154"/>
                    </a:lnTo>
                    <a:lnTo>
                      <a:pt x="247" y="150"/>
                    </a:lnTo>
                    <a:lnTo>
                      <a:pt x="244" y="146"/>
                    </a:lnTo>
                    <a:lnTo>
                      <a:pt x="242" y="141"/>
                    </a:lnTo>
                    <a:lnTo>
                      <a:pt x="240" y="136"/>
                    </a:lnTo>
                    <a:lnTo>
                      <a:pt x="240" y="132"/>
                    </a:lnTo>
                    <a:lnTo>
                      <a:pt x="240" y="127"/>
                    </a:lnTo>
                    <a:lnTo>
                      <a:pt x="243" y="120"/>
                    </a:lnTo>
                    <a:lnTo>
                      <a:pt x="246" y="115"/>
                    </a:lnTo>
                    <a:lnTo>
                      <a:pt x="248" y="110"/>
                    </a:lnTo>
                    <a:lnTo>
                      <a:pt x="250" y="105"/>
                    </a:lnTo>
                    <a:lnTo>
                      <a:pt x="251" y="99"/>
                    </a:lnTo>
                    <a:lnTo>
                      <a:pt x="252" y="99"/>
                    </a:lnTo>
                    <a:lnTo>
                      <a:pt x="254" y="90"/>
                    </a:lnTo>
                    <a:lnTo>
                      <a:pt x="255" y="90"/>
                    </a:lnTo>
                    <a:lnTo>
                      <a:pt x="257" y="82"/>
                    </a:lnTo>
                    <a:lnTo>
                      <a:pt x="258" y="82"/>
                    </a:lnTo>
                    <a:lnTo>
                      <a:pt x="259" y="77"/>
                    </a:lnTo>
                    <a:lnTo>
                      <a:pt x="261" y="71"/>
                    </a:lnTo>
                    <a:lnTo>
                      <a:pt x="262" y="66"/>
                    </a:lnTo>
                    <a:lnTo>
                      <a:pt x="263" y="60"/>
                    </a:lnTo>
                    <a:lnTo>
                      <a:pt x="264" y="59"/>
                    </a:lnTo>
                    <a:lnTo>
                      <a:pt x="264" y="57"/>
                    </a:lnTo>
                    <a:lnTo>
                      <a:pt x="263" y="56"/>
                    </a:lnTo>
                    <a:lnTo>
                      <a:pt x="261" y="55"/>
                    </a:lnTo>
                    <a:lnTo>
                      <a:pt x="258" y="62"/>
                    </a:lnTo>
                    <a:lnTo>
                      <a:pt x="253" y="69"/>
                    </a:lnTo>
                    <a:lnTo>
                      <a:pt x="248" y="75"/>
                    </a:lnTo>
                    <a:lnTo>
                      <a:pt x="243" y="82"/>
                    </a:lnTo>
                    <a:lnTo>
                      <a:pt x="237" y="88"/>
                    </a:lnTo>
                    <a:lnTo>
                      <a:pt x="230" y="95"/>
                    </a:lnTo>
                    <a:lnTo>
                      <a:pt x="223" y="101"/>
                    </a:lnTo>
                    <a:lnTo>
                      <a:pt x="215" y="106"/>
                    </a:lnTo>
                    <a:lnTo>
                      <a:pt x="209" y="111"/>
                    </a:lnTo>
                    <a:lnTo>
                      <a:pt x="204" y="117"/>
                    </a:lnTo>
                    <a:lnTo>
                      <a:pt x="201" y="123"/>
                    </a:lnTo>
                    <a:lnTo>
                      <a:pt x="198" y="129"/>
                    </a:lnTo>
                    <a:lnTo>
                      <a:pt x="193" y="124"/>
                    </a:lnTo>
                    <a:lnTo>
                      <a:pt x="188" y="118"/>
                    </a:lnTo>
                    <a:lnTo>
                      <a:pt x="185" y="111"/>
                    </a:lnTo>
                    <a:lnTo>
                      <a:pt x="181" y="105"/>
                    </a:lnTo>
                    <a:lnTo>
                      <a:pt x="179" y="102"/>
                    </a:lnTo>
                    <a:lnTo>
                      <a:pt x="177" y="99"/>
                    </a:lnTo>
                    <a:lnTo>
                      <a:pt x="176" y="97"/>
                    </a:lnTo>
                    <a:lnTo>
                      <a:pt x="174" y="94"/>
                    </a:lnTo>
                    <a:lnTo>
                      <a:pt x="171" y="91"/>
                    </a:lnTo>
                    <a:lnTo>
                      <a:pt x="168" y="88"/>
                    </a:lnTo>
                    <a:lnTo>
                      <a:pt x="165" y="86"/>
                    </a:lnTo>
                    <a:lnTo>
                      <a:pt x="159" y="84"/>
                    </a:lnTo>
                    <a:lnTo>
                      <a:pt x="161" y="95"/>
                    </a:lnTo>
                    <a:lnTo>
                      <a:pt x="164" y="106"/>
                    </a:lnTo>
                    <a:lnTo>
                      <a:pt x="168" y="117"/>
                    </a:lnTo>
                    <a:lnTo>
                      <a:pt x="174" y="128"/>
                    </a:lnTo>
                    <a:lnTo>
                      <a:pt x="179" y="132"/>
                    </a:lnTo>
                    <a:lnTo>
                      <a:pt x="183" y="136"/>
                    </a:lnTo>
                    <a:lnTo>
                      <a:pt x="186" y="140"/>
                    </a:lnTo>
                    <a:lnTo>
                      <a:pt x="186" y="145"/>
                    </a:lnTo>
                    <a:lnTo>
                      <a:pt x="186" y="146"/>
                    </a:lnTo>
                    <a:lnTo>
                      <a:pt x="185" y="147"/>
                    </a:lnTo>
                    <a:lnTo>
                      <a:pt x="185" y="148"/>
                    </a:lnTo>
                    <a:lnTo>
                      <a:pt x="184" y="149"/>
                    </a:lnTo>
                    <a:lnTo>
                      <a:pt x="179" y="153"/>
                    </a:lnTo>
                    <a:lnTo>
                      <a:pt x="174" y="157"/>
                    </a:lnTo>
                    <a:lnTo>
                      <a:pt x="170" y="162"/>
                    </a:lnTo>
                    <a:lnTo>
                      <a:pt x="167" y="167"/>
                    </a:lnTo>
                    <a:lnTo>
                      <a:pt x="165" y="169"/>
                    </a:lnTo>
                    <a:lnTo>
                      <a:pt x="162" y="171"/>
                    </a:lnTo>
                    <a:lnTo>
                      <a:pt x="158" y="173"/>
                    </a:lnTo>
                    <a:lnTo>
                      <a:pt x="152" y="174"/>
                    </a:lnTo>
                    <a:lnTo>
                      <a:pt x="147" y="175"/>
                    </a:lnTo>
                    <a:lnTo>
                      <a:pt x="141" y="175"/>
                    </a:lnTo>
                    <a:lnTo>
                      <a:pt x="136" y="176"/>
                    </a:lnTo>
                    <a:lnTo>
                      <a:pt x="130" y="177"/>
                    </a:lnTo>
                    <a:lnTo>
                      <a:pt x="126" y="178"/>
                    </a:lnTo>
                    <a:lnTo>
                      <a:pt x="120" y="179"/>
                    </a:lnTo>
                    <a:lnTo>
                      <a:pt x="115" y="179"/>
                    </a:lnTo>
                    <a:lnTo>
                      <a:pt x="109" y="180"/>
                    </a:lnTo>
                    <a:lnTo>
                      <a:pt x="104" y="180"/>
                    </a:lnTo>
                    <a:lnTo>
                      <a:pt x="98" y="181"/>
                    </a:lnTo>
                    <a:lnTo>
                      <a:pt x="93" y="182"/>
                    </a:lnTo>
                    <a:lnTo>
                      <a:pt x="87" y="182"/>
                    </a:lnTo>
                    <a:lnTo>
                      <a:pt x="86" y="182"/>
                    </a:lnTo>
                    <a:lnTo>
                      <a:pt x="85" y="183"/>
                    </a:lnTo>
                    <a:lnTo>
                      <a:pt x="87" y="183"/>
                    </a:lnTo>
                    <a:lnTo>
                      <a:pt x="88" y="183"/>
                    </a:lnTo>
                    <a:lnTo>
                      <a:pt x="90" y="183"/>
                    </a:lnTo>
                    <a:lnTo>
                      <a:pt x="92" y="183"/>
                    </a:lnTo>
                    <a:lnTo>
                      <a:pt x="92" y="184"/>
                    </a:lnTo>
                    <a:lnTo>
                      <a:pt x="102" y="184"/>
                    </a:lnTo>
                    <a:lnTo>
                      <a:pt x="112" y="183"/>
                    </a:lnTo>
                    <a:lnTo>
                      <a:pt x="121" y="182"/>
                    </a:lnTo>
                    <a:lnTo>
                      <a:pt x="130" y="182"/>
                    </a:lnTo>
                    <a:lnTo>
                      <a:pt x="140" y="181"/>
                    </a:lnTo>
                    <a:lnTo>
                      <a:pt x="150" y="180"/>
                    </a:lnTo>
                    <a:lnTo>
                      <a:pt x="160" y="180"/>
                    </a:lnTo>
                    <a:lnTo>
                      <a:pt x="171" y="180"/>
                    </a:lnTo>
                    <a:lnTo>
                      <a:pt x="167" y="182"/>
                    </a:lnTo>
                    <a:lnTo>
                      <a:pt x="163" y="185"/>
                    </a:lnTo>
                    <a:lnTo>
                      <a:pt x="159" y="187"/>
                    </a:lnTo>
                    <a:lnTo>
                      <a:pt x="155" y="189"/>
                    </a:lnTo>
                    <a:lnTo>
                      <a:pt x="151" y="192"/>
                    </a:lnTo>
                    <a:lnTo>
                      <a:pt x="146" y="195"/>
                    </a:lnTo>
                    <a:lnTo>
                      <a:pt x="141" y="198"/>
                    </a:lnTo>
                    <a:lnTo>
                      <a:pt x="136" y="201"/>
                    </a:lnTo>
                    <a:lnTo>
                      <a:pt x="130" y="204"/>
                    </a:lnTo>
                    <a:lnTo>
                      <a:pt x="123" y="206"/>
                    </a:lnTo>
                    <a:lnTo>
                      <a:pt x="115" y="208"/>
                    </a:lnTo>
                    <a:lnTo>
                      <a:pt x="107" y="208"/>
                    </a:lnTo>
                    <a:lnTo>
                      <a:pt x="105" y="209"/>
                    </a:lnTo>
                    <a:lnTo>
                      <a:pt x="102" y="209"/>
                    </a:lnTo>
                    <a:lnTo>
                      <a:pt x="100" y="209"/>
                    </a:lnTo>
                    <a:lnTo>
                      <a:pt x="97" y="210"/>
                    </a:lnTo>
                    <a:lnTo>
                      <a:pt x="94" y="210"/>
                    </a:lnTo>
                    <a:lnTo>
                      <a:pt x="91" y="210"/>
                    </a:lnTo>
                    <a:lnTo>
                      <a:pt x="88" y="210"/>
                    </a:lnTo>
                    <a:lnTo>
                      <a:pt x="85" y="210"/>
                    </a:lnTo>
                    <a:lnTo>
                      <a:pt x="71" y="209"/>
                    </a:lnTo>
                    <a:lnTo>
                      <a:pt x="69" y="208"/>
                    </a:lnTo>
                    <a:lnTo>
                      <a:pt x="67" y="208"/>
                    </a:lnTo>
                    <a:lnTo>
                      <a:pt x="64" y="208"/>
                    </a:lnTo>
                    <a:lnTo>
                      <a:pt x="62" y="207"/>
                    </a:lnTo>
                    <a:lnTo>
                      <a:pt x="60" y="207"/>
                    </a:lnTo>
                    <a:lnTo>
                      <a:pt x="57" y="207"/>
                    </a:lnTo>
                    <a:lnTo>
                      <a:pt x="54" y="206"/>
                    </a:lnTo>
                    <a:lnTo>
                      <a:pt x="52" y="206"/>
                    </a:lnTo>
                    <a:lnTo>
                      <a:pt x="63" y="208"/>
                    </a:lnTo>
                    <a:lnTo>
                      <a:pt x="73" y="211"/>
                    </a:lnTo>
                    <a:lnTo>
                      <a:pt x="84" y="213"/>
                    </a:lnTo>
                    <a:lnTo>
                      <a:pt x="96" y="215"/>
                    </a:lnTo>
                    <a:lnTo>
                      <a:pt x="107" y="216"/>
                    </a:lnTo>
                    <a:lnTo>
                      <a:pt x="120" y="216"/>
                    </a:lnTo>
                    <a:lnTo>
                      <a:pt x="132" y="216"/>
                    </a:lnTo>
                    <a:lnTo>
                      <a:pt x="146" y="216"/>
                    </a:lnTo>
                    <a:lnTo>
                      <a:pt x="144" y="224"/>
                    </a:lnTo>
                    <a:lnTo>
                      <a:pt x="137" y="224"/>
                    </a:lnTo>
                    <a:lnTo>
                      <a:pt x="129" y="225"/>
                    </a:lnTo>
                    <a:lnTo>
                      <a:pt x="121" y="225"/>
                    </a:lnTo>
                    <a:lnTo>
                      <a:pt x="113" y="226"/>
                    </a:lnTo>
                    <a:lnTo>
                      <a:pt x="105" y="226"/>
                    </a:lnTo>
                    <a:lnTo>
                      <a:pt x="97" y="227"/>
                    </a:lnTo>
                    <a:lnTo>
                      <a:pt x="90" y="228"/>
                    </a:lnTo>
                    <a:lnTo>
                      <a:pt x="83" y="229"/>
                    </a:lnTo>
                    <a:lnTo>
                      <a:pt x="76" y="229"/>
                    </a:lnTo>
                    <a:lnTo>
                      <a:pt x="73" y="227"/>
                    </a:lnTo>
                    <a:lnTo>
                      <a:pt x="70" y="224"/>
                    </a:lnTo>
                    <a:lnTo>
                      <a:pt x="66" y="222"/>
                    </a:lnTo>
                    <a:lnTo>
                      <a:pt x="62" y="220"/>
                    </a:lnTo>
                    <a:lnTo>
                      <a:pt x="57" y="218"/>
                    </a:lnTo>
                    <a:lnTo>
                      <a:pt x="53" y="216"/>
                    </a:lnTo>
                    <a:lnTo>
                      <a:pt x="48" y="214"/>
                    </a:lnTo>
                    <a:lnTo>
                      <a:pt x="43" y="212"/>
                    </a:lnTo>
                    <a:lnTo>
                      <a:pt x="37" y="210"/>
                    </a:lnTo>
                    <a:lnTo>
                      <a:pt x="31" y="209"/>
                    </a:lnTo>
                    <a:lnTo>
                      <a:pt x="26" y="208"/>
                    </a:lnTo>
                    <a:lnTo>
                      <a:pt x="24" y="203"/>
                    </a:lnTo>
                    <a:lnTo>
                      <a:pt x="23" y="198"/>
                    </a:lnTo>
                    <a:lnTo>
                      <a:pt x="21" y="193"/>
                    </a:lnTo>
                    <a:lnTo>
                      <a:pt x="19" y="188"/>
                    </a:lnTo>
                    <a:lnTo>
                      <a:pt x="17" y="184"/>
                    </a:lnTo>
                    <a:lnTo>
                      <a:pt x="15" y="181"/>
                    </a:lnTo>
                    <a:lnTo>
                      <a:pt x="14" y="177"/>
                    </a:lnTo>
                    <a:lnTo>
                      <a:pt x="15" y="174"/>
                    </a:lnTo>
                    <a:lnTo>
                      <a:pt x="18" y="170"/>
                    </a:lnTo>
                    <a:lnTo>
                      <a:pt x="21" y="167"/>
                    </a:lnTo>
                    <a:lnTo>
                      <a:pt x="24" y="164"/>
                    </a:lnTo>
                    <a:lnTo>
                      <a:pt x="26" y="160"/>
                    </a:lnTo>
                    <a:lnTo>
                      <a:pt x="28" y="156"/>
                    </a:lnTo>
                    <a:lnTo>
                      <a:pt x="31" y="152"/>
                    </a:lnTo>
                    <a:lnTo>
                      <a:pt x="33" y="149"/>
                    </a:lnTo>
                    <a:lnTo>
                      <a:pt x="36" y="145"/>
                    </a:lnTo>
                    <a:lnTo>
                      <a:pt x="34" y="140"/>
                    </a:lnTo>
                    <a:lnTo>
                      <a:pt x="33" y="135"/>
                    </a:lnTo>
                    <a:lnTo>
                      <a:pt x="30" y="131"/>
                    </a:lnTo>
                    <a:lnTo>
                      <a:pt x="28" y="126"/>
                    </a:lnTo>
                    <a:lnTo>
                      <a:pt x="25" y="121"/>
                    </a:lnTo>
                    <a:lnTo>
                      <a:pt x="22" y="116"/>
                    </a:lnTo>
                    <a:lnTo>
                      <a:pt x="19" y="112"/>
                    </a:lnTo>
                    <a:lnTo>
                      <a:pt x="16" y="107"/>
                    </a:lnTo>
                    <a:lnTo>
                      <a:pt x="13" y="101"/>
                    </a:lnTo>
                    <a:lnTo>
                      <a:pt x="10" y="96"/>
                    </a:lnTo>
                    <a:lnTo>
                      <a:pt x="6" y="90"/>
                    </a:lnTo>
                    <a:lnTo>
                      <a:pt x="4" y="84"/>
                    </a:lnTo>
                    <a:lnTo>
                      <a:pt x="1" y="78"/>
                    </a:lnTo>
                    <a:lnTo>
                      <a:pt x="0" y="72"/>
                    </a:lnTo>
                    <a:lnTo>
                      <a:pt x="0" y="66"/>
                    </a:lnTo>
                    <a:lnTo>
                      <a:pt x="1" y="59"/>
                    </a:lnTo>
                    <a:lnTo>
                      <a:pt x="3" y="59"/>
                    </a:lnTo>
                    <a:lnTo>
                      <a:pt x="3" y="58"/>
                    </a:lnTo>
                    <a:lnTo>
                      <a:pt x="7" y="60"/>
                    </a:lnTo>
                    <a:lnTo>
                      <a:pt x="10" y="62"/>
                    </a:lnTo>
                    <a:lnTo>
                      <a:pt x="13" y="65"/>
                    </a:lnTo>
                    <a:lnTo>
                      <a:pt x="16" y="68"/>
                    </a:lnTo>
                    <a:lnTo>
                      <a:pt x="19" y="70"/>
                    </a:lnTo>
                    <a:lnTo>
                      <a:pt x="21" y="74"/>
                    </a:lnTo>
                    <a:lnTo>
                      <a:pt x="24" y="76"/>
                    </a:lnTo>
                    <a:lnTo>
                      <a:pt x="27" y="79"/>
                    </a:lnTo>
                    <a:lnTo>
                      <a:pt x="28" y="79"/>
                    </a:lnTo>
                    <a:lnTo>
                      <a:pt x="29" y="80"/>
                    </a:lnTo>
                    <a:lnTo>
                      <a:pt x="30" y="81"/>
                    </a:lnTo>
                    <a:lnTo>
                      <a:pt x="32" y="81"/>
                    </a:lnTo>
                    <a:lnTo>
                      <a:pt x="31" y="76"/>
                    </a:lnTo>
                    <a:lnTo>
                      <a:pt x="33" y="71"/>
                    </a:lnTo>
                    <a:lnTo>
                      <a:pt x="35" y="66"/>
                    </a:lnTo>
                    <a:lnTo>
                      <a:pt x="39" y="62"/>
                    </a:lnTo>
                    <a:lnTo>
                      <a:pt x="44" y="58"/>
                    </a:lnTo>
                    <a:lnTo>
                      <a:pt x="50" y="54"/>
                    </a:lnTo>
                    <a:lnTo>
                      <a:pt x="57" y="50"/>
                    </a:lnTo>
                    <a:lnTo>
                      <a:pt x="63" y="47"/>
                    </a:lnTo>
                    <a:lnTo>
                      <a:pt x="66" y="45"/>
                    </a:lnTo>
                    <a:lnTo>
                      <a:pt x="70" y="44"/>
                    </a:lnTo>
                    <a:lnTo>
                      <a:pt x="73" y="42"/>
                    </a:lnTo>
                    <a:lnTo>
                      <a:pt x="77" y="41"/>
                    </a:lnTo>
                    <a:lnTo>
                      <a:pt x="79" y="39"/>
                    </a:lnTo>
                    <a:lnTo>
                      <a:pt x="82" y="38"/>
                    </a:lnTo>
                    <a:lnTo>
                      <a:pt x="83" y="36"/>
                    </a:lnTo>
                    <a:lnTo>
                      <a:pt x="83" y="34"/>
                    </a:lnTo>
                    <a:lnTo>
                      <a:pt x="82" y="25"/>
                    </a:lnTo>
                    <a:lnTo>
                      <a:pt x="81" y="25"/>
                    </a:lnTo>
                    <a:lnTo>
                      <a:pt x="82" y="24"/>
                    </a:lnTo>
                    <a:lnTo>
                      <a:pt x="81" y="23"/>
                    </a:lnTo>
                    <a:lnTo>
                      <a:pt x="81" y="21"/>
                    </a:lnTo>
                    <a:lnTo>
                      <a:pt x="82" y="21"/>
                    </a:lnTo>
                    <a:lnTo>
                      <a:pt x="82" y="18"/>
                    </a:lnTo>
                    <a:lnTo>
                      <a:pt x="84" y="15"/>
                    </a:lnTo>
                    <a:lnTo>
                      <a:pt x="86" y="12"/>
                    </a:lnTo>
                    <a:lnTo>
                      <a:pt x="90" y="10"/>
                    </a:lnTo>
                    <a:lnTo>
                      <a:pt x="93" y="9"/>
                    </a:lnTo>
                    <a:lnTo>
                      <a:pt x="94" y="10"/>
                    </a:lnTo>
                    <a:lnTo>
                      <a:pt x="94" y="11"/>
                    </a:lnTo>
                    <a:lnTo>
                      <a:pt x="95" y="13"/>
                    </a:lnTo>
                    <a:lnTo>
                      <a:pt x="101" y="19"/>
                    </a:lnTo>
                    <a:lnTo>
                      <a:pt x="105" y="25"/>
                    </a:lnTo>
                    <a:lnTo>
                      <a:pt x="109" y="31"/>
                    </a:lnTo>
                    <a:lnTo>
                      <a:pt x="112" y="38"/>
                    </a:lnTo>
                    <a:lnTo>
                      <a:pt x="112" y="39"/>
                    </a:lnTo>
                    <a:lnTo>
                      <a:pt x="114" y="40"/>
                    </a:lnTo>
                    <a:lnTo>
                      <a:pt x="115" y="41"/>
                    </a:lnTo>
                    <a:lnTo>
                      <a:pt x="117" y="42"/>
                    </a:lnTo>
                    <a:lnTo>
                      <a:pt x="118" y="36"/>
                    </a:lnTo>
                    <a:lnTo>
                      <a:pt x="118" y="28"/>
                    </a:lnTo>
                    <a:lnTo>
                      <a:pt x="120" y="21"/>
                    </a:lnTo>
                    <a:lnTo>
                      <a:pt x="121" y="13"/>
                    </a:lnTo>
                    <a:lnTo>
                      <a:pt x="121" y="6"/>
                    </a:lnTo>
                    <a:lnTo>
                      <a:pt x="120" y="5"/>
                    </a:lnTo>
                    <a:lnTo>
                      <a:pt x="121" y="4"/>
                    </a:lnTo>
                    <a:lnTo>
                      <a:pt x="124" y="3"/>
                    </a:lnTo>
                    <a:lnTo>
                      <a:pt x="127" y="2"/>
                    </a:lnTo>
                    <a:lnTo>
                      <a:pt x="132" y="1"/>
                    </a:lnTo>
                    <a:lnTo>
                      <a:pt x="137" y="1"/>
                    </a:lnTo>
                    <a:lnTo>
                      <a:pt x="142" y="0"/>
                    </a:lnTo>
                    <a:lnTo>
                      <a:pt x="147" y="0"/>
                    </a:lnTo>
                    <a:lnTo>
                      <a:pt x="153" y="0"/>
                    </a:lnTo>
                    <a:lnTo>
                      <a:pt x="158" y="0"/>
                    </a:lnTo>
                    <a:lnTo>
                      <a:pt x="162" y="1"/>
                    </a:lnTo>
                    <a:lnTo>
                      <a:pt x="167" y="2"/>
                    </a:lnTo>
                    <a:lnTo>
                      <a:pt x="170" y="3"/>
                    </a:lnTo>
                    <a:lnTo>
                      <a:pt x="174" y="5"/>
                    </a:lnTo>
                    <a:lnTo>
                      <a:pt x="177" y="7"/>
                    </a:lnTo>
                    <a:lnTo>
                      <a:pt x="181" y="9"/>
                    </a:lnTo>
                    <a:lnTo>
                      <a:pt x="185" y="11"/>
                    </a:lnTo>
                    <a:lnTo>
                      <a:pt x="188" y="12"/>
                    </a:lnTo>
                    <a:lnTo>
                      <a:pt x="192" y="14"/>
                    </a:lnTo>
                    <a:lnTo>
                      <a:pt x="195" y="16"/>
                    </a:lnTo>
                    <a:close/>
                  </a:path>
                </a:pathLst>
              </a:custGeom>
              <a:solidFill>
                <a:srgbClr val="FFFFFF"/>
              </a:solidFill>
              <a:ln w="9525">
                <a:noFill/>
                <a:round/>
                <a:headEnd/>
                <a:tailEnd/>
              </a:ln>
            </p:spPr>
            <p:txBody>
              <a:bodyPr/>
              <a:lstStyle/>
              <a:p>
                <a:endParaRPr lang="en-US"/>
              </a:p>
            </p:txBody>
          </p:sp>
          <p:sp>
            <p:nvSpPr>
              <p:cNvPr id="24691" name="Freeform 34"/>
              <p:cNvSpPr>
                <a:spLocks/>
              </p:cNvSpPr>
              <p:nvPr/>
            </p:nvSpPr>
            <p:spPr bwMode="auto">
              <a:xfrm>
                <a:off x="935" y="3286"/>
                <a:ext cx="27" cy="6"/>
              </a:xfrm>
              <a:custGeom>
                <a:avLst/>
                <a:gdLst>
                  <a:gd name="T0" fmla="*/ 27 w 27"/>
                  <a:gd name="T1" fmla="*/ 6 h 6"/>
                  <a:gd name="T2" fmla="*/ 0 w 27"/>
                  <a:gd name="T3" fmla="*/ 6 h 6"/>
                  <a:gd name="T4" fmla="*/ 2 w 27"/>
                  <a:gd name="T5" fmla="*/ 4 h 6"/>
                  <a:gd name="T6" fmla="*/ 5 w 27"/>
                  <a:gd name="T7" fmla="*/ 3 h 6"/>
                  <a:gd name="T8" fmla="*/ 7 w 27"/>
                  <a:gd name="T9" fmla="*/ 1 h 6"/>
                  <a:gd name="T10" fmla="*/ 9 w 27"/>
                  <a:gd name="T11" fmla="*/ 0 h 6"/>
                  <a:gd name="T12" fmla="*/ 12 w 27"/>
                  <a:gd name="T13" fmla="*/ 0 h 6"/>
                  <a:gd name="T14" fmla="*/ 14 w 27"/>
                  <a:gd name="T15" fmla="*/ 1 h 6"/>
                  <a:gd name="T16" fmla="*/ 17 w 27"/>
                  <a:gd name="T17" fmla="*/ 1 h 6"/>
                  <a:gd name="T18" fmla="*/ 20 w 27"/>
                  <a:gd name="T19" fmla="*/ 2 h 6"/>
                  <a:gd name="T20" fmla="*/ 22 w 27"/>
                  <a:gd name="T21" fmla="*/ 3 h 6"/>
                  <a:gd name="T22" fmla="*/ 24 w 27"/>
                  <a:gd name="T23" fmla="*/ 3 h 6"/>
                  <a:gd name="T24" fmla="*/ 26 w 27"/>
                  <a:gd name="T25" fmla="*/ 4 h 6"/>
                  <a:gd name="T26" fmla="*/ 27 w 27"/>
                  <a:gd name="T27" fmla="*/ 6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6"/>
                  <a:gd name="T44" fmla="*/ 27 w 27"/>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6">
                    <a:moveTo>
                      <a:pt x="27" y="6"/>
                    </a:moveTo>
                    <a:lnTo>
                      <a:pt x="0" y="6"/>
                    </a:lnTo>
                    <a:lnTo>
                      <a:pt x="2" y="4"/>
                    </a:lnTo>
                    <a:lnTo>
                      <a:pt x="5" y="3"/>
                    </a:lnTo>
                    <a:lnTo>
                      <a:pt x="7" y="1"/>
                    </a:lnTo>
                    <a:lnTo>
                      <a:pt x="9" y="0"/>
                    </a:lnTo>
                    <a:lnTo>
                      <a:pt x="12" y="0"/>
                    </a:lnTo>
                    <a:lnTo>
                      <a:pt x="14" y="1"/>
                    </a:lnTo>
                    <a:lnTo>
                      <a:pt x="17" y="1"/>
                    </a:lnTo>
                    <a:lnTo>
                      <a:pt x="20" y="2"/>
                    </a:lnTo>
                    <a:lnTo>
                      <a:pt x="22" y="3"/>
                    </a:lnTo>
                    <a:lnTo>
                      <a:pt x="24" y="3"/>
                    </a:lnTo>
                    <a:lnTo>
                      <a:pt x="26" y="4"/>
                    </a:lnTo>
                    <a:lnTo>
                      <a:pt x="27" y="6"/>
                    </a:lnTo>
                    <a:close/>
                  </a:path>
                </a:pathLst>
              </a:custGeom>
              <a:solidFill>
                <a:srgbClr val="FFFFFF"/>
              </a:solidFill>
              <a:ln w="9525">
                <a:noFill/>
                <a:round/>
                <a:headEnd/>
                <a:tailEnd/>
              </a:ln>
            </p:spPr>
            <p:txBody>
              <a:bodyPr/>
              <a:lstStyle/>
              <a:p>
                <a:endParaRPr lang="en-US"/>
              </a:p>
            </p:txBody>
          </p:sp>
          <p:sp>
            <p:nvSpPr>
              <p:cNvPr id="24692" name="Freeform 35"/>
              <p:cNvSpPr>
                <a:spLocks/>
              </p:cNvSpPr>
              <p:nvPr/>
            </p:nvSpPr>
            <p:spPr bwMode="auto">
              <a:xfrm>
                <a:off x="818" y="3288"/>
                <a:ext cx="131" cy="138"/>
              </a:xfrm>
              <a:custGeom>
                <a:avLst/>
                <a:gdLst>
                  <a:gd name="T0" fmla="*/ 51 w 131"/>
                  <a:gd name="T1" fmla="*/ 3 h 138"/>
                  <a:gd name="T2" fmla="*/ 56 w 131"/>
                  <a:gd name="T3" fmla="*/ 9 h 138"/>
                  <a:gd name="T4" fmla="*/ 64 w 131"/>
                  <a:gd name="T5" fmla="*/ 11 h 138"/>
                  <a:gd name="T6" fmla="*/ 70 w 131"/>
                  <a:gd name="T7" fmla="*/ 12 h 138"/>
                  <a:gd name="T8" fmla="*/ 73 w 131"/>
                  <a:gd name="T9" fmla="*/ 12 h 138"/>
                  <a:gd name="T10" fmla="*/ 80 w 131"/>
                  <a:gd name="T11" fmla="*/ 12 h 138"/>
                  <a:gd name="T12" fmla="*/ 84 w 131"/>
                  <a:gd name="T13" fmla="*/ 14 h 138"/>
                  <a:gd name="T14" fmla="*/ 86 w 131"/>
                  <a:gd name="T15" fmla="*/ 17 h 138"/>
                  <a:gd name="T16" fmla="*/ 91 w 131"/>
                  <a:gd name="T17" fmla="*/ 19 h 138"/>
                  <a:gd name="T18" fmla="*/ 98 w 131"/>
                  <a:gd name="T19" fmla="*/ 21 h 138"/>
                  <a:gd name="T20" fmla="*/ 105 w 131"/>
                  <a:gd name="T21" fmla="*/ 22 h 138"/>
                  <a:gd name="T22" fmla="*/ 111 w 131"/>
                  <a:gd name="T23" fmla="*/ 25 h 138"/>
                  <a:gd name="T24" fmla="*/ 114 w 131"/>
                  <a:gd name="T25" fmla="*/ 28 h 138"/>
                  <a:gd name="T26" fmla="*/ 113 w 131"/>
                  <a:gd name="T27" fmla="*/ 31 h 138"/>
                  <a:gd name="T28" fmla="*/ 115 w 131"/>
                  <a:gd name="T29" fmla="*/ 35 h 138"/>
                  <a:gd name="T30" fmla="*/ 120 w 131"/>
                  <a:gd name="T31" fmla="*/ 39 h 138"/>
                  <a:gd name="T32" fmla="*/ 128 w 131"/>
                  <a:gd name="T33" fmla="*/ 42 h 138"/>
                  <a:gd name="T34" fmla="*/ 126 w 131"/>
                  <a:gd name="T35" fmla="*/ 47 h 138"/>
                  <a:gd name="T36" fmla="*/ 116 w 131"/>
                  <a:gd name="T37" fmla="*/ 54 h 138"/>
                  <a:gd name="T38" fmla="*/ 107 w 131"/>
                  <a:gd name="T39" fmla="*/ 61 h 138"/>
                  <a:gd name="T40" fmla="*/ 99 w 131"/>
                  <a:gd name="T41" fmla="*/ 69 h 138"/>
                  <a:gd name="T42" fmla="*/ 93 w 131"/>
                  <a:gd name="T43" fmla="*/ 78 h 138"/>
                  <a:gd name="T44" fmla="*/ 97 w 131"/>
                  <a:gd name="T45" fmla="*/ 86 h 138"/>
                  <a:gd name="T46" fmla="*/ 102 w 131"/>
                  <a:gd name="T47" fmla="*/ 93 h 138"/>
                  <a:gd name="T48" fmla="*/ 104 w 131"/>
                  <a:gd name="T49" fmla="*/ 98 h 138"/>
                  <a:gd name="T50" fmla="*/ 108 w 131"/>
                  <a:gd name="T51" fmla="*/ 109 h 138"/>
                  <a:gd name="T52" fmla="*/ 112 w 131"/>
                  <a:gd name="T53" fmla="*/ 127 h 138"/>
                  <a:gd name="T54" fmla="*/ 106 w 131"/>
                  <a:gd name="T55" fmla="*/ 138 h 138"/>
                  <a:gd name="T56" fmla="*/ 95 w 131"/>
                  <a:gd name="T57" fmla="*/ 129 h 138"/>
                  <a:gd name="T58" fmla="*/ 83 w 131"/>
                  <a:gd name="T59" fmla="*/ 119 h 138"/>
                  <a:gd name="T60" fmla="*/ 72 w 131"/>
                  <a:gd name="T61" fmla="*/ 109 h 138"/>
                  <a:gd name="T62" fmla="*/ 62 w 131"/>
                  <a:gd name="T63" fmla="*/ 100 h 138"/>
                  <a:gd name="T64" fmla="*/ 52 w 131"/>
                  <a:gd name="T65" fmla="*/ 88 h 138"/>
                  <a:gd name="T66" fmla="*/ 43 w 131"/>
                  <a:gd name="T67" fmla="*/ 77 h 138"/>
                  <a:gd name="T68" fmla="*/ 33 w 131"/>
                  <a:gd name="T69" fmla="*/ 66 h 138"/>
                  <a:gd name="T70" fmla="*/ 21 w 131"/>
                  <a:gd name="T71" fmla="*/ 55 h 138"/>
                  <a:gd name="T72" fmla="*/ 20 w 131"/>
                  <a:gd name="T73" fmla="*/ 56 h 138"/>
                  <a:gd name="T74" fmla="*/ 22 w 131"/>
                  <a:gd name="T75" fmla="*/ 58 h 138"/>
                  <a:gd name="T76" fmla="*/ 26 w 131"/>
                  <a:gd name="T77" fmla="*/ 68 h 138"/>
                  <a:gd name="T78" fmla="*/ 33 w 131"/>
                  <a:gd name="T79" fmla="*/ 77 h 138"/>
                  <a:gd name="T80" fmla="*/ 38 w 131"/>
                  <a:gd name="T81" fmla="*/ 87 h 138"/>
                  <a:gd name="T82" fmla="*/ 39 w 131"/>
                  <a:gd name="T83" fmla="*/ 98 h 138"/>
                  <a:gd name="T84" fmla="*/ 45 w 131"/>
                  <a:gd name="T85" fmla="*/ 109 h 138"/>
                  <a:gd name="T86" fmla="*/ 51 w 131"/>
                  <a:gd name="T87" fmla="*/ 120 h 138"/>
                  <a:gd name="T88" fmla="*/ 43 w 131"/>
                  <a:gd name="T89" fmla="*/ 117 h 138"/>
                  <a:gd name="T90" fmla="*/ 35 w 131"/>
                  <a:gd name="T91" fmla="*/ 115 h 138"/>
                  <a:gd name="T92" fmla="*/ 28 w 131"/>
                  <a:gd name="T93" fmla="*/ 112 h 138"/>
                  <a:gd name="T94" fmla="*/ 23 w 131"/>
                  <a:gd name="T95" fmla="*/ 108 h 138"/>
                  <a:gd name="T96" fmla="*/ 24 w 131"/>
                  <a:gd name="T97" fmla="*/ 103 h 138"/>
                  <a:gd name="T98" fmla="*/ 25 w 131"/>
                  <a:gd name="T99" fmla="*/ 100 h 138"/>
                  <a:gd name="T100" fmla="*/ 24 w 131"/>
                  <a:gd name="T101" fmla="*/ 97 h 138"/>
                  <a:gd name="T102" fmla="*/ 20 w 131"/>
                  <a:gd name="T103" fmla="*/ 78 h 138"/>
                  <a:gd name="T104" fmla="*/ 10 w 131"/>
                  <a:gd name="T105" fmla="*/ 60 h 138"/>
                  <a:gd name="T106" fmla="*/ 2 w 131"/>
                  <a:gd name="T107" fmla="*/ 47 h 138"/>
                  <a:gd name="T108" fmla="*/ 1 w 131"/>
                  <a:gd name="T109" fmla="*/ 31 h 138"/>
                  <a:gd name="T110" fmla="*/ 2 w 131"/>
                  <a:gd name="T111" fmla="*/ 29 h 138"/>
                  <a:gd name="T112" fmla="*/ 2 w 131"/>
                  <a:gd name="T113" fmla="*/ 23 h 138"/>
                  <a:gd name="T114" fmla="*/ 2 w 131"/>
                  <a:gd name="T115" fmla="*/ 19 h 138"/>
                  <a:gd name="T116" fmla="*/ 3 w 131"/>
                  <a:gd name="T117" fmla="*/ 18 h 138"/>
                  <a:gd name="T118" fmla="*/ 9 w 131"/>
                  <a:gd name="T119" fmla="*/ 15 h 138"/>
                  <a:gd name="T120" fmla="*/ 21 w 131"/>
                  <a:gd name="T121" fmla="*/ 11 h 138"/>
                  <a:gd name="T122" fmla="*/ 33 w 131"/>
                  <a:gd name="T123" fmla="*/ 7 h 138"/>
                  <a:gd name="T124" fmla="*/ 45 w 131"/>
                  <a:gd name="T125" fmla="*/ 3 h 1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1"/>
                  <a:gd name="T190" fmla="*/ 0 h 138"/>
                  <a:gd name="T191" fmla="*/ 131 w 131"/>
                  <a:gd name="T192" fmla="*/ 138 h 1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1" h="138">
                    <a:moveTo>
                      <a:pt x="50" y="0"/>
                    </a:moveTo>
                    <a:lnTo>
                      <a:pt x="51" y="3"/>
                    </a:lnTo>
                    <a:lnTo>
                      <a:pt x="53" y="6"/>
                    </a:lnTo>
                    <a:lnTo>
                      <a:pt x="56" y="9"/>
                    </a:lnTo>
                    <a:lnTo>
                      <a:pt x="62" y="11"/>
                    </a:lnTo>
                    <a:lnTo>
                      <a:pt x="64" y="11"/>
                    </a:lnTo>
                    <a:lnTo>
                      <a:pt x="66" y="12"/>
                    </a:lnTo>
                    <a:lnTo>
                      <a:pt x="70" y="12"/>
                    </a:lnTo>
                    <a:lnTo>
                      <a:pt x="73" y="12"/>
                    </a:lnTo>
                    <a:lnTo>
                      <a:pt x="77" y="12"/>
                    </a:lnTo>
                    <a:lnTo>
                      <a:pt x="80" y="12"/>
                    </a:lnTo>
                    <a:lnTo>
                      <a:pt x="82" y="13"/>
                    </a:lnTo>
                    <a:lnTo>
                      <a:pt x="84" y="14"/>
                    </a:lnTo>
                    <a:lnTo>
                      <a:pt x="85" y="16"/>
                    </a:lnTo>
                    <a:lnTo>
                      <a:pt x="86" y="17"/>
                    </a:lnTo>
                    <a:lnTo>
                      <a:pt x="88" y="18"/>
                    </a:lnTo>
                    <a:lnTo>
                      <a:pt x="91" y="19"/>
                    </a:lnTo>
                    <a:lnTo>
                      <a:pt x="95" y="20"/>
                    </a:lnTo>
                    <a:lnTo>
                      <a:pt x="98" y="21"/>
                    </a:lnTo>
                    <a:lnTo>
                      <a:pt x="102" y="22"/>
                    </a:lnTo>
                    <a:lnTo>
                      <a:pt x="105" y="22"/>
                    </a:lnTo>
                    <a:lnTo>
                      <a:pt x="109" y="24"/>
                    </a:lnTo>
                    <a:lnTo>
                      <a:pt x="111" y="25"/>
                    </a:lnTo>
                    <a:lnTo>
                      <a:pt x="113" y="26"/>
                    </a:lnTo>
                    <a:lnTo>
                      <a:pt x="114" y="28"/>
                    </a:lnTo>
                    <a:lnTo>
                      <a:pt x="113" y="28"/>
                    </a:lnTo>
                    <a:lnTo>
                      <a:pt x="113" y="31"/>
                    </a:lnTo>
                    <a:lnTo>
                      <a:pt x="114" y="33"/>
                    </a:lnTo>
                    <a:lnTo>
                      <a:pt x="115" y="35"/>
                    </a:lnTo>
                    <a:lnTo>
                      <a:pt x="117" y="37"/>
                    </a:lnTo>
                    <a:lnTo>
                      <a:pt x="120" y="39"/>
                    </a:lnTo>
                    <a:lnTo>
                      <a:pt x="124" y="40"/>
                    </a:lnTo>
                    <a:lnTo>
                      <a:pt x="128" y="42"/>
                    </a:lnTo>
                    <a:lnTo>
                      <a:pt x="131" y="43"/>
                    </a:lnTo>
                    <a:lnTo>
                      <a:pt x="126" y="47"/>
                    </a:lnTo>
                    <a:lnTo>
                      <a:pt x="120" y="50"/>
                    </a:lnTo>
                    <a:lnTo>
                      <a:pt x="116" y="54"/>
                    </a:lnTo>
                    <a:lnTo>
                      <a:pt x="111" y="58"/>
                    </a:lnTo>
                    <a:lnTo>
                      <a:pt x="107" y="61"/>
                    </a:lnTo>
                    <a:lnTo>
                      <a:pt x="102" y="65"/>
                    </a:lnTo>
                    <a:lnTo>
                      <a:pt x="99" y="69"/>
                    </a:lnTo>
                    <a:lnTo>
                      <a:pt x="95" y="73"/>
                    </a:lnTo>
                    <a:lnTo>
                      <a:pt x="93" y="78"/>
                    </a:lnTo>
                    <a:lnTo>
                      <a:pt x="95" y="82"/>
                    </a:lnTo>
                    <a:lnTo>
                      <a:pt x="97" y="86"/>
                    </a:lnTo>
                    <a:lnTo>
                      <a:pt x="100" y="90"/>
                    </a:lnTo>
                    <a:lnTo>
                      <a:pt x="102" y="93"/>
                    </a:lnTo>
                    <a:lnTo>
                      <a:pt x="103" y="95"/>
                    </a:lnTo>
                    <a:lnTo>
                      <a:pt x="104" y="98"/>
                    </a:lnTo>
                    <a:lnTo>
                      <a:pt x="105" y="101"/>
                    </a:lnTo>
                    <a:lnTo>
                      <a:pt x="108" y="109"/>
                    </a:lnTo>
                    <a:lnTo>
                      <a:pt x="111" y="118"/>
                    </a:lnTo>
                    <a:lnTo>
                      <a:pt x="112" y="127"/>
                    </a:lnTo>
                    <a:lnTo>
                      <a:pt x="108" y="135"/>
                    </a:lnTo>
                    <a:lnTo>
                      <a:pt x="106" y="138"/>
                    </a:lnTo>
                    <a:lnTo>
                      <a:pt x="101" y="134"/>
                    </a:lnTo>
                    <a:lnTo>
                      <a:pt x="95" y="129"/>
                    </a:lnTo>
                    <a:lnTo>
                      <a:pt x="89" y="124"/>
                    </a:lnTo>
                    <a:lnTo>
                      <a:pt x="83" y="119"/>
                    </a:lnTo>
                    <a:lnTo>
                      <a:pt x="77" y="114"/>
                    </a:lnTo>
                    <a:lnTo>
                      <a:pt x="72" y="109"/>
                    </a:lnTo>
                    <a:lnTo>
                      <a:pt x="66" y="105"/>
                    </a:lnTo>
                    <a:lnTo>
                      <a:pt x="62" y="100"/>
                    </a:lnTo>
                    <a:lnTo>
                      <a:pt x="57" y="94"/>
                    </a:lnTo>
                    <a:lnTo>
                      <a:pt x="52" y="88"/>
                    </a:lnTo>
                    <a:lnTo>
                      <a:pt x="47" y="83"/>
                    </a:lnTo>
                    <a:lnTo>
                      <a:pt x="43" y="77"/>
                    </a:lnTo>
                    <a:lnTo>
                      <a:pt x="38" y="71"/>
                    </a:lnTo>
                    <a:lnTo>
                      <a:pt x="33" y="66"/>
                    </a:lnTo>
                    <a:lnTo>
                      <a:pt x="27" y="60"/>
                    </a:lnTo>
                    <a:lnTo>
                      <a:pt x="21" y="55"/>
                    </a:lnTo>
                    <a:lnTo>
                      <a:pt x="19" y="56"/>
                    </a:lnTo>
                    <a:lnTo>
                      <a:pt x="20" y="56"/>
                    </a:lnTo>
                    <a:lnTo>
                      <a:pt x="21" y="57"/>
                    </a:lnTo>
                    <a:lnTo>
                      <a:pt x="22" y="58"/>
                    </a:lnTo>
                    <a:lnTo>
                      <a:pt x="24" y="63"/>
                    </a:lnTo>
                    <a:lnTo>
                      <a:pt x="26" y="68"/>
                    </a:lnTo>
                    <a:lnTo>
                      <a:pt x="30" y="73"/>
                    </a:lnTo>
                    <a:lnTo>
                      <a:pt x="33" y="77"/>
                    </a:lnTo>
                    <a:lnTo>
                      <a:pt x="36" y="82"/>
                    </a:lnTo>
                    <a:lnTo>
                      <a:pt x="38" y="87"/>
                    </a:lnTo>
                    <a:lnTo>
                      <a:pt x="39" y="92"/>
                    </a:lnTo>
                    <a:lnTo>
                      <a:pt x="39" y="98"/>
                    </a:lnTo>
                    <a:lnTo>
                      <a:pt x="42" y="103"/>
                    </a:lnTo>
                    <a:lnTo>
                      <a:pt x="45" y="109"/>
                    </a:lnTo>
                    <a:lnTo>
                      <a:pt x="48" y="114"/>
                    </a:lnTo>
                    <a:lnTo>
                      <a:pt x="51" y="120"/>
                    </a:lnTo>
                    <a:lnTo>
                      <a:pt x="47" y="119"/>
                    </a:lnTo>
                    <a:lnTo>
                      <a:pt x="43" y="117"/>
                    </a:lnTo>
                    <a:lnTo>
                      <a:pt x="39" y="116"/>
                    </a:lnTo>
                    <a:lnTo>
                      <a:pt x="35" y="115"/>
                    </a:lnTo>
                    <a:lnTo>
                      <a:pt x="32" y="113"/>
                    </a:lnTo>
                    <a:lnTo>
                      <a:pt x="28" y="112"/>
                    </a:lnTo>
                    <a:lnTo>
                      <a:pt x="26" y="110"/>
                    </a:lnTo>
                    <a:lnTo>
                      <a:pt x="23" y="108"/>
                    </a:lnTo>
                    <a:lnTo>
                      <a:pt x="23" y="103"/>
                    </a:lnTo>
                    <a:lnTo>
                      <a:pt x="24" y="103"/>
                    </a:lnTo>
                    <a:lnTo>
                      <a:pt x="24" y="102"/>
                    </a:lnTo>
                    <a:lnTo>
                      <a:pt x="25" y="100"/>
                    </a:lnTo>
                    <a:lnTo>
                      <a:pt x="24" y="99"/>
                    </a:lnTo>
                    <a:lnTo>
                      <a:pt x="24" y="97"/>
                    </a:lnTo>
                    <a:lnTo>
                      <a:pt x="23" y="88"/>
                    </a:lnTo>
                    <a:lnTo>
                      <a:pt x="20" y="78"/>
                    </a:lnTo>
                    <a:lnTo>
                      <a:pt x="15" y="69"/>
                    </a:lnTo>
                    <a:lnTo>
                      <a:pt x="10" y="60"/>
                    </a:lnTo>
                    <a:lnTo>
                      <a:pt x="6" y="53"/>
                    </a:lnTo>
                    <a:lnTo>
                      <a:pt x="2" y="47"/>
                    </a:lnTo>
                    <a:lnTo>
                      <a:pt x="0" y="39"/>
                    </a:lnTo>
                    <a:lnTo>
                      <a:pt x="1" y="31"/>
                    </a:lnTo>
                    <a:lnTo>
                      <a:pt x="2" y="29"/>
                    </a:lnTo>
                    <a:lnTo>
                      <a:pt x="2" y="25"/>
                    </a:lnTo>
                    <a:lnTo>
                      <a:pt x="2" y="23"/>
                    </a:lnTo>
                    <a:lnTo>
                      <a:pt x="1" y="20"/>
                    </a:lnTo>
                    <a:lnTo>
                      <a:pt x="2" y="19"/>
                    </a:lnTo>
                    <a:lnTo>
                      <a:pt x="2" y="18"/>
                    </a:lnTo>
                    <a:lnTo>
                      <a:pt x="3" y="18"/>
                    </a:lnTo>
                    <a:lnTo>
                      <a:pt x="3" y="17"/>
                    </a:lnTo>
                    <a:lnTo>
                      <a:pt x="9" y="15"/>
                    </a:lnTo>
                    <a:lnTo>
                      <a:pt x="15" y="13"/>
                    </a:lnTo>
                    <a:lnTo>
                      <a:pt x="21" y="11"/>
                    </a:lnTo>
                    <a:lnTo>
                      <a:pt x="27" y="9"/>
                    </a:lnTo>
                    <a:lnTo>
                      <a:pt x="33" y="7"/>
                    </a:lnTo>
                    <a:lnTo>
                      <a:pt x="39" y="5"/>
                    </a:lnTo>
                    <a:lnTo>
                      <a:pt x="45" y="3"/>
                    </a:lnTo>
                    <a:lnTo>
                      <a:pt x="50" y="0"/>
                    </a:lnTo>
                    <a:close/>
                  </a:path>
                </a:pathLst>
              </a:custGeom>
              <a:solidFill>
                <a:srgbClr val="FFFFFF"/>
              </a:solidFill>
              <a:ln w="9525">
                <a:noFill/>
                <a:round/>
                <a:headEnd/>
                <a:tailEnd/>
              </a:ln>
            </p:spPr>
            <p:txBody>
              <a:bodyPr/>
              <a:lstStyle/>
              <a:p>
                <a:endParaRPr lang="en-US"/>
              </a:p>
            </p:txBody>
          </p:sp>
          <p:sp>
            <p:nvSpPr>
              <p:cNvPr id="24693" name="Freeform 36"/>
              <p:cNvSpPr>
                <a:spLocks/>
              </p:cNvSpPr>
              <p:nvPr/>
            </p:nvSpPr>
            <p:spPr bwMode="auto">
              <a:xfrm>
                <a:off x="964" y="3310"/>
                <a:ext cx="27" cy="23"/>
              </a:xfrm>
              <a:custGeom>
                <a:avLst/>
                <a:gdLst>
                  <a:gd name="T0" fmla="*/ 27 w 27"/>
                  <a:gd name="T1" fmla="*/ 1 h 23"/>
                  <a:gd name="T2" fmla="*/ 23 w 27"/>
                  <a:gd name="T3" fmla="*/ 5 h 23"/>
                  <a:gd name="T4" fmla="*/ 19 w 27"/>
                  <a:gd name="T5" fmla="*/ 8 h 23"/>
                  <a:gd name="T6" fmla="*/ 17 w 27"/>
                  <a:gd name="T7" fmla="*/ 12 h 23"/>
                  <a:gd name="T8" fmla="*/ 16 w 27"/>
                  <a:gd name="T9" fmla="*/ 17 h 23"/>
                  <a:gd name="T10" fmla="*/ 16 w 27"/>
                  <a:gd name="T11" fmla="*/ 17 h 23"/>
                  <a:gd name="T12" fmla="*/ 15 w 27"/>
                  <a:gd name="T13" fmla="*/ 23 h 23"/>
                  <a:gd name="T14" fmla="*/ 1 w 27"/>
                  <a:gd name="T15" fmla="*/ 23 h 23"/>
                  <a:gd name="T16" fmla="*/ 0 w 27"/>
                  <a:gd name="T17" fmla="*/ 22 h 23"/>
                  <a:gd name="T18" fmla="*/ 1 w 27"/>
                  <a:gd name="T19" fmla="*/ 0 h 23"/>
                  <a:gd name="T20" fmla="*/ 4 w 27"/>
                  <a:gd name="T21" fmla="*/ 0 h 23"/>
                  <a:gd name="T22" fmla="*/ 8 w 27"/>
                  <a:gd name="T23" fmla="*/ 0 h 23"/>
                  <a:gd name="T24" fmla="*/ 12 w 27"/>
                  <a:gd name="T25" fmla="*/ 0 h 23"/>
                  <a:gd name="T26" fmla="*/ 15 w 27"/>
                  <a:gd name="T27" fmla="*/ 0 h 23"/>
                  <a:gd name="T28" fmla="*/ 19 w 27"/>
                  <a:gd name="T29" fmla="*/ 0 h 23"/>
                  <a:gd name="T30" fmla="*/ 22 w 27"/>
                  <a:gd name="T31" fmla="*/ 0 h 23"/>
                  <a:gd name="T32" fmla="*/ 25 w 27"/>
                  <a:gd name="T33" fmla="*/ 1 h 23"/>
                  <a:gd name="T34" fmla="*/ 27 w 27"/>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7"/>
                  <a:gd name="T55" fmla="*/ 0 h 23"/>
                  <a:gd name="T56" fmla="*/ 27 w 27"/>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7" h="23">
                    <a:moveTo>
                      <a:pt x="27" y="1"/>
                    </a:moveTo>
                    <a:lnTo>
                      <a:pt x="23" y="5"/>
                    </a:lnTo>
                    <a:lnTo>
                      <a:pt x="19" y="8"/>
                    </a:lnTo>
                    <a:lnTo>
                      <a:pt x="17" y="12"/>
                    </a:lnTo>
                    <a:lnTo>
                      <a:pt x="16" y="17"/>
                    </a:lnTo>
                    <a:lnTo>
                      <a:pt x="15" y="23"/>
                    </a:lnTo>
                    <a:lnTo>
                      <a:pt x="1" y="23"/>
                    </a:lnTo>
                    <a:lnTo>
                      <a:pt x="0" y="22"/>
                    </a:lnTo>
                    <a:lnTo>
                      <a:pt x="1" y="0"/>
                    </a:lnTo>
                    <a:lnTo>
                      <a:pt x="4" y="0"/>
                    </a:lnTo>
                    <a:lnTo>
                      <a:pt x="8" y="0"/>
                    </a:lnTo>
                    <a:lnTo>
                      <a:pt x="12" y="0"/>
                    </a:lnTo>
                    <a:lnTo>
                      <a:pt x="15" y="0"/>
                    </a:lnTo>
                    <a:lnTo>
                      <a:pt x="19" y="0"/>
                    </a:lnTo>
                    <a:lnTo>
                      <a:pt x="22" y="0"/>
                    </a:lnTo>
                    <a:lnTo>
                      <a:pt x="25" y="1"/>
                    </a:lnTo>
                    <a:lnTo>
                      <a:pt x="27" y="1"/>
                    </a:lnTo>
                    <a:close/>
                  </a:path>
                </a:pathLst>
              </a:custGeom>
              <a:solidFill>
                <a:srgbClr val="FFFFFF"/>
              </a:solidFill>
              <a:ln w="9525">
                <a:noFill/>
                <a:round/>
                <a:headEnd/>
                <a:tailEnd/>
              </a:ln>
            </p:spPr>
            <p:txBody>
              <a:bodyPr/>
              <a:lstStyle/>
              <a:p>
                <a:endParaRPr lang="en-US"/>
              </a:p>
            </p:txBody>
          </p:sp>
          <p:sp>
            <p:nvSpPr>
              <p:cNvPr id="24694" name="Freeform 37"/>
              <p:cNvSpPr>
                <a:spLocks/>
              </p:cNvSpPr>
              <p:nvPr/>
            </p:nvSpPr>
            <p:spPr bwMode="auto">
              <a:xfrm>
                <a:off x="747" y="3325"/>
                <a:ext cx="103" cy="114"/>
              </a:xfrm>
              <a:custGeom>
                <a:avLst/>
                <a:gdLst>
                  <a:gd name="T0" fmla="*/ 53 w 103"/>
                  <a:gd name="T1" fmla="*/ 9 h 114"/>
                  <a:gd name="T2" fmla="*/ 58 w 103"/>
                  <a:gd name="T3" fmla="*/ 26 h 114"/>
                  <a:gd name="T4" fmla="*/ 63 w 103"/>
                  <a:gd name="T5" fmla="*/ 43 h 114"/>
                  <a:gd name="T6" fmla="*/ 72 w 103"/>
                  <a:gd name="T7" fmla="*/ 60 h 114"/>
                  <a:gd name="T8" fmla="*/ 71 w 103"/>
                  <a:gd name="T9" fmla="*/ 67 h 114"/>
                  <a:gd name="T10" fmla="*/ 65 w 103"/>
                  <a:gd name="T11" fmla="*/ 64 h 114"/>
                  <a:gd name="T12" fmla="*/ 58 w 103"/>
                  <a:gd name="T13" fmla="*/ 62 h 114"/>
                  <a:gd name="T14" fmla="*/ 50 w 103"/>
                  <a:gd name="T15" fmla="*/ 59 h 114"/>
                  <a:gd name="T16" fmla="*/ 44 w 103"/>
                  <a:gd name="T17" fmla="*/ 57 h 114"/>
                  <a:gd name="T18" fmla="*/ 38 w 103"/>
                  <a:gd name="T19" fmla="*/ 56 h 114"/>
                  <a:gd name="T20" fmla="*/ 42 w 103"/>
                  <a:gd name="T21" fmla="*/ 61 h 114"/>
                  <a:gd name="T22" fmla="*/ 56 w 103"/>
                  <a:gd name="T23" fmla="*/ 72 h 114"/>
                  <a:gd name="T24" fmla="*/ 73 w 103"/>
                  <a:gd name="T25" fmla="*/ 83 h 114"/>
                  <a:gd name="T26" fmla="*/ 90 w 103"/>
                  <a:gd name="T27" fmla="*/ 94 h 114"/>
                  <a:gd name="T28" fmla="*/ 101 w 103"/>
                  <a:gd name="T29" fmla="*/ 100 h 114"/>
                  <a:gd name="T30" fmla="*/ 103 w 103"/>
                  <a:gd name="T31" fmla="*/ 103 h 114"/>
                  <a:gd name="T32" fmla="*/ 100 w 103"/>
                  <a:gd name="T33" fmla="*/ 107 h 114"/>
                  <a:gd name="T34" fmla="*/ 91 w 103"/>
                  <a:gd name="T35" fmla="*/ 112 h 114"/>
                  <a:gd name="T36" fmla="*/ 86 w 103"/>
                  <a:gd name="T37" fmla="*/ 114 h 114"/>
                  <a:gd name="T38" fmla="*/ 74 w 103"/>
                  <a:gd name="T39" fmla="*/ 103 h 114"/>
                  <a:gd name="T40" fmla="*/ 60 w 103"/>
                  <a:gd name="T41" fmla="*/ 93 h 114"/>
                  <a:gd name="T42" fmla="*/ 41 w 103"/>
                  <a:gd name="T43" fmla="*/ 83 h 114"/>
                  <a:gd name="T44" fmla="*/ 20 w 103"/>
                  <a:gd name="T45" fmla="*/ 76 h 114"/>
                  <a:gd name="T46" fmla="*/ 14 w 103"/>
                  <a:gd name="T47" fmla="*/ 65 h 114"/>
                  <a:gd name="T48" fmla="*/ 5 w 103"/>
                  <a:gd name="T49" fmla="*/ 54 h 114"/>
                  <a:gd name="T50" fmla="*/ 3 w 103"/>
                  <a:gd name="T51" fmla="*/ 49 h 114"/>
                  <a:gd name="T52" fmla="*/ 0 w 103"/>
                  <a:gd name="T53" fmla="*/ 43 h 114"/>
                  <a:gd name="T54" fmla="*/ 2 w 103"/>
                  <a:gd name="T55" fmla="*/ 21 h 114"/>
                  <a:gd name="T56" fmla="*/ 3 w 103"/>
                  <a:gd name="T57" fmla="*/ 18 h 114"/>
                  <a:gd name="T58" fmla="*/ 8 w 103"/>
                  <a:gd name="T59" fmla="*/ 15 h 114"/>
                  <a:gd name="T60" fmla="*/ 15 w 103"/>
                  <a:gd name="T61" fmla="*/ 8 h 114"/>
                  <a:gd name="T62" fmla="*/ 22 w 103"/>
                  <a:gd name="T63" fmla="*/ 4 h 114"/>
                  <a:gd name="T64" fmla="*/ 29 w 103"/>
                  <a:gd name="T65" fmla="*/ 3 h 114"/>
                  <a:gd name="T66" fmla="*/ 37 w 103"/>
                  <a:gd name="T67" fmla="*/ 2 h 114"/>
                  <a:gd name="T68" fmla="*/ 44 w 103"/>
                  <a:gd name="T69" fmla="*/ 1 h 114"/>
                  <a:gd name="T70" fmla="*/ 50 w 103"/>
                  <a:gd name="T71" fmla="*/ 0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3"/>
                  <a:gd name="T109" fmla="*/ 0 h 114"/>
                  <a:gd name="T110" fmla="*/ 103 w 103"/>
                  <a:gd name="T111" fmla="*/ 114 h 1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3" h="114">
                    <a:moveTo>
                      <a:pt x="50" y="0"/>
                    </a:moveTo>
                    <a:lnTo>
                      <a:pt x="53" y="9"/>
                    </a:lnTo>
                    <a:lnTo>
                      <a:pt x="55" y="17"/>
                    </a:lnTo>
                    <a:lnTo>
                      <a:pt x="58" y="26"/>
                    </a:lnTo>
                    <a:lnTo>
                      <a:pt x="59" y="35"/>
                    </a:lnTo>
                    <a:lnTo>
                      <a:pt x="63" y="43"/>
                    </a:lnTo>
                    <a:lnTo>
                      <a:pt x="68" y="52"/>
                    </a:lnTo>
                    <a:lnTo>
                      <a:pt x="72" y="60"/>
                    </a:lnTo>
                    <a:lnTo>
                      <a:pt x="74" y="69"/>
                    </a:lnTo>
                    <a:lnTo>
                      <a:pt x="71" y="67"/>
                    </a:lnTo>
                    <a:lnTo>
                      <a:pt x="68" y="66"/>
                    </a:lnTo>
                    <a:lnTo>
                      <a:pt x="65" y="64"/>
                    </a:lnTo>
                    <a:lnTo>
                      <a:pt x="61" y="63"/>
                    </a:lnTo>
                    <a:lnTo>
                      <a:pt x="58" y="62"/>
                    </a:lnTo>
                    <a:lnTo>
                      <a:pt x="54" y="60"/>
                    </a:lnTo>
                    <a:lnTo>
                      <a:pt x="50" y="59"/>
                    </a:lnTo>
                    <a:lnTo>
                      <a:pt x="47" y="58"/>
                    </a:lnTo>
                    <a:lnTo>
                      <a:pt x="44" y="57"/>
                    </a:lnTo>
                    <a:lnTo>
                      <a:pt x="41" y="56"/>
                    </a:lnTo>
                    <a:lnTo>
                      <a:pt x="38" y="56"/>
                    </a:lnTo>
                    <a:lnTo>
                      <a:pt x="35" y="55"/>
                    </a:lnTo>
                    <a:lnTo>
                      <a:pt x="42" y="61"/>
                    </a:lnTo>
                    <a:lnTo>
                      <a:pt x="49" y="67"/>
                    </a:lnTo>
                    <a:lnTo>
                      <a:pt x="56" y="72"/>
                    </a:lnTo>
                    <a:lnTo>
                      <a:pt x="65" y="77"/>
                    </a:lnTo>
                    <a:lnTo>
                      <a:pt x="73" y="83"/>
                    </a:lnTo>
                    <a:lnTo>
                      <a:pt x="82" y="88"/>
                    </a:lnTo>
                    <a:lnTo>
                      <a:pt x="90" y="94"/>
                    </a:lnTo>
                    <a:lnTo>
                      <a:pt x="99" y="99"/>
                    </a:lnTo>
                    <a:lnTo>
                      <a:pt x="101" y="100"/>
                    </a:lnTo>
                    <a:lnTo>
                      <a:pt x="102" y="101"/>
                    </a:lnTo>
                    <a:lnTo>
                      <a:pt x="103" y="103"/>
                    </a:lnTo>
                    <a:lnTo>
                      <a:pt x="103" y="104"/>
                    </a:lnTo>
                    <a:lnTo>
                      <a:pt x="100" y="107"/>
                    </a:lnTo>
                    <a:lnTo>
                      <a:pt x="96" y="109"/>
                    </a:lnTo>
                    <a:lnTo>
                      <a:pt x="91" y="112"/>
                    </a:lnTo>
                    <a:lnTo>
                      <a:pt x="87" y="114"/>
                    </a:lnTo>
                    <a:lnTo>
                      <a:pt x="86" y="114"/>
                    </a:lnTo>
                    <a:lnTo>
                      <a:pt x="80" y="109"/>
                    </a:lnTo>
                    <a:lnTo>
                      <a:pt x="74" y="103"/>
                    </a:lnTo>
                    <a:lnTo>
                      <a:pt x="68" y="98"/>
                    </a:lnTo>
                    <a:lnTo>
                      <a:pt x="60" y="93"/>
                    </a:lnTo>
                    <a:lnTo>
                      <a:pt x="51" y="88"/>
                    </a:lnTo>
                    <a:lnTo>
                      <a:pt x="41" y="83"/>
                    </a:lnTo>
                    <a:lnTo>
                      <a:pt x="31" y="80"/>
                    </a:lnTo>
                    <a:lnTo>
                      <a:pt x="20" y="76"/>
                    </a:lnTo>
                    <a:lnTo>
                      <a:pt x="16" y="71"/>
                    </a:lnTo>
                    <a:lnTo>
                      <a:pt x="14" y="65"/>
                    </a:lnTo>
                    <a:lnTo>
                      <a:pt x="11" y="59"/>
                    </a:lnTo>
                    <a:lnTo>
                      <a:pt x="5" y="54"/>
                    </a:lnTo>
                    <a:lnTo>
                      <a:pt x="4" y="52"/>
                    </a:lnTo>
                    <a:lnTo>
                      <a:pt x="3" y="49"/>
                    </a:lnTo>
                    <a:lnTo>
                      <a:pt x="2" y="46"/>
                    </a:lnTo>
                    <a:lnTo>
                      <a:pt x="0" y="43"/>
                    </a:lnTo>
                    <a:lnTo>
                      <a:pt x="0" y="22"/>
                    </a:lnTo>
                    <a:lnTo>
                      <a:pt x="2" y="21"/>
                    </a:lnTo>
                    <a:lnTo>
                      <a:pt x="2" y="19"/>
                    </a:lnTo>
                    <a:lnTo>
                      <a:pt x="3" y="18"/>
                    </a:lnTo>
                    <a:lnTo>
                      <a:pt x="4" y="18"/>
                    </a:lnTo>
                    <a:lnTo>
                      <a:pt x="8" y="15"/>
                    </a:lnTo>
                    <a:lnTo>
                      <a:pt x="11" y="11"/>
                    </a:lnTo>
                    <a:lnTo>
                      <a:pt x="15" y="8"/>
                    </a:lnTo>
                    <a:lnTo>
                      <a:pt x="18" y="5"/>
                    </a:lnTo>
                    <a:lnTo>
                      <a:pt x="22" y="4"/>
                    </a:lnTo>
                    <a:lnTo>
                      <a:pt x="25" y="4"/>
                    </a:lnTo>
                    <a:lnTo>
                      <a:pt x="29" y="3"/>
                    </a:lnTo>
                    <a:lnTo>
                      <a:pt x="33" y="2"/>
                    </a:lnTo>
                    <a:lnTo>
                      <a:pt x="37" y="2"/>
                    </a:lnTo>
                    <a:lnTo>
                      <a:pt x="41" y="1"/>
                    </a:lnTo>
                    <a:lnTo>
                      <a:pt x="44" y="1"/>
                    </a:lnTo>
                    <a:lnTo>
                      <a:pt x="48" y="0"/>
                    </a:lnTo>
                    <a:lnTo>
                      <a:pt x="50" y="0"/>
                    </a:lnTo>
                    <a:close/>
                  </a:path>
                </a:pathLst>
              </a:custGeom>
              <a:solidFill>
                <a:srgbClr val="FFFFFF"/>
              </a:solidFill>
              <a:ln w="9525">
                <a:noFill/>
                <a:round/>
                <a:headEnd/>
                <a:tailEnd/>
              </a:ln>
            </p:spPr>
            <p:txBody>
              <a:bodyPr/>
              <a:lstStyle/>
              <a:p>
                <a:endParaRPr lang="en-US"/>
              </a:p>
            </p:txBody>
          </p:sp>
          <p:sp>
            <p:nvSpPr>
              <p:cNvPr id="24695" name="Freeform 38"/>
              <p:cNvSpPr>
                <a:spLocks/>
              </p:cNvSpPr>
              <p:nvPr/>
            </p:nvSpPr>
            <p:spPr bwMode="auto">
              <a:xfrm>
                <a:off x="949" y="3340"/>
                <a:ext cx="70" cy="150"/>
              </a:xfrm>
              <a:custGeom>
                <a:avLst/>
                <a:gdLst>
                  <a:gd name="T0" fmla="*/ 37 w 70"/>
                  <a:gd name="T1" fmla="*/ 12 h 150"/>
                  <a:gd name="T2" fmla="*/ 39 w 70"/>
                  <a:gd name="T3" fmla="*/ 21 h 150"/>
                  <a:gd name="T4" fmla="*/ 45 w 70"/>
                  <a:gd name="T5" fmla="*/ 29 h 150"/>
                  <a:gd name="T6" fmla="*/ 51 w 70"/>
                  <a:gd name="T7" fmla="*/ 37 h 150"/>
                  <a:gd name="T8" fmla="*/ 55 w 70"/>
                  <a:gd name="T9" fmla="*/ 50 h 150"/>
                  <a:gd name="T10" fmla="*/ 58 w 70"/>
                  <a:gd name="T11" fmla="*/ 67 h 150"/>
                  <a:gd name="T12" fmla="*/ 68 w 70"/>
                  <a:gd name="T13" fmla="*/ 80 h 150"/>
                  <a:gd name="T14" fmla="*/ 69 w 70"/>
                  <a:gd name="T15" fmla="*/ 92 h 150"/>
                  <a:gd name="T16" fmla="*/ 61 w 70"/>
                  <a:gd name="T17" fmla="*/ 101 h 150"/>
                  <a:gd name="T18" fmla="*/ 54 w 70"/>
                  <a:gd name="T19" fmla="*/ 108 h 150"/>
                  <a:gd name="T20" fmla="*/ 49 w 70"/>
                  <a:gd name="T21" fmla="*/ 116 h 150"/>
                  <a:gd name="T22" fmla="*/ 48 w 70"/>
                  <a:gd name="T23" fmla="*/ 124 h 150"/>
                  <a:gd name="T24" fmla="*/ 51 w 70"/>
                  <a:gd name="T25" fmla="*/ 129 h 150"/>
                  <a:gd name="T26" fmla="*/ 55 w 70"/>
                  <a:gd name="T27" fmla="*/ 140 h 150"/>
                  <a:gd name="T28" fmla="*/ 60 w 70"/>
                  <a:gd name="T29" fmla="*/ 150 h 150"/>
                  <a:gd name="T30" fmla="*/ 54 w 70"/>
                  <a:gd name="T31" fmla="*/ 150 h 150"/>
                  <a:gd name="T32" fmla="*/ 48 w 70"/>
                  <a:gd name="T33" fmla="*/ 150 h 150"/>
                  <a:gd name="T34" fmla="*/ 42 w 70"/>
                  <a:gd name="T35" fmla="*/ 150 h 150"/>
                  <a:gd name="T36" fmla="*/ 37 w 70"/>
                  <a:gd name="T37" fmla="*/ 150 h 150"/>
                  <a:gd name="T38" fmla="*/ 30 w 70"/>
                  <a:gd name="T39" fmla="*/ 138 h 150"/>
                  <a:gd name="T40" fmla="*/ 25 w 70"/>
                  <a:gd name="T41" fmla="*/ 125 h 150"/>
                  <a:gd name="T42" fmla="*/ 24 w 70"/>
                  <a:gd name="T43" fmla="*/ 118 h 150"/>
                  <a:gd name="T44" fmla="*/ 19 w 70"/>
                  <a:gd name="T45" fmla="*/ 111 h 150"/>
                  <a:gd name="T46" fmla="*/ 12 w 70"/>
                  <a:gd name="T47" fmla="*/ 105 h 150"/>
                  <a:gd name="T48" fmla="*/ 3 w 70"/>
                  <a:gd name="T49" fmla="*/ 99 h 150"/>
                  <a:gd name="T50" fmla="*/ 4 w 70"/>
                  <a:gd name="T51" fmla="*/ 91 h 150"/>
                  <a:gd name="T52" fmla="*/ 10 w 70"/>
                  <a:gd name="T53" fmla="*/ 84 h 150"/>
                  <a:gd name="T54" fmla="*/ 17 w 70"/>
                  <a:gd name="T55" fmla="*/ 88 h 150"/>
                  <a:gd name="T56" fmla="*/ 25 w 70"/>
                  <a:gd name="T57" fmla="*/ 91 h 150"/>
                  <a:gd name="T58" fmla="*/ 34 w 70"/>
                  <a:gd name="T59" fmla="*/ 93 h 150"/>
                  <a:gd name="T60" fmla="*/ 43 w 70"/>
                  <a:gd name="T61" fmla="*/ 95 h 150"/>
                  <a:gd name="T62" fmla="*/ 37 w 70"/>
                  <a:gd name="T63" fmla="*/ 84 h 150"/>
                  <a:gd name="T64" fmla="*/ 31 w 70"/>
                  <a:gd name="T65" fmla="*/ 73 h 150"/>
                  <a:gd name="T66" fmla="*/ 25 w 70"/>
                  <a:gd name="T67" fmla="*/ 62 h 150"/>
                  <a:gd name="T68" fmla="*/ 17 w 70"/>
                  <a:gd name="T69" fmla="*/ 50 h 150"/>
                  <a:gd name="T70" fmla="*/ 10 w 70"/>
                  <a:gd name="T71" fmla="*/ 39 h 150"/>
                  <a:gd name="T72" fmla="*/ 4 w 70"/>
                  <a:gd name="T73" fmla="*/ 27 h 150"/>
                  <a:gd name="T74" fmla="*/ 0 w 70"/>
                  <a:gd name="T75" fmla="*/ 22 h 150"/>
                  <a:gd name="T76" fmla="*/ 2 w 70"/>
                  <a:gd name="T77" fmla="*/ 17 h 150"/>
                  <a:gd name="T78" fmla="*/ 12 w 70"/>
                  <a:gd name="T79" fmla="*/ 9 h 150"/>
                  <a:gd name="T80" fmla="*/ 19 w 70"/>
                  <a:gd name="T81" fmla="*/ 0 h 150"/>
                  <a:gd name="T82" fmla="*/ 25 w 70"/>
                  <a:gd name="T83" fmla="*/ 1 h 150"/>
                  <a:gd name="T84" fmla="*/ 31 w 70"/>
                  <a:gd name="T85" fmla="*/ 2 h 150"/>
                  <a:gd name="T86" fmla="*/ 36 w 70"/>
                  <a:gd name="T87" fmla="*/ 4 h 150"/>
                  <a:gd name="T88" fmla="*/ 38 w 70"/>
                  <a:gd name="T89" fmla="*/ 6 h 1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
                  <a:gd name="T136" fmla="*/ 0 h 150"/>
                  <a:gd name="T137" fmla="*/ 70 w 70"/>
                  <a:gd name="T138" fmla="*/ 150 h 1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 h="150">
                    <a:moveTo>
                      <a:pt x="38" y="6"/>
                    </a:moveTo>
                    <a:lnTo>
                      <a:pt x="37" y="12"/>
                    </a:lnTo>
                    <a:lnTo>
                      <a:pt x="37" y="16"/>
                    </a:lnTo>
                    <a:lnTo>
                      <a:pt x="39" y="21"/>
                    </a:lnTo>
                    <a:lnTo>
                      <a:pt x="42" y="25"/>
                    </a:lnTo>
                    <a:lnTo>
                      <a:pt x="45" y="29"/>
                    </a:lnTo>
                    <a:lnTo>
                      <a:pt x="48" y="33"/>
                    </a:lnTo>
                    <a:lnTo>
                      <a:pt x="51" y="37"/>
                    </a:lnTo>
                    <a:lnTo>
                      <a:pt x="54" y="42"/>
                    </a:lnTo>
                    <a:lnTo>
                      <a:pt x="55" y="50"/>
                    </a:lnTo>
                    <a:lnTo>
                      <a:pt x="57" y="59"/>
                    </a:lnTo>
                    <a:lnTo>
                      <a:pt x="58" y="67"/>
                    </a:lnTo>
                    <a:lnTo>
                      <a:pt x="62" y="75"/>
                    </a:lnTo>
                    <a:lnTo>
                      <a:pt x="68" y="80"/>
                    </a:lnTo>
                    <a:lnTo>
                      <a:pt x="70" y="86"/>
                    </a:lnTo>
                    <a:lnTo>
                      <a:pt x="69" y="92"/>
                    </a:lnTo>
                    <a:lnTo>
                      <a:pt x="66" y="98"/>
                    </a:lnTo>
                    <a:lnTo>
                      <a:pt x="61" y="101"/>
                    </a:lnTo>
                    <a:lnTo>
                      <a:pt x="57" y="105"/>
                    </a:lnTo>
                    <a:lnTo>
                      <a:pt x="54" y="108"/>
                    </a:lnTo>
                    <a:lnTo>
                      <a:pt x="51" y="112"/>
                    </a:lnTo>
                    <a:lnTo>
                      <a:pt x="49" y="116"/>
                    </a:lnTo>
                    <a:lnTo>
                      <a:pt x="48" y="120"/>
                    </a:lnTo>
                    <a:lnTo>
                      <a:pt x="48" y="124"/>
                    </a:lnTo>
                    <a:lnTo>
                      <a:pt x="50" y="128"/>
                    </a:lnTo>
                    <a:lnTo>
                      <a:pt x="51" y="129"/>
                    </a:lnTo>
                    <a:lnTo>
                      <a:pt x="53" y="134"/>
                    </a:lnTo>
                    <a:lnTo>
                      <a:pt x="55" y="140"/>
                    </a:lnTo>
                    <a:lnTo>
                      <a:pt x="58" y="145"/>
                    </a:lnTo>
                    <a:lnTo>
                      <a:pt x="60" y="150"/>
                    </a:lnTo>
                    <a:lnTo>
                      <a:pt x="57" y="150"/>
                    </a:lnTo>
                    <a:lnTo>
                      <a:pt x="54" y="150"/>
                    </a:lnTo>
                    <a:lnTo>
                      <a:pt x="51" y="150"/>
                    </a:lnTo>
                    <a:lnTo>
                      <a:pt x="48" y="150"/>
                    </a:lnTo>
                    <a:lnTo>
                      <a:pt x="45" y="150"/>
                    </a:lnTo>
                    <a:lnTo>
                      <a:pt x="42" y="150"/>
                    </a:lnTo>
                    <a:lnTo>
                      <a:pt x="39" y="150"/>
                    </a:lnTo>
                    <a:lnTo>
                      <a:pt x="37" y="150"/>
                    </a:lnTo>
                    <a:lnTo>
                      <a:pt x="33" y="144"/>
                    </a:lnTo>
                    <a:lnTo>
                      <a:pt x="30" y="138"/>
                    </a:lnTo>
                    <a:lnTo>
                      <a:pt x="27" y="131"/>
                    </a:lnTo>
                    <a:lnTo>
                      <a:pt x="25" y="125"/>
                    </a:lnTo>
                    <a:lnTo>
                      <a:pt x="25" y="121"/>
                    </a:lnTo>
                    <a:lnTo>
                      <a:pt x="24" y="118"/>
                    </a:lnTo>
                    <a:lnTo>
                      <a:pt x="21" y="114"/>
                    </a:lnTo>
                    <a:lnTo>
                      <a:pt x="19" y="111"/>
                    </a:lnTo>
                    <a:lnTo>
                      <a:pt x="16" y="108"/>
                    </a:lnTo>
                    <a:lnTo>
                      <a:pt x="12" y="105"/>
                    </a:lnTo>
                    <a:lnTo>
                      <a:pt x="8" y="102"/>
                    </a:lnTo>
                    <a:lnTo>
                      <a:pt x="3" y="99"/>
                    </a:lnTo>
                    <a:lnTo>
                      <a:pt x="2" y="95"/>
                    </a:lnTo>
                    <a:lnTo>
                      <a:pt x="4" y="91"/>
                    </a:lnTo>
                    <a:lnTo>
                      <a:pt x="7" y="88"/>
                    </a:lnTo>
                    <a:lnTo>
                      <a:pt x="10" y="84"/>
                    </a:lnTo>
                    <a:lnTo>
                      <a:pt x="13" y="86"/>
                    </a:lnTo>
                    <a:lnTo>
                      <a:pt x="17" y="88"/>
                    </a:lnTo>
                    <a:lnTo>
                      <a:pt x="21" y="89"/>
                    </a:lnTo>
                    <a:lnTo>
                      <a:pt x="25" y="91"/>
                    </a:lnTo>
                    <a:lnTo>
                      <a:pt x="30" y="92"/>
                    </a:lnTo>
                    <a:lnTo>
                      <a:pt x="34" y="93"/>
                    </a:lnTo>
                    <a:lnTo>
                      <a:pt x="39" y="94"/>
                    </a:lnTo>
                    <a:lnTo>
                      <a:pt x="43" y="95"/>
                    </a:lnTo>
                    <a:lnTo>
                      <a:pt x="41" y="90"/>
                    </a:lnTo>
                    <a:lnTo>
                      <a:pt x="37" y="84"/>
                    </a:lnTo>
                    <a:lnTo>
                      <a:pt x="34" y="79"/>
                    </a:lnTo>
                    <a:lnTo>
                      <a:pt x="31" y="73"/>
                    </a:lnTo>
                    <a:lnTo>
                      <a:pt x="29" y="67"/>
                    </a:lnTo>
                    <a:lnTo>
                      <a:pt x="25" y="62"/>
                    </a:lnTo>
                    <a:lnTo>
                      <a:pt x="20" y="56"/>
                    </a:lnTo>
                    <a:lnTo>
                      <a:pt x="17" y="50"/>
                    </a:lnTo>
                    <a:lnTo>
                      <a:pt x="14" y="44"/>
                    </a:lnTo>
                    <a:lnTo>
                      <a:pt x="10" y="39"/>
                    </a:lnTo>
                    <a:lnTo>
                      <a:pt x="6" y="34"/>
                    </a:lnTo>
                    <a:lnTo>
                      <a:pt x="4" y="27"/>
                    </a:lnTo>
                    <a:lnTo>
                      <a:pt x="2" y="25"/>
                    </a:lnTo>
                    <a:lnTo>
                      <a:pt x="0" y="22"/>
                    </a:lnTo>
                    <a:lnTo>
                      <a:pt x="0" y="19"/>
                    </a:lnTo>
                    <a:lnTo>
                      <a:pt x="2" y="17"/>
                    </a:lnTo>
                    <a:lnTo>
                      <a:pt x="7" y="13"/>
                    </a:lnTo>
                    <a:lnTo>
                      <a:pt x="12" y="9"/>
                    </a:lnTo>
                    <a:lnTo>
                      <a:pt x="16" y="4"/>
                    </a:lnTo>
                    <a:lnTo>
                      <a:pt x="19" y="0"/>
                    </a:lnTo>
                    <a:lnTo>
                      <a:pt x="22" y="0"/>
                    </a:lnTo>
                    <a:lnTo>
                      <a:pt x="25" y="1"/>
                    </a:lnTo>
                    <a:lnTo>
                      <a:pt x="28" y="1"/>
                    </a:lnTo>
                    <a:lnTo>
                      <a:pt x="31" y="2"/>
                    </a:lnTo>
                    <a:lnTo>
                      <a:pt x="34" y="3"/>
                    </a:lnTo>
                    <a:lnTo>
                      <a:pt x="36" y="4"/>
                    </a:lnTo>
                    <a:lnTo>
                      <a:pt x="37" y="5"/>
                    </a:lnTo>
                    <a:lnTo>
                      <a:pt x="38" y="6"/>
                    </a:lnTo>
                    <a:close/>
                  </a:path>
                </a:pathLst>
              </a:custGeom>
              <a:solidFill>
                <a:srgbClr val="FFFFFF"/>
              </a:solidFill>
              <a:ln w="9525">
                <a:noFill/>
                <a:round/>
                <a:headEnd/>
                <a:tailEnd/>
              </a:ln>
            </p:spPr>
            <p:txBody>
              <a:bodyPr/>
              <a:lstStyle/>
              <a:p>
                <a:endParaRPr lang="en-US"/>
              </a:p>
            </p:txBody>
          </p:sp>
          <p:sp>
            <p:nvSpPr>
              <p:cNvPr id="24696" name="Rectangle 39"/>
              <p:cNvSpPr>
                <a:spLocks noChangeArrowheads="1"/>
              </p:cNvSpPr>
              <p:nvPr/>
            </p:nvSpPr>
            <p:spPr bwMode="auto">
              <a:xfrm>
                <a:off x="782" y="3379"/>
                <a:ext cx="1" cy="1"/>
              </a:xfrm>
              <a:prstGeom prst="rect">
                <a:avLst/>
              </a:prstGeom>
              <a:solidFill>
                <a:srgbClr val="000000"/>
              </a:solidFill>
              <a:ln w="9525">
                <a:noFill/>
                <a:miter lim="800000"/>
                <a:headEnd/>
                <a:tailEnd/>
              </a:ln>
            </p:spPr>
            <p:txBody>
              <a:bodyPr/>
              <a:lstStyle/>
              <a:p>
                <a:endParaRPr lang="en-US"/>
              </a:p>
            </p:txBody>
          </p:sp>
          <p:sp>
            <p:nvSpPr>
              <p:cNvPr id="24697" name="Freeform 40"/>
              <p:cNvSpPr>
                <a:spLocks/>
              </p:cNvSpPr>
              <p:nvPr/>
            </p:nvSpPr>
            <p:spPr bwMode="auto">
              <a:xfrm>
                <a:off x="709" y="3403"/>
                <a:ext cx="129" cy="85"/>
              </a:xfrm>
              <a:custGeom>
                <a:avLst/>
                <a:gdLst>
                  <a:gd name="T0" fmla="*/ 102 w 129"/>
                  <a:gd name="T1" fmla="*/ 35 h 85"/>
                  <a:gd name="T2" fmla="*/ 103 w 129"/>
                  <a:gd name="T3" fmla="*/ 42 h 85"/>
                  <a:gd name="T4" fmla="*/ 93 w 129"/>
                  <a:gd name="T5" fmla="*/ 42 h 85"/>
                  <a:gd name="T6" fmla="*/ 81 w 129"/>
                  <a:gd name="T7" fmla="*/ 42 h 85"/>
                  <a:gd name="T8" fmla="*/ 79 w 129"/>
                  <a:gd name="T9" fmla="*/ 43 h 85"/>
                  <a:gd name="T10" fmla="*/ 90 w 129"/>
                  <a:gd name="T11" fmla="*/ 45 h 85"/>
                  <a:gd name="T12" fmla="*/ 109 w 129"/>
                  <a:gd name="T13" fmla="*/ 50 h 85"/>
                  <a:gd name="T14" fmla="*/ 125 w 129"/>
                  <a:gd name="T15" fmla="*/ 58 h 85"/>
                  <a:gd name="T16" fmla="*/ 129 w 129"/>
                  <a:gd name="T17" fmla="*/ 66 h 85"/>
                  <a:gd name="T18" fmla="*/ 124 w 129"/>
                  <a:gd name="T19" fmla="*/ 70 h 85"/>
                  <a:gd name="T20" fmla="*/ 115 w 129"/>
                  <a:gd name="T21" fmla="*/ 69 h 85"/>
                  <a:gd name="T22" fmla="*/ 105 w 129"/>
                  <a:gd name="T23" fmla="*/ 69 h 85"/>
                  <a:gd name="T24" fmla="*/ 91 w 129"/>
                  <a:gd name="T25" fmla="*/ 71 h 85"/>
                  <a:gd name="T26" fmla="*/ 76 w 129"/>
                  <a:gd name="T27" fmla="*/ 71 h 85"/>
                  <a:gd name="T28" fmla="*/ 70 w 129"/>
                  <a:gd name="T29" fmla="*/ 70 h 85"/>
                  <a:gd name="T30" fmla="*/ 62 w 129"/>
                  <a:gd name="T31" fmla="*/ 70 h 85"/>
                  <a:gd name="T32" fmla="*/ 54 w 129"/>
                  <a:gd name="T33" fmla="*/ 72 h 85"/>
                  <a:gd name="T34" fmla="*/ 45 w 129"/>
                  <a:gd name="T35" fmla="*/ 78 h 85"/>
                  <a:gd name="T36" fmla="*/ 37 w 129"/>
                  <a:gd name="T37" fmla="*/ 83 h 85"/>
                  <a:gd name="T38" fmla="*/ 34 w 129"/>
                  <a:gd name="T39" fmla="*/ 74 h 85"/>
                  <a:gd name="T40" fmla="*/ 36 w 129"/>
                  <a:gd name="T41" fmla="*/ 71 h 85"/>
                  <a:gd name="T42" fmla="*/ 46 w 129"/>
                  <a:gd name="T43" fmla="*/ 63 h 85"/>
                  <a:gd name="T44" fmla="*/ 45 w 129"/>
                  <a:gd name="T45" fmla="*/ 61 h 85"/>
                  <a:gd name="T46" fmla="*/ 34 w 129"/>
                  <a:gd name="T47" fmla="*/ 65 h 85"/>
                  <a:gd name="T48" fmla="*/ 21 w 129"/>
                  <a:gd name="T49" fmla="*/ 72 h 85"/>
                  <a:gd name="T50" fmla="*/ 19 w 129"/>
                  <a:gd name="T51" fmla="*/ 63 h 85"/>
                  <a:gd name="T52" fmla="*/ 26 w 129"/>
                  <a:gd name="T53" fmla="*/ 55 h 85"/>
                  <a:gd name="T54" fmla="*/ 40 w 129"/>
                  <a:gd name="T55" fmla="*/ 48 h 85"/>
                  <a:gd name="T56" fmla="*/ 57 w 129"/>
                  <a:gd name="T57" fmla="*/ 43 h 85"/>
                  <a:gd name="T58" fmla="*/ 73 w 129"/>
                  <a:gd name="T59" fmla="*/ 37 h 85"/>
                  <a:gd name="T60" fmla="*/ 66 w 129"/>
                  <a:gd name="T61" fmla="*/ 35 h 85"/>
                  <a:gd name="T62" fmla="*/ 51 w 129"/>
                  <a:gd name="T63" fmla="*/ 37 h 85"/>
                  <a:gd name="T64" fmla="*/ 32 w 129"/>
                  <a:gd name="T65" fmla="*/ 38 h 85"/>
                  <a:gd name="T66" fmla="*/ 21 w 129"/>
                  <a:gd name="T67" fmla="*/ 42 h 85"/>
                  <a:gd name="T68" fmla="*/ 10 w 129"/>
                  <a:gd name="T69" fmla="*/ 46 h 85"/>
                  <a:gd name="T70" fmla="*/ 1 w 129"/>
                  <a:gd name="T71" fmla="*/ 48 h 85"/>
                  <a:gd name="T72" fmla="*/ 0 w 129"/>
                  <a:gd name="T73" fmla="*/ 40 h 85"/>
                  <a:gd name="T74" fmla="*/ 10 w 129"/>
                  <a:gd name="T75" fmla="*/ 32 h 85"/>
                  <a:gd name="T76" fmla="*/ 21 w 129"/>
                  <a:gd name="T77" fmla="*/ 23 h 85"/>
                  <a:gd name="T78" fmla="*/ 30 w 129"/>
                  <a:gd name="T79" fmla="*/ 15 h 85"/>
                  <a:gd name="T80" fmla="*/ 38 w 129"/>
                  <a:gd name="T81" fmla="*/ 9 h 85"/>
                  <a:gd name="T82" fmla="*/ 47 w 129"/>
                  <a:gd name="T83" fmla="*/ 2 h 85"/>
                  <a:gd name="T84" fmla="*/ 64 w 129"/>
                  <a:gd name="T85" fmla="*/ 6 h 85"/>
                  <a:gd name="T86" fmla="*/ 83 w 129"/>
                  <a:gd name="T87" fmla="*/ 16 h 85"/>
                  <a:gd name="T88" fmla="*/ 97 w 129"/>
                  <a:gd name="T89" fmla="*/ 28 h 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9"/>
                  <a:gd name="T136" fmla="*/ 0 h 85"/>
                  <a:gd name="T137" fmla="*/ 129 w 129"/>
                  <a:gd name="T138" fmla="*/ 85 h 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9" h="85">
                    <a:moveTo>
                      <a:pt x="97" y="28"/>
                    </a:moveTo>
                    <a:lnTo>
                      <a:pt x="99" y="32"/>
                    </a:lnTo>
                    <a:lnTo>
                      <a:pt x="102" y="35"/>
                    </a:lnTo>
                    <a:lnTo>
                      <a:pt x="103" y="39"/>
                    </a:lnTo>
                    <a:lnTo>
                      <a:pt x="106" y="42"/>
                    </a:lnTo>
                    <a:lnTo>
                      <a:pt x="103" y="42"/>
                    </a:lnTo>
                    <a:lnTo>
                      <a:pt x="100" y="42"/>
                    </a:lnTo>
                    <a:lnTo>
                      <a:pt x="96" y="42"/>
                    </a:lnTo>
                    <a:lnTo>
                      <a:pt x="93" y="42"/>
                    </a:lnTo>
                    <a:lnTo>
                      <a:pt x="88" y="42"/>
                    </a:lnTo>
                    <a:lnTo>
                      <a:pt x="85" y="42"/>
                    </a:lnTo>
                    <a:lnTo>
                      <a:pt x="81" y="42"/>
                    </a:lnTo>
                    <a:lnTo>
                      <a:pt x="77" y="42"/>
                    </a:lnTo>
                    <a:lnTo>
                      <a:pt x="78" y="43"/>
                    </a:lnTo>
                    <a:lnTo>
                      <a:pt x="79" y="43"/>
                    </a:lnTo>
                    <a:lnTo>
                      <a:pt x="81" y="44"/>
                    </a:lnTo>
                    <a:lnTo>
                      <a:pt x="83" y="44"/>
                    </a:lnTo>
                    <a:lnTo>
                      <a:pt x="90" y="45"/>
                    </a:lnTo>
                    <a:lnTo>
                      <a:pt x="97" y="46"/>
                    </a:lnTo>
                    <a:lnTo>
                      <a:pt x="103" y="48"/>
                    </a:lnTo>
                    <a:lnTo>
                      <a:pt x="109" y="50"/>
                    </a:lnTo>
                    <a:lnTo>
                      <a:pt x="115" y="52"/>
                    </a:lnTo>
                    <a:lnTo>
                      <a:pt x="120" y="55"/>
                    </a:lnTo>
                    <a:lnTo>
                      <a:pt x="125" y="58"/>
                    </a:lnTo>
                    <a:lnTo>
                      <a:pt x="129" y="61"/>
                    </a:lnTo>
                    <a:lnTo>
                      <a:pt x="129" y="63"/>
                    </a:lnTo>
                    <a:lnTo>
                      <a:pt x="129" y="66"/>
                    </a:lnTo>
                    <a:lnTo>
                      <a:pt x="128" y="68"/>
                    </a:lnTo>
                    <a:lnTo>
                      <a:pt x="127" y="71"/>
                    </a:lnTo>
                    <a:lnTo>
                      <a:pt x="124" y="70"/>
                    </a:lnTo>
                    <a:lnTo>
                      <a:pt x="122" y="69"/>
                    </a:lnTo>
                    <a:lnTo>
                      <a:pt x="119" y="69"/>
                    </a:lnTo>
                    <a:lnTo>
                      <a:pt x="115" y="69"/>
                    </a:lnTo>
                    <a:lnTo>
                      <a:pt x="110" y="69"/>
                    </a:lnTo>
                    <a:lnTo>
                      <a:pt x="105" y="69"/>
                    </a:lnTo>
                    <a:lnTo>
                      <a:pt x="100" y="70"/>
                    </a:lnTo>
                    <a:lnTo>
                      <a:pt x="96" y="71"/>
                    </a:lnTo>
                    <a:lnTo>
                      <a:pt x="91" y="71"/>
                    </a:lnTo>
                    <a:lnTo>
                      <a:pt x="87" y="72"/>
                    </a:lnTo>
                    <a:lnTo>
                      <a:pt x="82" y="71"/>
                    </a:lnTo>
                    <a:lnTo>
                      <a:pt x="76" y="71"/>
                    </a:lnTo>
                    <a:lnTo>
                      <a:pt x="74" y="70"/>
                    </a:lnTo>
                    <a:lnTo>
                      <a:pt x="72" y="70"/>
                    </a:lnTo>
                    <a:lnTo>
                      <a:pt x="70" y="70"/>
                    </a:lnTo>
                    <a:lnTo>
                      <a:pt x="67" y="70"/>
                    </a:lnTo>
                    <a:lnTo>
                      <a:pt x="64" y="70"/>
                    </a:lnTo>
                    <a:lnTo>
                      <a:pt x="62" y="70"/>
                    </a:lnTo>
                    <a:lnTo>
                      <a:pt x="60" y="70"/>
                    </a:lnTo>
                    <a:lnTo>
                      <a:pt x="58" y="71"/>
                    </a:lnTo>
                    <a:lnTo>
                      <a:pt x="54" y="72"/>
                    </a:lnTo>
                    <a:lnTo>
                      <a:pt x="50" y="74"/>
                    </a:lnTo>
                    <a:lnTo>
                      <a:pt x="48" y="76"/>
                    </a:lnTo>
                    <a:lnTo>
                      <a:pt x="45" y="78"/>
                    </a:lnTo>
                    <a:lnTo>
                      <a:pt x="43" y="80"/>
                    </a:lnTo>
                    <a:lnTo>
                      <a:pt x="40" y="82"/>
                    </a:lnTo>
                    <a:lnTo>
                      <a:pt x="37" y="83"/>
                    </a:lnTo>
                    <a:lnTo>
                      <a:pt x="32" y="85"/>
                    </a:lnTo>
                    <a:lnTo>
                      <a:pt x="33" y="74"/>
                    </a:lnTo>
                    <a:lnTo>
                      <a:pt x="34" y="74"/>
                    </a:lnTo>
                    <a:lnTo>
                      <a:pt x="34" y="73"/>
                    </a:lnTo>
                    <a:lnTo>
                      <a:pt x="35" y="72"/>
                    </a:lnTo>
                    <a:lnTo>
                      <a:pt x="36" y="71"/>
                    </a:lnTo>
                    <a:lnTo>
                      <a:pt x="39" y="68"/>
                    </a:lnTo>
                    <a:lnTo>
                      <a:pt x="42" y="65"/>
                    </a:lnTo>
                    <a:lnTo>
                      <a:pt x="46" y="63"/>
                    </a:lnTo>
                    <a:lnTo>
                      <a:pt x="51" y="60"/>
                    </a:lnTo>
                    <a:lnTo>
                      <a:pt x="48" y="60"/>
                    </a:lnTo>
                    <a:lnTo>
                      <a:pt x="45" y="61"/>
                    </a:lnTo>
                    <a:lnTo>
                      <a:pt x="42" y="62"/>
                    </a:lnTo>
                    <a:lnTo>
                      <a:pt x="38" y="63"/>
                    </a:lnTo>
                    <a:lnTo>
                      <a:pt x="34" y="65"/>
                    </a:lnTo>
                    <a:lnTo>
                      <a:pt x="29" y="67"/>
                    </a:lnTo>
                    <a:lnTo>
                      <a:pt x="25" y="70"/>
                    </a:lnTo>
                    <a:lnTo>
                      <a:pt x="21" y="72"/>
                    </a:lnTo>
                    <a:lnTo>
                      <a:pt x="19" y="69"/>
                    </a:lnTo>
                    <a:lnTo>
                      <a:pt x="18" y="66"/>
                    </a:lnTo>
                    <a:lnTo>
                      <a:pt x="19" y="63"/>
                    </a:lnTo>
                    <a:lnTo>
                      <a:pt x="20" y="60"/>
                    </a:lnTo>
                    <a:lnTo>
                      <a:pt x="23" y="57"/>
                    </a:lnTo>
                    <a:lnTo>
                      <a:pt x="26" y="55"/>
                    </a:lnTo>
                    <a:lnTo>
                      <a:pt x="30" y="52"/>
                    </a:lnTo>
                    <a:lnTo>
                      <a:pt x="34" y="50"/>
                    </a:lnTo>
                    <a:lnTo>
                      <a:pt x="40" y="48"/>
                    </a:lnTo>
                    <a:lnTo>
                      <a:pt x="46" y="46"/>
                    </a:lnTo>
                    <a:lnTo>
                      <a:pt x="51" y="45"/>
                    </a:lnTo>
                    <a:lnTo>
                      <a:pt x="57" y="43"/>
                    </a:lnTo>
                    <a:lnTo>
                      <a:pt x="62" y="41"/>
                    </a:lnTo>
                    <a:lnTo>
                      <a:pt x="67" y="39"/>
                    </a:lnTo>
                    <a:lnTo>
                      <a:pt x="73" y="37"/>
                    </a:lnTo>
                    <a:lnTo>
                      <a:pt x="78" y="34"/>
                    </a:lnTo>
                    <a:lnTo>
                      <a:pt x="72" y="35"/>
                    </a:lnTo>
                    <a:lnTo>
                      <a:pt x="66" y="35"/>
                    </a:lnTo>
                    <a:lnTo>
                      <a:pt x="61" y="36"/>
                    </a:lnTo>
                    <a:lnTo>
                      <a:pt x="56" y="37"/>
                    </a:lnTo>
                    <a:lnTo>
                      <a:pt x="51" y="37"/>
                    </a:lnTo>
                    <a:lnTo>
                      <a:pt x="45" y="38"/>
                    </a:lnTo>
                    <a:lnTo>
                      <a:pt x="38" y="38"/>
                    </a:lnTo>
                    <a:lnTo>
                      <a:pt x="32" y="38"/>
                    </a:lnTo>
                    <a:lnTo>
                      <a:pt x="29" y="39"/>
                    </a:lnTo>
                    <a:lnTo>
                      <a:pt x="25" y="40"/>
                    </a:lnTo>
                    <a:lnTo>
                      <a:pt x="21" y="42"/>
                    </a:lnTo>
                    <a:lnTo>
                      <a:pt x="17" y="43"/>
                    </a:lnTo>
                    <a:lnTo>
                      <a:pt x="13" y="45"/>
                    </a:lnTo>
                    <a:lnTo>
                      <a:pt x="10" y="46"/>
                    </a:lnTo>
                    <a:lnTo>
                      <a:pt x="6" y="48"/>
                    </a:lnTo>
                    <a:lnTo>
                      <a:pt x="3" y="50"/>
                    </a:lnTo>
                    <a:lnTo>
                      <a:pt x="1" y="48"/>
                    </a:lnTo>
                    <a:lnTo>
                      <a:pt x="1" y="45"/>
                    </a:lnTo>
                    <a:lnTo>
                      <a:pt x="1" y="43"/>
                    </a:lnTo>
                    <a:lnTo>
                      <a:pt x="0" y="40"/>
                    </a:lnTo>
                    <a:lnTo>
                      <a:pt x="3" y="38"/>
                    </a:lnTo>
                    <a:lnTo>
                      <a:pt x="7" y="35"/>
                    </a:lnTo>
                    <a:lnTo>
                      <a:pt x="10" y="32"/>
                    </a:lnTo>
                    <a:lnTo>
                      <a:pt x="14" y="29"/>
                    </a:lnTo>
                    <a:lnTo>
                      <a:pt x="17" y="26"/>
                    </a:lnTo>
                    <a:lnTo>
                      <a:pt x="21" y="23"/>
                    </a:lnTo>
                    <a:lnTo>
                      <a:pt x="25" y="20"/>
                    </a:lnTo>
                    <a:lnTo>
                      <a:pt x="28" y="17"/>
                    </a:lnTo>
                    <a:lnTo>
                      <a:pt x="30" y="15"/>
                    </a:lnTo>
                    <a:lnTo>
                      <a:pt x="32" y="13"/>
                    </a:lnTo>
                    <a:lnTo>
                      <a:pt x="35" y="11"/>
                    </a:lnTo>
                    <a:lnTo>
                      <a:pt x="38" y="9"/>
                    </a:lnTo>
                    <a:lnTo>
                      <a:pt x="42" y="7"/>
                    </a:lnTo>
                    <a:lnTo>
                      <a:pt x="44" y="5"/>
                    </a:lnTo>
                    <a:lnTo>
                      <a:pt x="47" y="2"/>
                    </a:lnTo>
                    <a:lnTo>
                      <a:pt x="49" y="0"/>
                    </a:lnTo>
                    <a:lnTo>
                      <a:pt x="57" y="3"/>
                    </a:lnTo>
                    <a:lnTo>
                      <a:pt x="64" y="6"/>
                    </a:lnTo>
                    <a:lnTo>
                      <a:pt x="71" y="9"/>
                    </a:lnTo>
                    <a:lnTo>
                      <a:pt x="78" y="12"/>
                    </a:lnTo>
                    <a:lnTo>
                      <a:pt x="83" y="16"/>
                    </a:lnTo>
                    <a:lnTo>
                      <a:pt x="88" y="20"/>
                    </a:lnTo>
                    <a:lnTo>
                      <a:pt x="93" y="24"/>
                    </a:lnTo>
                    <a:lnTo>
                      <a:pt x="97" y="28"/>
                    </a:lnTo>
                    <a:close/>
                  </a:path>
                </a:pathLst>
              </a:custGeom>
              <a:solidFill>
                <a:srgbClr val="FFFFFF"/>
              </a:solidFill>
              <a:ln w="9525">
                <a:noFill/>
                <a:round/>
                <a:headEnd/>
                <a:tailEnd/>
              </a:ln>
            </p:spPr>
            <p:txBody>
              <a:bodyPr/>
              <a:lstStyle/>
              <a:p>
                <a:endParaRPr lang="en-US"/>
              </a:p>
            </p:txBody>
          </p:sp>
          <p:sp>
            <p:nvSpPr>
              <p:cNvPr id="24698" name="Freeform 41"/>
              <p:cNvSpPr>
                <a:spLocks/>
              </p:cNvSpPr>
              <p:nvPr/>
            </p:nvSpPr>
            <p:spPr bwMode="auto">
              <a:xfrm>
                <a:off x="870" y="3441"/>
                <a:ext cx="55" cy="57"/>
              </a:xfrm>
              <a:custGeom>
                <a:avLst/>
                <a:gdLst>
                  <a:gd name="T0" fmla="*/ 37 w 55"/>
                  <a:gd name="T1" fmla="*/ 42 h 57"/>
                  <a:gd name="T2" fmla="*/ 38 w 55"/>
                  <a:gd name="T3" fmla="*/ 44 h 57"/>
                  <a:gd name="T4" fmla="*/ 40 w 55"/>
                  <a:gd name="T5" fmla="*/ 46 h 57"/>
                  <a:gd name="T6" fmla="*/ 43 w 55"/>
                  <a:gd name="T7" fmla="*/ 48 h 57"/>
                  <a:gd name="T8" fmla="*/ 46 w 55"/>
                  <a:gd name="T9" fmla="*/ 49 h 57"/>
                  <a:gd name="T10" fmla="*/ 49 w 55"/>
                  <a:gd name="T11" fmla="*/ 51 h 57"/>
                  <a:gd name="T12" fmla="*/ 52 w 55"/>
                  <a:gd name="T13" fmla="*/ 53 h 57"/>
                  <a:gd name="T14" fmla="*/ 53 w 55"/>
                  <a:gd name="T15" fmla="*/ 55 h 57"/>
                  <a:gd name="T16" fmla="*/ 55 w 55"/>
                  <a:gd name="T17" fmla="*/ 57 h 57"/>
                  <a:gd name="T18" fmla="*/ 43 w 55"/>
                  <a:gd name="T19" fmla="*/ 53 h 57"/>
                  <a:gd name="T20" fmla="*/ 34 w 55"/>
                  <a:gd name="T21" fmla="*/ 49 h 57"/>
                  <a:gd name="T22" fmla="*/ 26 w 55"/>
                  <a:gd name="T23" fmla="*/ 43 h 57"/>
                  <a:gd name="T24" fmla="*/ 20 w 55"/>
                  <a:gd name="T25" fmla="*/ 38 h 57"/>
                  <a:gd name="T26" fmla="*/ 17 w 55"/>
                  <a:gd name="T27" fmla="*/ 31 h 57"/>
                  <a:gd name="T28" fmla="*/ 14 w 55"/>
                  <a:gd name="T29" fmla="*/ 25 h 57"/>
                  <a:gd name="T30" fmla="*/ 13 w 55"/>
                  <a:gd name="T31" fmla="*/ 18 h 57"/>
                  <a:gd name="T32" fmla="*/ 13 w 55"/>
                  <a:gd name="T33" fmla="*/ 11 h 57"/>
                  <a:gd name="T34" fmla="*/ 10 w 55"/>
                  <a:gd name="T35" fmla="*/ 8 h 57"/>
                  <a:gd name="T36" fmla="*/ 7 w 55"/>
                  <a:gd name="T37" fmla="*/ 5 h 57"/>
                  <a:gd name="T38" fmla="*/ 3 w 55"/>
                  <a:gd name="T39" fmla="*/ 3 h 57"/>
                  <a:gd name="T40" fmla="*/ 0 w 55"/>
                  <a:gd name="T41" fmla="*/ 0 h 57"/>
                  <a:gd name="T42" fmla="*/ 11 w 55"/>
                  <a:gd name="T43" fmla="*/ 4 h 57"/>
                  <a:gd name="T44" fmla="*/ 20 w 55"/>
                  <a:gd name="T45" fmla="*/ 8 h 57"/>
                  <a:gd name="T46" fmla="*/ 26 w 55"/>
                  <a:gd name="T47" fmla="*/ 12 h 57"/>
                  <a:gd name="T48" fmla="*/ 31 w 55"/>
                  <a:gd name="T49" fmla="*/ 18 h 57"/>
                  <a:gd name="T50" fmla="*/ 34 w 55"/>
                  <a:gd name="T51" fmla="*/ 23 h 57"/>
                  <a:gd name="T52" fmla="*/ 35 w 55"/>
                  <a:gd name="T53" fmla="*/ 29 h 57"/>
                  <a:gd name="T54" fmla="*/ 36 w 55"/>
                  <a:gd name="T55" fmla="*/ 36 h 57"/>
                  <a:gd name="T56" fmla="*/ 37 w 55"/>
                  <a:gd name="T57" fmla="*/ 42 h 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
                  <a:gd name="T88" fmla="*/ 0 h 57"/>
                  <a:gd name="T89" fmla="*/ 55 w 55"/>
                  <a:gd name="T90" fmla="*/ 57 h 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 h="57">
                    <a:moveTo>
                      <a:pt x="37" y="42"/>
                    </a:moveTo>
                    <a:lnTo>
                      <a:pt x="38" y="44"/>
                    </a:lnTo>
                    <a:lnTo>
                      <a:pt x="40" y="46"/>
                    </a:lnTo>
                    <a:lnTo>
                      <a:pt x="43" y="48"/>
                    </a:lnTo>
                    <a:lnTo>
                      <a:pt x="46" y="49"/>
                    </a:lnTo>
                    <a:lnTo>
                      <a:pt x="49" y="51"/>
                    </a:lnTo>
                    <a:lnTo>
                      <a:pt x="52" y="53"/>
                    </a:lnTo>
                    <a:lnTo>
                      <a:pt x="53" y="55"/>
                    </a:lnTo>
                    <a:lnTo>
                      <a:pt x="55" y="57"/>
                    </a:lnTo>
                    <a:lnTo>
                      <a:pt x="43" y="53"/>
                    </a:lnTo>
                    <a:lnTo>
                      <a:pt x="34" y="49"/>
                    </a:lnTo>
                    <a:lnTo>
                      <a:pt x="26" y="43"/>
                    </a:lnTo>
                    <a:lnTo>
                      <a:pt x="20" y="38"/>
                    </a:lnTo>
                    <a:lnTo>
                      <a:pt x="17" y="31"/>
                    </a:lnTo>
                    <a:lnTo>
                      <a:pt x="14" y="25"/>
                    </a:lnTo>
                    <a:lnTo>
                      <a:pt x="13" y="18"/>
                    </a:lnTo>
                    <a:lnTo>
                      <a:pt x="13" y="11"/>
                    </a:lnTo>
                    <a:lnTo>
                      <a:pt x="10" y="8"/>
                    </a:lnTo>
                    <a:lnTo>
                      <a:pt x="7" y="5"/>
                    </a:lnTo>
                    <a:lnTo>
                      <a:pt x="3" y="3"/>
                    </a:lnTo>
                    <a:lnTo>
                      <a:pt x="0" y="0"/>
                    </a:lnTo>
                    <a:lnTo>
                      <a:pt x="11" y="4"/>
                    </a:lnTo>
                    <a:lnTo>
                      <a:pt x="20" y="8"/>
                    </a:lnTo>
                    <a:lnTo>
                      <a:pt x="26" y="12"/>
                    </a:lnTo>
                    <a:lnTo>
                      <a:pt x="31" y="18"/>
                    </a:lnTo>
                    <a:lnTo>
                      <a:pt x="34" y="23"/>
                    </a:lnTo>
                    <a:lnTo>
                      <a:pt x="35" y="29"/>
                    </a:lnTo>
                    <a:lnTo>
                      <a:pt x="36" y="36"/>
                    </a:lnTo>
                    <a:lnTo>
                      <a:pt x="37" y="42"/>
                    </a:lnTo>
                    <a:close/>
                  </a:path>
                </a:pathLst>
              </a:custGeom>
              <a:solidFill>
                <a:srgbClr val="FFFFFF"/>
              </a:solidFill>
              <a:ln w="9525">
                <a:noFill/>
                <a:round/>
                <a:headEnd/>
                <a:tailEnd/>
              </a:ln>
            </p:spPr>
            <p:txBody>
              <a:bodyPr/>
              <a:lstStyle/>
              <a:p>
                <a:endParaRPr lang="en-US"/>
              </a:p>
            </p:txBody>
          </p:sp>
          <p:sp>
            <p:nvSpPr>
              <p:cNvPr id="24699" name="Freeform 42"/>
              <p:cNvSpPr>
                <a:spLocks/>
              </p:cNvSpPr>
              <p:nvPr/>
            </p:nvSpPr>
            <p:spPr bwMode="auto">
              <a:xfrm>
                <a:off x="917" y="3462"/>
                <a:ext cx="16" cy="11"/>
              </a:xfrm>
              <a:custGeom>
                <a:avLst/>
                <a:gdLst>
                  <a:gd name="T0" fmla="*/ 12 w 16"/>
                  <a:gd name="T1" fmla="*/ 2 h 11"/>
                  <a:gd name="T2" fmla="*/ 14 w 16"/>
                  <a:gd name="T3" fmla="*/ 3 h 11"/>
                  <a:gd name="T4" fmla="*/ 15 w 16"/>
                  <a:gd name="T5" fmla="*/ 4 h 11"/>
                  <a:gd name="T6" fmla="*/ 16 w 16"/>
                  <a:gd name="T7" fmla="*/ 6 h 11"/>
                  <a:gd name="T8" fmla="*/ 15 w 16"/>
                  <a:gd name="T9" fmla="*/ 7 h 11"/>
                  <a:gd name="T10" fmla="*/ 14 w 16"/>
                  <a:gd name="T11" fmla="*/ 8 h 11"/>
                  <a:gd name="T12" fmla="*/ 13 w 16"/>
                  <a:gd name="T13" fmla="*/ 9 h 11"/>
                  <a:gd name="T14" fmla="*/ 13 w 16"/>
                  <a:gd name="T15" fmla="*/ 10 h 11"/>
                  <a:gd name="T16" fmla="*/ 12 w 16"/>
                  <a:gd name="T17" fmla="*/ 11 h 11"/>
                  <a:gd name="T18" fmla="*/ 7 w 16"/>
                  <a:gd name="T19" fmla="*/ 9 h 11"/>
                  <a:gd name="T20" fmla="*/ 3 w 16"/>
                  <a:gd name="T21" fmla="*/ 6 h 11"/>
                  <a:gd name="T22" fmla="*/ 0 w 16"/>
                  <a:gd name="T23" fmla="*/ 4 h 11"/>
                  <a:gd name="T24" fmla="*/ 1 w 16"/>
                  <a:gd name="T25" fmla="*/ 0 h 11"/>
                  <a:gd name="T26" fmla="*/ 4 w 16"/>
                  <a:gd name="T27" fmla="*/ 0 h 11"/>
                  <a:gd name="T28" fmla="*/ 7 w 16"/>
                  <a:gd name="T29" fmla="*/ 0 h 11"/>
                  <a:gd name="T30" fmla="*/ 10 w 16"/>
                  <a:gd name="T31" fmla="*/ 1 h 11"/>
                  <a:gd name="T32" fmla="*/ 12 w 16"/>
                  <a:gd name="T33" fmla="*/ 2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1"/>
                  <a:gd name="T53" fmla="*/ 16 w 16"/>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1">
                    <a:moveTo>
                      <a:pt x="12" y="2"/>
                    </a:moveTo>
                    <a:lnTo>
                      <a:pt x="14" y="3"/>
                    </a:lnTo>
                    <a:lnTo>
                      <a:pt x="15" y="4"/>
                    </a:lnTo>
                    <a:lnTo>
                      <a:pt x="16" y="6"/>
                    </a:lnTo>
                    <a:lnTo>
                      <a:pt x="15" y="7"/>
                    </a:lnTo>
                    <a:lnTo>
                      <a:pt x="14" y="8"/>
                    </a:lnTo>
                    <a:lnTo>
                      <a:pt x="13" y="9"/>
                    </a:lnTo>
                    <a:lnTo>
                      <a:pt x="13" y="10"/>
                    </a:lnTo>
                    <a:lnTo>
                      <a:pt x="12" y="11"/>
                    </a:lnTo>
                    <a:lnTo>
                      <a:pt x="7" y="9"/>
                    </a:lnTo>
                    <a:lnTo>
                      <a:pt x="3" y="6"/>
                    </a:lnTo>
                    <a:lnTo>
                      <a:pt x="0" y="4"/>
                    </a:lnTo>
                    <a:lnTo>
                      <a:pt x="1" y="0"/>
                    </a:lnTo>
                    <a:lnTo>
                      <a:pt x="4" y="0"/>
                    </a:lnTo>
                    <a:lnTo>
                      <a:pt x="7" y="0"/>
                    </a:lnTo>
                    <a:lnTo>
                      <a:pt x="10" y="1"/>
                    </a:lnTo>
                    <a:lnTo>
                      <a:pt x="12" y="2"/>
                    </a:lnTo>
                    <a:close/>
                  </a:path>
                </a:pathLst>
              </a:custGeom>
              <a:solidFill>
                <a:srgbClr val="FFFFFF"/>
              </a:solidFill>
              <a:ln w="9525">
                <a:noFill/>
                <a:round/>
                <a:headEnd/>
                <a:tailEnd/>
              </a:ln>
            </p:spPr>
            <p:txBody>
              <a:bodyPr/>
              <a:lstStyle/>
              <a:p>
                <a:endParaRPr lang="en-US"/>
              </a:p>
            </p:txBody>
          </p:sp>
          <p:sp>
            <p:nvSpPr>
              <p:cNvPr id="24700" name="Freeform 43"/>
              <p:cNvSpPr>
                <a:spLocks/>
              </p:cNvSpPr>
              <p:nvPr/>
            </p:nvSpPr>
            <p:spPr bwMode="auto">
              <a:xfrm>
                <a:off x="1121" y="3477"/>
                <a:ext cx="331" cy="73"/>
              </a:xfrm>
              <a:custGeom>
                <a:avLst/>
                <a:gdLst>
                  <a:gd name="T0" fmla="*/ 290 w 331"/>
                  <a:gd name="T1" fmla="*/ 12 h 73"/>
                  <a:gd name="T2" fmla="*/ 317 w 331"/>
                  <a:gd name="T3" fmla="*/ 21 h 73"/>
                  <a:gd name="T4" fmla="*/ 330 w 331"/>
                  <a:gd name="T5" fmla="*/ 28 h 73"/>
                  <a:gd name="T6" fmla="*/ 320 w 331"/>
                  <a:gd name="T7" fmla="*/ 40 h 73"/>
                  <a:gd name="T8" fmla="*/ 319 w 331"/>
                  <a:gd name="T9" fmla="*/ 44 h 73"/>
                  <a:gd name="T10" fmla="*/ 301 w 331"/>
                  <a:gd name="T11" fmla="*/ 35 h 73"/>
                  <a:gd name="T12" fmla="*/ 274 w 331"/>
                  <a:gd name="T13" fmla="*/ 25 h 73"/>
                  <a:gd name="T14" fmla="*/ 244 w 331"/>
                  <a:gd name="T15" fmla="*/ 18 h 73"/>
                  <a:gd name="T16" fmla="*/ 211 w 331"/>
                  <a:gd name="T17" fmla="*/ 14 h 73"/>
                  <a:gd name="T18" fmla="*/ 207 w 331"/>
                  <a:gd name="T19" fmla="*/ 16 h 73"/>
                  <a:gd name="T20" fmla="*/ 244 w 331"/>
                  <a:gd name="T21" fmla="*/ 27 h 73"/>
                  <a:gd name="T22" fmla="*/ 280 w 331"/>
                  <a:gd name="T23" fmla="*/ 46 h 73"/>
                  <a:gd name="T24" fmla="*/ 278 w 331"/>
                  <a:gd name="T25" fmla="*/ 52 h 73"/>
                  <a:gd name="T26" fmla="*/ 262 w 331"/>
                  <a:gd name="T27" fmla="*/ 54 h 73"/>
                  <a:gd name="T28" fmla="*/ 242 w 331"/>
                  <a:gd name="T29" fmla="*/ 51 h 73"/>
                  <a:gd name="T30" fmla="*/ 220 w 331"/>
                  <a:gd name="T31" fmla="*/ 49 h 73"/>
                  <a:gd name="T32" fmla="*/ 205 w 331"/>
                  <a:gd name="T33" fmla="*/ 47 h 73"/>
                  <a:gd name="T34" fmla="*/ 191 w 331"/>
                  <a:gd name="T35" fmla="*/ 45 h 73"/>
                  <a:gd name="T36" fmla="*/ 197 w 331"/>
                  <a:gd name="T37" fmla="*/ 48 h 73"/>
                  <a:gd name="T38" fmla="*/ 218 w 331"/>
                  <a:gd name="T39" fmla="*/ 53 h 73"/>
                  <a:gd name="T40" fmla="*/ 229 w 331"/>
                  <a:gd name="T41" fmla="*/ 61 h 73"/>
                  <a:gd name="T42" fmla="*/ 214 w 331"/>
                  <a:gd name="T43" fmla="*/ 64 h 73"/>
                  <a:gd name="T44" fmla="*/ 200 w 331"/>
                  <a:gd name="T45" fmla="*/ 64 h 73"/>
                  <a:gd name="T46" fmla="*/ 186 w 331"/>
                  <a:gd name="T47" fmla="*/ 58 h 73"/>
                  <a:gd name="T48" fmla="*/ 165 w 331"/>
                  <a:gd name="T49" fmla="*/ 53 h 73"/>
                  <a:gd name="T50" fmla="*/ 150 w 331"/>
                  <a:gd name="T51" fmla="*/ 51 h 73"/>
                  <a:gd name="T52" fmla="*/ 152 w 331"/>
                  <a:gd name="T53" fmla="*/ 58 h 73"/>
                  <a:gd name="T54" fmla="*/ 143 w 331"/>
                  <a:gd name="T55" fmla="*/ 64 h 73"/>
                  <a:gd name="T56" fmla="*/ 135 w 331"/>
                  <a:gd name="T57" fmla="*/ 58 h 73"/>
                  <a:gd name="T58" fmla="*/ 121 w 331"/>
                  <a:gd name="T59" fmla="*/ 51 h 73"/>
                  <a:gd name="T60" fmla="*/ 110 w 331"/>
                  <a:gd name="T61" fmla="*/ 43 h 73"/>
                  <a:gd name="T62" fmla="*/ 104 w 331"/>
                  <a:gd name="T63" fmla="*/ 43 h 73"/>
                  <a:gd name="T64" fmla="*/ 118 w 331"/>
                  <a:gd name="T65" fmla="*/ 56 h 73"/>
                  <a:gd name="T66" fmla="*/ 112 w 331"/>
                  <a:gd name="T67" fmla="*/ 68 h 73"/>
                  <a:gd name="T68" fmla="*/ 93 w 331"/>
                  <a:gd name="T69" fmla="*/ 68 h 73"/>
                  <a:gd name="T70" fmla="*/ 76 w 331"/>
                  <a:gd name="T71" fmla="*/ 66 h 73"/>
                  <a:gd name="T72" fmla="*/ 60 w 331"/>
                  <a:gd name="T73" fmla="*/ 65 h 73"/>
                  <a:gd name="T74" fmla="*/ 35 w 331"/>
                  <a:gd name="T75" fmla="*/ 59 h 73"/>
                  <a:gd name="T76" fmla="*/ 21 w 331"/>
                  <a:gd name="T77" fmla="*/ 55 h 73"/>
                  <a:gd name="T78" fmla="*/ 27 w 331"/>
                  <a:gd name="T79" fmla="*/ 64 h 73"/>
                  <a:gd name="T80" fmla="*/ 14 w 331"/>
                  <a:gd name="T81" fmla="*/ 68 h 73"/>
                  <a:gd name="T82" fmla="*/ 0 w 331"/>
                  <a:gd name="T83" fmla="*/ 47 h 73"/>
                  <a:gd name="T84" fmla="*/ 44 w 331"/>
                  <a:gd name="T85" fmla="*/ 42 h 73"/>
                  <a:gd name="T86" fmla="*/ 85 w 331"/>
                  <a:gd name="T87" fmla="*/ 34 h 73"/>
                  <a:gd name="T88" fmla="*/ 100 w 331"/>
                  <a:gd name="T89" fmla="*/ 30 h 73"/>
                  <a:gd name="T90" fmla="*/ 86 w 331"/>
                  <a:gd name="T91" fmla="*/ 31 h 73"/>
                  <a:gd name="T92" fmla="*/ 71 w 331"/>
                  <a:gd name="T93" fmla="*/ 30 h 73"/>
                  <a:gd name="T94" fmla="*/ 77 w 331"/>
                  <a:gd name="T95" fmla="*/ 22 h 73"/>
                  <a:gd name="T96" fmla="*/ 118 w 331"/>
                  <a:gd name="T97" fmla="*/ 24 h 73"/>
                  <a:gd name="T98" fmla="*/ 155 w 331"/>
                  <a:gd name="T99" fmla="*/ 29 h 73"/>
                  <a:gd name="T100" fmla="*/ 167 w 331"/>
                  <a:gd name="T101" fmla="*/ 30 h 73"/>
                  <a:gd name="T102" fmla="*/ 179 w 331"/>
                  <a:gd name="T103" fmla="*/ 30 h 73"/>
                  <a:gd name="T104" fmla="*/ 163 w 331"/>
                  <a:gd name="T105" fmla="*/ 24 h 73"/>
                  <a:gd name="T106" fmla="*/ 143 w 331"/>
                  <a:gd name="T107" fmla="*/ 20 h 73"/>
                  <a:gd name="T108" fmla="*/ 151 w 331"/>
                  <a:gd name="T109" fmla="*/ 14 h 73"/>
                  <a:gd name="T110" fmla="*/ 162 w 331"/>
                  <a:gd name="T111" fmla="*/ 10 h 73"/>
                  <a:gd name="T112" fmla="*/ 188 w 331"/>
                  <a:gd name="T113" fmla="*/ 9 h 73"/>
                  <a:gd name="T114" fmla="*/ 212 w 331"/>
                  <a:gd name="T115" fmla="*/ 4 h 73"/>
                  <a:gd name="T116" fmla="*/ 235 w 331"/>
                  <a:gd name="T117" fmla="*/ 0 h 73"/>
                  <a:gd name="T118" fmla="*/ 261 w 331"/>
                  <a:gd name="T119" fmla="*/ 3 h 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31"/>
                  <a:gd name="T181" fmla="*/ 0 h 73"/>
                  <a:gd name="T182" fmla="*/ 331 w 331"/>
                  <a:gd name="T183" fmla="*/ 73 h 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31" h="73">
                    <a:moveTo>
                      <a:pt x="269" y="5"/>
                    </a:moveTo>
                    <a:lnTo>
                      <a:pt x="276" y="7"/>
                    </a:lnTo>
                    <a:lnTo>
                      <a:pt x="283" y="9"/>
                    </a:lnTo>
                    <a:lnTo>
                      <a:pt x="290" y="12"/>
                    </a:lnTo>
                    <a:lnTo>
                      <a:pt x="296" y="14"/>
                    </a:lnTo>
                    <a:lnTo>
                      <a:pt x="303" y="16"/>
                    </a:lnTo>
                    <a:lnTo>
                      <a:pt x="310" y="18"/>
                    </a:lnTo>
                    <a:lnTo>
                      <a:pt x="317" y="21"/>
                    </a:lnTo>
                    <a:lnTo>
                      <a:pt x="323" y="23"/>
                    </a:lnTo>
                    <a:lnTo>
                      <a:pt x="326" y="25"/>
                    </a:lnTo>
                    <a:lnTo>
                      <a:pt x="329" y="26"/>
                    </a:lnTo>
                    <a:lnTo>
                      <a:pt x="330" y="28"/>
                    </a:lnTo>
                    <a:lnTo>
                      <a:pt x="331" y="30"/>
                    </a:lnTo>
                    <a:lnTo>
                      <a:pt x="327" y="33"/>
                    </a:lnTo>
                    <a:lnTo>
                      <a:pt x="323" y="36"/>
                    </a:lnTo>
                    <a:lnTo>
                      <a:pt x="320" y="40"/>
                    </a:lnTo>
                    <a:lnTo>
                      <a:pt x="319" y="43"/>
                    </a:lnTo>
                    <a:lnTo>
                      <a:pt x="319" y="44"/>
                    </a:lnTo>
                    <a:lnTo>
                      <a:pt x="318" y="44"/>
                    </a:lnTo>
                    <a:lnTo>
                      <a:pt x="313" y="41"/>
                    </a:lnTo>
                    <a:lnTo>
                      <a:pt x="307" y="38"/>
                    </a:lnTo>
                    <a:lnTo>
                      <a:pt x="301" y="35"/>
                    </a:lnTo>
                    <a:lnTo>
                      <a:pt x="294" y="32"/>
                    </a:lnTo>
                    <a:lnTo>
                      <a:pt x="287" y="30"/>
                    </a:lnTo>
                    <a:lnTo>
                      <a:pt x="281" y="27"/>
                    </a:lnTo>
                    <a:lnTo>
                      <a:pt x="274" y="25"/>
                    </a:lnTo>
                    <a:lnTo>
                      <a:pt x="266" y="23"/>
                    </a:lnTo>
                    <a:lnTo>
                      <a:pt x="259" y="22"/>
                    </a:lnTo>
                    <a:lnTo>
                      <a:pt x="251" y="20"/>
                    </a:lnTo>
                    <a:lnTo>
                      <a:pt x="244" y="18"/>
                    </a:lnTo>
                    <a:lnTo>
                      <a:pt x="235" y="17"/>
                    </a:lnTo>
                    <a:lnTo>
                      <a:pt x="227" y="16"/>
                    </a:lnTo>
                    <a:lnTo>
                      <a:pt x="219" y="15"/>
                    </a:lnTo>
                    <a:lnTo>
                      <a:pt x="211" y="14"/>
                    </a:lnTo>
                    <a:lnTo>
                      <a:pt x="202" y="13"/>
                    </a:lnTo>
                    <a:lnTo>
                      <a:pt x="202" y="15"/>
                    </a:lnTo>
                    <a:lnTo>
                      <a:pt x="205" y="15"/>
                    </a:lnTo>
                    <a:lnTo>
                      <a:pt x="207" y="16"/>
                    </a:lnTo>
                    <a:lnTo>
                      <a:pt x="210" y="17"/>
                    </a:lnTo>
                    <a:lnTo>
                      <a:pt x="223" y="19"/>
                    </a:lnTo>
                    <a:lnTo>
                      <a:pt x="233" y="23"/>
                    </a:lnTo>
                    <a:lnTo>
                      <a:pt x="244" y="27"/>
                    </a:lnTo>
                    <a:lnTo>
                      <a:pt x="253" y="32"/>
                    </a:lnTo>
                    <a:lnTo>
                      <a:pt x="262" y="36"/>
                    </a:lnTo>
                    <a:lnTo>
                      <a:pt x="271" y="41"/>
                    </a:lnTo>
                    <a:lnTo>
                      <a:pt x="280" y="46"/>
                    </a:lnTo>
                    <a:lnTo>
                      <a:pt x="290" y="50"/>
                    </a:lnTo>
                    <a:lnTo>
                      <a:pt x="286" y="51"/>
                    </a:lnTo>
                    <a:lnTo>
                      <a:pt x="282" y="51"/>
                    </a:lnTo>
                    <a:lnTo>
                      <a:pt x="278" y="52"/>
                    </a:lnTo>
                    <a:lnTo>
                      <a:pt x="274" y="53"/>
                    </a:lnTo>
                    <a:lnTo>
                      <a:pt x="271" y="54"/>
                    </a:lnTo>
                    <a:lnTo>
                      <a:pt x="267" y="54"/>
                    </a:lnTo>
                    <a:lnTo>
                      <a:pt x="262" y="54"/>
                    </a:lnTo>
                    <a:lnTo>
                      <a:pt x="257" y="54"/>
                    </a:lnTo>
                    <a:lnTo>
                      <a:pt x="253" y="53"/>
                    </a:lnTo>
                    <a:lnTo>
                      <a:pt x="248" y="52"/>
                    </a:lnTo>
                    <a:lnTo>
                      <a:pt x="242" y="51"/>
                    </a:lnTo>
                    <a:lnTo>
                      <a:pt x="237" y="51"/>
                    </a:lnTo>
                    <a:lnTo>
                      <a:pt x="232" y="50"/>
                    </a:lnTo>
                    <a:lnTo>
                      <a:pt x="226" y="50"/>
                    </a:lnTo>
                    <a:lnTo>
                      <a:pt x="220" y="49"/>
                    </a:lnTo>
                    <a:lnTo>
                      <a:pt x="215" y="48"/>
                    </a:lnTo>
                    <a:lnTo>
                      <a:pt x="211" y="48"/>
                    </a:lnTo>
                    <a:lnTo>
                      <a:pt x="208" y="48"/>
                    </a:lnTo>
                    <a:lnTo>
                      <a:pt x="205" y="47"/>
                    </a:lnTo>
                    <a:lnTo>
                      <a:pt x="202" y="46"/>
                    </a:lnTo>
                    <a:lnTo>
                      <a:pt x="198" y="46"/>
                    </a:lnTo>
                    <a:lnTo>
                      <a:pt x="195" y="46"/>
                    </a:lnTo>
                    <a:lnTo>
                      <a:pt x="191" y="45"/>
                    </a:lnTo>
                    <a:lnTo>
                      <a:pt x="188" y="45"/>
                    </a:lnTo>
                    <a:lnTo>
                      <a:pt x="187" y="45"/>
                    </a:lnTo>
                    <a:lnTo>
                      <a:pt x="192" y="47"/>
                    </a:lnTo>
                    <a:lnTo>
                      <a:pt x="197" y="48"/>
                    </a:lnTo>
                    <a:lnTo>
                      <a:pt x="202" y="49"/>
                    </a:lnTo>
                    <a:lnTo>
                      <a:pt x="208" y="50"/>
                    </a:lnTo>
                    <a:lnTo>
                      <a:pt x="213" y="52"/>
                    </a:lnTo>
                    <a:lnTo>
                      <a:pt x="218" y="53"/>
                    </a:lnTo>
                    <a:lnTo>
                      <a:pt x="223" y="55"/>
                    </a:lnTo>
                    <a:lnTo>
                      <a:pt x="227" y="57"/>
                    </a:lnTo>
                    <a:lnTo>
                      <a:pt x="233" y="61"/>
                    </a:lnTo>
                    <a:lnTo>
                      <a:pt x="229" y="61"/>
                    </a:lnTo>
                    <a:lnTo>
                      <a:pt x="225" y="62"/>
                    </a:lnTo>
                    <a:lnTo>
                      <a:pt x="221" y="63"/>
                    </a:lnTo>
                    <a:lnTo>
                      <a:pt x="217" y="63"/>
                    </a:lnTo>
                    <a:lnTo>
                      <a:pt x="214" y="64"/>
                    </a:lnTo>
                    <a:lnTo>
                      <a:pt x="209" y="65"/>
                    </a:lnTo>
                    <a:lnTo>
                      <a:pt x="206" y="65"/>
                    </a:lnTo>
                    <a:lnTo>
                      <a:pt x="202" y="66"/>
                    </a:lnTo>
                    <a:lnTo>
                      <a:pt x="200" y="64"/>
                    </a:lnTo>
                    <a:lnTo>
                      <a:pt x="198" y="63"/>
                    </a:lnTo>
                    <a:lnTo>
                      <a:pt x="195" y="61"/>
                    </a:lnTo>
                    <a:lnTo>
                      <a:pt x="191" y="60"/>
                    </a:lnTo>
                    <a:lnTo>
                      <a:pt x="186" y="58"/>
                    </a:lnTo>
                    <a:lnTo>
                      <a:pt x="181" y="56"/>
                    </a:lnTo>
                    <a:lnTo>
                      <a:pt x="176" y="55"/>
                    </a:lnTo>
                    <a:lnTo>
                      <a:pt x="170" y="54"/>
                    </a:lnTo>
                    <a:lnTo>
                      <a:pt x="165" y="53"/>
                    </a:lnTo>
                    <a:lnTo>
                      <a:pt x="159" y="52"/>
                    </a:lnTo>
                    <a:lnTo>
                      <a:pt x="153" y="51"/>
                    </a:lnTo>
                    <a:lnTo>
                      <a:pt x="148" y="50"/>
                    </a:lnTo>
                    <a:lnTo>
                      <a:pt x="150" y="51"/>
                    </a:lnTo>
                    <a:lnTo>
                      <a:pt x="152" y="53"/>
                    </a:lnTo>
                    <a:lnTo>
                      <a:pt x="154" y="54"/>
                    </a:lnTo>
                    <a:lnTo>
                      <a:pt x="154" y="56"/>
                    </a:lnTo>
                    <a:lnTo>
                      <a:pt x="152" y="58"/>
                    </a:lnTo>
                    <a:lnTo>
                      <a:pt x="150" y="60"/>
                    </a:lnTo>
                    <a:lnTo>
                      <a:pt x="147" y="62"/>
                    </a:lnTo>
                    <a:lnTo>
                      <a:pt x="145" y="64"/>
                    </a:lnTo>
                    <a:lnTo>
                      <a:pt x="143" y="64"/>
                    </a:lnTo>
                    <a:lnTo>
                      <a:pt x="142" y="63"/>
                    </a:lnTo>
                    <a:lnTo>
                      <a:pt x="140" y="61"/>
                    </a:lnTo>
                    <a:lnTo>
                      <a:pt x="139" y="61"/>
                    </a:lnTo>
                    <a:lnTo>
                      <a:pt x="135" y="58"/>
                    </a:lnTo>
                    <a:lnTo>
                      <a:pt x="131" y="56"/>
                    </a:lnTo>
                    <a:lnTo>
                      <a:pt x="128" y="54"/>
                    </a:lnTo>
                    <a:lnTo>
                      <a:pt x="124" y="53"/>
                    </a:lnTo>
                    <a:lnTo>
                      <a:pt x="121" y="51"/>
                    </a:lnTo>
                    <a:lnTo>
                      <a:pt x="118" y="49"/>
                    </a:lnTo>
                    <a:lnTo>
                      <a:pt x="115" y="46"/>
                    </a:lnTo>
                    <a:lnTo>
                      <a:pt x="112" y="44"/>
                    </a:lnTo>
                    <a:lnTo>
                      <a:pt x="110" y="43"/>
                    </a:lnTo>
                    <a:lnTo>
                      <a:pt x="107" y="41"/>
                    </a:lnTo>
                    <a:lnTo>
                      <a:pt x="103" y="40"/>
                    </a:lnTo>
                    <a:lnTo>
                      <a:pt x="100" y="39"/>
                    </a:lnTo>
                    <a:lnTo>
                      <a:pt x="104" y="43"/>
                    </a:lnTo>
                    <a:lnTo>
                      <a:pt x="107" y="46"/>
                    </a:lnTo>
                    <a:lnTo>
                      <a:pt x="112" y="50"/>
                    </a:lnTo>
                    <a:lnTo>
                      <a:pt x="115" y="53"/>
                    </a:lnTo>
                    <a:lnTo>
                      <a:pt x="118" y="56"/>
                    </a:lnTo>
                    <a:lnTo>
                      <a:pt x="120" y="60"/>
                    </a:lnTo>
                    <a:lnTo>
                      <a:pt x="120" y="64"/>
                    </a:lnTo>
                    <a:lnTo>
                      <a:pt x="116" y="67"/>
                    </a:lnTo>
                    <a:lnTo>
                      <a:pt x="112" y="68"/>
                    </a:lnTo>
                    <a:lnTo>
                      <a:pt x="107" y="68"/>
                    </a:lnTo>
                    <a:lnTo>
                      <a:pt x="103" y="68"/>
                    </a:lnTo>
                    <a:lnTo>
                      <a:pt x="98" y="68"/>
                    </a:lnTo>
                    <a:lnTo>
                      <a:pt x="93" y="68"/>
                    </a:lnTo>
                    <a:lnTo>
                      <a:pt x="88" y="67"/>
                    </a:lnTo>
                    <a:lnTo>
                      <a:pt x="83" y="67"/>
                    </a:lnTo>
                    <a:lnTo>
                      <a:pt x="79" y="67"/>
                    </a:lnTo>
                    <a:lnTo>
                      <a:pt x="76" y="66"/>
                    </a:lnTo>
                    <a:lnTo>
                      <a:pt x="73" y="66"/>
                    </a:lnTo>
                    <a:lnTo>
                      <a:pt x="70" y="66"/>
                    </a:lnTo>
                    <a:lnTo>
                      <a:pt x="67" y="66"/>
                    </a:lnTo>
                    <a:lnTo>
                      <a:pt x="60" y="65"/>
                    </a:lnTo>
                    <a:lnTo>
                      <a:pt x="53" y="64"/>
                    </a:lnTo>
                    <a:lnTo>
                      <a:pt x="47" y="63"/>
                    </a:lnTo>
                    <a:lnTo>
                      <a:pt x="41" y="61"/>
                    </a:lnTo>
                    <a:lnTo>
                      <a:pt x="35" y="59"/>
                    </a:lnTo>
                    <a:lnTo>
                      <a:pt x="30" y="58"/>
                    </a:lnTo>
                    <a:lnTo>
                      <a:pt x="24" y="55"/>
                    </a:lnTo>
                    <a:lnTo>
                      <a:pt x="20" y="53"/>
                    </a:lnTo>
                    <a:lnTo>
                      <a:pt x="21" y="55"/>
                    </a:lnTo>
                    <a:lnTo>
                      <a:pt x="23" y="57"/>
                    </a:lnTo>
                    <a:lnTo>
                      <a:pt x="26" y="59"/>
                    </a:lnTo>
                    <a:lnTo>
                      <a:pt x="28" y="61"/>
                    </a:lnTo>
                    <a:lnTo>
                      <a:pt x="27" y="64"/>
                    </a:lnTo>
                    <a:lnTo>
                      <a:pt x="24" y="68"/>
                    </a:lnTo>
                    <a:lnTo>
                      <a:pt x="20" y="71"/>
                    </a:lnTo>
                    <a:lnTo>
                      <a:pt x="14" y="73"/>
                    </a:lnTo>
                    <a:lnTo>
                      <a:pt x="14" y="68"/>
                    </a:lnTo>
                    <a:lnTo>
                      <a:pt x="14" y="63"/>
                    </a:lnTo>
                    <a:lnTo>
                      <a:pt x="14" y="58"/>
                    </a:lnTo>
                    <a:lnTo>
                      <a:pt x="13" y="53"/>
                    </a:lnTo>
                    <a:lnTo>
                      <a:pt x="0" y="47"/>
                    </a:lnTo>
                    <a:lnTo>
                      <a:pt x="12" y="46"/>
                    </a:lnTo>
                    <a:lnTo>
                      <a:pt x="23" y="45"/>
                    </a:lnTo>
                    <a:lnTo>
                      <a:pt x="34" y="44"/>
                    </a:lnTo>
                    <a:lnTo>
                      <a:pt x="44" y="42"/>
                    </a:lnTo>
                    <a:lnTo>
                      <a:pt x="54" y="40"/>
                    </a:lnTo>
                    <a:lnTo>
                      <a:pt x="64" y="38"/>
                    </a:lnTo>
                    <a:lnTo>
                      <a:pt x="74" y="36"/>
                    </a:lnTo>
                    <a:lnTo>
                      <a:pt x="85" y="34"/>
                    </a:lnTo>
                    <a:lnTo>
                      <a:pt x="89" y="33"/>
                    </a:lnTo>
                    <a:lnTo>
                      <a:pt x="93" y="32"/>
                    </a:lnTo>
                    <a:lnTo>
                      <a:pt x="97" y="32"/>
                    </a:lnTo>
                    <a:lnTo>
                      <a:pt x="100" y="30"/>
                    </a:lnTo>
                    <a:lnTo>
                      <a:pt x="96" y="30"/>
                    </a:lnTo>
                    <a:lnTo>
                      <a:pt x="93" y="30"/>
                    </a:lnTo>
                    <a:lnTo>
                      <a:pt x="90" y="30"/>
                    </a:lnTo>
                    <a:lnTo>
                      <a:pt x="86" y="31"/>
                    </a:lnTo>
                    <a:lnTo>
                      <a:pt x="82" y="31"/>
                    </a:lnTo>
                    <a:lnTo>
                      <a:pt x="78" y="31"/>
                    </a:lnTo>
                    <a:lnTo>
                      <a:pt x="74" y="31"/>
                    </a:lnTo>
                    <a:lnTo>
                      <a:pt x="71" y="30"/>
                    </a:lnTo>
                    <a:lnTo>
                      <a:pt x="73" y="28"/>
                    </a:lnTo>
                    <a:lnTo>
                      <a:pt x="74" y="26"/>
                    </a:lnTo>
                    <a:lnTo>
                      <a:pt x="76" y="24"/>
                    </a:lnTo>
                    <a:lnTo>
                      <a:pt x="77" y="22"/>
                    </a:lnTo>
                    <a:lnTo>
                      <a:pt x="88" y="22"/>
                    </a:lnTo>
                    <a:lnTo>
                      <a:pt x="98" y="23"/>
                    </a:lnTo>
                    <a:lnTo>
                      <a:pt x="108" y="23"/>
                    </a:lnTo>
                    <a:lnTo>
                      <a:pt x="118" y="24"/>
                    </a:lnTo>
                    <a:lnTo>
                      <a:pt x="127" y="26"/>
                    </a:lnTo>
                    <a:lnTo>
                      <a:pt x="137" y="27"/>
                    </a:lnTo>
                    <a:lnTo>
                      <a:pt x="146" y="28"/>
                    </a:lnTo>
                    <a:lnTo>
                      <a:pt x="155" y="29"/>
                    </a:lnTo>
                    <a:lnTo>
                      <a:pt x="158" y="29"/>
                    </a:lnTo>
                    <a:lnTo>
                      <a:pt x="161" y="29"/>
                    </a:lnTo>
                    <a:lnTo>
                      <a:pt x="164" y="29"/>
                    </a:lnTo>
                    <a:lnTo>
                      <a:pt x="167" y="30"/>
                    </a:lnTo>
                    <a:lnTo>
                      <a:pt x="170" y="30"/>
                    </a:lnTo>
                    <a:lnTo>
                      <a:pt x="173" y="30"/>
                    </a:lnTo>
                    <a:lnTo>
                      <a:pt x="176" y="30"/>
                    </a:lnTo>
                    <a:lnTo>
                      <a:pt x="179" y="30"/>
                    </a:lnTo>
                    <a:lnTo>
                      <a:pt x="176" y="28"/>
                    </a:lnTo>
                    <a:lnTo>
                      <a:pt x="172" y="27"/>
                    </a:lnTo>
                    <a:lnTo>
                      <a:pt x="167" y="25"/>
                    </a:lnTo>
                    <a:lnTo>
                      <a:pt x="163" y="24"/>
                    </a:lnTo>
                    <a:lnTo>
                      <a:pt x="158" y="23"/>
                    </a:lnTo>
                    <a:lnTo>
                      <a:pt x="153" y="23"/>
                    </a:lnTo>
                    <a:lnTo>
                      <a:pt x="148" y="22"/>
                    </a:lnTo>
                    <a:lnTo>
                      <a:pt x="143" y="20"/>
                    </a:lnTo>
                    <a:lnTo>
                      <a:pt x="146" y="19"/>
                    </a:lnTo>
                    <a:lnTo>
                      <a:pt x="148" y="18"/>
                    </a:lnTo>
                    <a:lnTo>
                      <a:pt x="149" y="16"/>
                    </a:lnTo>
                    <a:lnTo>
                      <a:pt x="151" y="14"/>
                    </a:lnTo>
                    <a:lnTo>
                      <a:pt x="153" y="13"/>
                    </a:lnTo>
                    <a:lnTo>
                      <a:pt x="155" y="11"/>
                    </a:lnTo>
                    <a:lnTo>
                      <a:pt x="158" y="10"/>
                    </a:lnTo>
                    <a:lnTo>
                      <a:pt x="162" y="10"/>
                    </a:lnTo>
                    <a:lnTo>
                      <a:pt x="169" y="10"/>
                    </a:lnTo>
                    <a:lnTo>
                      <a:pt x="176" y="10"/>
                    </a:lnTo>
                    <a:lnTo>
                      <a:pt x="182" y="9"/>
                    </a:lnTo>
                    <a:lnTo>
                      <a:pt x="188" y="9"/>
                    </a:lnTo>
                    <a:lnTo>
                      <a:pt x="194" y="7"/>
                    </a:lnTo>
                    <a:lnTo>
                      <a:pt x="200" y="6"/>
                    </a:lnTo>
                    <a:lnTo>
                      <a:pt x="206" y="5"/>
                    </a:lnTo>
                    <a:lnTo>
                      <a:pt x="212" y="4"/>
                    </a:lnTo>
                    <a:lnTo>
                      <a:pt x="217" y="3"/>
                    </a:lnTo>
                    <a:lnTo>
                      <a:pt x="223" y="2"/>
                    </a:lnTo>
                    <a:lnTo>
                      <a:pt x="229" y="1"/>
                    </a:lnTo>
                    <a:lnTo>
                      <a:pt x="235" y="0"/>
                    </a:lnTo>
                    <a:lnTo>
                      <a:pt x="241" y="0"/>
                    </a:lnTo>
                    <a:lnTo>
                      <a:pt x="247" y="0"/>
                    </a:lnTo>
                    <a:lnTo>
                      <a:pt x="254" y="2"/>
                    </a:lnTo>
                    <a:lnTo>
                      <a:pt x="261" y="3"/>
                    </a:lnTo>
                    <a:lnTo>
                      <a:pt x="269" y="5"/>
                    </a:lnTo>
                    <a:close/>
                  </a:path>
                </a:pathLst>
              </a:custGeom>
              <a:solidFill>
                <a:srgbClr val="FFFFFF"/>
              </a:solidFill>
              <a:ln w="9525">
                <a:noFill/>
                <a:round/>
                <a:headEnd/>
                <a:tailEnd/>
              </a:ln>
            </p:spPr>
            <p:txBody>
              <a:bodyPr/>
              <a:lstStyle/>
              <a:p>
                <a:endParaRPr lang="en-US"/>
              </a:p>
            </p:txBody>
          </p:sp>
          <p:sp>
            <p:nvSpPr>
              <p:cNvPr id="24701" name="Freeform 44"/>
              <p:cNvSpPr>
                <a:spLocks/>
              </p:cNvSpPr>
              <p:nvPr/>
            </p:nvSpPr>
            <p:spPr bwMode="auto">
              <a:xfrm>
                <a:off x="449" y="3479"/>
                <a:ext cx="536" cy="103"/>
              </a:xfrm>
              <a:custGeom>
                <a:avLst/>
                <a:gdLst>
                  <a:gd name="T0" fmla="*/ 496 w 536"/>
                  <a:gd name="T1" fmla="*/ 103 h 103"/>
                  <a:gd name="T2" fmla="*/ 490 w 536"/>
                  <a:gd name="T3" fmla="*/ 102 h 103"/>
                  <a:gd name="T4" fmla="*/ 474 w 536"/>
                  <a:gd name="T5" fmla="*/ 99 h 103"/>
                  <a:gd name="T6" fmla="*/ 451 w 536"/>
                  <a:gd name="T7" fmla="*/ 95 h 103"/>
                  <a:gd name="T8" fmla="*/ 421 w 536"/>
                  <a:gd name="T9" fmla="*/ 89 h 103"/>
                  <a:gd name="T10" fmla="*/ 386 w 536"/>
                  <a:gd name="T11" fmla="*/ 82 h 103"/>
                  <a:gd name="T12" fmla="*/ 345 w 536"/>
                  <a:gd name="T13" fmla="*/ 75 h 103"/>
                  <a:gd name="T14" fmla="*/ 303 w 536"/>
                  <a:gd name="T15" fmla="*/ 67 h 103"/>
                  <a:gd name="T16" fmla="*/ 258 w 536"/>
                  <a:gd name="T17" fmla="*/ 59 h 103"/>
                  <a:gd name="T18" fmla="*/ 214 w 536"/>
                  <a:gd name="T19" fmla="*/ 50 h 103"/>
                  <a:gd name="T20" fmla="*/ 170 w 536"/>
                  <a:gd name="T21" fmla="*/ 42 h 103"/>
                  <a:gd name="T22" fmla="*/ 129 w 536"/>
                  <a:gd name="T23" fmla="*/ 34 h 103"/>
                  <a:gd name="T24" fmla="*/ 91 w 536"/>
                  <a:gd name="T25" fmla="*/ 27 h 103"/>
                  <a:gd name="T26" fmla="*/ 58 w 536"/>
                  <a:gd name="T27" fmla="*/ 21 h 103"/>
                  <a:gd name="T28" fmla="*/ 31 w 536"/>
                  <a:gd name="T29" fmla="*/ 16 h 103"/>
                  <a:gd name="T30" fmla="*/ 11 w 536"/>
                  <a:gd name="T31" fmla="*/ 12 h 103"/>
                  <a:gd name="T32" fmla="*/ 0 w 536"/>
                  <a:gd name="T33" fmla="*/ 10 h 103"/>
                  <a:gd name="T34" fmla="*/ 5 w 536"/>
                  <a:gd name="T35" fmla="*/ 7 h 103"/>
                  <a:gd name="T36" fmla="*/ 10 w 536"/>
                  <a:gd name="T37" fmla="*/ 5 h 103"/>
                  <a:gd name="T38" fmla="*/ 15 w 536"/>
                  <a:gd name="T39" fmla="*/ 3 h 103"/>
                  <a:gd name="T40" fmla="*/ 18 w 536"/>
                  <a:gd name="T41" fmla="*/ 0 h 103"/>
                  <a:gd name="T42" fmla="*/ 28 w 536"/>
                  <a:gd name="T43" fmla="*/ 1 h 103"/>
                  <a:gd name="T44" fmla="*/ 47 w 536"/>
                  <a:gd name="T45" fmla="*/ 4 h 103"/>
                  <a:gd name="T46" fmla="*/ 74 w 536"/>
                  <a:gd name="T47" fmla="*/ 9 h 103"/>
                  <a:gd name="T48" fmla="*/ 108 w 536"/>
                  <a:gd name="T49" fmla="*/ 15 h 103"/>
                  <a:gd name="T50" fmla="*/ 147 w 536"/>
                  <a:gd name="T51" fmla="*/ 23 h 103"/>
                  <a:gd name="T52" fmla="*/ 190 w 536"/>
                  <a:gd name="T53" fmla="*/ 31 h 103"/>
                  <a:gd name="T54" fmla="*/ 237 w 536"/>
                  <a:gd name="T55" fmla="*/ 39 h 103"/>
                  <a:gd name="T56" fmla="*/ 283 w 536"/>
                  <a:gd name="T57" fmla="*/ 49 h 103"/>
                  <a:gd name="T58" fmla="*/ 330 w 536"/>
                  <a:gd name="T59" fmla="*/ 57 h 103"/>
                  <a:gd name="T60" fmla="*/ 375 w 536"/>
                  <a:gd name="T61" fmla="*/ 66 h 103"/>
                  <a:gd name="T62" fmla="*/ 417 w 536"/>
                  <a:gd name="T63" fmla="*/ 74 h 103"/>
                  <a:gd name="T64" fmla="*/ 456 w 536"/>
                  <a:gd name="T65" fmla="*/ 82 h 103"/>
                  <a:gd name="T66" fmla="*/ 488 w 536"/>
                  <a:gd name="T67" fmla="*/ 88 h 103"/>
                  <a:gd name="T68" fmla="*/ 513 w 536"/>
                  <a:gd name="T69" fmla="*/ 92 h 103"/>
                  <a:gd name="T70" fmla="*/ 529 w 536"/>
                  <a:gd name="T71" fmla="*/ 96 h 103"/>
                  <a:gd name="T72" fmla="*/ 536 w 536"/>
                  <a:gd name="T73" fmla="*/ 97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36"/>
                  <a:gd name="T112" fmla="*/ 0 h 103"/>
                  <a:gd name="T113" fmla="*/ 536 w 536"/>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36" h="103">
                    <a:moveTo>
                      <a:pt x="536" y="97"/>
                    </a:moveTo>
                    <a:lnTo>
                      <a:pt x="496" y="103"/>
                    </a:lnTo>
                    <a:lnTo>
                      <a:pt x="494" y="103"/>
                    </a:lnTo>
                    <a:lnTo>
                      <a:pt x="490" y="102"/>
                    </a:lnTo>
                    <a:lnTo>
                      <a:pt x="483" y="101"/>
                    </a:lnTo>
                    <a:lnTo>
                      <a:pt x="474" y="99"/>
                    </a:lnTo>
                    <a:lnTo>
                      <a:pt x="464" y="97"/>
                    </a:lnTo>
                    <a:lnTo>
                      <a:pt x="451" y="95"/>
                    </a:lnTo>
                    <a:lnTo>
                      <a:pt x="437" y="92"/>
                    </a:lnTo>
                    <a:lnTo>
                      <a:pt x="421" y="89"/>
                    </a:lnTo>
                    <a:lnTo>
                      <a:pt x="404" y="86"/>
                    </a:lnTo>
                    <a:lnTo>
                      <a:pt x="386" y="82"/>
                    </a:lnTo>
                    <a:lnTo>
                      <a:pt x="366" y="79"/>
                    </a:lnTo>
                    <a:lnTo>
                      <a:pt x="345" y="75"/>
                    </a:lnTo>
                    <a:lnTo>
                      <a:pt x="324" y="71"/>
                    </a:lnTo>
                    <a:lnTo>
                      <a:pt x="303" y="67"/>
                    </a:lnTo>
                    <a:lnTo>
                      <a:pt x="280" y="63"/>
                    </a:lnTo>
                    <a:lnTo>
                      <a:pt x="258" y="59"/>
                    </a:lnTo>
                    <a:lnTo>
                      <a:pt x="236" y="54"/>
                    </a:lnTo>
                    <a:lnTo>
                      <a:pt x="214" y="50"/>
                    </a:lnTo>
                    <a:lnTo>
                      <a:pt x="192" y="46"/>
                    </a:lnTo>
                    <a:lnTo>
                      <a:pt x="170" y="42"/>
                    </a:lnTo>
                    <a:lnTo>
                      <a:pt x="149" y="38"/>
                    </a:lnTo>
                    <a:lnTo>
                      <a:pt x="129" y="34"/>
                    </a:lnTo>
                    <a:lnTo>
                      <a:pt x="109" y="30"/>
                    </a:lnTo>
                    <a:lnTo>
                      <a:pt x="91" y="27"/>
                    </a:lnTo>
                    <a:lnTo>
                      <a:pt x="73" y="24"/>
                    </a:lnTo>
                    <a:lnTo>
                      <a:pt x="58" y="21"/>
                    </a:lnTo>
                    <a:lnTo>
                      <a:pt x="43" y="18"/>
                    </a:lnTo>
                    <a:lnTo>
                      <a:pt x="31" y="16"/>
                    </a:lnTo>
                    <a:lnTo>
                      <a:pt x="20" y="13"/>
                    </a:lnTo>
                    <a:lnTo>
                      <a:pt x="11" y="12"/>
                    </a:lnTo>
                    <a:lnTo>
                      <a:pt x="4" y="11"/>
                    </a:lnTo>
                    <a:lnTo>
                      <a:pt x="0" y="10"/>
                    </a:lnTo>
                    <a:lnTo>
                      <a:pt x="3" y="9"/>
                    </a:lnTo>
                    <a:lnTo>
                      <a:pt x="5" y="7"/>
                    </a:lnTo>
                    <a:lnTo>
                      <a:pt x="7" y="6"/>
                    </a:lnTo>
                    <a:lnTo>
                      <a:pt x="10" y="5"/>
                    </a:lnTo>
                    <a:lnTo>
                      <a:pt x="12" y="4"/>
                    </a:lnTo>
                    <a:lnTo>
                      <a:pt x="15" y="3"/>
                    </a:lnTo>
                    <a:lnTo>
                      <a:pt x="16" y="1"/>
                    </a:lnTo>
                    <a:lnTo>
                      <a:pt x="18" y="0"/>
                    </a:lnTo>
                    <a:lnTo>
                      <a:pt x="22" y="0"/>
                    </a:lnTo>
                    <a:lnTo>
                      <a:pt x="28" y="1"/>
                    </a:lnTo>
                    <a:lnTo>
                      <a:pt x="36" y="3"/>
                    </a:lnTo>
                    <a:lnTo>
                      <a:pt x="47" y="4"/>
                    </a:lnTo>
                    <a:lnTo>
                      <a:pt x="60" y="7"/>
                    </a:lnTo>
                    <a:lnTo>
                      <a:pt x="74" y="9"/>
                    </a:lnTo>
                    <a:lnTo>
                      <a:pt x="90" y="12"/>
                    </a:lnTo>
                    <a:lnTo>
                      <a:pt x="108" y="15"/>
                    </a:lnTo>
                    <a:lnTo>
                      <a:pt x="127" y="19"/>
                    </a:lnTo>
                    <a:lnTo>
                      <a:pt x="147" y="23"/>
                    </a:lnTo>
                    <a:lnTo>
                      <a:pt x="169" y="27"/>
                    </a:lnTo>
                    <a:lnTo>
                      <a:pt x="190" y="31"/>
                    </a:lnTo>
                    <a:lnTo>
                      <a:pt x="213" y="35"/>
                    </a:lnTo>
                    <a:lnTo>
                      <a:pt x="237" y="39"/>
                    </a:lnTo>
                    <a:lnTo>
                      <a:pt x="260" y="44"/>
                    </a:lnTo>
                    <a:lnTo>
                      <a:pt x="283" y="49"/>
                    </a:lnTo>
                    <a:lnTo>
                      <a:pt x="307" y="53"/>
                    </a:lnTo>
                    <a:lnTo>
                      <a:pt x="330" y="57"/>
                    </a:lnTo>
                    <a:lnTo>
                      <a:pt x="353" y="62"/>
                    </a:lnTo>
                    <a:lnTo>
                      <a:pt x="375" y="66"/>
                    </a:lnTo>
                    <a:lnTo>
                      <a:pt x="397" y="70"/>
                    </a:lnTo>
                    <a:lnTo>
                      <a:pt x="417" y="74"/>
                    </a:lnTo>
                    <a:lnTo>
                      <a:pt x="437" y="78"/>
                    </a:lnTo>
                    <a:lnTo>
                      <a:pt x="456" y="82"/>
                    </a:lnTo>
                    <a:lnTo>
                      <a:pt x="473" y="85"/>
                    </a:lnTo>
                    <a:lnTo>
                      <a:pt x="488" y="88"/>
                    </a:lnTo>
                    <a:lnTo>
                      <a:pt x="501" y="90"/>
                    </a:lnTo>
                    <a:lnTo>
                      <a:pt x="513" y="92"/>
                    </a:lnTo>
                    <a:lnTo>
                      <a:pt x="522" y="94"/>
                    </a:lnTo>
                    <a:lnTo>
                      <a:pt x="529" y="96"/>
                    </a:lnTo>
                    <a:lnTo>
                      <a:pt x="534" y="97"/>
                    </a:lnTo>
                    <a:lnTo>
                      <a:pt x="536" y="97"/>
                    </a:lnTo>
                    <a:close/>
                  </a:path>
                </a:pathLst>
              </a:custGeom>
              <a:solidFill>
                <a:srgbClr val="FFFFFF"/>
              </a:solidFill>
              <a:ln w="9525">
                <a:noFill/>
                <a:round/>
                <a:headEnd/>
                <a:tailEnd/>
              </a:ln>
            </p:spPr>
            <p:txBody>
              <a:bodyPr/>
              <a:lstStyle/>
              <a:p>
                <a:endParaRPr lang="en-US"/>
              </a:p>
            </p:txBody>
          </p:sp>
          <p:sp>
            <p:nvSpPr>
              <p:cNvPr id="24702" name="Freeform 45"/>
              <p:cNvSpPr>
                <a:spLocks/>
              </p:cNvSpPr>
              <p:nvPr/>
            </p:nvSpPr>
            <p:spPr bwMode="auto">
              <a:xfrm>
                <a:off x="778" y="3480"/>
                <a:ext cx="73" cy="55"/>
              </a:xfrm>
              <a:custGeom>
                <a:avLst/>
                <a:gdLst>
                  <a:gd name="T0" fmla="*/ 57 w 73"/>
                  <a:gd name="T1" fmla="*/ 6 h 55"/>
                  <a:gd name="T2" fmla="*/ 66 w 73"/>
                  <a:gd name="T3" fmla="*/ 17 h 55"/>
                  <a:gd name="T4" fmla="*/ 72 w 73"/>
                  <a:gd name="T5" fmla="*/ 29 h 55"/>
                  <a:gd name="T6" fmla="*/ 73 w 73"/>
                  <a:gd name="T7" fmla="*/ 42 h 55"/>
                  <a:gd name="T8" fmla="*/ 72 w 73"/>
                  <a:gd name="T9" fmla="*/ 49 h 55"/>
                  <a:gd name="T10" fmla="*/ 70 w 73"/>
                  <a:gd name="T11" fmla="*/ 51 h 55"/>
                  <a:gd name="T12" fmla="*/ 68 w 73"/>
                  <a:gd name="T13" fmla="*/ 53 h 55"/>
                  <a:gd name="T14" fmla="*/ 63 w 73"/>
                  <a:gd name="T15" fmla="*/ 55 h 55"/>
                  <a:gd name="T16" fmla="*/ 57 w 73"/>
                  <a:gd name="T17" fmla="*/ 55 h 55"/>
                  <a:gd name="T18" fmla="*/ 51 w 73"/>
                  <a:gd name="T19" fmla="*/ 55 h 55"/>
                  <a:gd name="T20" fmla="*/ 48 w 73"/>
                  <a:gd name="T21" fmla="*/ 49 h 55"/>
                  <a:gd name="T22" fmla="*/ 46 w 73"/>
                  <a:gd name="T23" fmla="*/ 40 h 55"/>
                  <a:gd name="T24" fmla="*/ 47 w 73"/>
                  <a:gd name="T25" fmla="*/ 34 h 55"/>
                  <a:gd name="T26" fmla="*/ 49 w 73"/>
                  <a:gd name="T27" fmla="*/ 32 h 55"/>
                  <a:gd name="T28" fmla="*/ 52 w 73"/>
                  <a:gd name="T29" fmla="*/ 29 h 55"/>
                  <a:gd name="T30" fmla="*/ 59 w 73"/>
                  <a:gd name="T31" fmla="*/ 26 h 55"/>
                  <a:gd name="T32" fmla="*/ 63 w 73"/>
                  <a:gd name="T33" fmla="*/ 25 h 55"/>
                  <a:gd name="T34" fmla="*/ 60 w 73"/>
                  <a:gd name="T35" fmla="*/ 24 h 55"/>
                  <a:gd name="T36" fmla="*/ 59 w 73"/>
                  <a:gd name="T37" fmla="*/ 24 h 55"/>
                  <a:gd name="T38" fmla="*/ 57 w 73"/>
                  <a:gd name="T39" fmla="*/ 24 h 55"/>
                  <a:gd name="T40" fmla="*/ 53 w 73"/>
                  <a:gd name="T41" fmla="*/ 25 h 55"/>
                  <a:gd name="T42" fmla="*/ 46 w 73"/>
                  <a:gd name="T43" fmla="*/ 26 h 55"/>
                  <a:gd name="T44" fmla="*/ 42 w 73"/>
                  <a:gd name="T45" fmla="*/ 22 h 55"/>
                  <a:gd name="T46" fmla="*/ 37 w 73"/>
                  <a:gd name="T47" fmla="*/ 12 h 55"/>
                  <a:gd name="T48" fmla="*/ 36 w 73"/>
                  <a:gd name="T49" fmla="*/ 6 h 55"/>
                  <a:gd name="T50" fmla="*/ 33 w 73"/>
                  <a:gd name="T51" fmla="*/ 6 h 55"/>
                  <a:gd name="T52" fmla="*/ 33 w 73"/>
                  <a:gd name="T53" fmla="*/ 8 h 55"/>
                  <a:gd name="T54" fmla="*/ 30 w 73"/>
                  <a:gd name="T55" fmla="*/ 18 h 55"/>
                  <a:gd name="T56" fmla="*/ 34 w 73"/>
                  <a:gd name="T57" fmla="*/ 38 h 55"/>
                  <a:gd name="T58" fmla="*/ 31 w 73"/>
                  <a:gd name="T59" fmla="*/ 49 h 55"/>
                  <a:gd name="T60" fmla="*/ 25 w 73"/>
                  <a:gd name="T61" fmla="*/ 50 h 55"/>
                  <a:gd name="T62" fmla="*/ 18 w 73"/>
                  <a:gd name="T63" fmla="*/ 48 h 55"/>
                  <a:gd name="T64" fmla="*/ 12 w 73"/>
                  <a:gd name="T65" fmla="*/ 43 h 55"/>
                  <a:gd name="T66" fmla="*/ 8 w 73"/>
                  <a:gd name="T67" fmla="*/ 38 h 55"/>
                  <a:gd name="T68" fmla="*/ 5 w 73"/>
                  <a:gd name="T69" fmla="*/ 32 h 55"/>
                  <a:gd name="T70" fmla="*/ 1 w 73"/>
                  <a:gd name="T71" fmla="*/ 24 h 55"/>
                  <a:gd name="T72" fmla="*/ 0 w 73"/>
                  <a:gd name="T73" fmla="*/ 10 h 55"/>
                  <a:gd name="T74" fmla="*/ 4 w 73"/>
                  <a:gd name="T75" fmla="*/ 3 h 55"/>
                  <a:gd name="T76" fmla="*/ 11 w 73"/>
                  <a:gd name="T77" fmla="*/ 2 h 55"/>
                  <a:gd name="T78" fmla="*/ 18 w 73"/>
                  <a:gd name="T79" fmla="*/ 1 h 55"/>
                  <a:gd name="T80" fmla="*/ 24 w 73"/>
                  <a:gd name="T81" fmla="*/ 2 h 55"/>
                  <a:gd name="T82" fmla="*/ 29 w 73"/>
                  <a:gd name="T83" fmla="*/ 3 h 55"/>
                  <a:gd name="T84" fmla="*/ 35 w 73"/>
                  <a:gd name="T85" fmla="*/ 3 h 55"/>
                  <a:gd name="T86" fmla="*/ 41 w 73"/>
                  <a:gd name="T87" fmla="*/ 2 h 55"/>
                  <a:gd name="T88" fmla="*/ 47 w 73"/>
                  <a:gd name="T89" fmla="*/ 0 h 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3"/>
                  <a:gd name="T136" fmla="*/ 0 h 55"/>
                  <a:gd name="T137" fmla="*/ 73 w 73"/>
                  <a:gd name="T138" fmla="*/ 55 h 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3" h="55">
                    <a:moveTo>
                      <a:pt x="51" y="1"/>
                    </a:moveTo>
                    <a:lnTo>
                      <a:pt x="57" y="6"/>
                    </a:lnTo>
                    <a:lnTo>
                      <a:pt x="62" y="11"/>
                    </a:lnTo>
                    <a:lnTo>
                      <a:pt x="66" y="17"/>
                    </a:lnTo>
                    <a:lnTo>
                      <a:pt x="69" y="23"/>
                    </a:lnTo>
                    <a:lnTo>
                      <a:pt x="72" y="29"/>
                    </a:lnTo>
                    <a:lnTo>
                      <a:pt x="73" y="35"/>
                    </a:lnTo>
                    <a:lnTo>
                      <a:pt x="73" y="42"/>
                    </a:lnTo>
                    <a:lnTo>
                      <a:pt x="72" y="48"/>
                    </a:lnTo>
                    <a:lnTo>
                      <a:pt x="72" y="49"/>
                    </a:lnTo>
                    <a:lnTo>
                      <a:pt x="71" y="50"/>
                    </a:lnTo>
                    <a:lnTo>
                      <a:pt x="70" y="51"/>
                    </a:lnTo>
                    <a:lnTo>
                      <a:pt x="68" y="53"/>
                    </a:lnTo>
                    <a:lnTo>
                      <a:pt x="65" y="54"/>
                    </a:lnTo>
                    <a:lnTo>
                      <a:pt x="63" y="55"/>
                    </a:lnTo>
                    <a:lnTo>
                      <a:pt x="60" y="55"/>
                    </a:lnTo>
                    <a:lnTo>
                      <a:pt x="57" y="55"/>
                    </a:lnTo>
                    <a:lnTo>
                      <a:pt x="54" y="55"/>
                    </a:lnTo>
                    <a:lnTo>
                      <a:pt x="51" y="55"/>
                    </a:lnTo>
                    <a:lnTo>
                      <a:pt x="51" y="54"/>
                    </a:lnTo>
                    <a:lnTo>
                      <a:pt x="48" y="49"/>
                    </a:lnTo>
                    <a:lnTo>
                      <a:pt x="46" y="44"/>
                    </a:lnTo>
                    <a:lnTo>
                      <a:pt x="46" y="40"/>
                    </a:lnTo>
                    <a:lnTo>
                      <a:pt x="46" y="34"/>
                    </a:lnTo>
                    <a:lnTo>
                      <a:pt x="47" y="34"/>
                    </a:lnTo>
                    <a:lnTo>
                      <a:pt x="48" y="33"/>
                    </a:lnTo>
                    <a:lnTo>
                      <a:pt x="49" y="32"/>
                    </a:lnTo>
                    <a:lnTo>
                      <a:pt x="49" y="31"/>
                    </a:lnTo>
                    <a:lnTo>
                      <a:pt x="52" y="29"/>
                    </a:lnTo>
                    <a:lnTo>
                      <a:pt x="55" y="28"/>
                    </a:lnTo>
                    <a:lnTo>
                      <a:pt x="59" y="26"/>
                    </a:lnTo>
                    <a:lnTo>
                      <a:pt x="63" y="25"/>
                    </a:lnTo>
                    <a:lnTo>
                      <a:pt x="61" y="24"/>
                    </a:lnTo>
                    <a:lnTo>
                      <a:pt x="60" y="24"/>
                    </a:lnTo>
                    <a:lnTo>
                      <a:pt x="59" y="24"/>
                    </a:lnTo>
                    <a:lnTo>
                      <a:pt x="58" y="24"/>
                    </a:lnTo>
                    <a:lnTo>
                      <a:pt x="57" y="24"/>
                    </a:lnTo>
                    <a:lnTo>
                      <a:pt x="53" y="25"/>
                    </a:lnTo>
                    <a:lnTo>
                      <a:pt x="50" y="25"/>
                    </a:lnTo>
                    <a:lnTo>
                      <a:pt x="46" y="26"/>
                    </a:lnTo>
                    <a:lnTo>
                      <a:pt x="43" y="27"/>
                    </a:lnTo>
                    <a:lnTo>
                      <a:pt x="42" y="22"/>
                    </a:lnTo>
                    <a:lnTo>
                      <a:pt x="39" y="17"/>
                    </a:lnTo>
                    <a:lnTo>
                      <a:pt x="37" y="12"/>
                    </a:lnTo>
                    <a:lnTo>
                      <a:pt x="37" y="7"/>
                    </a:lnTo>
                    <a:lnTo>
                      <a:pt x="36" y="6"/>
                    </a:lnTo>
                    <a:lnTo>
                      <a:pt x="34" y="6"/>
                    </a:lnTo>
                    <a:lnTo>
                      <a:pt x="33" y="6"/>
                    </a:lnTo>
                    <a:lnTo>
                      <a:pt x="33" y="7"/>
                    </a:lnTo>
                    <a:lnTo>
                      <a:pt x="33" y="8"/>
                    </a:lnTo>
                    <a:lnTo>
                      <a:pt x="32" y="8"/>
                    </a:lnTo>
                    <a:lnTo>
                      <a:pt x="30" y="18"/>
                    </a:lnTo>
                    <a:lnTo>
                      <a:pt x="32" y="28"/>
                    </a:lnTo>
                    <a:lnTo>
                      <a:pt x="34" y="38"/>
                    </a:lnTo>
                    <a:lnTo>
                      <a:pt x="33" y="48"/>
                    </a:lnTo>
                    <a:lnTo>
                      <a:pt x="31" y="49"/>
                    </a:lnTo>
                    <a:lnTo>
                      <a:pt x="28" y="50"/>
                    </a:lnTo>
                    <a:lnTo>
                      <a:pt x="25" y="50"/>
                    </a:lnTo>
                    <a:lnTo>
                      <a:pt x="22" y="50"/>
                    </a:lnTo>
                    <a:lnTo>
                      <a:pt x="18" y="48"/>
                    </a:lnTo>
                    <a:lnTo>
                      <a:pt x="14" y="46"/>
                    </a:lnTo>
                    <a:lnTo>
                      <a:pt x="12" y="43"/>
                    </a:lnTo>
                    <a:lnTo>
                      <a:pt x="9" y="40"/>
                    </a:lnTo>
                    <a:lnTo>
                      <a:pt x="8" y="38"/>
                    </a:lnTo>
                    <a:lnTo>
                      <a:pt x="6" y="35"/>
                    </a:lnTo>
                    <a:lnTo>
                      <a:pt x="5" y="32"/>
                    </a:lnTo>
                    <a:lnTo>
                      <a:pt x="3" y="30"/>
                    </a:lnTo>
                    <a:lnTo>
                      <a:pt x="1" y="24"/>
                    </a:lnTo>
                    <a:lnTo>
                      <a:pt x="0" y="17"/>
                    </a:lnTo>
                    <a:lnTo>
                      <a:pt x="0" y="10"/>
                    </a:lnTo>
                    <a:lnTo>
                      <a:pt x="1" y="4"/>
                    </a:lnTo>
                    <a:lnTo>
                      <a:pt x="4" y="3"/>
                    </a:lnTo>
                    <a:lnTo>
                      <a:pt x="7" y="3"/>
                    </a:lnTo>
                    <a:lnTo>
                      <a:pt x="11" y="2"/>
                    </a:lnTo>
                    <a:lnTo>
                      <a:pt x="14" y="1"/>
                    </a:lnTo>
                    <a:lnTo>
                      <a:pt x="18" y="1"/>
                    </a:lnTo>
                    <a:lnTo>
                      <a:pt x="21" y="2"/>
                    </a:lnTo>
                    <a:lnTo>
                      <a:pt x="24" y="2"/>
                    </a:lnTo>
                    <a:lnTo>
                      <a:pt x="27" y="2"/>
                    </a:lnTo>
                    <a:lnTo>
                      <a:pt x="29" y="3"/>
                    </a:lnTo>
                    <a:lnTo>
                      <a:pt x="32" y="3"/>
                    </a:lnTo>
                    <a:lnTo>
                      <a:pt x="35" y="3"/>
                    </a:lnTo>
                    <a:lnTo>
                      <a:pt x="39" y="3"/>
                    </a:lnTo>
                    <a:lnTo>
                      <a:pt x="41" y="2"/>
                    </a:lnTo>
                    <a:lnTo>
                      <a:pt x="44" y="1"/>
                    </a:lnTo>
                    <a:lnTo>
                      <a:pt x="47" y="0"/>
                    </a:lnTo>
                    <a:lnTo>
                      <a:pt x="51" y="1"/>
                    </a:lnTo>
                    <a:close/>
                  </a:path>
                </a:pathLst>
              </a:custGeom>
              <a:solidFill>
                <a:srgbClr val="FFFFFF"/>
              </a:solidFill>
              <a:ln w="9525">
                <a:noFill/>
                <a:round/>
                <a:headEnd/>
                <a:tailEnd/>
              </a:ln>
            </p:spPr>
            <p:txBody>
              <a:bodyPr/>
              <a:lstStyle/>
              <a:p>
                <a:endParaRPr lang="en-US"/>
              </a:p>
            </p:txBody>
          </p:sp>
          <p:sp>
            <p:nvSpPr>
              <p:cNvPr id="24703" name="Freeform 46"/>
              <p:cNvSpPr>
                <a:spLocks/>
              </p:cNvSpPr>
              <p:nvPr/>
            </p:nvSpPr>
            <p:spPr bwMode="auto">
              <a:xfrm>
                <a:off x="746" y="3491"/>
                <a:ext cx="30" cy="35"/>
              </a:xfrm>
              <a:custGeom>
                <a:avLst/>
                <a:gdLst>
                  <a:gd name="T0" fmla="*/ 19 w 30"/>
                  <a:gd name="T1" fmla="*/ 2 h 35"/>
                  <a:gd name="T2" fmla="*/ 21 w 30"/>
                  <a:gd name="T3" fmla="*/ 6 h 35"/>
                  <a:gd name="T4" fmla="*/ 22 w 30"/>
                  <a:gd name="T5" fmla="*/ 10 h 35"/>
                  <a:gd name="T6" fmla="*/ 23 w 30"/>
                  <a:gd name="T7" fmla="*/ 14 h 35"/>
                  <a:gd name="T8" fmla="*/ 24 w 30"/>
                  <a:gd name="T9" fmla="*/ 18 h 35"/>
                  <a:gd name="T10" fmla="*/ 26 w 30"/>
                  <a:gd name="T11" fmla="*/ 22 h 35"/>
                  <a:gd name="T12" fmla="*/ 28 w 30"/>
                  <a:gd name="T13" fmla="*/ 26 h 35"/>
                  <a:gd name="T14" fmla="*/ 30 w 30"/>
                  <a:gd name="T15" fmla="*/ 31 h 35"/>
                  <a:gd name="T16" fmla="*/ 30 w 30"/>
                  <a:gd name="T17" fmla="*/ 35 h 35"/>
                  <a:gd name="T18" fmla="*/ 28 w 30"/>
                  <a:gd name="T19" fmla="*/ 35 h 35"/>
                  <a:gd name="T20" fmla="*/ 25 w 30"/>
                  <a:gd name="T21" fmla="*/ 35 h 35"/>
                  <a:gd name="T22" fmla="*/ 23 w 30"/>
                  <a:gd name="T23" fmla="*/ 34 h 35"/>
                  <a:gd name="T24" fmla="*/ 20 w 30"/>
                  <a:gd name="T25" fmla="*/ 34 h 35"/>
                  <a:gd name="T26" fmla="*/ 17 w 30"/>
                  <a:gd name="T27" fmla="*/ 33 h 35"/>
                  <a:gd name="T28" fmla="*/ 14 w 30"/>
                  <a:gd name="T29" fmla="*/ 33 h 35"/>
                  <a:gd name="T30" fmla="*/ 12 w 30"/>
                  <a:gd name="T31" fmla="*/ 32 h 35"/>
                  <a:gd name="T32" fmla="*/ 9 w 30"/>
                  <a:gd name="T33" fmla="*/ 32 h 35"/>
                  <a:gd name="T34" fmla="*/ 5 w 30"/>
                  <a:gd name="T35" fmla="*/ 26 h 35"/>
                  <a:gd name="T36" fmla="*/ 2 w 30"/>
                  <a:gd name="T37" fmla="*/ 19 h 35"/>
                  <a:gd name="T38" fmla="*/ 1 w 30"/>
                  <a:gd name="T39" fmla="*/ 13 h 35"/>
                  <a:gd name="T40" fmla="*/ 0 w 30"/>
                  <a:gd name="T41" fmla="*/ 5 h 35"/>
                  <a:gd name="T42" fmla="*/ 0 w 30"/>
                  <a:gd name="T43" fmla="*/ 3 h 35"/>
                  <a:gd name="T44" fmla="*/ 3 w 30"/>
                  <a:gd name="T45" fmla="*/ 2 h 35"/>
                  <a:gd name="T46" fmla="*/ 7 w 30"/>
                  <a:gd name="T47" fmla="*/ 1 h 35"/>
                  <a:gd name="T48" fmla="*/ 11 w 30"/>
                  <a:gd name="T49" fmla="*/ 0 h 35"/>
                  <a:gd name="T50" fmla="*/ 14 w 30"/>
                  <a:gd name="T51" fmla="*/ 0 h 35"/>
                  <a:gd name="T52" fmla="*/ 17 w 30"/>
                  <a:gd name="T53" fmla="*/ 0 h 35"/>
                  <a:gd name="T54" fmla="*/ 18 w 30"/>
                  <a:gd name="T55" fmla="*/ 1 h 35"/>
                  <a:gd name="T56" fmla="*/ 19 w 30"/>
                  <a:gd name="T57" fmla="*/ 2 h 3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
                  <a:gd name="T88" fmla="*/ 0 h 35"/>
                  <a:gd name="T89" fmla="*/ 30 w 30"/>
                  <a:gd name="T90" fmla="*/ 35 h 3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 h="35">
                    <a:moveTo>
                      <a:pt x="19" y="2"/>
                    </a:moveTo>
                    <a:lnTo>
                      <a:pt x="21" y="6"/>
                    </a:lnTo>
                    <a:lnTo>
                      <a:pt x="22" y="10"/>
                    </a:lnTo>
                    <a:lnTo>
                      <a:pt x="23" y="14"/>
                    </a:lnTo>
                    <a:lnTo>
                      <a:pt x="24" y="18"/>
                    </a:lnTo>
                    <a:lnTo>
                      <a:pt x="26" y="22"/>
                    </a:lnTo>
                    <a:lnTo>
                      <a:pt x="28" y="26"/>
                    </a:lnTo>
                    <a:lnTo>
                      <a:pt x="30" y="31"/>
                    </a:lnTo>
                    <a:lnTo>
                      <a:pt x="30" y="35"/>
                    </a:lnTo>
                    <a:lnTo>
                      <a:pt x="28" y="35"/>
                    </a:lnTo>
                    <a:lnTo>
                      <a:pt x="25" y="35"/>
                    </a:lnTo>
                    <a:lnTo>
                      <a:pt x="23" y="34"/>
                    </a:lnTo>
                    <a:lnTo>
                      <a:pt x="20" y="34"/>
                    </a:lnTo>
                    <a:lnTo>
                      <a:pt x="17" y="33"/>
                    </a:lnTo>
                    <a:lnTo>
                      <a:pt x="14" y="33"/>
                    </a:lnTo>
                    <a:lnTo>
                      <a:pt x="12" y="32"/>
                    </a:lnTo>
                    <a:lnTo>
                      <a:pt x="9" y="32"/>
                    </a:lnTo>
                    <a:lnTo>
                      <a:pt x="5" y="26"/>
                    </a:lnTo>
                    <a:lnTo>
                      <a:pt x="2" y="19"/>
                    </a:lnTo>
                    <a:lnTo>
                      <a:pt x="1" y="13"/>
                    </a:lnTo>
                    <a:lnTo>
                      <a:pt x="0" y="5"/>
                    </a:lnTo>
                    <a:lnTo>
                      <a:pt x="0" y="3"/>
                    </a:lnTo>
                    <a:lnTo>
                      <a:pt x="3" y="2"/>
                    </a:lnTo>
                    <a:lnTo>
                      <a:pt x="7" y="1"/>
                    </a:lnTo>
                    <a:lnTo>
                      <a:pt x="11" y="0"/>
                    </a:lnTo>
                    <a:lnTo>
                      <a:pt x="14" y="0"/>
                    </a:lnTo>
                    <a:lnTo>
                      <a:pt x="17" y="0"/>
                    </a:lnTo>
                    <a:lnTo>
                      <a:pt x="18" y="1"/>
                    </a:lnTo>
                    <a:lnTo>
                      <a:pt x="19" y="2"/>
                    </a:lnTo>
                    <a:close/>
                  </a:path>
                </a:pathLst>
              </a:custGeom>
              <a:solidFill>
                <a:srgbClr val="FFFFFF"/>
              </a:solidFill>
              <a:ln w="9525">
                <a:noFill/>
                <a:round/>
                <a:headEnd/>
                <a:tailEnd/>
              </a:ln>
            </p:spPr>
            <p:txBody>
              <a:bodyPr/>
              <a:lstStyle/>
              <a:p>
                <a:endParaRPr lang="en-US"/>
              </a:p>
            </p:txBody>
          </p:sp>
          <p:sp>
            <p:nvSpPr>
              <p:cNvPr id="24704" name="Freeform 47"/>
              <p:cNvSpPr>
                <a:spLocks/>
              </p:cNvSpPr>
              <p:nvPr/>
            </p:nvSpPr>
            <p:spPr bwMode="auto">
              <a:xfrm>
                <a:off x="860" y="3495"/>
                <a:ext cx="15" cy="9"/>
              </a:xfrm>
              <a:custGeom>
                <a:avLst/>
                <a:gdLst>
                  <a:gd name="T0" fmla="*/ 3 w 15"/>
                  <a:gd name="T1" fmla="*/ 0 h 9"/>
                  <a:gd name="T2" fmla="*/ 5 w 15"/>
                  <a:gd name="T3" fmla="*/ 0 h 9"/>
                  <a:gd name="T4" fmla="*/ 8 w 15"/>
                  <a:gd name="T5" fmla="*/ 1 h 9"/>
                  <a:gd name="T6" fmla="*/ 11 w 15"/>
                  <a:gd name="T7" fmla="*/ 1 h 9"/>
                  <a:gd name="T8" fmla="*/ 14 w 15"/>
                  <a:gd name="T9" fmla="*/ 1 h 9"/>
                  <a:gd name="T10" fmla="*/ 15 w 15"/>
                  <a:gd name="T11" fmla="*/ 3 h 9"/>
                  <a:gd name="T12" fmla="*/ 15 w 15"/>
                  <a:gd name="T13" fmla="*/ 5 h 9"/>
                  <a:gd name="T14" fmla="*/ 15 w 15"/>
                  <a:gd name="T15" fmla="*/ 7 h 9"/>
                  <a:gd name="T16" fmla="*/ 14 w 15"/>
                  <a:gd name="T17" fmla="*/ 9 h 9"/>
                  <a:gd name="T18" fmla="*/ 12 w 15"/>
                  <a:gd name="T19" fmla="*/ 9 h 9"/>
                  <a:gd name="T20" fmla="*/ 11 w 15"/>
                  <a:gd name="T21" fmla="*/ 9 h 9"/>
                  <a:gd name="T22" fmla="*/ 9 w 15"/>
                  <a:gd name="T23" fmla="*/ 9 h 9"/>
                  <a:gd name="T24" fmla="*/ 7 w 15"/>
                  <a:gd name="T25" fmla="*/ 8 h 9"/>
                  <a:gd name="T26" fmla="*/ 4 w 15"/>
                  <a:gd name="T27" fmla="*/ 7 h 9"/>
                  <a:gd name="T28" fmla="*/ 2 w 15"/>
                  <a:gd name="T29" fmla="*/ 5 h 9"/>
                  <a:gd name="T30" fmla="*/ 0 w 15"/>
                  <a:gd name="T31" fmla="*/ 2 h 9"/>
                  <a:gd name="T32" fmla="*/ 0 w 15"/>
                  <a:gd name="T33" fmla="*/ 0 h 9"/>
                  <a:gd name="T34" fmla="*/ 3 w 15"/>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9"/>
                  <a:gd name="T56" fmla="*/ 15 w 15"/>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9">
                    <a:moveTo>
                      <a:pt x="3" y="0"/>
                    </a:moveTo>
                    <a:lnTo>
                      <a:pt x="5" y="0"/>
                    </a:lnTo>
                    <a:lnTo>
                      <a:pt x="8" y="1"/>
                    </a:lnTo>
                    <a:lnTo>
                      <a:pt x="11" y="1"/>
                    </a:lnTo>
                    <a:lnTo>
                      <a:pt x="14" y="1"/>
                    </a:lnTo>
                    <a:lnTo>
                      <a:pt x="15" y="3"/>
                    </a:lnTo>
                    <a:lnTo>
                      <a:pt x="15" y="5"/>
                    </a:lnTo>
                    <a:lnTo>
                      <a:pt x="15" y="7"/>
                    </a:lnTo>
                    <a:lnTo>
                      <a:pt x="14" y="9"/>
                    </a:lnTo>
                    <a:lnTo>
                      <a:pt x="12" y="9"/>
                    </a:lnTo>
                    <a:lnTo>
                      <a:pt x="11" y="9"/>
                    </a:lnTo>
                    <a:lnTo>
                      <a:pt x="9" y="9"/>
                    </a:lnTo>
                    <a:lnTo>
                      <a:pt x="7" y="8"/>
                    </a:lnTo>
                    <a:lnTo>
                      <a:pt x="4" y="7"/>
                    </a:lnTo>
                    <a:lnTo>
                      <a:pt x="2" y="5"/>
                    </a:lnTo>
                    <a:lnTo>
                      <a:pt x="0" y="2"/>
                    </a:lnTo>
                    <a:lnTo>
                      <a:pt x="0" y="0"/>
                    </a:lnTo>
                    <a:lnTo>
                      <a:pt x="3" y="0"/>
                    </a:lnTo>
                    <a:close/>
                  </a:path>
                </a:pathLst>
              </a:custGeom>
              <a:solidFill>
                <a:srgbClr val="FFFFFF"/>
              </a:solidFill>
              <a:ln w="9525">
                <a:noFill/>
                <a:round/>
                <a:headEnd/>
                <a:tailEnd/>
              </a:ln>
            </p:spPr>
            <p:txBody>
              <a:bodyPr/>
              <a:lstStyle/>
              <a:p>
                <a:endParaRPr lang="en-US"/>
              </a:p>
            </p:txBody>
          </p:sp>
          <p:sp>
            <p:nvSpPr>
              <p:cNvPr id="24705" name="Freeform 48"/>
              <p:cNvSpPr>
                <a:spLocks/>
              </p:cNvSpPr>
              <p:nvPr/>
            </p:nvSpPr>
            <p:spPr bwMode="auto">
              <a:xfrm>
                <a:off x="913" y="3498"/>
                <a:ext cx="206" cy="57"/>
              </a:xfrm>
              <a:custGeom>
                <a:avLst/>
                <a:gdLst>
                  <a:gd name="T0" fmla="*/ 186 w 206"/>
                  <a:gd name="T1" fmla="*/ 26 h 57"/>
                  <a:gd name="T2" fmla="*/ 202 w 206"/>
                  <a:gd name="T3" fmla="*/ 36 h 57"/>
                  <a:gd name="T4" fmla="*/ 205 w 206"/>
                  <a:gd name="T5" fmla="*/ 50 h 57"/>
                  <a:gd name="T6" fmla="*/ 195 w 206"/>
                  <a:gd name="T7" fmla="*/ 52 h 57"/>
                  <a:gd name="T8" fmla="*/ 178 w 206"/>
                  <a:gd name="T9" fmla="*/ 52 h 57"/>
                  <a:gd name="T10" fmla="*/ 166 w 206"/>
                  <a:gd name="T11" fmla="*/ 50 h 57"/>
                  <a:gd name="T12" fmla="*/ 155 w 206"/>
                  <a:gd name="T13" fmla="*/ 47 h 57"/>
                  <a:gd name="T14" fmla="*/ 139 w 206"/>
                  <a:gd name="T15" fmla="*/ 43 h 57"/>
                  <a:gd name="T16" fmla="*/ 121 w 206"/>
                  <a:gd name="T17" fmla="*/ 47 h 57"/>
                  <a:gd name="T18" fmla="*/ 106 w 206"/>
                  <a:gd name="T19" fmla="*/ 53 h 57"/>
                  <a:gd name="T20" fmla="*/ 88 w 206"/>
                  <a:gd name="T21" fmla="*/ 56 h 57"/>
                  <a:gd name="T22" fmla="*/ 79 w 206"/>
                  <a:gd name="T23" fmla="*/ 53 h 57"/>
                  <a:gd name="T24" fmla="*/ 82 w 206"/>
                  <a:gd name="T25" fmla="*/ 48 h 57"/>
                  <a:gd name="T26" fmla="*/ 94 w 206"/>
                  <a:gd name="T27" fmla="*/ 38 h 57"/>
                  <a:gd name="T28" fmla="*/ 112 w 206"/>
                  <a:gd name="T29" fmla="*/ 33 h 57"/>
                  <a:gd name="T30" fmla="*/ 115 w 206"/>
                  <a:gd name="T31" fmla="*/ 30 h 57"/>
                  <a:gd name="T32" fmla="*/ 98 w 206"/>
                  <a:gd name="T33" fmla="*/ 30 h 57"/>
                  <a:gd name="T34" fmla="*/ 81 w 206"/>
                  <a:gd name="T35" fmla="*/ 34 h 57"/>
                  <a:gd name="T36" fmla="*/ 72 w 206"/>
                  <a:gd name="T37" fmla="*/ 45 h 57"/>
                  <a:gd name="T38" fmla="*/ 60 w 206"/>
                  <a:gd name="T39" fmla="*/ 55 h 57"/>
                  <a:gd name="T40" fmla="*/ 52 w 206"/>
                  <a:gd name="T41" fmla="*/ 56 h 57"/>
                  <a:gd name="T42" fmla="*/ 47 w 206"/>
                  <a:gd name="T43" fmla="*/ 50 h 57"/>
                  <a:gd name="T44" fmla="*/ 57 w 206"/>
                  <a:gd name="T45" fmla="*/ 38 h 57"/>
                  <a:gd name="T46" fmla="*/ 65 w 206"/>
                  <a:gd name="T47" fmla="*/ 28 h 57"/>
                  <a:gd name="T48" fmla="*/ 81 w 206"/>
                  <a:gd name="T49" fmla="*/ 23 h 57"/>
                  <a:gd name="T50" fmla="*/ 93 w 206"/>
                  <a:gd name="T51" fmla="*/ 22 h 57"/>
                  <a:gd name="T52" fmla="*/ 109 w 206"/>
                  <a:gd name="T53" fmla="*/ 20 h 57"/>
                  <a:gd name="T54" fmla="*/ 119 w 206"/>
                  <a:gd name="T55" fmla="*/ 17 h 57"/>
                  <a:gd name="T56" fmla="*/ 102 w 206"/>
                  <a:gd name="T57" fmla="*/ 17 h 57"/>
                  <a:gd name="T58" fmla="*/ 89 w 206"/>
                  <a:gd name="T59" fmla="*/ 19 h 57"/>
                  <a:gd name="T60" fmla="*/ 74 w 206"/>
                  <a:gd name="T61" fmla="*/ 19 h 57"/>
                  <a:gd name="T62" fmla="*/ 60 w 206"/>
                  <a:gd name="T63" fmla="*/ 23 h 57"/>
                  <a:gd name="T64" fmla="*/ 46 w 206"/>
                  <a:gd name="T65" fmla="*/ 34 h 57"/>
                  <a:gd name="T66" fmla="*/ 36 w 206"/>
                  <a:gd name="T67" fmla="*/ 45 h 57"/>
                  <a:gd name="T68" fmla="*/ 21 w 206"/>
                  <a:gd name="T69" fmla="*/ 45 h 57"/>
                  <a:gd name="T70" fmla="*/ 24 w 206"/>
                  <a:gd name="T71" fmla="*/ 39 h 57"/>
                  <a:gd name="T72" fmla="*/ 34 w 206"/>
                  <a:gd name="T73" fmla="*/ 27 h 57"/>
                  <a:gd name="T74" fmla="*/ 45 w 206"/>
                  <a:gd name="T75" fmla="*/ 17 h 57"/>
                  <a:gd name="T76" fmla="*/ 54 w 206"/>
                  <a:gd name="T77" fmla="*/ 12 h 57"/>
                  <a:gd name="T78" fmla="*/ 76 w 206"/>
                  <a:gd name="T79" fmla="*/ 12 h 57"/>
                  <a:gd name="T80" fmla="*/ 91 w 206"/>
                  <a:gd name="T81" fmla="*/ 9 h 57"/>
                  <a:gd name="T82" fmla="*/ 91 w 206"/>
                  <a:gd name="T83" fmla="*/ 7 h 57"/>
                  <a:gd name="T84" fmla="*/ 64 w 206"/>
                  <a:gd name="T85" fmla="*/ 9 h 57"/>
                  <a:gd name="T86" fmla="*/ 40 w 206"/>
                  <a:gd name="T87" fmla="*/ 13 h 57"/>
                  <a:gd name="T88" fmla="*/ 27 w 206"/>
                  <a:gd name="T89" fmla="*/ 25 h 57"/>
                  <a:gd name="T90" fmla="*/ 13 w 206"/>
                  <a:gd name="T91" fmla="*/ 37 h 57"/>
                  <a:gd name="T92" fmla="*/ 4 w 206"/>
                  <a:gd name="T93" fmla="*/ 35 h 57"/>
                  <a:gd name="T94" fmla="*/ 19 w 206"/>
                  <a:gd name="T95" fmla="*/ 22 h 57"/>
                  <a:gd name="T96" fmla="*/ 30 w 206"/>
                  <a:gd name="T97" fmla="*/ 13 h 57"/>
                  <a:gd name="T98" fmla="*/ 43 w 206"/>
                  <a:gd name="T99" fmla="*/ 5 h 57"/>
                  <a:gd name="T100" fmla="*/ 75 w 206"/>
                  <a:gd name="T101" fmla="*/ 4 h 57"/>
                  <a:gd name="T102" fmla="*/ 100 w 206"/>
                  <a:gd name="T103" fmla="*/ 2 h 57"/>
                  <a:gd name="T104" fmla="*/ 117 w 206"/>
                  <a:gd name="T105" fmla="*/ 0 h 57"/>
                  <a:gd name="T106" fmla="*/ 138 w 206"/>
                  <a:gd name="T107" fmla="*/ 2 h 57"/>
                  <a:gd name="T108" fmla="*/ 157 w 206"/>
                  <a:gd name="T109" fmla="*/ 12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6"/>
                  <a:gd name="T166" fmla="*/ 0 h 57"/>
                  <a:gd name="T167" fmla="*/ 206 w 206"/>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6" h="57">
                    <a:moveTo>
                      <a:pt x="174" y="19"/>
                    </a:moveTo>
                    <a:lnTo>
                      <a:pt x="178" y="21"/>
                    </a:lnTo>
                    <a:lnTo>
                      <a:pt x="182" y="24"/>
                    </a:lnTo>
                    <a:lnTo>
                      <a:pt x="186" y="26"/>
                    </a:lnTo>
                    <a:lnTo>
                      <a:pt x="190" y="29"/>
                    </a:lnTo>
                    <a:lnTo>
                      <a:pt x="194" y="31"/>
                    </a:lnTo>
                    <a:lnTo>
                      <a:pt x="198" y="33"/>
                    </a:lnTo>
                    <a:lnTo>
                      <a:pt x="202" y="36"/>
                    </a:lnTo>
                    <a:lnTo>
                      <a:pt x="206" y="38"/>
                    </a:lnTo>
                    <a:lnTo>
                      <a:pt x="206" y="49"/>
                    </a:lnTo>
                    <a:lnTo>
                      <a:pt x="205" y="49"/>
                    </a:lnTo>
                    <a:lnTo>
                      <a:pt x="205" y="50"/>
                    </a:lnTo>
                    <a:lnTo>
                      <a:pt x="204" y="50"/>
                    </a:lnTo>
                    <a:lnTo>
                      <a:pt x="204" y="51"/>
                    </a:lnTo>
                    <a:lnTo>
                      <a:pt x="199" y="51"/>
                    </a:lnTo>
                    <a:lnTo>
                      <a:pt x="195" y="52"/>
                    </a:lnTo>
                    <a:lnTo>
                      <a:pt x="191" y="52"/>
                    </a:lnTo>
                    <a:lnTo>
                      <a:pt x="187" y="52"/>
                    </a:lnTo>
                    <a:lnTo>
                      <a:pt x="183" y="52"/>
                    </a:lnTo>
                    <a:lnTo>
                      <a:pt x="178" y="52"/>
                    </a:lnTo>
                    <a:lnTo>
                      <a:pt x="174" y="51"/>
                    </a:lnTo>
                    <a:lnTo>
                      <a:pt x="170" y="51"/>
                    </a:lnTo>
                    <a:lnTo>
                      <a:pt x="168" y="51"/>
                    </a:lnTo>
                    <a:lnTo>
                      <a:pt x="166" y="50"/>
                    </a:lnTo>
                    <a:lnTo>
                      <a:pt x="165" y="50"/>
                    </a:lnTo>
                    <a:lnTo>
                      <a:pt x="163" y="50"/>
                    </a:lnTo>
                    <a:lnTo>
                      <a:pt x="159" y="48"/>
                    </a:lnTo>
                    <a:lnTo>
                      <a:pt x="155" y="47"/>
                    </a:lnTo>
                    <a:lnTo>
                      <a:pt x="151" y="46"/>
                    </a:lnTo>
                    <a:lnTo>
                      <a:pt x="147" y="45"/>
                    </a:lnTo>
                    <a:lnTo>
                      <a:pt x="143" y="44"/>
                    </a:lnTo>
                    <a:lnTo>
                      <a:pt x="139" y="43"/>
                    </a:lnTo>
                    <a:lnTo>
                      <a:pt x="134" y="43"/>
                    </a:lnTo>
                    <a:lnTo>
                      <a:pt x="129" y="44"/>
                    </a:lnTo>
                    <a:lnTo>
                      <a:pt x="124" y="45"/>
                    </a:lnTo>
                    <a:lnTo>
                      <a:pt x="121" y="47"/>
                    </a:lnTo>
                    <a:lnTo>
                      <a:pt x="118" y="49"/>
                    </a:lnTo>
                    <a:lnTo>
                      <a:pt x="114" y="51"/>
                    </a:lnTo>
                    <a:lnTo>
                      <a:pt x="110" y="52"/>
                    </a:lnTo>
                    <a:lnTo>
                      <a:pt x="106" y="53"/>
                    </a:lnTo>
                    <a:lnTo>
                      <a:pt x="102" y="54"/>
                    </a:lnTo>
                    <a:lnTo>
                      <a:pt x="97" y="55"/>
                    </a:lnTo>
                    <a:lnTo>
                      <a:pt x="93" y="56"/>
                    </a:lnTo>
                    <a:lnTo>
                      <a:pt x="88" y="56"/>
                    </a:lnTo>
                    <a:lnTo>
                      <a:pt x="84" y="57"/>
                    </a:lnTo>
                    <a:lnTo>
                      <a:pt x="78" y="57"/>
                    </a:lnTo>
                    <a:lnTo>
                      <a:pt x="78" y="54"/>
                    </a:lnTo>
                    <a:lnTo>
                      <a:pt x="79" y="53"/>
                    </a:lnTo>
                    <a:lnTo>
                      <a:pt x="79" y="52"/>
                    </a:lnTo>
                    <a:lnTo>
                      <a:pt x="80" y="51"/>
                    </a:lnTo>
                    <a:lnTo>
                      <a:pt x="81" y="50"/>
                    </a:lnTo>
                    <a:lnTo>
                      <a:pt x="82" y="48"/>
                    </a:lnTo>
                    <a:lnTo>
                      <a:pt x="85" y="45"/>
                    </a:lnTo>
                    <a:lnTo>
                      <a:pt x="87" y="43"/>
                    </a:lnTo>
                    <a:lnTo>
                      <a:pt x="90" y="40"/>
                    </a:lnTo>
                    <a:lnTo>
                      <a:pt x="94" y="38"/>
                    </a:lnTo>
                    <a:lnTo>
                      <a:pt x="98" y="37"/>
                    </a:lnTo>
                    <a:lnTo>
                      <a:pt x="103" y="35"/>
                    </a:lnTo>
                    <a:lnTo>
                      <a:pt x="109" y="34"/>
                    </a:lnTo>
                    <a:lnTo>
                      <a:pt x="112" y="33"/>
                    </a:lnTo>
                    <a:lnTo>
                      <a:pt x="116" y="33"/>
                    </a:lnTo>
                    <a:lnTo>
                      <a:pt x="119" y="32"/>
                    </a:lnTo>
                    <a:lnTo>
                      <a:pt x="120" y="30"/>
                    </a:lnTo>
                    <a:lnTo>
                      <a:pt x="115" y="30"/>
                    </a:lnTo>
                    <a:lnTo>
                      <a:pt x="111" y="29"/>
                    </a:lnTo>
                    <a:lnTo>
                      <a:pt x="106" y="30"/>
                    </a:lnTo>
                    <a:lnTo>
                      <a:pt x="102" y="30"/>
                    </a:lnTo>
                    <a:lnTo>
                      <a:pt x="98" y="30"/>
                    </a:lnTo>
                    <a:lnTo>
                      <a:pt x="94" y="31"/>
                    </a:lnTo>
                    <a:lnTo>
                      <a:pt x="90" y="32"/>
                    </a:lnTo>
                    <a:lnTo>
                      <a:pt x="86" y="32"/>
                    </a:lnTo>
                    <a:lnTo>
                      <a:pt x="81" y="34"/>
                    </a:lnTo>
                    <a:lnTo>
                      <a:pt x="79" y="36"/>
                    </a:lnTo>
                    <a:lnTo>
                      <a:pt x="77" y="39"/>
                    </a:lnTo>
                    <a:lnTo>
                      <a:pt x="76" y="42"/>
                    </a:lnTo>
                    <a:lnTo>
                      <a:pt x="72" y="45"/>
                    </a:lnTo>
                    <a:lnTo>
                      <a:pt x="67" y="48"/>
                    </a:lnTo>
                    <a:lnTo>
                      <a:pt x="64" y="51"/>
                    </a:lnTo>
                    <a:lnTo>
                      <a:pt x="61" y="55"/>
                    </a:lnTo>
                    <a:lnTo>
                      <a:pt x="60" y="55"/>
                    </a:lnTo>
                    <a:lnTo>
                      <a:pt x="59" y="56"/>
                    </a:lnTo>
                    <a:lnTo>
                      <a:pt x="57" y="56"/>
                    </a:lnTo>
                    <a:lnTo>
                      <a:pt x="55" y="57"/>
                    </a:lnTo>
                    <a:lnTo>
                      <a:pt x="52" y="56"/>
                    </a:lnTo>
                    <a:lnTo>
                      <a:pt x="48" y="56"/>
                    </a:lnTo>
                    <a:lnTo>
                      <a:pt x="46" y="55"/>
                    </a:lnTo>
                    <a:lnTo>
                      <a:pt x="45" y="54"/>
                    </a:lnTo>
                    <a:lnTo>
                      <a:pt x="47" y="50"/>
                    </a:lnTo>
                    <a:lnTo>
                      <a:pt x="50" y="47"/>
                    </a:lnTo>
                    <a:lnTo>
                      <a:pt x="52" y="44"/>
                    </a:lnTo>
                    <a:lnTo>
                      <a:pt x="55" y="41"/>
                    </a:lnTo>
                    <a:lnTo>
                      <a:pt x="57" y="38"/>
                    </a:lnTo>
                    <a:lnTo>
                      <a:pt x="58" y="36"/>
                    </a:lnTo>
                    <a:lnTo>
                      <a:pt x="60" y="33"/>
                    </a:lnTo>
                    <a:lnTo>
                      <a:pt x="63" y="31"/>
                    </a:lnTo>
                    <a:lnTo>
                      <a:pt x="65" y="28"/>
                    </a:lnTo>
                    <a:lnTo>
                      <a:pt x="69" y="26"/>
                    </a:lnTo>
                    <a:lnTo>
                      <a:pt x="73" y="25"/>
                    </a:lnTo>
                    <a:lnTo>
                      <a:pt x="79" y="24"/>
                    </a:lnTo>
                    <a:lnTo>
                      <a:pt x="81" y="23"/>
                    </a:lnTo>
                    <a:lnTo>
                      <a:pt x="83" y="23"/>
                    </a:lnTo>
                    <a:lnTo>
                      <a:pt x="86" y="23"/>
                    </a:lnTo>
                    <a:lnTo>
                      <a:pt x="88" y="22"/>
                    </a:lnTo>
                    <a:lnTo>
                      <a:pt x="93" y="22"/>
                    </a:lnTo>
                    <a:lnTo>
                      <a:pt x="97" y="21"/>
                    </a:lnTo>
                    <a:lnTo>
                      <a:pt x="101" y="21"/>
                    </a:lnTo>
                    <a:lnTo>
                      <a:pt x="105" y="20"/>
                    </a:lnTo>
                    <a:lnTo>
                      <a:pt x="109" y="20"/>
                    </a:lnTo>
                    <a:lnTo>
                      <a:pt x="113" y="19"/>
                    </a:lnTo>
                    <a:lnTo>
                      <a:pt x="117" y="19"/>
                    </a:lnTo>
                    <a:lnTo>
                      <a:pt x="121" y="18"/>
                    </a:lnTo>
                    <a:lnTo>
                      <a:pt x="119" y="17"/>
                    </a:lnTo>
                    <a:lnTo>
                      <a:pt x="115" y="16"/>
                    </a:lnTo>
                    <a:lnTo>
                      <a:pt x="109" y="16"/>
                    </a:lnTo>
                    <a:lnTo>
                      <a:pt x="105" y="16"/>
                    </a:lnTo>
                    <a:lnTo>
                      <a:pt x="102" y="17"/>
                    </a:lnTo>
                    <a:lnTo>
                      <a:pt x="99" y="17"/>
                    </a:lnTo>
                    <a:lnTo>
                      <a:pt x="96" y="18"/>
                    </a:lnTo>
                    <a:lnTo>
                      <a:pt x="93" y="19"/>
                    </a:lnTo>
                    <a:lnTo>
                      <a:pt x="89" y="19"/>
                    </a:lnTo>
                    <a:lnTo>
                      <a:pt x="85" y="19"/>
                    </a:lnTo>
                    <a:lnTo>
                      <a:pt x="81" y="19"/>
                    </a:lnTo>
                    <a:lnTo>
                      <a:pt x="78" y="19"/>
                    </a:lnTo>
                    <a:lnTo>
                      <a:pt x="74" y="19"/>
                    </a:lnTo>
                    <a:lnTo>
                      <a:pt x="70" y="20"/>
                    </a:lnTo>
                    <a:lnTo>
                      <a:pt x="67" y="20"/>
                    </a:lnTo>
                    <a:lnTo>
                      <a:pt x="63" y="20"/>
                    </a:lnTo>
                    <a:lnTo>
                      <a:pt x="60" y="23"/>
                    </a:lnTo>
                    <a:lnTo>
                      <a:pt x="57" y="26"/>
                    </a:lnTo>
                    <a:lnTo>
                      <a:pt x="53" y="29"/>
                    </a:lnTo>
                    <a:lnTo>
                      <a:pt x="49" y="31"/>
                    </a:lnTo>
                    <a:lnTo>
                      <a:pt x="46" y="34"/>
                    </a:lnTo>
                    <a:lnTo>
                      <a:pt x="43" y="37"/>
                    </a:lnTo>
                    <a:lnTo>
                      <a:pt x="40" y="40"/>
                    </a:lnTo>
                    <a:lnTo>
                      <a:pt x="39" y="43"/>
                    </a:lnTo>
                    <a:lnTo>
                      <a:pt x="36" y="45"/>
                    </a:lnTo>
                    <a:lnTo>
                      <a:pt x="32" y="46"/>
                    </a:lnTo>
                    <a:lnTo>
                      <a:pt x="28" y="46"/>
                    </a:lnTo>
                    <a:lnTo>
                      <a:pt x="23" y="46"/>
                    </a:lnTo>
                    <a:lnTo>
                      <a:pt x="21" y="45"/>
                    </a:lnTo>
                    <a:lnTo>
                      <a:pt x="21" y="44"/>
                    </a:lnTo>
                    <a:lnTo>
                      <a:pt x="21" y="43"/>
                    </a:lnTo>
                    <a:lnTo>
                      <a:pt x="21" y="42"/>
                    </a:lnTo>
                    <a:lnTo>
                      <a:pt x="24" y="39"/>
                    </a:lnTo>
                    <a:lnTo>
                      <a:pt x="27" y="36"/>
                    </a:lnTo>
                    <a:lnTo>
                      <a:pt x="30" y="33"/>
                    </a:lnTo>
                    <a:lnTo>
                      <a:pt x="32" y="30"/>
                    </a:lnTo>
                    <a:lnTo>
                      <a:pt x="34" y="27"/>
                    </a:lnTo>
                    <a:lnTo>
                      <a:pt x="37" y="24"/>
                    </a:lnTo>
                    <a:lnTo>
                      <a:pt x="40" y="21"/>
                    </a:lnTo>
                    <a:lnTo>
                      <a:pt x="43" y="19"/>
                    </a:lnTo>
                    <a:lnTo>
                      <a:pt x="45" y="17"/>
                    </a:lnTo>
                    <a:lnTo>
                      <a:pt x="45" y="15"/>
                    </a:lnTo>
                    <a:lnTo>
                      <a:pt x="46" y="13"/>
                    </a:lnTo>
                    <a:lnTo>
                      <a:pt x="49" y="12"/>
                    </a:lnTo>
                    <a:lnTo>
                      <a:pt x="54" y="12"/>
                    </a:lnTo>
                    <a:lnTo>
                      <a:pt x="60" y="12"/>
                    </a:lnTo>
                    <a:lnTo>
                      <a:pt x="65" y="12"/>
                    </a:lnTo>
                    <a:lnTo>
                      <a:pt x="70" y="12"/>
                    </a:lnTo>
                    <a:lnTo>
                      <a:pt x="76" y="12"/>
                    </a:lnTo>
                    <a:lnTo>
                      <a:pt x="81" y="12"/>
                    </a:lnTo>
                    <a:lnTo>
                      <a:pt x="85" y="11"/>
                    </a:lnTo>
                    <a:lnTo>
                      <a:pt x="89" y="10"/>
                    </a:lnTo>
                    <a:lnTo>
                      <a:pt x="91" y="9"/>
                    </a:lnTo>
                    <a:lnTo>
                      <a:pt x="94" y="9"/>
                    </a:lnTo>
                    <a:lnTo>
                      <a:pt x="96" y="8"/>
                    </a:lnTo>
                    <a:lnTo>
                      <a:pt x="98" y="7"/>
                    </a:lnTo>
                    <a:lnTo>
                      <a:pt x="91" y="7"/>
                    </a:lnTo>
                    <a:lnTo>
                      <a:pt x="84" y="7"/>
                    </a:lnTo>
                    <a:lnTo>
                      <a:pt x="78" y="7"/>
                    </a:lnTo>
                    <a:lnTo>
                      <a:pt x="71" y="8"/>
                    </a:lnTo>
                    <a:lnTo>
                      <a:pt x="64" y="9"/>
                    </a:lnTo>
                    <a:lnTo>
                      <a:pt x="57" y="9"/>
                    </a:lnTo>
                    <a:lnTo>
                      <a:pt x="51" y="9"/>
                    </a:lnTo>
                    <a:lnTo>
                      <a:pt x="43" y="9"/>
                    </a:lnTo>
                    <a:lnTo>
                      <a:pt x="40" y="13"/>
                    </a:lnTo>
                    <a:lnTo>
                      <a:pt x="37" y="16"/>
                    </a:lnTo>
                    <a:lnTo>
                      <a:pt x="33" y="19"/>
                    </a:lnTo>
                    <a:lnTo>
                      <a:pt x="30" y="22"/>
                    </a:lnTo>
                    <a:lnTo>
                      <a:pt x="27" y="25"/>
                    </a:lnTo>
                    <a:lnTo>
                      <a:pt x="23" y="29"/>
                    </a:lnTo>
                    <a:lnTo>
                      <a:pt x="20" y="32"/>
                    </a:lnTo>
                    <a:lnTo>
                      <a:pt x="16" y="35"/>
                    </a:lnTo>
                    <a:lnTo>
                      <a:pt x="13" y="37"/>
                    </a:lnTo>
                    <a:lnTo>
                      <a:pt x="10" y="38"/>
                    </a:lnTo>
                    <a:lnTo>
                      <a:pt x="5" y="38"/>
                    </a:lnTo>
                    <a:lnTo>
                      <a:pt x="0" y="38"/>
                    </a:lnTo>
                    <a:lnTo>
                      <a:pt x="4" y="35"/>
                    </a:lnTo>
                    <a:lnTo>
                      <a:pt x="9" y="32"/>
                    </a:lnTo>
                    <a:lnTo>
                      <a:pt x="12" y="28"/>
                    </a:lnTo>
                    <a:lnTo>
                      <a:pt x="16" y="24"/>
                    </a:lnTo>
                    <a:lnTo>
                      <a:pt x="19" y="22"/>
                    </a:lnTo>
                    <a:lnTo>
                      <a:pt x="22" y="20"/>
                    </a:lnTo>
                    <a:lnTo>
                      <a:pt x="24" y="18"/>
                    </a:lnTo>
                    <a:lnTo>
                      <a:pt x="27" y="15"/>
                    </a:lnTo>
                    <a:lnTo>
                      <a:pt x="30" y="13"/>
                    </a:lnTo>
                    <a:lnTo>
                      <a:pt x="33" y="11"/>
                    </a:lnTo>
                    <a:lnTo>
                      <a:pt x="34" y="9"/>
                    </a:lnTo>
                    <a:lnTo>
                      <a:pt x="37" y="6"/>
                    </a:lnTo>
                    <a:lnTo>
                      <a:pt x="43" y="5"/>
                    </a:lnTo>
                    <a:lnTo>
                      <a:pt x="51" y="5"/>
                    </a:lnTo>
                    <a:lnTo>
                      <a:pt x="58" y="5"/>
                    </a:lnTo>
                    <a:lnTo>
                      <a:pt x="67" y="4"/>
                    </a:lnTo>
                    <a:lnTo>
                      <a:pt x="75" y="4"/>
                    </a:lnTo>
                    <a:lnTo>
                      <a:pt x="82" y="4"/>
                    </a:lnTo>
                    <a:lnTo>
                      <a:pt x="90" y="4"/>
                    </a:lnTo>
                    <a:lnTo>
                      <a:pt x="96" y="2"/>
                    </a:lnTo>
                    <a:lnTo>
                      <a:pt x="100" y="2"/>
                    </a:lnTo>
                    <a:lnTo>
                      <a:pt x="104" y="1"/>
                    </a:lnTo>
                    <a:lnTo>
                      <a:pt x="108" y="1"/>
                    </a:lnTo>
                    <a:lnTo>
                      <a:pt x="112" y="1"/>
                    </a:lnTo>
                    <a:lnTo>
                      <a:pt x="117" y="0"/>
                    </a:lnTo>
                    <a:lnTo>
                      <a:pt x="121" y="0"/>
                    </a:lnTo>
                    <a:lnTo>
                      <a:pt x="126" y="0"/>
                    </a:lnTo>
                    <a:lnTo>
                      <a:pt x="131" y="1"/>
                    </a:lnTo>
                    <a:lnTo>
                      <a:pt x="138" y="2"/>
                    </a:lnTo>
                    <a:lnTo>
                      <a:pt x="143" y="5"/>
                    </a:lnTo>
                    <a:lnTo>
                      <a:pt x="148" y="7"/>
                    </a:lnTo>
                    <a:lnTo>
                      <a:pt x="152" y="10"/>
                    </a:lnTo>
                    <a:lnTo>
                      <a:pt x="157" y="12"/>
                    </a:lnTo>
                    <a:lnTo>
                      <a:pt x="162" y="15"/>
                    </a:lnTo>
                    <a:lnTo>
                      <a:pt x="167" y="17"/>
                    </a:lnTo>
                    <a:lnTo>
                      <a:pt x="174" y="19"/>
                    </a:lnTo>
                    <a:close/>
                  </a:path>
                </a:pathLst>
              </a:custGeom>
              <a:solidFill>
                <a:srgbClr val="FFFFFF"/>
              </a:solidFill>
              <a:ln w="9525">
                <a:noFill/>
                <a:round/>
                <a:headEnd/>
                <a:tailEnd/>
              </a:ln>
            </p:spPr>
            <p:txBody>
              <a:bodyPr/>
              <a:lstStyle/>
              <a:p>
                <a:endParaRPr lang="en-US"/>
              </a:p>
            </p:txBody>
          </p:sp>
          <p:sp>
            <p:nvSpPr>
              <p:cNvPr id="24706" name="Freeform 49"/>
              <p:cNvSpPr>
                <a:spLocks/>
              </p:cNvSpPr>
              <p:nvPr/>
            </p:nvSpPr>
            <p:spPr bwMode="auto">
              <a:xfrm>
                <a:off x="719" y="3503"/>
                <a:ext cx="22" cy="17"/>
              </a:xfrm>
              <a:custGeom>
                <a:avLst/>
                <a:gdLst>
                  <a:gd name="T0" fmla="*/ 13 w 22"/>
                  <a:gd name="T1" fmla="*/ 0 h 17"/>
                  <a:gd name="T2" fmla="*/ 14 w 22"/>
                  <a:gd name="T3" fmla="*/ 1 h 17"/>
                  <a:gd name="T4" fmla="*/ 15 w 22"/>
                  <a:gd name="T5" fmla="*/ 1 h 17"/>
                  <a:gd name="T6" fmla="*/ 16 w 22"/>
                  <a:gd name="T7" fmla="*/ 1 h 17"/>
                  <a:gd name="T8" fmla="*/ 16 w 22"/>
                  <a:gd name="T9" fmla="*/ 1 h 17"/>
                  <a:gd name="T10" fmla="*/ 18 w 22"/>
                  <a:gd name="T11" fmla="*/ 5 h 17"/>
                  <a:gd name="T12" fmla="*/ 21 w 22"/>
                  <a:gd name="T13" fmla="*/ 8 h 17"/>
                  <a:gd name="T14" fmla="*/ 22 w 22"/>
                  <a:gd name="T15" fmla="*/ 12 h 17"/>
                  <a:gd name="T16" fmla="*/ 22 w 22"/>
                  <a:gd name="T17" fmla="*/ 16 h 17"/>
                  <a:gd name="T18" fmla="*/ 19 w 22"/>
                  <a:gd name="T19" fmla="*/ 17 h 17"/>
                  <a:gd name="T20" fmla="*/ 16 w 22"/>
                  <a:gd name="T21" fmla="*/ 16 h 17"/>
                  <a:gd name="T22" fmla="*/ 14 w 22"/>
                  <a:gd name="T23" fmla="*/ 16 h 17"/>
                  <a:gd name="T24" fmla="*/ 12 w 22"/>
                  <a:gd name="T25" fmla="*/ 15 h 17"/>
                  <a:gd name="T26" fmla="*/ 9 w 22"/>
                  <a:gd name="T27" fmla="*/ 15 h 17"/>
                  <a:gd name="T28" fmla="*/ 7 w 22"/>
                  <a:gd name="T29" fmla="*/ 14 h 17"/>
                  <a:gd name="T30" fmla="*/ 5 w 22"/>
                  <a:gd name="T31" fmla="*/ 14 h 17"/>
                  <a:gd name="T32" fmla="*/ 3 w 22"/>
                  <a:gd name="T33" fmla="*/ 13 h 17"/>
                  <a:gd name="T34" fmla="*/ 1 w 22"/>
                  <a:gd name="T35" fmla="*/ 10 h 17"/>
                  <a:gd name="T36" fmla="*/ 0 w 22"/>
                  <a:gd name="T37" fmla="*/ 6 h 17"/>
                  <a:gd name="T38" fmla="*/ 0 w 22"/>
                  <a:gd name="T39" fmla="*/ 3 h 17"/>
                  <a:gd name="T40" fmla="*/ 4 w 22"/>
                  <a:gd name="T41" fmla="*/ 1 h 17"/>
                  <a:gd name="T42" fmla="*/ 6 w 22"/>
                  <a:gd name="T43" fmla="*/ 0 h 17"/>
                  <a:gd name="T44" fmla="*/ 9 w 22"/>
                  <a:gd name="T45" fmla="*/ 0 h 17"/>
                  <a:gd name="T46" fmla="*/ 11 w 22"/>
                  <a:gd name="T47" fmla="*/ 0 h 17"/>
                  <a:gd name="T48" fmla="*/ 13 w 22"/>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7"/>
                  <a:gd name="T77" fmla="*/ 22 w 22"/>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7">
                    <a:moveTo>
                      <a:pt x="13" y="0"/>
                    </a:moveTo>
                    <a:lnTo>
                      <a:pt x="14" y="1"/>
                    </a:lnTo>
                    <a:lnTo>
                      <a:pt x="15" y="1"/>
                    </a:lnTo>
                    <a:lnTo>
                      <a:pt x="16" y="1"/>
                    </a:lnTo>
                    <a:lnTo>
                      <a:pt x="18" y="5"/>
                    </a:lnTo>
                    <a:lnTo>
                      <a:pt x="21" y="8"/>
                    </a:lnTo>
                    <a:lnTo>
                      <a:pt x="22" y="12"/>
                    </a:lnTo>
                    <a:lnTo>
                      <a:pt x="22" y="16"/>
                    </a:lnTo>
                    <a:lnTo>
                      <a:pt x="19" y="17"/>
                    </a:lnTo>
                    <a:lnTo>
                      <a:pt x="16" y="16"/>
                    </a:lnTo>
                    <a:lnTo>
                      <a:pt x="14" y="16"/>
                    </a:lnTo>
                    <a:lnTo>
                      <a:pt x="12" y="15"/>
                    </a:lnTo>
                    <a:lnTo>
                      <a:pt x="9" y="15"/>
                    </a:lnTo>
                    <a:lnTo>
                      <a:pt x="7" y="14"/>
                    </a:lnTo>
                    <a:lnTo>
                      <a:pt x="5" y="14"/>
                    </a:lnTo>
                    <a:lnTo>
                      <a:pt x="3" y="13"/>
                    </a:lnTo>
                    <a:lnTo>
                      <a:pt x="1" y="10"/>
                    </a:lnTo>
                    <a:lnTo>
                      <a:pt x="0" y="6"/>
                    </a:lnTo>
                    <a:lnTo>
                      <a:pt x="0" y="3"/>
                    </a:lnTo>
                    <a:lnTo>
                      <a:pt x="4" y="1"/>
                    </a:lnTo>
                    <a:lnTo>
                      <a:pt x="6" y="0"/>
                    </a:lnTo>
                    <a:lnTo>
                      <a:pt x="9" y="0"/>
                    </a:lnTo>
                    <a:lnTo>
                      <a:pt x="11" y="0"/>
                    </a:lnTo>
                    <a:lnTo>
                      <a:pt x="13" y="0"/>
                    </a:lnTo>
                    <a:close/>
                  </a:path>
                </a:pathLst>
              </a:custGeom>
              <a:solidFill>
                <a:srgbClr val="FFFFFF"/>
              </a:solidFill>
              <a:ln w="9525">
                <a:noFill/>
                <a:round/>
                <a:headEnd/>
                <a:tailEnd/>
              </a:ln>
            </p:spPr>
            <p:txBody>
              <a:bodyPr/>
              <a:lstStyle/>
              <a:p>
                <a:endParaRPr lang="en-US"/>
              </a:p>
            </p:txBody>
          </p:sp>
          <p:sp>
            <p:nvSpPr>
              <p:cNvPr id="24707" name="Freeform 50"/>
              <p:cNvSpPr>
                <a:spLocks/>
              </p:cNvSpPr>
              <p:nvPr/>
            </p:nvSpPr>
            <p:spPr bwMode="auto">
              <a:xfrm>
                <a:off x="925" y="3504"/>
                <a:ext cx="16" cy="11"/>
              </a:xfrm>
              <a:custGeom>
                <a:avLst/>
                <a:gdLst>
                  <a:gd name="T0" fmla="*/ 16 w 16"/>
                  <a:gd name="T1" fmla="*/ 0 h 11"/>
                  <a:gd name="T2" fmla="*/ 12 w 16"/>
                  <a:gd name="T3" fmla="*/ 3 h 11"/>
                  <a:gd name="T4" fmla="*/ 9 w 16"/>
                  <a:gd name="T5" fmla="*/ 6 h 11"/>
                  <a:gd name="T6" fmla="*/ 6 w 16"/>
                  <a:gd name="T7" fmla="*/ 8 h 11"/>
                  <a:gd name="T8" fmla="*/ 3 w 16"/>
                  <a:gd name="T9" fmla="*/ 11 h 11"/>
                  <a:gd name="T10" fmla="*/ 1 w 16"/>
                  <a:gd name="T11" fmla="*/ 10 h 11"/>
                  <a:gd name="T12" fmla="*/ 0 w 16"/>
                  <a:gd name="T13" fmla="*/ 8 h 11"/>
                  <a:gd name="T14" fmla="*/ 0 w 16"/>
                  <a:gd name="T15" fmla="*/ 7 h 11"/>
                  <a:gd name="T16" fmla="*/ 1 w 16"/>
                  <a:gd name="T17" fmla="*/ 5 h 11"/>
                  <a:gd name="T18" fmla="*/ 4 w 16"/>
                  <a:gd name="T19" fmla="*/ 3 h 11"/>
                  <a:gd name="T20" fmla="*/ 7 w 16"/>
                  <a:gd name="T21" fmla="*/ 1 h 11"/>
                  <a:gd name="T22" fmla="*/ 10 w 16"/>
                  <a:gd name="T23" fmla="*/ 0 h 11"/>
                  <a:gd name="T24" fmla="*/ 16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
                  <a:gd name="T41" fmla="*/ 16 w 16"/>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
                    <a:moveTo>
                      <a:pt x="16" y="0"/>
                    </a:moveTo>
                    <a:lnTo>
                      <a:pt x="12" y="3"/>
                    </a:lnTo>
                    <a:lnTo>
                      <a:pt x="9" y="6"/>
                    </a:lnTo>
                    <a:lnTo>
                      <a:pt x="6" y="8"/>
                    </a:lnTo>
                    <a:lnTo>
                      <a:pt x="3" y="11"/>
                    </a:lnTo>
                    <a:lnTo>
                      <a:pt x="1" y="10"/>
                    </a:lnTo>
                    <a:lnTo>
                      <a:pt x="0" y="8"/>
                    </a:lnTo>
                    <a:lnTo>
                      <a:pt x="0" y="7"/>
                    </a:lnTo>
                    <a:lnTo>
                      <a:pt x="1" y="5"/>
                    </a:lnTo>
                    <a:lnTo>
                      <a:pt x="4" y="3"/>
                    </a:lnTo>
                    <a:lnTo>
                      <a:pt x="7" y="1"/>
                    </a:lnTo>
                    <a:lnTo>
                      <a:pt x="10" y="0"/>
                    </a:lnTo>
                    <a:lnTo>
                      <a:pt x="16" y="0"/>
                    </a:lnTo>
                    <a:close/>
                  </a:path>
                </a:pathLst>
              </a:custGeom>
              <a:solidFill>
                <a:srgbClr val="FFFFFF"/>
              </a:solidFill>
              <a:ln w="9525">
                <a:noFill/>
                <a:round/>
                <a:headEnd/>
                <a:tailEnd/>
              </a:ln>
            </p:spPr>
            <p:txBody>
              <a:bodyPr/>
              <a:lstStyle/>
              <a:p>
                <a:endParaRPr lang="en-US"/>
              </a:p>
            </p:txBody>
          </p:sp>
          <p:sp>
            <p:nvSpPr>
              <p:cNvPr id="24708" name="Freeform 51"/>
              <p:cNvSpPr>
                <a:spLocks/>
              </p:cNvSpPr>
              <p:nvPr/>
            </p:nvSpPr>
            <p:spPr bwMode="auto">
              <a:xfrm>
                <a:off x="863" y="3512"/>
                <a:ext cx="31" cy="18"/>
              </a:xfrm>
              <a:custGeom>
                <a:avLst/>
                <a:gdLst>
                  <a:gd name="T0" fmla="*/ 24 w 31"/>
                  <a:gd name="T1" fmla="*/ 3 h 18"/>
                  <a:gd name="T2" fmla="*/ 27 w 31"/>
                  <a:gd name="T3" fmla="*/ 5 h 18"/>
                  <a:gd name="T4" fmla="*/ 30 w 31"/>
                  <a:gd name="T5" fmla="*/ 8 h 18"/>
                  <a:gd name="T6" fmla="*/ 31 w 31"/>
                  <a:gd name="T7" fmla="*/ 11 h 18"/>
                  <a:gd name="T8" fmla="*/ 30 w 31"/>
                  <a:gd name="T9" fmla="*/ 14 h 18"/>
                  <a:gd name="T10" fmla="*/ 29 w 31"/>
                  <a:gd name="T11" fmla="*/ 15 h 18"/>
                  <a:gd name="T12" fmla="*/ 27 w 31"/>
                  <a:gd name="T13" fmla="*/ 16 h 18"/>
                  <a:gd name="T14" fmla="*/ 25 w 31"/>
                  <a:gd name="T15" fmla="*/ 17 h 18"/>
                  <a:gd name="T16" fmla="*/ 23 w 31"/>
                  <a:gd name="T17" fmla="*/ 17 h 18"/>
                  <a:gd name="T18" fmla="*/ 18 w 31"/>
                  <a:gd name="T19" fmla="*/ 18 h 18"/>
                  <a:gd name="T20" fmla="*/ 14 w 31"/>
                  <a:gd name="T21" fmla="*/ 17 h 18"/>
                  <a:gd name="T22" fmla="*/ 10 w 31"/>
                  <a:gd name="T23" fmla="*/ 16 h 18"/>
                  <a:gd name="T24" fmla="*/ 7 w 31"/>
                  <a:gd name="T25" fmla="*/ 15 h 18"/>
                  <a:gd name="T26" fmla="*/ 3 w 31"/>
                  <a:gd name="T27" fmla="*/ 12 h 18"/>
                  <a:gd name="T28" fmla="*/ 1 w 31"/>
                  <a:gd name="T29" fmla="*/ 9 h 18"/>
                  <a:gd name="T30" fmla="*/ 0 w 31"/>
                  <a:gd name="T31" fmla="*/ 6 h 18"/>
                  <a:gd name="T32" fmla="*/ 2 w 31"/>
                  <a:gd name="T33" fmla="*/ 3 h 18"/>
                  <a:gd name="T34" fmla="*/ 3 w 31"/>
                  <a:gd name="T35" fmla="*/ 2 h 18"/>
                  <a:gd name="T36" fmla="*/ 5 w 31"/>
                  <a:gd name="T37" fmla="*/ 1 h 18"/>
                  <a:gd name="T38" fmla="*/ 6 w 31"/>
                  <a:gd name="T39" fmla="*/ 0 h 18"/>
                  <a:gd name="T40" fmla="*/ 8 w 31"/>
                  <a:gd name="T41" fmla="*/ 0 h 18"/>
                  <a:gd name="T42" fmla="*/ 13 w 31"/>
                  <a:gd name="T43" fmla="*/ 0 h 18"/>
                  <a:gd name="T44" fmla="*/ 17 w 31"/>
                  <a:gd name="T45" fmla="*/ 0 h 18"/>
                  <a:gd name="T46" fmla="*/ 21 w 31"/>
                  <a:gd name="T47" fmla="*/ 1 h 18"/>
                  <a:gd name="T48" fmla="*/ 24 w 31"/>
                  <a:gd name="T49" fmla="*/ 3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
                  <a:gd name="T76" fmla="*/ 0 h 18"/>
                  <a:gd name="T77" fmla="*/ 31 w 31"/>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 h="18">
                    <a:moveTo>
                      <a:pt x="24" y="3"/>
                    </a:moveTo>
                    <a:lnTo>
                      <a:pt x="27" y="5"/>
                    </a:lnTo>
                    <a:lnTo>
                      <a:pt x="30" y="8"/>
                    </a:lnTo>
                    <a:lnTo>
                      <a:pt x="31" y="11"/>
                    </a:lnTo>
                    <a:lnTo>
                      <a:pt x="30" y="14"/>
                    </a:lnTo>
                    <a:lnTo>
                      <a:pt x="29" y="15"/>
                    </a:lnTo>
                    <a:lnTo>
                      <a:pt x="27" y="16"/>
                    </a:lnTo>
                    <a:lnTo>
                      <a:pt x="25" y="17"/>
                    </a:lnTo>
                    <a:lnTo>
                      <a:pt x="23" y="17"/>
                    </a:lnTo>
                    <a:lnTo>
                      <a:pt x="18" y="18"/>
                    </a:lnTo>
                    <a:lnTo>
                      <a:pt x="14" y="17"/>
                    </a:lnTo>
                    <a:lnTo>
                      <a:pt x="10" y="16"/>
                    </a:lnTo>
                    <a:lnTo>
                      <a:pt x="7" y="15"/>
                    </a:lnTo>
                    <a:lnTo>
                      <a:pt x="3" y="12"/>
                    </a:lnTo>
                    <a:lnTo>
                      <a:pt x="1" y="9"/>
                    </a:lnTo>
                    <a:lnTo>
                      <a:pt x="0" y="6"/>
                    </a:lnTo>
                    <a:lnTo>
                      <a:pt x="2" y="3"/>
                    </a:lnTo>
                    <a:lnTo>
                      <a:pt x="3" y="2"/>
                    </a:lnTo>
                    <a:lnTo>
                      <a:pt x="5" y="1"/>
                    </a:lnTo>
                    <a:lnTo>
                      <a:pt x="6" y="0"/>
                    </a:lnTo>
                    <a:lnTo>
                      <a:pt x="8" y="0"/>
                    </a:lnTo>
                    <a:lnTo>
                      <a:pt x="13" y="0"/>
                    </a:lnTo>
                    <a:lnTo>
                      <a:pt x="17" y="0"/>
                    </a:lnTo>
                    <a:lnTo>
                      <a:pt x="21" y="1"/>
                    </a:lnTo>
                    <a:lnTo>
                      <a:pt x="24" y="3"/>
                    </a:lnTo>
                    <a:close/>
                  </a:path>
                </a:pathLst>
              </a:custGeom>
              <a:solidFill>
                <a:srgbClr val="FFFFFF"/>
              </a:solidFill>
              <a:ln w="9525">
                <a:noFill/>
                <a:round/>
                <a:headEnd/>
                <a:tailEnd/>
              </a:ln>
            </p:spPr>
            <p:txBody>
              <a:bodyPr/>
              <a:lstStyle/>
              <a:p>
                <a:endParaRPr lang="en-US"/>
              </a:p>
            </p:txBody>
          </p:sp>
          <p:sp>
            <p:nvSpPr>
              <p:cNvPr id="24709" name="Freeform 52"/>
              <p:cNvSpPr>
                <a:spLocks/>
              </p:cNvSpPr>
              <p:nvPr/>
            </p:nvSpPr>
            <p:spPr bwMode="auto">
              <a:xfrm>
                <a:off x="944" y="3564"/>
                <a:ext cx="174" cy="100"/>
              </a:xfrm>
              <a:custGeom>
                <a:avLst/>
                <a:gdLst>
                  <a:gd name="T0" fmla="*/ 0 w 174"/>
                  <a:gd name="T1" fmla="*/ 32 h 100"/>
                  <a:gd name="T2" fmla="*/ 0 w 174"/>
                  <a:gd name="T3" fmla="*/ 100 h 100"/>
                  <a:gd name="T4" fmla="*/ 174 w 174"/>
                  <a:gd name="T5" fmla="*/ 9 h 100"/>
                  <a:gd name="T6" fmla="*/ 174 w 174"/>
                  <a:gd name="T7" fmla="*/ 0 h 100"/>
                  <a:gd name="T8" fmla="*/ 81 w 174"/>
                  <a:gd name="T9" fmla="*/ 40 h 100"/>
                  <a:gd name="T10" fmla="*/ 46 w 174"/>
                  <a:gd name="T11" fmla="*/ 22 h 100"/>
                  <a:gd name="T12" fmla="*/ 0 w 174"/>
                  <a:gd name="T13" fmla="*/ 32 h 100"/>
                  <a:gd name="T14" fmla="*/ 0 60000 65536"/>
                  <a:gd name="T15" fmla="*/ 0 60000 65536"/>
                  <a:gd name="T16" fmla="*/ 0 60000 65536"/>
                  <a:gd name="T17" fmla="*/ 0 60000 65536"/>
                  <a:gd name="T18" fmla="*/ 0 60000 65536"/>
                  <a:gd name="T19" fmla="*/ 0 60000 65536"/>
                  <a:gd name="T20" fmla="*/ 0 60000 65536"/>
                  <a:gd name="T21" fmla="*/ 0 w 174"/>
                  <a:gd name="T22" fmla="*/ 0 h 100"/>
                  <a:gd name="T23" fmla="*/ 174 w 174"/>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00">
                    <a:moveTo>
                      <a:pt x="0" y="32"/>
                    </a:moveTo>
                    <a:lnTo>
                      <a:pt x="0" y="100"/>
                    </a:lnTo>
                    <a:lnTo>
                      <a:pt x="174" y="9"/>
                    </a:lnTo>
                    <a:lnTo>
                      <a:pt x="174" y="0"/>
                    </a:lnTo>
                    <a:lnTo>
                      <a:pt x="81" y="40"/>
                    </a:lnTo>
                    <a:lnTo>
                      <a:pt x="46" y="22"/>
                    </a:lnTo>
                    <a:lnTo>
                      <a:pt x="0" y="32"/>
                    </a:lnTo>
                    <a:close/>
                  </a:path>
                </a:pathLst>
              </a:custGeom>
              <a:solidFill>
                <a:srgbClr val="FFFFFF"/>
              </a:solidFill>
              <a:ln w="9525">
                <a:noFill/>
                <a:round/>
                <a:headEnd/>
                <a:tailEnd/>
              </a:ln>
            </p:spPr>
            <p:txBody>
              <a:bodyPr/>
              <a:lstStyle/>
              <a:p>
                <a:endParaRPr lang="en-US"/>
              </a:p>
            </p:txBody>
          </p:sp>
          <p:sp>
            <p:nvSpPr>
              <p:cNvPr id="24710" name="Freeform 53"/>
              <p:cNvSpPr>
                <a:spLocks/>
              </p:cNvSpPr>
              <p:nvPr/>
            </p:nvSpPr>
            <p:spPr bwMode="auto">
              <a:xfrm>
                <a:off x="1036" y="3567"/>
                <a:ext cx="24" cy="10"/>
              </a:xfrm>
              <a:custGeom>
                <a:avLst/>
                <a:gdLst>
                  <a:gd name="T0" fmla="*/ 22 w 24"/>
                  <a:gd name="T1" fmla="*/ 5 h 10"/>
                  <a:gd name="T2" fmla="*/ 23 w 24"/>
                  <a:gd name="T3" fmla="*/ 4 h 10"/>
                  <a:gd name="T4" fmla="*/ 24 w 24"/>
                  <a:gd name="T5" fmla="*/ 3 h 10"/>
                  <a:gd name="T6" fmla="*/ 24 w 24"/>
                  <a:gd name="T7" fmla="*/ 2 h 10"/>
                  <a:gd name="T8" fmla="*/ 22 w 24"/>
                  <a:gd name="T9" fmla="*/ 1 h 10"/>
                  <a:gd name="T10" fmla="*/ 22 w 24"/>
                  <a:gd name="T11" fmla="*/ 1 h 10"/>
                  <a:gd name="T12" fmla="*/ 20 w 24"/>
                  <a:gd name="T13" fmla="*/ 0 h 10"/>
                  <a:gd name="T14" fmla="*/ 18 w 24"/>
                  <a:gd name="T15" fmla="*/ 0 h 10"/>
                  <a:gd name="T16" fmla="*/ 15 w 24"/>
                  <a:gd name="T17" fmla="*/ 0 h 10"/>
                  <a:gd name="T18" fmla="*/ 13 w 24"/>
                  <a:gd name="T19" fmla="*/ 1 h 10"/>
                  <a:gd name="T20" fmla="*/ 1 w 24"/>
                  <a:gd name="T21" fmla="*/ 5 h 10"/>
                  <a:gd name="T22" fmla="*/ 0 w 24"/>
                  <a:gd name="T23" fmla="*/ 6 h 10"/>
                  <a:gd name="T24" fmla="*/ 0 w 24"/>
                  <a:gd name="T25" fmla="*/ 7 h 10"/>
                  <a:gd name="T26" fmla="*/ 0 w 24"/>
                  <a:gd name="T27" fmla="*/ 8 h 10"/>
                  <a:gd name="T28" fmla="*/ 1 w 24"/>
                  <a:gd name="T29" fmla="*/ 9 h 10"/>
                  <a:gd name="T30" fmla="*/ 1 w 24"/>
                  <a:gd name="T31" fmla="*/ 9 h 10"/>
                  <a:gd name="T32" fmla="*/ 3 w 24"/>
                  <a:gd name="T33" fmla="*/ 10 h 10"/>
                  <a:gd name="T34" fmla="*/ 6 w 24"/>
                  <a:gd name="T35" fmla="*/ 10 h 10"/>
                  <a:gd name="T36" fmla="*/ 8 w 24"/>
                  <a:gd name="T37" fmla="*/ 10 h 10"/>
                  <a:gd name="T38" fmla="*/ 10 w 24"/>
                  <a:gd name="T39" fmla="*/ 10 h 10"/>
                  <a:gd name="T40" fmla="*/ 22 w 24"/>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10"/>
                  <a:gd name="T65" fmla="*/ 24 w 24"/>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10">
                    <a:moveTo>
                      <a:pt x="22" y="5"/>
                    </a:moveTo>
                    <a:lnTo>
                      <a:pt x="23" y="4"/>
                    </a:lnTo>
                    <a:lnTo>
                      <a:pt x="24" y="3"/>
                    </a:lnTo>
                    <a:lnTo>
                      <a:pt x="24" y="2"/>
                    </a:lnTo>
                    <a:lnTo>
                      <a:pt x="22" y="1"/>
                    </a:lnTo>
                    <a:lnTo>
                      <a:pt x="20" y="0"/>
                    </a:lnTo>
                    <a:lnTo>
                      <a:pt x="18" y="0"/>
                    </a:lnTo>
                    <a:lnTo>
                      <a:pt x="15" y="0"/>
                    </a:lnTo>
                    <a:lnTo>
                      <a:pt x="13" y="1"/>
                    </a:lnTo>
                    <a:lnTo>
                      <a:pt x="1" y="5"/>
                    </a:lnTo>
                    <a:lnTo>
                      <a:pt x="0" y="6"/>
                    </a:lnTo>
                    <a:lnTo>
                      <a:pt x="0" y="7"/>
                    </a:lnTo>
                    <a:lnTo>
                      <a:pt x="0" y="8"/>
                    </a:lnTo>
                    <a:lnTo>
                      <a:pt x="1" y="9"/>
                    </a:lnTo>
                    <a:lnTo>
                      <a:pt x="3" y="10"/>
                    </a:lnTo>
                    <a:lnTo>
                      <a:pt x="6" y="10"/>
                    </a:lnTo>
                    <a:lnTo>
                      <a:pt x="8" y="10"/>
                    </a:lnTo>
                    <a:lnTo>
                      <a:pt x="10" y="10"/>
                    </a:lnTo>
                    <a:lnTo>
                      <a:pt x="22" y="5"/>
                    </a:lnTo>
                    <a:close/>
                  </a:path>
                </a:pathLst>
              </a:custGeom>
              <a:solidFill>
                <a:srgbClr val="FFFFFF"/>
              </a:solidFill>
              <a:ln w="9525">
                <a:noFill/>
                <a:round/>
                <a:headEnd/>
                <a:tailEnd/>
              </a:ln>
            </p:spPr>
            <p:txBody>
              <a:bodyPr/>
              <a:lstStyle/>
              <a:p>
                <a:endParaRPr lang="en-US"/>
              </a:p>
            </p:txBody>
          </p:sp>
          <p:sp>
            <p:nvSpPr>
              <p:cNvPr id="24711" name="Freeform 54"/>
              <p:cNvSpPr>
                <a:spLocks/>
              </p:cNvSpPr>
              <p:nvPr/>
            </p:nvSpPr>
            <p:spPr bwMode="auto">
              <a:xfrm>
                <a:off x="1003" y="3563"/>
                <a:ext cx="25" cy="10"/>
              </a:xfrm>
              <a:custGeom>
                <a:avLst/>
                <a:gdLst>
                  <a:gd name="T0" fmla="*/ 22 w 25"/>
                  <a:gd name="T1" fmla="*/ 5 h 10"/>
                  <a:gd name="T2" fmla="*/ 24 w 25"/>
                  <a:gd name="T3" fmla="*/ 4 h 10"/>
                  <a:gd name="T4" fmla="*/ 25 w 25"/>
                  <a:gd name="T5" fmla="*/ 3 h 10"/>
                  <a:gd name="T6" fmla="*/ 24 w 25"/>
                  <a:gd name="T7" fmla="*/ 1 h 10"/>
                  <a:gd name="T8" fmla="*/ 23 w 25"/>
                  <a:gd name="T9" fmla="*/ 1 h 10"/>
                  <a:gd name="T10" fmla="*/ 23 w 25"/>
                  <a:gd name="T11" fmla="*/ 1 h 10"/>
                  <a:gd name="T12" fmla="*/ 21 w 25"/>
                  <a:gd name="T13" fmla="*/ 0 h 10"/>
                  <a:gd name="T14" fmla="*/ 18 w 25"/>
                  <a:gd name="T15" fmla="*/ 0 h 10"/>
                  <a:gd name="T16" fmla="*/ 16 w 25"/>
                  <a:gd name="T17" fmla="*/ 0 h 10"/>
                  <a:gd name="T18" fmla="*/ 13 w 25"/>
                  <a:gd name="T19" fmla="*/ 0 h 10"/>
                  <a:gd name="T20" fmla="*/ 3 w 25"/>
                  <a:gd name="T21" fmla="*/ 5 h 10"/>
                  <a:gd name="T22" fmla="*/ 1 w 25"/>
                  <a:gd name="T23" fmla="*/ 6 h 10"/>
                  <a:gd name="T24" fmla="*/ 0 w 25"/>
                  <a:gd name="T25" fmla="*/ 7 h 10"/>
                  <a:gd name="T26" fmla="*/ 0 w 25"/>
                  <a:gd name="T27" fmla="*/ 8 h 10"/>
                  <a:gd name="T28" fmla="*/ 1 w 25"/>
                  <a:gd name="T29" fmla="*/ 9 h 10"/>
                  <a:gd name="T30" fmla="*/ 1 w 25"/>
                  <a:gd name="T31" fmla="*/ 9 h 10"/>
                  <a:gd name="T32" fmla="*/ 4 w 25"/>
                  <a:gd name="T33" fmla="*/ 10 h 10"/>
                  <a:gd name="T34" fmla="*/ 6 w 25"/>
                  <a:gd name="T35" fmla="*/ 10 h 10"/>
                  <a:gd name="T36" fmla="*/ 9 w 25"/>
                  <a:gd name="T37" fmla="*/ 10 h 10"/>
                  <a:gd name="T38" fmla="*/ 11 w 25"/>
                  <a:gd name="T39" fmla="*/ 9 h 10"/>
                  <a:gd name="T40" fmla="*/ 22 w 25"/>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10"/>
                  <a:gd name="T65" fmla="*/ 25 w 25"/>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10">
                    <a:moveTo>
                      <a:pt x="22" y="5"/>
                    </a:moveTo>
                    <a:lnTo>
                      <a:pt x="24" y="4"/>
                    </a:lnTo>
                    <a:lnTo>
                      <a:pt x="25" y="3"/>
                    </a:lnTo>
                    <a:lnTo>
                      <a:pt x="24" y="1"/>
                    </a:lnTo>
                    <a:lnTo>
                      <a:pt x="23" y="1"/>
                    </a:lnTo>
                    <a:lnTo>
                      <a:pt x="21" y="0"/>
                    </a:lnTo>
                    <a:lnTo>
                      <a:pt x="18" y="0"/>
                    </a:lnTo>
                    <a:lnTo>
                      <a:pt x="16" y="0"/>
                    </a:lnTo>
                    <a:lnTo>
                      <a:pt x="13" y="0"/>
                    </a:lnTo>
                    <a:lnTo>
                      <a:pt x="3" y="5"/>
                    </a:lnTo>
                    <a:lnTo>
                      <a:pt x="1" y="6"/>
                    </a:lnTo>
                    <a:lnTo>
                      <a:pt x="0" y="7"/>
                    </a:lnTo>
                    <a:lnTo>
                      <a:pt x="0" y="8"/>
                    </a:lnTo>
                    <a:lnTo>
                      <a:pt x="1" y="9"/>
                    </a:lnTo>
                    <a:lnTo>
                      <a:pt x="4" y="10"/>
                    </a:lnTo>
                    <a:lnTo>
                      <a:pt x="6" y="10"/>
                    </a:lnTo>
                    <a:lnTo>
                      <a:pt x="9" y="10"/>
                    </a:lnTo>
                    <a:lnTo>
                      <a:pt x="11" y="9"/>
                    </a:lnTo>
                    <a:lnTo>
                      <a:pt x="22" y="5"/>
                    </a:lnTo>
                    <a:close/>
                  </a:path>
                </a:pathLst>
              </a:custGeom>
              <a:solidFill>
                <a:srgbClr val="FFFFFF"/>
              </a:solidFill>
              <a:ln w="9525">
                <a:noFill/>
                <a:round/>
                <a:headEnd/>
                <a:tailEnd/>
              </a:ln>
            </p:spPr>
            <p:txBody>
              <a:bodyPr/>
              <a:lstStyle/>
              <a:p>
                <a:endParaRPr lang="en-US"/>
              </a:p>
            </p:txBody>
          </p:sp>
        </p:grpSp>
        <p:sp>
          <p:nvSpPr>
            <p:cNvPr id="24604" name="Rectangle 56"/>
            <p:cNvSpPr>
              <a:spLocks noChangeArrowheads="1"/>
            </p:cNvSpPr>
            <p:nvPr/>
          </p:nvSpPr>
          <p:spPr bwMode="auto">
            <a:xfrm>
              <a:off x="561" y="3705"/>
              <a:ext cx="864" cy="135"/>
            </a:xfrm>
            <a:prstGeom prst="rect">
              <a:avLst/>
            </a:prstGeom>
            <a:noFill/>
            <a:ln w="9525">
              <a:noFill/>
              <a:miter lim="800000"/>
              <a:headEnd/>
              <a:tailEnd/>
            </a:ln>
          </p:spPr>
          <p:txBody>
            <a:bodyPr wrap="none" lIns="0" tIns="0" rIns="0" bIns="0">
              <a:spAutoFit/>
            </a:bodyPr>
            <a:lstStyle/>
            <a:p>
              <a:r>
                <a:rPr lang="en-US" sz="1300" b="1">
                  <a:solidFill>
                    <a:srgbClr val="000000"/>
                  </a:solidFill>
                </a:rPr>
                <a:t>End User 1</a:t>
              </a:r>
              <a:endParaRPr lang="en-US"/>
            </a:p>
          </p:txBody>
        </p:sp>
        <p:grpSp>
          <p:nvGrpSpPr>
            <p:cNvPr id="24605" name="Group 89"/>
            <p:cNvGrpSpPr>
              <a:grpSpLocks/>
            </p:cNvGrpSpPr>
            <p:nvPr/>
          </p:nvGrpSpPr>
          <p:grpSpPr bwMode="auto">
            <a:xfrm>
              <a:off x="2384" y="3134"/>
              <a:ext cx="1041" cy="546"/>
              <a:chOff x="2384" y="3134"/>
              <a:chExt cx="1041" cy="546"/>
            </a:xfrm>
          </p:grpSpPr>
          <p:sp>
            <p:nvSpPr>
              <p:cNvPr id="24648" name="Freeform 57"/>
              <p:cNvSpPr>
                <a:spLocks/>
              </p:cNvSpPr>
              <p:nvPr/>
            </p:nvSpPr>
            <p:spPr bwMode="auto">
              <a:xfrm>
                <a:off x="2384" y="3134"/>
                <a:ext cx="1041" cy="546"/>
              </a:xfrm>
              <a:custGeom>
                <a:avLst/>
                <a:gdLst>
                  <a:gd name="T0" fmla="*/ 629 w 1041"/>
                  <a:gd name="T1" fmla="*/ 30 h 546"/>
                  <a:gd name="T2" fmla="*/ 652 w 1041"/>
                  <a:gd name="T3" fmla="*/ 84 h 546"/>
                  <a:gd name="T4" fmla="*/ 642 w 1041"/>
                  <a:gd name="T5" fmla="*/ 108 h 546"/>
                  <a:gd name="T6" fmla="*/ 661 w 1041"/>
                  <a:gd name="T7" fmla="*/ 119 h 546"/>
                  <a:gd name="T8" fmla="*/ 685 w 1041"/>
                  <a:gd name="T9" fmla="*/ 131 h 546"/>
                  <a:gd name="T10" fmla="*/ 731 w 1041"/>
                  <a:gd name="T11" fmla="*/ 133 h 546"/>
                  <a:gd name="T12" fmla="*/ 780 w 1041"/>
                  <a:gd name="T13" fmla="*/ 142 h 546"/>
                  <a:gd name="T14" fmla="*/ 821 w 1041"/>
                  <a:gd name="T15" fmla="*/ 165 h 546"/>
                  <a:gd name="T16" fmla="*/ 898 w 1041"/>
                  <a:gd name="T17" fmla="*/ 184 h 546"/>
                  <a:gd name="T18" fmla="*/ 943 w 1041"/>
                  <a:gd name="T19" fmla="*/ 207 h 546"/>
                  <a:gd name="T20" fmla="*/ 968 w 1041"/>
                  <a:gd name="T21" fmla="*/ 261 h 546"/>
                  <a:gd name="T22" fmla="*/ 995 w 1041"/>
                  <a:gd name="T23" fmla="*/ 295 h 546"/>
                  <a:gd name="T24" fmla="*/ 1009 w 1041"/>
                  <a:gd name="T25" fmla="*/ 317 h 546"/>
                  <a:gd name="T26" fmla="*/ 1008 w 1041"/>
                  <a:gd name="T27" fmla="*/ 349 h 546"/>
                  <a:gd name="T28" fmla="*/ 1034 w 1041"/>
                  <a:gd name="T29" fmla="*/ 366 h 546"/>
                  <a:gd name="T30" fmla="*/ 1035 w 1041"/>
                  <a:gd name="T31" fmla="*/ 388 h 546"/>
                  <a:gd name="T32" fmla="*/ 1008 w 1041"/>
                  <a:gd name="T33" fmla="*/ 404 h 546"/>
                  <a:gd name="T34" fmla="*/ 970 w 1041"/>
                  <a:gd name="T35" fmla="*/ 407 h 546"/>
                  <a:gd name="T36" fmla="*/ 948 w 1041"/>
                  <a:gd name="T37" fmla="*/ 416 h 546"/>
                  <a:gd name="T38" fmla="*/ 902 w 1041"/>
                  <a:gd name="T39" fmla="*/ 420 h 546"/>
                  <a:gd name="T40" fmla="*/ 841 w 1041"/>
                  <a:gd name="T41" fmla="*/ 434 h 546"/>
                  <a:gd name="T42" fmla="*/ 801 w 1041"/>
                  <a:gd name="T43" fmla="*/ 429 h 546"/>
                  <a:gd name="T44" fmla="*/ 775 w 1041"/>
                  <a:gd name="T45" fmla="*/ 437 h 546"/>
                  <a:gd name="T46" fmla="*/ 743 w 1041"/>
                  <a:gd name="T47" fmla="*/ 435 h 546"/>
                  <a:gd name="T48" fmla="*/ 704 w 1041"/>
                  <a:gd name="T49" fmla="*/ 429 h 546"/>
                  <a:gd name="T50" fmla="*/ 701 w 1041"/>
                  <a:gd name="T51" fmla="*/ 440 h 546"/>
                  <a:gd name="T52" fmla="*/ 631 w 1041"/>
                  <a:gd name="T53" fmla="*/ 481 h 546"/>
                  <a:gd name="T54" fmla="*/ 525 w 1041"/>
                  <a:gd name="T55" fmla="*/ 541 h 546"/>
                  <a:gd name="T56" fmla="*/ 467 w 1041"/>
                  <a:gd name="T57" fmla="*/ 534 h 546"/>
                  <a:gd name="T58" fmla="*/ 335 w 1041"/>
                  <a:gd name="T59" fmla="*/ 502 h 546"/>
                  <a:gd name="T60" fmla="*/ 189 w 1041"/>
                  <a:gd name="T61" fmla="*/ 466 h 546"/>
                  <a:gd name="T62" fmla="*/ 96 w 1041"/>
                  <a:gd name="T63" fmla="*/ 444 h 546"/>
                  <a:gd name="T64" fmla="*/ 74 w 1041"/>
                  <a:gd name="T65" fmla="*/ 413 h 546"/>
                  <a:gd name="T66" fmla="*/ 38 w 1041"/>
                  <a:gd name="T67" fmla="*/ 387 h 546"/>
                  <a:gd name="T68" fmla="*/ 9 w 1041"/>
                  <a:gd name="T69" fmla="*/ 346 h 546"/>
                  <a:gd name="T70" fmla="*/ 43 w 1041"/>
                  <a:gd name="T71" fmla="*/ 339 h 546"/>
                  <a:gd name="T72" fmla="*/ 164 w 1041"/>
                  <a:gd name="T73" fmla="*/ 360 h 546"/>
                  <a:gd name="T74" fmla="*/ 252 w 1041"/>
                  <a:gd name="T75" fmla="*/ 368 h 546"/>
                  <a:gd name="T76" fmla="*/ 255 w 1041"/>
                  <a:gd name="T77" fmla="*/ 352 h 546"/>
                  <a:gd name="T78" fmla="*/ 252 w 1041"/>
                  <a:gd name="T79" fmla="*/ 323 h 546"/>
                  <a:gd name="T80" fmla="*/ 248 w 1041"/>
                  <a:gd name="T81" fmla="*/ 306 h 546"/>
                  <a:gd name="T82" fmla="*/ 285 w 1041"/>
                  <a:gd name="T83" fmla="*/ 272 h 546"/>
                  <a:gd name="T84" fmla="*/ 302 w 1041"/>
                  <a:gd name="T85" fmla="*/ 243 h 546"/>
                  <a:gd name="T86" fmla="*/ 302 w 1041"/>
                  <a:gd name="T87" fmla="*/ 210 h 546"/>
                  <a:gd name="T88" fmla="*/ 317 w 1041"/>
                  <a:gd name="T89" fmla="*/ 187 h 546"/>
                  <a:gd name="T90" fmla="*/ 354 w 1041"/>
                  <a:gd name="T91" fmla="*/ 172 h 546"/>
                  <a:gd name="T92" fmla="*/ 381 w 1041"/>
                  <a:gd name="T93" fmla="*/ 160 h 546"/>
                  <a:gd name="T94" fmla="*/ 401 w 1041"/>
                  <a:gd name="T95" fmla="*/ 153 h 546"/>
                  <a:gd name="T96" fmla="*/ 372 w 1041"/>
                  <a:gd name="T97" fmla="*/ 139 h 546"/>
                  <a:gd name="T98" fmla="*/ 364 w 1041"/>
                  <a:gd name="T99" fmla="*/ 116 h 546"/>
                  <a:gd name="T100" fmla="*/ 368 w 1041"/>
                  <a:gd name="T101" fmla="*/ 91 h 546"/>
                  <a:gd name="T102" fmla="*/ 333 w 1041"/>
                  <a:gd name="T103" fmla="*/ 76 h 546"/>
                  <a:gd name="T104" fmla="*/ 349 w 1041"/>
                  <a:gd name="T105" fmla="*/ 51 h 546"/>
                  <a:gd name="T106" fmla="*/ 431 w 1041"/>
                  <a:gd name="T107" fmla="*/ 10 h 546"/>
                  <a:gd name="T108" fmla="*/ 514 w 1041"/>
                  <a:gd name="T109" fmla="*/ 1 h 546"/>
                  <a:gd name="T110" fmla="*/ 550 w 1041"/>
                  <a:gd name="T111" fmla="*/ 5 h 5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41"/>
                  <a:gd name="T169" fmla="*/ 0 h 546"/>
                  <a:gd name="T170" fmla="*/ 1041 w 1041"/>
                  <a:gd name="T171" fmla="*/ 546 h 5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41" h="546">
                    <a:moveTo>
                      <a:pt x="550" y="5"/>
                    </a:moveTo>
                    <a:lnTo>
                      <a:pt x="562" y="8"/>
                    </a:lnTo>
                    <a:lnTo>
                      <a:pt x="575" y="10"/>
                    </a:lnTo>
                    <a:lnTo>
                      <a:pt x="587" y="14"/>
                    </a:lnTo>
                    <a:lnTo>
                      <a:pt x="599" y="17"/>
                    </a:lnTo>
                    <a:lnTo>
                      <a:pt x="609" y="20"/>
                    </a:lnTo>
                    <a:lnTo>
                      <a:pt x="620" y="25"/>
                    </a:lnTo>
                    <a:lnTo>
                      <a:pt x="629" y="30"/>
                    </a:lnTo>
                    <a:lnTo>
                      <a:pt x="636" y="35"/>
                    </a:lnTo>
                    <a:lnTo>
                      <a:pt x="639" y="42"/>
                    </a:lnTo>
                    <a:lnTo>
                      <a:pt x="641" y="49"/>
                    </a:lnTo>
                    <a:lnTo>
                      <a:pt x="641" y="57"/>
                    </a:lnTo>
                    <a:lnTo>
                      <a:pt x="642" y="64"/>
                    </a:lnTo>
                    <a:lnTo>
                      <a:pt x="648" y="70"/>
                    </a:lnTo>
                    <a:lnTo>
                      <a:pt x="651" y="77"/>
                    </a:lnTo>
                    <a:lnTo>
                      <a:pt x="652" y="84"/>
                    </a:lnTo>
                    <a:lnTo>
                      <a:pt x="653" y="91"/>
                    </a:lnTo>
                    <a:lnTo>
                      <a:pt x="652" y="97"/>
                    </a:lnTo>
                    <a:lnTo>
                      <a:pt x="651" y="98"/>
                    </a:lnTo>
                    <a:lnTo>
                      <a:pt x="651" y="99"/>
                    </a:lnTo>
                    <a:lnTo>
                      <a:pt x="650" y="100"/>
                    </a:lnTo>
                    <a:lnTo>
                      <a:pt x="649" y="101"/>
                    </a:lnTo>
                    <a:lnTo>
                      <a:pt x="645" y="104"/>
                    </a:lnTo>
                    <a:lnTo>
                      <a:pt x="642" y="108"/>
                    </a:lnTo>
                    <a:lnTo>
                      <a:pt x="641" y="111"/>
                    </a:lnTo>
                    <a:lnTo>
                      <a:pt x="641" y="115"/>
                    </a:lnTo>
                    <a:lnTo>
                      <a:pt x="644" y="116"/>
                    </a:lnTo>
                    <a:lnTo>
                      <a:pt x="648" y="117"/>
                    </a:lnTo>
                    <a:lnTo>
                      <a:pt x="651" y="117"/>
                    </a:lnTo>
                    <a:lnTo>
                      <a:pt x="654" y="118"/>
                    </a:lnTo>
                    <a:lnTo>
                      <a:pt x="658" y="119"/>
                    </a:lnTo>
                    <a:lnTo>
                      <a:pt x="661" y="119"/>
                    </a:lnTo>
                    <a:lnTo>
                      <a:pt x="664" y="120"/>
                    </a:lnTo>
                    <a:lnTo>
                      <a:pt x="666" y="122"/>
                    </a:lnTo>
                    <a:lnTo>
                      <a:pt x="670" y="123"/>
                    </a:lnTo>
                    <a:lnTo>
                      <a:pt x="673" y="126"/>
                    </a:lnTo>
                    <a:lnTo>
                      <a:pt x="674" y="128"/>
                    </a:lnTo>
                    <a:lnTo>
                      <a:pt x="676" y="130"/>
                    </a:lnTo>
                    <a:lnTo>
                      <a:pt x="680" y="131"/>
                    </a:lnTo>
                    <a:lnTo>
                      <a:pt x="685" y="131"/>
                    </a:lnTo>
                    <a:lnTo>
                      <a:pt x="691" y="131"/>
                    </a:lnTo>
                    <a:lnTo>
                      <a:pt x="697" y="131"/>
                    </a:lnTo>
                    <a:lnTo>
                      <a:pt x="702" y="131"/>
                    </a:lnTo>
                    <a:lnTo>
                      <a:pt x="708" y="131"/>
                    </a:lnTo>
                    <a:lnTo>
                      <a:pt x="713" y="132"/>
                    </a:lnTo>
                    <a:lnTo>
                      <a:pt x="719" y="132"/>
                    </a:lnTo>
                    <a:lnTo>
                      <a:pt x="725" y="133"/>
                    </a:lnTo>
                    <a:lnTo>
                      <a:pt x="731" y="133"/>
                    </a:lnTo>
                    <a:lnTo>
                      <a:pt x="738" y="134"/>
                    </a:lnTo>
                    <a:lnTo>
                      <a:pt x="744" y="135"/>
                    </a:lnTo>
                    <a:lnTo>
                      <a:pt x="751" y="136"/>
                    </a:lnTo>
                    <a:lnTo>
                      <a:pt x="757" y="137"/>
                    </a:lnTo>
                    <a:lnTo>
                      <a:pt x="763" y="138"/>
                    </a:lnTo>
                    <a:lnTo>
                      <a:pt x="770" y="138"/>
                    </a:lnTo>
                    <a:lnTo>
                      <a:pt x="776" y="140"/>
                    </a:lnTo>
                    <a:lnTo>
                      <a:pt x="780" y="142"/>
                    </a:lnTo>
                    <a:lnTo>
                      <a:pt x="784" y="144"/>
                    </a:lnTo>
                    <a:lnTo>
                      <a:pt x="788" y="147"/>
                    </a:lnTo>
                    <a:lnTo>
                      <a:pt x="791" y="150"/>
                    </a:lnTo>
                    <a:lnTo>
                      <a:pt x="795" y="152"/>
                    </a:lnTo>
                    <a:lnTo>
                      <a:pt x="799" y="154"/>
                    </a:lnTo>
                    <a:lnTo>
                      <a:pt x="804" y="156"/>
                    </a:lnTo>
                    <a:lnTo>
                      <a:pt x="812" y="161"/>
                    </a:lnTo>
                    <a:lnTo>
                      <a:pt x="821" y="165"/>
                    </a:lnTo>
                    <a:lnTo>
                      <a:pt x="830" y="168"/>
                    </a:lnTo>
                    <a:lnTo>
                      <a:pt x="841" y="171"/>
                    </a:lnTo>
                    <a:lnTo>
                      <a:pt x="851" y="174"/>
                    </a:lnTo>
                    <a:lnTo>
                      <a:pt x="862" y="176"/>
                    </a:lnTo>
                    <a:lnTo>
                      <a:pt x="872" y="178"/>
                    </a:lnTo>
                    <a:lnTo>
                      <a:pt x="883" y="181"/>
                    </a:lnTo>
                    <a:lnTo>
                      <a:pt x="890" y="182"/>
                    </a:lnTo>
                    <a:lnTo>
                      <a:pt x="898" y="184"/>
                    </a:lnTo>
                    <a:lnTo>
                      <a:pt x="904" y="186"/>
                    </a:lnTo>
                    <a:lnTo>
                      <a:pt x="911" y="188"/>
                    </a:lnTo>
                    <a:lnTo>
                      <a:pt x="917" y="191"/>
                    </a:lnTo>
                    <a:lnTo>
                      <a:pt x="923" y="194"/>
                    </a:lnTo>
                    <a:lnTo>
                      <a:pt x="930" y="197"/>
                    </a:lnTo>
                    <a:lnTo>
                      <a:pt x="936" y="199"/>
                    </a:lnTo>
                    <a:lnTo>
                      <a:pt x="938" y="203"/>
                    </a:lnTo>
                    <a:lnTo>
                      <a:pt x="943" y="207"/>
                    </a:lnTo>
                    <a:lnTo>
                      <a:pt x="946" y="210"/>
                    </a:lnTo>
                    <a:lnTo>
                      <a:pt x="949" y="214"/>
                    </a:lnTo>
                    <a:lnTo>
                      <a:pt x="950" y="222"/>
                    </a:lnTo>
                    <a:lnTo>
                      <a:pt x="952" y="230"/>
                    </a:lnTo>
                    <a:lnTo>
                      <a:pt x="955" y="237"/>
                    </a:lnTo>
                    <a:lnTo>
                      <a:pt x="961" y="244"/>
                    </a:lnTo>
                    <a:lnTo>
                      <a:pt x="965" y="252"/>
                    </a:lnTo>
                    <a:lnTo>
                      <a:pt x="968" y="261"/>
                    </a:lnTo>
                    <a:lnTo>
                      <a:pt x="972" y="269"/>
                    </a:lnTo>
                    <a:lnTo>
                      <a:pt x="977" y="276"/>
                    </a:lnTo>
                    <a:lnTo>
                      <a:pt x="982" y="279"/>
                    </a:lnTo>
                    <a:lnTo>
                      <a:pt x="984" y="282"/>
                    </a:lnTo>
                    <a:lnTo>
                      <a:pt x="986" y="286"/>
                    </a:lnTo>
                    <a:lnTo>
                      <a:pt x="989" y="289"/>
                    </a:lnTo>
                    <a:lnTo>
                      <a:pt x="991" y="292"/>
                    </a:lnTo>
                    <a:lnTo>
                      <a:pt x="995" y="295"/>
                    </a:lnTo>
                    <a:lnTo>
                      <a:pt x="1000" y="298"/>
                    </a:lnTo>
                    <a:lnTo>
                      <a:pt x="1005" y="301"/>
                    </a:lnTo>
                    <a:lnTo>
                      <a:pt x="1009" y="304"/>
                    </a:lnTo>
                    <a:lnTo>
                      <a:pt x="1012" y="308"/>
                    </a:lnTo>
                    <a:lnTo>
                      <a:pt x="1012" y="312"/>
                    </a:lnTo>
                    <a:lnTo>
                      <a:pt x="1010" y="316"/>
                    </a:lnTo>
                    <a:lnTo>
                      <a:pt x="1009" y="316"/>
                    </a:lnTo>
                    <a:lnTo>
                      <a:pt x="1009" y="317"/>
                    </a:lnTo>
                    <a:lnTo>
                      <a:pt x="1007" y="319"/>
                    </a:lnTo>
                    <a:lnTo>
                      <a:pt x="1007" y="321"/>
                    </a:lnTo>
                    <a:lnTo>
                      <a:pt x="1007" y="322"/>
                    </a:lnTo>
                    <a:lnTo>
                      <a:pt x="1006" y="329"/>
                    </a:lnTo>
                    <a:lnTo>
                      <a:pt x="1006" y="335"/>
                    </a:lnTo>
                    <a:lnTo>
                      <a:pt x="1006" y="341"/>
                    </a:lnTo>
                    <a:lnTo>
                      <a:pt x="1005" y="347"/>
                    </a:lnTo>
                    <a:lnTo>
                      <a:pt x="1008" y="349"/>
                    </a:lnTo>
                    <a:lnTo>
                      <a:pt x="1011" y="351"/>
                    </a:lnTo>
                    <a:lnTo>
                      <a:pt x="1014" y="353"/>
                    </a:lnTo>
                    <a:lnTo>
                      <a:pt x="1018" y="354"/>
                    </a:lnTo>
                    <a:lnTo>
                      <a:pt x="1021" y="356"/>
                    </a:lnTo>
                    <a:lnTo>
                      <a:pt x="1024" y="358"/>
                    </a:lnTo>
                    <a:lnTo>
                      <a:pt x="1026" y="360"/>
                    </a:lnTo>
                    <a:lnTo>
                      <a:pt x="1028" y="362"/>
                    </a:lnTo>
                    <a:lnTo>
                      <a:pt x="1034" y="366"/>
                    </a:lnTo>
                    <a:lnTo>
                      <a:pt x="1038" y="371"/>
                    </a:lnTo>
                    <a:lnTo>
                      <a:pt x="1040" y="377"/>
                    </a:lnTo>
                    <a:lnTo>
                      <a:pt x="1041" y="382"/>
                    </a:lnTo>
                    <a:lnTo>
                      <a:pt x="1040" y="383"/>
                    </a:lnTo>
                    <a:lnTo>
                      <a:pt x="1040" y="384"/>
                    </a:lnTo>
                    <a:lnTo>
                      <a:pt x="1039" y="384"/>
                    </a:lnTo>
                    <a:lnTo>
                      <a:pt x="1038" y="385"/>
                    </a:lnTo>
                    <a:lnTo>
                      <a:pt x="1035" y="388"/>
                    </a:lnTo>
                    <a:lnTo>
                      <a:pt x="1033" y="390"/>
                    </a:lnTo>
                    <a:lnTo>
                      <a:pt x="1031" y="393"/>
                    </a:lnTo>
                    <a:lnTo>
                      <a:pt x="1029" y="396"/>
                    </a:lnTo>
                    <a:lnTo>
                      <a:pt x="1027" y="398"/>
                    </a:lnTo>
                    <a:lnTo>
                      <a:pt x="1024" y="400"/>
                    </a:lnTo>
                    <a:lnTo>
                      <a:pt x="1019" y="402"/>
                    </a:lnTo>
                    <a:lnTo>
                      <a:pt x="1013" y="403"/>
                    </a:lnTo>
                    <a:lnTo>
                      <a:pt x="1008" y="404"/>
                    </a:lnTo>
                    <a:lnTo>
                      <a:pt x="1003" y="404"/>
                    </a:lnTo>
                    <a:lnTo>
                      <a:pt x="997" y="404"/>
                    </a:lnTo>
                    <a:lnTo>
                      <a:pt x="991" y="404"/>
                    </a:lnTo>
                    <a:lnTo>
                      <a:pt x="986" y="404"/>
                    </a:lnTo>
                    <a:lnTo>
                      <a:pt x="980" y="404"/>
                    </a:lnTo>
                    <a:lnTo>
                      <a:pt x="976" y="404"/>
                    </a:lnTo>
                    <a:lnTo>
                      <a:pt x="972" y="406"/>
                    </a:lnTo>
                    <a:lnTo>
                      <a:pt x="970" y="407"/>
                    </a:lnTo>
                    <a:lnTo>
                      <a:pt x="967" y="409"/>
                    </a:lnTo>
                    <a:lnTo>
                      <a:pt x="965" y="410"/>
                    </a:lnTo>
                    <a:lnTo>
                      <a:pt x="964" y="411"/>
                    </a:lnTo>
                    <a:lnTo>
                      <a:pt x="961" y="412"/>
                    </a:lnTo>
                    <a:lnTo>
                      <a:pt x="959" y="413"/>
                    </a:lnTo>
                    <a:lnTo>
                      <a:pt x="956" y="414"/>
                    </a:lnTo>
                    <a:lnTo>
                      <a:pt x="953" y="415"/>
                    </a:lnTo>
                    <a:lnTo>
                      <a:pt x="948" y="416"/>
                    </a:lnTo>
                    <a:lnTo>
                      <a:pt x="943" y="416"/>
                    </a:lnTo>
                    <a:lnTo>
                      <a:pt x="937" y="417"/>
                    </a:lnTo>
                    <a:lnTo>
                      <a:pt x="931" y="417"/>
                    </a:lnTo>
                    <a:lnTo>
                      <a:pt x="926" y="417"/>
                    </a:lnTo>
                    <a:lnTo>
                      <a:pt x="920" y="418"/>
                    </a:lnTo>
                    <a:lnTo>
                      <a:pt x="915" y="418"/>
                    </a:lnTo>
                    <a:lnTo>
                      <a:pt x="909" y="418"/>
                    </a:lnTo>
                    <a:lnTo>
                      <a:pt x="902" y="420"/>
                    </a:lnTo>
                    <a:lnTo>
                      <a:pt x="895" y="423"/>
                    </a:lnTo>
                    <a:lnTo>
                      <a:pt x="887" y="425"/>
                    </a:lnTo>
                    <a:lnTo>
                      <a:pt x="880" y="427"/>
                    </a:lnTo>
                    <a:lnTo>
                      <a:pt x="872" y="429"/>
                    </a:lnTo>
                    <a:lnTo>
                      <a:pt x="864" y="430"/>
                    </a:lnTo>
                    <a:lnTo>
                      <a:pt x="856" y="432"/>
                    </a:lnTo>
                    <a:lnTo>
                      <a:pt x="848" y="433"/>
                    </a:lnTo>
                    <a:lnTo>
                      <a:pt x="841" y="434"/>
                    </a:lnTo>
                    <a:lnTo>
                      <a:pt x="835" y="434"/>
                    </a:lnTo>
                    <a:lnTo>
                      <a:pt x="830" y="433"/>
                    </a:lnTo>
                    <a:lnTo>
                      <a:pt x="824" y="432"/>
                    </a:lnTo>
                    <a:lnTo>
                      <a:pt x="820" y="431"/>
                    </a:lnTo>
                    <a:lnTo>
                      <a:pt x="814" y="430"/>
                    </a:lnTo>
                    <a:lnTo>
                      <a:pt x="809" y="429"/>
                    </a:lnTo>
                    <a:lnTo>
                      <a:pt x="804" y="428"/>
                    </a:lnTo>
                    <a:lnTo>
                      <a:pt x="801" y="429"/>
                    </a:lnTo>
                    <a:lnTo>
                      <a:pt x="798" y="431"/>
                    </a:lnTo>
                    <a:lnTo>
                      <a:pt x="795" y="432"/>
                    </a:lnTo>
                    <a:lnTo>
                      <a:pt x="791" y="434"/>
                    </a:lnTo>
                    <a:lnTo>
                      <a:pt x="788" y="435"/>
                    </a:lnTo>
                    <a:lnTo>
                      <a:pt x="785" y="435"/>
                    </a:lnTo>
                    <a:lnTo>
                      <a:pt x="782" y="436"/>
                    </a:lnTo>
                    <a:lnTo>
                      <a:pt x="779" y="437"/>
                    </a:lnTo>
                    <a:lnTo>
                      <a:pt x="775" y="437"/>
                    </a:lnTo>
                    <a:lnTo>
                      <a:pt x="772" y="437"/>
                    </a:lnTo>
                    <a:lnTo>
                      <a:pt x="768" y="437"/>
                    </a:lnTo>
                    <a:lnTo>
                      <a:pt x="764" y="437"/>
                    </a:lnTo>
                    <a:lnTo>
                      <a:pt x="749" y="436"/>
                    </a:lnTo>
                    <a:lnTo>
                      <a:pt x="747" y="435"/>
                    </a:lnTo>
                    <a:lnTo>
                      <a:pt x="745" y="435"/>
                    </a:lnTo>
                    <a:lnTo>
                      <a:pt x="743" y="435"/>
                    </a:lnTo>
                    <a:lnTo>
                      <a:pt x="741" y="434"/>
                    </a:lnTo>
                    <a:lnTo>
                      <a:pt x="736" y="434"/>
                    </a:lnTo>
                    <a:lnTo>
                      <a:pt x="731" y="433"/>
                    </a:lnTo>
                    <a:lnTo>
                      <a:pt x="725" y="432"/>
                    </a:lnTo>
                    <a:lnTo>
                      <a:pt x="720" y="431"/>
                    </a:lnTo>
                    <a:lnTo>
                      <a:pt x="715" y="430"/>
                    </a:lnTo>
                    <a:lnTo>
                      <a:pt x="710" y="430"/>
                    </a:lnTo>
                    <a:lnTo>
                      <a:pt x="704" y="429"/>
                    </a:lnTo>
                    <a:lnTo>
                      <a:pt x="699" y="429"/>
                    </a:lnTo>
                    <a:lnTo>
                      <a:pt x="698" y="429"/>
                    </a:lnTo>
                    <a:lnTo>
                      <a:pt x="699" y="430"/>
                    </a:lnTo>
                    <a:lnTo>
                      <a:pt x="700" y="431"/>
                    </a:lnTo>
                    <a:lnTo>
                      <a:pt x="700" y="432"/>
                    </a:lnTo>
                    <a:lnTo>
                      <a:pt x="701" y="434"/>
                    </a:lnTo>
                    <a:lnTo>
                      <a:pt x="702" y="437"/>
                    </a:lnTo>
                    <a:lnTo>
                      <a:pt x="701" y="440"/>
                    </a:lnTo>
                    <a:lnTo>
                      <a:pt x="698" y="442"/>
                    </a:lnTo>
                    <a:lnTo>
                      <a:pt x="694" y="445"/>
                    </a:lnTo>
                    <a:lnTo>
                      <a:pt x="687" y="449"/>
                    </a:lnTo>
                    <a:lnTo>
                      <a:pt x="679" y="454"/>
                    </a:lnTo>
                    <a:lnTo>
                      <a:pt x="668" y="460"/>
                    </a:lnTo>
                    <a:lnTo>
                      <a:pt x="657" y="466"/>
                    </a:lnTo>
                    <a:lnTo>
                      <a:pt x="644" y="474"/>
                    </a:lnTo>
                    <a:lnTo>
                      <a:pt x="631" y="481"/>
                    </a:lnTo>
                    <a:lnTo>
                      <a:pt x="617" y="489"/>
                    </a:lnTo>
                    <a:lnTo>
                      <a:pt x="603" y="498"/>
                    </a:lnTo>
                    <a:lnTo>
                      <a:pt x="588" y="506"/>
                    </a:lnTo>
                    <a:lnTo>
                      <a:pt x="574" y="514"/>
                    </a:lnTo>
                    <a:lnTo>
                      <a:pt x="560" y="521"/>
                    </a:lnTo>
                    <a:lnTo>
                      <a:pt x="548" y="529"/>
                    </a:lnTo>
                    <a:lnTo>
                      <a:pt x="536" y="535"/>
                    </a:lnTo>
                    <a:lnTo>
                      <a:pt x="525" y="541"/>
                    </a:lnTo>
                    <a:lnTo>
                      <a:pt x="516" y="546"/>
                    </a:lnTo>
                    <a:lnTo>
                      <a:pt x="515" y="546"/>
                    </a:lnTo>
                    <a:lnTo>
                      <a:pt x="511" y="545"/>
                    </a:lnTo>
                    <a:lnTo>
                      <a:pt x="506" y="543"/>
                    </a:lnTo>
                    <a:lnTo>
                      <a:pt x="498" y="542"/>
                    </a:lnTo>
                    <a:lnTo>
                      <a:pt x="489" y="540"/>
                    </a:lnTo>
                    <a:lnTo>
                      <a:pt x="479" y="537"/>
                    </a:lnTo>
                    <a:lnTo>
                      <a:pt x="467" y="534"/>
                    </a:lnTo>
                    <a:lnTo>
                      <a:pt x="453" y="531"/>
                    </a:lnTo>
                    <a:lnTo>
                      <a:pt x="439" y="527"/>
                    </a:lnTo>
                    <a:lnTo>
                      <a:pt x="423" y="523"/>
                    </a:lnTo>
                    <a:lnTo>
                      <a:pt x="407" y="519"/>
                    </a:lnTo>
                    <a:lnTo>
                      <a:pt x="390" y="515"/>
                    </a:lnTo>
                    <a:lnTo>
                      <a:pt x="372" y="511"/>
                    </a:lnTo>
                    <a:lnTo>
                      <a:pt x="354" y="506"/>
                    </a:lnTo>
                    <a:lnTo>
                      <a:pt x="335" y="502"/>
                    </a:lnTo>
                    <a:lnTo>
                      <a:pt x="317" y="497"/>
                    </a:lnTo>
                    <a:lnTo>
                      <a:pt x="297" y="492"/>
                    </a:lnTo>
                    <a:lnTo>
                      <a:pt x="279" y="488"/>
                    </a:lnTo>
                    <a:lnTo>
                      <a:pt x="260" y="483"/>
                    </a:lnTo>
                    <a:lnTo>
                      <a:pt x="241" y="478"/>
                    </a:lnTo>
                    <a:lnTo>
                      <a:pt x="223" y="474"/>
                    </a:lnTo>
                    <a:lnTo>
                      <a:pt x="206" y="470"/>
                    </a:lnTo>
                    <a:lnTo>
                      <a:pt x="189" y="466"/>
                    </a:lnTo>
                    <a:lnTo>
                      <a:pt x="174" y="462"/>
                    </a:lnTo>
                    <a:lnTo>
                      <a:pt x="159" y="458"/>
                    </a:lnTo>
                    <a:lnTo>
                      <a:pt x="145" y="455"/>
                    </a:lnTo>
                    <a:lnTo>
                      <a:pt x="132" y="452"/>
                    </a:lnTo>
                    <a:lnTo>
                      <a:pt x="121" y="450"/>
                    </a:lnTo>
                    <a:lnTo>
                      <a:pt x="111" y="447"/>
                    </a:lnTo>
                    <a:lnTo>
                      <a:pt x="103" y="446"/>
                    </a:lnTo>
                    <a:lnTo>
                      <a:pt x="96" y="444"/>
                    </a:lnTo>
                    <a:lnTo>
                      <a:pt x="92" y="443"/>
                    </a:lnTo>
                    <a:lnTo>
                      <a:pt x="91" y="437"/>
                    </a:lnTo>
                    <a:lnTo>
                      <a:pt x="88" y="430"/>
                    </a:lnTo>
                    <a:lnTo>
                      <a:pt x="85" y="423"/>
                    </a:lnTo>
                    <a:lnTo>
                      <a:pt x="82" y="416"/>
                    </a:lnTo>
                    <a:lnTo>
                      <a:pt x="81" y="415"/>
                    </a:lnTo>
                    <a:lnTo>
                      <a:pt x="78" y="414"/>
                    </a:lnTo>
                    <a:lnTo>
                      <a:pt x="74" y="413"/>
                    </a:lnTo>
                    <a:lnTo>
                      <a:pt x="69" y="411"/>
                    </a:lnTo>
                    <a:lnTo>
                      <a:pt x="64" y="410"/>
                    </a:lnTo>
                    <a:lnTo>
                      <a:pt x="59" y="409"/>
                    </a:lnTo>
                    <a:lnTo>
                      <a:pt x="55" y="407"/>
                    </a:lnTo>
                    <a:lnTo>
                      <a:pt x="54" y="406"/>
                    </a:lnTo>
                    <a:lnTo>
                      <a:pt x="51" y="401"/>
                    </a:lnTo>
                    <a:lnTo>
                      <a:pt x="45" y="395"/>
                    </a:lnTo>
                    <a:lnTo>
                      <a:pt x="38" y="387"/>
                    </a:lnTo>
                    <a:lnTo>
                      <a:pt x="30" y="379"/>
                    </a:lnTo>
                    <a:lnTo>
                      <a:pt x="21" y="371"/>
                    </a:lnTo>
                    <a:lnTo>
                      <a:pt x="13" y="363"/>
                    </a:lnTo>
                    <a:lnTo>
                      <a:pt x="6" y="356"/>
                    </a:lnTo>
                    <a:lnTo>
                      <a:pt x="0" y="352"/>
                    </a:lnTo>
                    <a:lnTo>
                      <a:pt x="3" y="350"/>
                    </a:lnTo>
                    <a:lnTo>
                      <a:pt x="6" y="348"/>
                    </a:lnTo>
                    <a:lnTo>
                      <a:pt x="9" y="346"/>
                    </a:lnTo>
                    <a:lnTo>
                      <a:pt x="13" y="344"/>
                    </a:lnTo>
                    <a:lnTo>
                      <a:pt x="16" y="342"/>
                    </a:lnTo>
                    <a:lnTo>
                      <a:pt x="21" y="340"/>
                    </a:lnTo>
                    <a:lnTo>
                      <a:pt x="25" y="338"/>
                    </a:lnTo>
                    <a:lnTo>
                      <a:pt x="29" y="337"/>
                    </a:lnTo>
                    <a:lnTo>
                      <a:pt x="31" y="337"/>
                    </a:lnTo>
                    <a:lnTo>
                      <a:pt x="36" y="338"/>
                    </a:lnTo>
                    <a:lnTo>
                      <a:pt x="43" y="339"/>
                    </a:lnTo>
                    <a:lnTo>
                      <a:pt x="53" y="341"/>
                    </a:lnTo>
                    <a:lnTo>
                      <a:pt x="66" y="343"/>
                    </a:lnTo>
                    <a:lnTo>
                      <a:pt x="79" y="345"/>
                    </a:lnTo>
                    <a:lnTo>
                      <a:pt x="95" y="348"/>
                    </a:lnTo>
                    <a:lnTo>
                      <a:pt x="111" y="351"/>
                    </a:lnTo>
                    <a:lnTo>
                      <a:pt x="129" y="354"/>
                    </a:lnTo>
                    <a:lnTo>
                      <a:pt x="146" y="357"/>
                    </a:lnTo>
                    <a:lnTo>
                      <a:pt x="164" y="360"/>
                    </a:lnTo>
                    <a:lnTo>
                      <a:pt x="181" y="363"/>
                    </a:lnTo>
                    <a:lnTo>
                      <a:pt x="199" y="366"/>
                    </a:lnTo>
                    <a:lnTo>
                      <a:pt x="214" y="368"/>
                    </a:lnTo>
                    <a:lnTo>
                      <a:pt x="229" y="371"/>
                    </a:lnTo>
                    <a:lnTo>
                      <a:pt x="243" y="373"/>
                    </a:lnTo>
                    <a:lnTo>
                      <a:pt x="245" y="371"/>
                    </a:lnTo>
                    <a:lnTo>
                      <a:pt x="248" y="370"/>
                    </a:lnTo>
                    <a:lnTo>
                      <a:pt x="252" y="368"/>
                    </a:lnTo>
                    <a:lnTo>
                      <a:pt x="255" y="366"/>
                    </a:lnTo>
                    <a:lnTo>
                      <a:pt x="258" y="365"/>
                    </a:lnTo>
                    <a:lnTo>
                      <a:pt x="260" y="363"/>
                    </a:lnTo>
                    <a:lnTo>
                      <a:pt x="261" y="361"/>
                    </a:lnTo>
                    <a:lnTo>
                      <a:pt x="262" y="359"/>
                    </a:lnTo>
                    <a:lnTo>
                      <a:pt x="259" y="357"/>
                    </a:lnTo>
                    <a:lnTo>
                      <a:pt x="256" y="354"/>
                    </a:lnTo>
                    <a:lnTo>
                      <a:pt x="255" y="352"/>
                    </a:lnTo>
                    <a:lnTo>
                      <a:pt x="256" y="349"/>
                    </a:lnTo>
                    <a:lnTo>
                      <a:pt x="260" y="345"/>
                    </a:lnTo>
                    <a:lnTo>
                      <a:pt x="264" y="340"/>
                    </a:lnTo>
                    <a:lnTo>
                      <a:pt x="264" y="335"/>
                    </a:lnTo>
                    <a:lnTo>
                      <a:pt x="261" y="331"/>
                    </a:lnTo>
                    <a:lnTo>
                      <a:pt x="259" y="328"/>
                    </a:lnTo>
                    <a:lnTo>
                      <a:pt x="256" y="325"/>
                    </a:lnTo>
                    <a:lnTo>
                      <a:pt x="252" y="323"/>
                    </a:lnTo>
                    <a:lnTo>
                      <a:pt x="249" y="320"/>
                    </a:lnTo>
                    <a:lnTo>
                      <a:pt x="247" y="317"/>
                    </a:lnTo>
                    <a:lnTo>
                      <a:pt x="246" y="315"/>
                    </a:lnTo>
                    <a:lnTo>
                      <a:pt x="245" y="312"/>
                    </a:lnTo>
                    <a:lnTo>
                      <a:pt x="246" y="308"/>
                    </a:lnTo>
                    <a:lnTo>
                      <a:pt x="247" y="307"/>
                    </a:lnTo>
                    <a:lnTo>
                      <a:pt x="248" y="307"/>
                    </a:lnTo>
                    <a:lnTo>
                      <a:pt x="248" y="306"/>
                    </a:lnTo>
                    <a:lnTo>
                      <a:pt x="249" y="305"/>
                    </a:lnTo>
                    <a:lnTo>
                      <a:pt x="255" y="301"/>
                    </a:lnTo>
                    <a:lnTo>
                      <a:pt x="260" y="296"/>
                    </a:lnTo>
                    <a:lnTo>
                      <a:pt x="265" y="291"/>
                    </a:lnTo>
                    <a:lnTo>
                      <a:pt x="270" y="286"/>
                    </a:lnTo>
                    <a:lnTo>
                      <a:pt x="275" y="282"/>
                    </a:lnTo>
                    <a:lnTo>
                      <a:pt x="280" y="277"/>
                    </a:lnTo>
                    <a:lnTo>
                      <a:pt x="285" y="272"/>
                    </a:lnTo>
                    <a:lnTo>
                      <a:pt x="290" y="268"/>
                    </a:lnTo>
                    <a:lnTo>
                      <a:pt x="294" y="264"/>
                    </a:lnTo>
                    <a:lnTo>
                      <a:pt x="294" y="260"/>
                    </a:lnTo>
                    <a:lnTo>
                      <a:pt x="294" y="256"/>
                    </a:lnTo>
                    <a:lnTo>
                      <a:pt x="296" y="252"/>
                    </a:lnTo>
                    <a:lnTo>
                      <a:pt x="299" y="249"/>
                    </a:lnTo>
                    <a:lnTo>
                      <a:pt x="301" y="246"/>
                    </a:lnTo>
                    <a:lnTo>
                      <a:pt x="302" y="243"/>
                    </a:lnTo>
                    <a:lnTo>
                      <a:pt x="301" y="240"/>
                    </a:lnTo>
                    <a:lnTo>
                      <a:pt x="299" y="237"/>
                    </a:lnTo>
                    <a:lnTo>
                      <a:pt x="297" y="234"/>
                    </a:lnTo>
                    <a:lnTo>
                      <a:pt x="297" y="231"/>
                    </a:lnTo>
                    <a:lnTo>
                      <a:pt x="299" y="228"/>
                    </a:lnTo>
                    <a:lnTo>
                      <a:pt x="300" y="214"/>
                    </a:lnTo>
                    <a:lnTo>
                      <a:pt x="301" y="214"/>
                    </a:lnTo>
                    <a:lnTo>
                      <a:pt x="302" y="210"/>
                    </a:lnTo>
                    <a:lnTo>
                      <a:pt x="305" y="206"/>
                    </a:lnTo>
                    <a:lnTo>
                      <a:pt x="307" y="202"/>
                    </a:lnTo>
                    <a:lnTo>
                      <a:pt x="309" y="199"/>
                    </a:lnTo>
                    <a:lnTo>
                      <a:pt x="311" y="196"/>
                    </a:lnTo>
                    <a:lnTo>
                      <a:pt x="312" y="192"/>
                    </a:lnTo>
                    <a:lnTo>
                      <a:pt x="314" y="190"/>
                    </a:lnTo>
                    <a:lnTo>
                      <a:pt x="317" y="187"/>
                    </a:lnTo>
                    <a:lnTo>
                      <a:pt x="320" y="184"/>
                    </a:lnTo>
                    <a:lnTo>
                      <a:pt x="324" y="182"/>
                    </a:lnTo>
                    <a:lnTo>
                      <a:pt x="329" y="180"/>
                    </a:lnTo>
                    <a:lnTo>
                      <a:pt x="335" y="178"/>
                    </a:lnTo>
                    <a:lnTo>
                      <a:pt x="339" y="177"/>
                    </a:lnTo>
                    <a:lnTo>
                      <a:pt x="344" y="175"/>
                    </a:lnTo>
                    <a:lnTo>
                      <a:pt x="350" y="173"/>
                    </a:lnTo>
                    <a:lnTo>
                      <a:pt x="354" y="172"/>
                    </a:lnTo>
                    <a:lnTo>
                      <a:pt x="359" y="170"/>
                    </a:lnTo>
                    <a:lnTo>
                      <a:pt x="364" y="168"/>
                    </a:lnTo>
                    <a:lnTo>
                      <a:pt x="368" y="166"/>
                    </a:lnTo>
                    <a:lnTo>
                      <a:pt x="370" y="163"/>
                    </a:lnTo>
                    <a:lnTo>
                      <a:pt x="372" y="162"/>
                    </a:lnTo>
                    <a:lnTo>
                      <a:pt x="375" y="161"/>
                    </a:lnTo>
                    <a:lnTo>
                      <a:pt x="378" y="161"/>
                    </a:lnTo>
                    <a:lnTo>
                      <a:pt x="381" y="160"/>
                    </a:lnTo>
                    <a:lnTo>
                      <a:pt x="383" y="160"/>
                    </a:lnTo>
                    <a:lnTo>
                      <a:pt x="386" y="159"/>
                    </a:lnTo>
                    <a:lnTo>
                      <a:pt x="389" y="158"/>
                    </a:lnTo>
                    <a:lnTo>
                      <a:pt x="392" y="158"/>
                    </a:lnTo>
                    <a:lnTo>
                      <a:pt x="394" y="156"/>
                    </a:lnTo>
                    <a:lnTo>
                      <a:pt x="396" y="155"/>
                    </a:lnTo>
                    <a:lnTo>
                      <a:pt x="399" y="154"/>
                    </a:lnTo>
                    <a:lnTo>
                      <a:pt x="401" y="153"/>
                    </a:lnTo>
                    <a:lnTo>
                      <a:pt x="404" y="152"/>
                    </a:lnTo>
                    <a:lnTo>
                      <a:pt x="407" y="151"/>
                    </a:lnTo>
                    <a:lnTo>
                      <a:pt x="410" y="150"/>
                    </a:lnTo>
                    <a:lnTo>
                      <a:pt x="412" y="149"/>
                    </a:lnTo>
                    <a:lnTo>
                      <a:pt x="401" y="148"/>
                    </a:lnTo>
                    <a:lnTo>
                      <a:pt x="390" y="145"/>
                    </a:lnTo>
                    <a:lnTo>
                      <a:pt x="380" y="142"/>
                    </a:lnTo>
                    <a:lnTo>
                      <a:pt x="372" y="139"/>
                    </a:lnTo>
                    <a:lnTo>
                      <a:pt x="365" y="134"/>
                    </a:lnTo>
                    <a:lnTo>
                      <a:pt x="359" y="130"/>
                    </a:lnTo>
                    <a:lnTo>
                      <a:pt x="354" y="125"/>
                    </a:lnTo>
                    <a:lnTo>
                      <a:pt x="351" y="120"/>
                    </a:lnTo>
                    <a:lnTo>
                      <a:pt x="354" y="119"/>
                    </a:lnTo>
                    <a:lnTo>
                      <a:pt x="357" y="118"/>
                    </a:lnTo>
                    <a:lnTo>
                      <a:pt x="360" y="117"/>
                    </a:lnTo>
                    <a:lnTo>
                      <a:pt x="364" y="116"/>
                    </a:lnTo>
                    <a:lnTo>
                      <a:pt x="368" y="115"/>
                    </a:lnTo>
                    <a:lnTo>
                      <a:pt x="371" y="115"/>
                    </a:lnTo>
                    <a:lnTo>
                      <a:pt x="375" y="114"/>
                    </a:lnTo>
                    <a:lnTo>
                      <a:pt x="378" y="113"/>
                    </a:lnTo>
                    <a:lnTo>
                      <a:pt x="374" y="108"/>
                    </a:lnTo>
                    <a:lnTo>
                      <a:pt x="369" y="103"/>
                    </a:lnTo>
                    <a:lnTo>
                      <a:pt x="368" y="97"/>
                    </a:lnTo>
                    <a:lnTo>
                      <a:pt x="368" y="91"/>
                    </a:lnTo>
                    <a:lnTo>
                      <a:pt x="363" y="89"/>
                    </a:lnTo>
                    <a:lnTo>
                      <a:pt x="357" y="88"/>
                    </a:lnTo>
                    <a:lnTo>
                      <a:pt x="352" y="87"/>
                    </a:lnTo>
                    <a:lnTo>
                      <a:pt x="347" y="85"/>
                    </a:lnTo>
                    <a:lnTo>
                      <a:pt x="342" y="84"/>
                    </a:lnTo>
                    <a:lnTo>
                      <a:pt x="338" y="81"/>
                    </a:lnTo>
                    <a:lnTo>
                      <a:pt x="335" y="79"/>
                    </a:lnTo>
                    <a:lnTo>
                      <a:pt x="333" y="76"/>
                    </a:lnTo>
                    <a:lnTo>
                      <a:pt x="333" y="73"/>
                    </a:lnTo>
                    <a:lnTo>
                      <a:pt x="333" y="69"/>
                    </a:lnTo>
                    <a:lnTo>
                      <a:pt x="335" y="66"/>
                    </a:lnTo>
                    <a:lnTo>
                      <a:pt x="338" y="63"/>
                    </a:lnTo>
                    <a:lnTo>
                      <a:pt x="340" y="60"/>
                    </a:lnTo>
                    <a:lnTo>
                      <a:pt x="343" y="57"/>
                    </a:lnTo>
                    <a:lnTo>
                      <a:pt x="346" y="54"/>
                    </a:lnTo>
                    <a:lnTo>
                      <a:pt x="349" y="51"/>
                    </a:lnTo>
                    <a:lnTo>
                      <a:pt x="359" y="45"/>
                    </a:lnTo>
                    <a:lnTo>
                      <a:pt x="368" y="40"/>
                    </a:lnTo>
                    <a:lnTo>
                      <a:pt x="377" y="34"/>
                    </a:lnTo>
                    <a:lnTo>
                      <a:pt x="386" y="28"/>
                    </a:lnTo>
                    <a:lnTo>
                      <a:pt x="395" y="23"/>
                    </a:lnTo>
                    <a:lnTo>
                      <a:pt x="406" y="18"/>
                    </a:lnTo>
                    <a:lnTo>
                      <a:pt x="417" y="14"/>
                    </a:lnTo>
                    <a:lnTo>
                      <a:pt x="431" y="10"/>
                    </a:lnTo>
                    <a:lnTo>
                      <a:pt x="440" y="8"/>
                    </a:lnTo>
                    <a:lnTo>
                      <a:pt x="450" y="7"/>
                    </a:lnTo>
                    <a:lnTo>
                      <a:pt x="460" y="5"/>
                    </a:lnTo>
                    <a:lnTo>
                      <a:pt x="470" y="3"/>
                    </a:lnTo>
                    <a:lnTo>
                      <a:pt x="480" y="2"/>
                    </a:lnTo>
                    <a:lnTo>
                      <a:pt x="491" y="1"/>
                    </a:lnTo>
                    <a:lnTo>
                      <a:pt x="502" y="0"/>
                    </a:lnTo>
                    <a:lnTo>
                      <a:pt x="514" y="1"/>
                    </a:lnTo>
                    <a:lnTo>
                      <a:pt x="519" y="1"/>
                    </a:lnTo>
                    <a:lnTo>
                      <a:pt x="523" y="2"/>
                    </a:lnTo>
                    <a:lnTo>
                      <a:pt x="528" y="2"/>
                    </a:lnTo>
                    <a:lnTo>
                      <a:pt x="532" y="3"/>
                    </a:lnTo>
                    <a:lnTo>
                      <a:pt x="537" y="4"/>
                    </a:lnTo>
                    <a:lnTo>
                      <a:pt x="541" y="4"/>
                    </a:lnTo>
                    <a:lnTo>
                      <a:pt x="546" y="5"/>
                    </a:lnTo>
                    <a:lnTo>
                      <a:pt x="550" y="5"/>
                    </a:lnTo>
                    <a:close/>
                  </a:path>
                </a:pathLst>
              </a:custGeom>
              <a:solidFill>
                <a:srgbClr val="000000"/>
              </a:solidFill>
              <a:ln w="9525">
                <a:noFill/>
                <a:round/>
                <a:headEnd/>
                <a:tailEnd/>
              </a:ln>
            </p:spPr>
            <p:txBody>
              <a:bodyPr/>
              <a:lstStyle/>
              <a:p>
                <a:endParaRPr lang="en-US"/>
              </a:p>
            </p:txBody>
          </p:sp>
          <p:sp>
            <p:nvSpPr>
              <p:cNvPr id="24649" name="Freeform 58"/>
              <p:cNvSpPr>
                <a:spLocks/>
              </p:cNvSpPr>
              <p:nvPr/>
            </p:nvSpPr>
            <p:spPr bwMode="auto">
              <a:xfrm>
                <a:off x="2737" y="3145"/>
                <a:ext cx="199" cy="56"/>
              </a:xfrm>
              <a:custGeom>
                <a:avLst/>
                <a:gdLst>
                  <a:gd name="T0" fmla="*/ 180 w 199"/>
                  <a:gd name="T1" fmla="*/ 1 h 56"/>
                  <a:gd name="T2" fmla="*/ 184 w 199"/>
                  <a:gd name="T3" fmla="*/ 2 h 56"/>
                  <a:gd name="T4" fmla="*/ 189 w 199"/>
                  <a:gd name="T5" fmla="*/ 3 h 56"/>
                  <a:gd name="T6" fmla="*/ 196 w 199"/>
                  <a:gd name="T7" fmla="*/ 4 h 56"/>
                  <a:gd name="T8" fmla="*/ 193 w 199"/>
                  <a:gd name="T9" fmla="*/ 4 h 56"/>
                  <a:gd name="T10" fmla="*/ 180 w 199"/>
                  <a:gd name="T11" fmla="*/ 4 h 56"/>
                  <a:gd name="T12" fmla="*/ 166 w 199"/>
                  <a:gd name="T13" fmla="*/ 4 h 56"/>
                  <a:gd name="T14" fmla="*/ 154 w 199"/>
                  <a:gd name="T15" fmla="*/ 6 h 56"/>
                  <a:gd name="T16" fmla="*/ 145 w 199"/>
                  <a:gd name="T17" fmla="*/ 7 h 56"/>
                  <a:gd name="T18" fmla="*/ 137 w 199"/>
                  <a:gd name="T19" fmla="*/ 8 h 56"/>
                  <a:gd name="T20" fmla="*/ 129 w 199"/>
                  <a:gd name="T21" fmla="*/ 9 h 56"/>
                  <a:gd name="T22" fmla="*/ 120 w 199"/>
                  <a:gd name="T23" fmla="*/ 10 h 56"/>
                  <a:gd name="T24" fmla="*/ 109 w 199"/>
                  <a:gd name="T25" fmla="*/ 11 h 56"/>
                  <a:gd name="T26" fmla="*/ 94 w 199"/>
                  <a:gd name="T27" fmla="*/ 14 h 56"/>
                  <a:gd name="T28" fmla="*/ 81 w 199"/>
                  <a:gd name="T29" fmla="*/ 18 h 56"/>
                  <a:gd name="T30" fmla="*/ 69 w 199"/>
                  <a:gd name="T31" fmla="*/ 23 h 56"/>
                  <a:gd name="T32" fmla="*/ 70 w 199"/>
                  <a:gd name="T33" fmla="*/ 26 h 56"/>
                  <a:gd name="T34" fmla="*/ 79 w 199"/>
                  <a:gd name="T35" fmla="*/ 25 h 56"/>
                  <a:gd name="T36" fmla="*/ 88 w 199"/>
                  <a:gd name="T37" fmla="*/ 23 h 56"/>
                  <a:gd name="T38" fmla="*/ 99 w 199"/>
                  <a:gd name="T39" fmla="*/ 22 h 56"/>
                  <a:gd name="T40" fmla="*/ 103 w 199"/>
                  <a:gd name="T41" fmla="*/ 23 h 56"/>
                  <a:gd name="T42" fmla="*/ 97 w 199"/>
                  <a:gd name="T43" fmla="*/ 24 h 56"/>
                  <a:gd name="T44" fmla="*/ 87 w 199"/>
                  <a:gd name="T45" fmla="*/ 26 h 56"/>
                  <a:gd name="T46" fmla="*/ 72 w 199"/>
                  <a:gd name="T47" fmla="*/ 30 h 56"/>
                  <a:gd name="T48" fmla="*/ 58 w 199"/>
                  <a:gd name="T49" fmla="*/ 35 h 56"/>
                  <a:gd name="T50" fmla="*/ 47 w 199"/>
                  <a:gd name="T51" fmla="*/ 42 h 56"/>
                  <a:gd name="T52" fmla="*/ 60 w 199"/>
                  <a:gd name="T53" fmla="*/ 45 h 56"/>
                  <a:gd name="T54" fmla="*/ 70 w 199"/>
                  <a:gd name="T55" fmla="*/ 46 h 56"/>
                  <a:gd name="T56" fmla="*/ 53 w 199"/>
                  <a:gd name="T57" fmla="*/ 49 h 56"/>
                  <a:gd name="T58" fmla="*/ 36 w 199"/>
                  <a:gd name="T59" fmla="*/ 52 h 56"/>
                  <a:gd name="T60" fmla="*/ 18 w 199"/>
                  <a:gd name="T61" fmla="*/ 54 h 56"/>
                  <a:gd name="T62" fmla="*/ 0 w 199"/>
                  <a:gd name="T63" fmla="*/ 56 h 56"/>
                  <a:gd name="T64" fmla="*/ 12 w 199"/>
                  <a:gd name="T65" fmla="*/ 51 h 56"/>
                  <a:gd name="T66" fmla="*/ 22 w 199"/>
                  <a:gd name="T67" fmla="*/ 45 h 56"/>
                  <a:gd name="T68" fmla="*/ 31 w 199"/>
                  <a:gd name="T69" fmla="*/ 39 h 56"/>
                  <a:gd name="T70" fmla="*/ 36 w 199"/>
                  <a:gd name="T71" fmla="*/ 32 h 56"/>
                  <a:gd name="T72" fmla="*/ 46 w 199"/>
                  <a:gd name="T73" fmla="*/ 23 h 56"/>
                  <a:gd name="T74" fmla="*/ 62 w 199"/>
                  <a:gd name="T75" fmla="*/ 16 h 56"/>
                  <a:gd name="T76" fmla="*/ 81 w 199"/>
                  <a:gd name="T77" fmla="*/ 10 h 56"/>
                  <a:gd name="T78" fmla="*/ 100 w 199"/>
                  <a:gd name="T79" fmla="*/ 6 h 56"/>
                  <a:gd name="T80" fmla="*/ 111 w 199"/>
                  <a:gd name="T81" fmla="*/ 5 h 56"/>
                  <a:gd name="T82" fmla="*/ 121 w 199"/>
                  <a:gd name="T83" fmla="*/ 4 h 56"/>
                  <a:gd name="T84" fmla="*/ 131 w 199"/>
                  <a:gd name="T85" fmla="*/ 4 h 56"/>
                  <a:gd name="T86" fmla="*/ 140 w 199"/>
                  <a:gd name="T87" fmla="*/ 3 h 56"/>
                  <a:gd name="T88" fmla="*/ 148 w 199"/>
                  <a:gd name="T89" fmla="*/ 1 h 56"/>
                  <a:gd name="T90" fmla="*/ 158 w 199"/>
                  <a:gd name="T91" fmla="*/ 0 h 56"/>
                  <a:gd name="T92" fmla="*/ 168 w 199"/>
                  <a:gd name="T93" fmla="*/ 0 h 56"/>
                  <a:gd name="T94" fmla="*/ 178 w 199"/>
                  <a:gd name="T95" fmla="*/ 1 h 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99"/>
                  <a:gd name="T145" fmla="*/ 0 h 56"/>
                  <a:gd name="T146" fmla="*/ 199 w 199"/>
                  <a:gd name="T147" fmla="*/ 56 h 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99" h="56">
                    <a:moveTo>
                      <a:pt x="178" y="1"/>
                    </a:moveTo>
                    <a:lnTo>
                      <a:pt x="180" y="1"/>
                    </a:lnTo>
                    <a:lnTo>
                      <a:pt x="181" y="1"/>
                    </a:lnTo>
                    <a:lnTo>
                      <a:pt x="184" y="2"/>
                    </a:lnTo>
                    <a:lnTo>
                      <a:pt x="186" y="2"/>
                    </a:lnTo>
                    <a:lnTo>
                      <a:pt x="189" y="3"/>
                    </a:lnTo>
                    <a:lnTo>
                      <a:pt x="193" y="4"/>
                    </a:lnTo>
                    <a:lnTo>
                      <a:pt x="196" y="4"/>
                    </a:lnTo>
                    <a:lnTo>
                      <a:pt x="199" y="5"/>
                    </a:lnTo>
                    <a:lnTo>
                      <a:pt x="193" y="4"/>
                    </a:lnTo>
                    <a:lnTo>
                      <a:pt x="187" y="4"/>
                    </a:lnTo>
                    <a:lnTo>
                      <a:pt x="180" y="4"/>
                    </a:lnTo>
                    <a:lnTo>
                      <a:pt x="173" y="4"/>
                    </a:lnTo>
                    <a:lnTo>
                      <a:pt x="166" y="4"/>
                    </a:lnTo>
                    <a:lnTo>
                      <a:pt x="160" y="5"/>
                    </a:lnTo>
                    <a:lnTo>
                      <a:pt x="154" y="6"/>
                    </a:lnTo>
                    <a:lnTo>
                      <a:pt x="149" y="7"/>
                    </a:lnTo>
                    <a:lnTo>
                      <a:pt x="145" y="7"/>
                    </a:lnTo>
                    <a:lnTo>
                      <a:pt x="141" y="8"/>
                    </a:lnTo>
                    <a:lnTo>
                      <a:pt x="137" y="8"/>
                    </a:lnTo>
                    <a:lnTo>
                      <a:pt x="133" y="9"/>
                    </a:lnTo>
                    <a:lnTo>
                      <a:pt x="129" y="9"/>
                    </a:lnTo>
                    <a:lnTo>
                      <a:pt x="125" y="9"/>
                    </a:lnTo>
                    <a:lnTo>
                      <a:pt x="120" y="10"/>
                    </a:lnTo>
                    <a:lnTo>
                      <a:pt x="116" y="10"/>
                    </a:lnTo>
                    <a:lnTo>
                      <a:pt x="109" y="11"/>
                    </a:lnTo>
                    <a:lnTo>
                      <a:pt x="101" y="12"/>
                    </a:lnTo>
                    <a:lnTo>
                      <a:pt x="94" y="14"/>
                    </a:lnTo>
                    <a:lnTo>
                      <a:pt x="87" y="16"/>
                    </a:lnTo>
                    <a:lnTo>
                      <a:pt x="81" y="18"/>
                    </a:lnTo>
                    <a:lnTo>
                      <a:pt x="75" y="21"/>
                    </a:lnTo>
                    <a:lnTo>
                      <a:pt x="69" y="23"/>
                    </a:lnTo>
                    <a:lnTo>
                      <a:pt x="65" y="26"/>
                    </a:lnTo>
                    <a:lnTo>
                      <a:pt x="70" y="26"/>
                    </a:lnTo>
                    <a:lnTo>
                      <a:pt x="75" y="25"/>
                    </a:lnTo>
                    <a:lnTo>
                      <a:pt x="79" y="25"/>
                    </a:lnTo>
                    <a:lnTo>
                      <a:pt x="84" y="24"/>
                    </a:lnTo>
                    <a:lnTo>
                      <a:pt x="88" y="23"/>
                    </a:lnTo>
                    <a:lnTo>
                      <a:pt x="94" y="22"/>
                    </a:lnTo>
                    <a:lnTo>
                      <a:pt x="99" y="22"/>
                    </a:lnTo>
                    <a:lnTo>
                      <a:pt x="105" y="22"/>
                    </a:lnTo>
                    <a:lnTo>
                      <a:pt x="103" y="23"/>
                    </a:lnTo>
                    <a:lnTo>
                      <a:pt x="100" y="24"/>
                    </a:lnTo>
                    <a:lnTo>
                      <a:pt x="97" y="24"/>
                    </a:lnTo>
                    <a:lnTo>
                      <a:pt x="94" y="24"/>
                    </a:lnTo>
                    <a:lnTo>
                      <a:pt x="87" y="26"/>
                    </a:lnTo>
                    <a:lnTo>
                      <a:pt x="79" y="28"/>
                    </a:lnTo>
                    <a:lnTo>
                      <a:pt x="72" y="30"/>
                    </a:lnTo>
                    <a:lnTo>
                      <a:pt x="65" y="33"/>
                    </a:lnTo>
                    <a:lnTo>
                      <a:pt x="58" y="35"/>
                    </a:lnTo>
                    <a:lnTo>
                      <a:pt x="52" y="39"/>
                    </a:lnTo>
                    <a:lnTo>
                      <a:pt x="47" y="42"/>
                    </a:lnTo>
                    <a:lnTo>
                      <a:pt x="42" y="45"/>
                    </a:lnTo>
                    <a:lnTo>
                      <a:pt x="60" y="45"/>
                    </a:lnTo>
                    <a:lnTo>
                      <a:pt x="60" y="46"/>
                    </a:lnTo>
                    <a:lnTo>
                      <a:pt x="70" y="46"/>
                    </a:lnTo>
                    <a:lnTo>
                      <a:pt x="61" y="48"/>
                    </a:lnTo>
                    <a:lnTo>
                      <a:pt x="53" y="49"/>
                    </a:lnTo>
                    <a:lnTo>
                      <a:pt x="45" y="50"/>
                    </a:lnTo>
                    <a:lnTo>
                      <a:pt x="36" y="52"/>
                    </a:lnTo>
                    <a:lnTo>
                      <a:pt x="27" y="53"/>
                    </a:lnTo>
                    <a:lnTo>
                      <a:pt x="18" y="54"/>
                    </a:lnTo>
                    <a:lnTo>
                      <a:pt x="9" y="55"/>
                    </a:lnTo>
                    <a:lnTo>
                      <a:pt x="0" y="56"/>
                    </a:lnTo>
                    <a:lnTo>
                      <a:pt x="6" y="53"/>
                    </a:lnTo>
                    <a:lnTo>
                      <a:pt x="12" y="51"/>
                    </a:lnTo>
                    <a:lnTo>
                      <a:pt x="17" y="48"/>
                    </a:lnTo>
                    <a:lnTo>
                      <a:pt x="22" y="45"/>
                    </a:lnTo>
                    <a:lnTo>
                      <a:pt x="27" y="42"/>
                    </a:lnTo>
                    <a:lnTo>
                      <a:pt x="31" y="39"/>
                    </a:lnTo>
                    <a:lnTo>
                      <a:pt x="34" y="36"/>
                    </a:lnTo>
                    <a:lnTo>
                      <a:pt x="36" y="32"/>
                    </a:lnTo>
                    <a:lnTo>
                      <a:pt x="40" y="27"/>
                    </a:lnTo>
                    <a:lnTo>
                      <a:pt x="46" y="23"/>
                    </a:lnTo>
                    <a:lnTo>
                      <a:pt x="54" y="19"/>
                    </a:lnTo>
                    <a:lnTo>
                      <a:pt x="62" y="16"/>
                    </a:lnTo>
                    <a:lnTo>
                      <a:pt x="72" y="13"/>
                    </a:lnTo>
                    <a:lnTo>
                      <a:pt x="81" y="10"/>
                    </a:lnTo>
                    <a:lnTo>
                      <a:pt x="91" y="8"/>
                    </a:lnTo>
                    <a:lnTo>
                      <a:pt x="100" y="6"/>
                    </a:lnTo>
                    <a:lnTo>
                      <a:pt x="105" y="5"/>
                    </a:lnTo>
                    <a:lnTo>
                      <a:pt x="111" y="5"/>
                    </a:lnTo>
                    <a:lnTo>
                      <a:pt x="115" y="5"/>
                    </a:lnTo>
                    <a:lnTo>
                      <a:pt x="121" y="4"/>
                    </a:lnTo>
                    <a:lnTo>
                      <a:pt x="126" y="4"/>
                    </a:lnTo>
                    <a:lnTo>
                      <a:pt x="131" y="4"/>
                    </a:lnTo>
                    <a:lnTo>
                      <a:pt x="136" y="3"/>
                    </a:lnTo>
                    <a:lnTo>
                      <a:pt x="140" y="3"/>
                    </a:lnTo>
                    <a:lnTo>
                      <a:pt x="144" y="2"/>
                    </a:lnTo>
                    <a:lnTo>
                      <a:pt x="148" y="1"/>
                    </a:lnTo>
                    <a:lnTo>
                      <a:pt x="153" y="1"/>
                    </a:lnTo>
                    <a:lnTo>
                      <a:pt x="158" y="0"/>
                    </a:lnTo>
                    <a:lnTo>
                      <a:pt x="163" y="0"/>
                    </a:lnTo>
                    <a:lnTo>
                      <a:pt x="168" y="0"/>
                    </a:lnTo>
                    <a:lnTo>
                      <a:pt x="173" y="1"/>
                    </a:lnTo>
                    <a:lnTo>
                      <a:pt x="178" y="1"/>
                    </a:lnTo>
                    <a:close/>
                  </a:path>
                </a:pathLst>
              </a:custGeom>
              <a:solidFill>
                <a:srgbClr val="FFFFFF"/>
              </a:solidFill>
              <a:ln w="9525">
                <a:noFill/>
                <a:round/>
                <a:headEnd/>
                <a:tailEnd/>
              </a:ln>
            </p:spPr>
            <p:txBody>
              <a:bodyPr/>
              <a:lstStyle/>
              <a:p>
                <a:endParaRPr lang="en-US"/>
              </a:p>
            </p:txBody>
          </p:sp>
          <p:sp>
            <p:nvSpPr>
              <p:cNvPr id="24650" name="Freeform 59"/>
              <p:cNvSpPr>
                <a:spLocks/>
              </p:cNvSpPr>
              <p:nvPr/>
            </p:nvSpPr>
            <p:spPr bwMode="auto">
              <a:xfrm>
                <a:off x="2936" y="3179"/>
                <a:ext cx="61" cy="25"/>
              </a:xfrm>
              <a:custGeom>
                <a:avLst/>
                <a:gdLst>
                  <a:gd name="T0" fmla="*/ 61 w 61"/>
                  <a:gd name="T1" fmla="*/ 1 h 25"/>
                  <a:gd name="T2" fmla="*/ 60 w 61"/>
                  <a:gd name="T3" fmla="*/ 1 h 25"/>
                  <a:gd name="T4" fmla="*/ 53 w 61"/>
                  <a:gd name="T5" fmla="*/ 4 h 25"/>
                  <a:gd name="T6" fmla="*/ 45 w 61"/>
                  <a:gd name="T7" fmla="*/ 6 h 25"/>
                  <a:gd name="T8" fmla="*/ 38 w 61"/>
                  <a:gd name="T9" fmla="*/ 8 h 25"/>
                  <a:gd name="T10" fmla="*/ 31 w 61"/>
                  <a:gd name="T11" fmla="*/ 10 h 25"/>
                  <a:gd name="T12" fmla="*/ 24 w 61"/>
                  <a:gd name="T13" fmla="*/ 13 h 25"/>
                  <a:gd name="T14" fmla="*/ 18 w 61"/>
                  <a:gd name="T15" fmla="*/ 16 h 25"/>
                  <a:gd name="T16" fmla="*/ 12 w 61"/>
                  <a:gd name="T17" fmla="*/ 19 h 25"/>
                  <a:gd name="T18" fmla="*/ 7 w 61"/>
                  <a:gd name="T19" fmla="*/ 22 h 25"/>
                  <a:gd name="T20" fmla="*/ 0 w 61"/>
                  <a:gd name="T21" fmla="*/ 25 h 25"/>
                  <a:gd name="T22" fmla="*/ 3 w 61"/>
                  <a:gd name="T23" fmla="*/ 21 h 25"/>
                  <a:gd name="T24" fmla="*/ 8 w 61"/>
                  <a:gd name="T25" fmla="*/ 17 h 25"/>
                  <a:gd name="T26" fmla="*/ 14 w 61"/>
                  <a:gd name="T27" fmla="*/ 13 h 25"/>
                  <a:gd name="T28" fmla="*/ 20 w 61"/>
                  <a:gd name="T29" fmla="*/ 9 h 25"/>
                  <a:gd name="T30" fmla="*/ 27 w 61"/>
                  <a:gd name="T31" fmla="*/ 6 h 25"/>
                  <a:gd name="T32" fmla="*/ 36 w 61"/>
                  <a:gd name="T33" fmla="*/ 3 h 25"/>
                  <a:gd name="T34" fmla="*/ 44 w 61"/>
                  <a:gd name="T35" fmla="*/ 1 h 25"/>
                  <a:gd name="T36" fmla="*/ 53 w 61"/>
                  <a:gd name="T37" fmla="*/ 0 h 25"/>
                  <a:gd name="T38" fmla="*/ 56 w 61"/>
                  <a:gd name="T39" fmla="*/ 0 h 25"/>
                  <a:gd name="T40" fmla="*/ 57 w 61"/>
                  <a:gd name="T41" fmla="*/ 0 h 25"/>
                  <a:gd name="T42" fmla="*/ 59 w 61"/>
                  <a:gd name="T43" fmla="*/ 0 h 25"/>
                  <a:gd name="T44" fmla="*/ 61 w 61"/>
                  <a:gd name="T45" fmla="*/ 1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1"/>
                  <a:gd name="T70" fmla="*/ 0 h 25"/>
                  <a:gd name="T71" fmla="*/ 61 w 61"/>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1" h="25">
                    <a:moveTo>
                      <a:pt x="61" y="1"/>
                    </a:moveTo>
                    <a:lnTo>
                      <a:pt x="60" y="1"/>
                    </a:lnTo>
                    <a:lnTo>
                      <a:pt x="53" y="4"/>
                    </a:lnTo>
                    <a:lnTo>
                      <a:pt x="45" y="6"/>
                    </a:lnTo>
                    <a:lnTo>
                      <a:pt x="38" y="8"/>
                    </a:lnTo>
                    <a:lnTo>
                      <a:pt x="31" y="10"/>
                    </a:lnTo>
                    <a:lnTo>
                      <a:pt x="24" y="13"/>
                    </a:lnTo>
                    <a:lnTo>
                      <a:pt x="18" y="16"/>
                    </a:lnTo>
                    <a:lnTo>
                      <a:pt x="12" y="19"/>
                    </a:lnTo>
                    <a:lnTo>
                      <a:pt x="7" y="22"/>
                    </a:lnTo>
                    <a:lnTo>
                      <a:pt x="0" y="25"/>
                    </a:lnTo>
                    <a:lnTo>
                      <a:pt x="3" y="21"/>
                    </a:lnTo>
                    <a:lnTo>
                      <a:pt x="8" y="17"/>
                    </a:lnTo>
                    <a:lnTo>
                      <a:pt x="14" y="13"/>
                    </a:lnTo>
                    <a:lnTo>
                      <a:pt x="20" y="9"/>
                    </a:lnTo>
                    <a:lnTo>
                      <a:pt x="27" y="6"/>
                    </a:lnTo>
                    <a:lnTo>
                      <a:pt x="36" y="3"/>
                    </a:lnTo>
                    <a:lnTo>
                      <a:pt x="44" y="1"/>
                    </a:lnTo>
                    <a:lnTo>
                      <a:pt x="53" y="0"/>
                    </a:lnTo>
                    <a:lnTo>
                      <a:pt x="56" y="0"/>
                    </a:lnTo>
                    <a:lnTo>
                      <a:pt x="57" y="0"/>
                    </a:lnTo>
                    <a:lnTo>
                      <a:pt x="59" y="0"/>
                    </a:lnTo>
                    <a:lnTo>
                      <a:pt x="61" y="1"/>
                    </a:lnTo>
                    <a:close/>
                  </a:path>
                </a:pathLst>
              </a:custGeom>
              <a:solidFill>
                <a:srgbClr val="FFFFFF"/>
              </a:solidFill>
              <a:ln w="9525">
                <a:noFill/>
                <a:round/>
                <a:headEnd/>
                <a:tailEnd/>
              </a:ln>
            </p:spPr>
            <p:txBody>
              <a:bodyPr/>
              <a:lstStyle/>
              <a:p>
                <a:endParaRPr lang="en-US"/>
              </a:p>
            </p:txBody>
          </p:sp>
          <p:sp>
            <p:nvSpPr>
              <p:cNvPr id="24651" name="Freeform 60"/>
              <p:cNvSpPr>
                <a:spLocks/>
              </p:cNvSpPr>
              <p:nvPr/>
            </p:nvSpPr>
            <p:spPr bwMode="auto">
              <a:xfrm>
                <a:off x="2735" y="3205"/>
                <a:ext cx="26" cy="5"/>
              </a:xfrm>
              <a:custGeom>
                <a:avLst/>
                <a:gdLst>
                  <a:gd name="T0" fmla="*/ 25 w 26"/>
                  <a:gd name="T1" fmla="*/ 0 h 5"/>
                  <a:gd name="T2" fmla="*/ 26 w 26"/>
                  <a:gd name="T3" fmla="*/ 2 h 5"/>
                  <a:gd name="T4" fmla="*/ 26 w 26"/>
                  <a:gd name="T5" fmla="*/ 2 h 5"/>
                  <a:gd name="T6" fmla="*/ 25 w 26"/>
                  <a:gd name="T7" fmla="*/ 3 h 5"/>
                  <a:gd name="T8" fmla="*/ 25 w 26"/>
                  <a:gd name="T9" fmla="*/ 4 h 5"/>
                  <a:gd name="T10" fmla="*/ 23 w 26"/>
                  <a:gd name="T11" fmla="*/ 4 h 5"/>
                  <a:gd name="T12" fmla="*/ 20 w 26"/>
                  <a:gd name="T13" fmla="*/ 5 h 5"/>
                  <a:gd name="T14" fmla="*/ 18 w 26"/>
                  <a:gd name="T15" fmla="*/ 5 h 5"/>
                  <a:gd name="T16" fmla="*/ 15 w 26"/>
                  <a:gd name="T17" fmla="*/ 5 h 5"/>
                  <a:gd name="T18" fmla="*/ 12 w 26"/>
                  <a:gd name="T19" fmla="*/ 5 h 5"/>
                  <a:gd name="T20" fmla="*/ 10 w 26"/>
                  <a:gd name="T21" fmla="*/ 5 h 5"/>
                  <a:gd name="T22" fmla="*/ 8 w 26"/>
                  <a:gd name="T23" fmla="*/ 5 h 5"/>
                  <a:gd name="T24" fmla="*/ 5 w 26"/>
                  <a:gd name="T25" fmla="*/ 4 h 5"/>
                  <a:gd name="T26" fmla="*/ 0 w 26"/>
                  <a:gd name="T27" fmla="*/ 2 h 5"/>
                  <a:gd name="T28" fmla="*/ 2 w 26"/>
                  <a:gd name="T29" fmla="*/ 1 h 5"/>
                  <a:gd name="T30" fmla="*/ 5 w 26"/>
                  <a:gd name="T31" fmla="*/ 1 h 5"/>
                  <a:gd name="T32" fmla="*/ 8 w 26"/>
                  <a:gd name="T33" fmla="*/ 0 h 5"/>
                  <a:gd name="T34" fmla="*/ 11 w 26"/>
                  <a:gd name="T35" fmla="*/ 0 h 5"/>
                  <a:gd name="T36" fmla="*/ 15 w 26"/>
                  <a:gd name="T37" fmla="*/ 0 h 5"/>
                  <a:gd name="T38" fmla="*/ 18 w 26"/>
                  <a:gd name="T39" fmla="*/ 0 h 5"/>
                  <a:gd name="T40" fmla="*/ 22 w 26"/>
                  <a:gd name="T41" fmla="*/ 0 h 5"/>
                  <a:gd name="T42" fmla="*/ 25 w 26"/>
                  <a:gd name="T43" fmla="*/ 0 h 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6"/>
                  <a:gd name="T67" fmla="*/ 0 h 5"/>
                  <a:gd name="T68" fmla="*/ 26 w 26"/>
                  <a:gd name="T69" fmla="*/ 5 h 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6" h="5">
                    <a:moveTo>
                      <a:pt x="25" y="0"/>
                    </a:moveTo>
                    <a:lnTo>
                      <a:pt x="26" y="2"/>
                    </a:lnTo>
                    <a:lnTo>
                      <a:pt x="25" y="3"/>
                    </a:lnTo>
                    <a:lnTo>
                      <a:pt x="25" y="4"/>
                    </a:lnTo>
                    <a:lnTo>
                      <a:pt x="23" y="4"/>
                    </a:lnTo>
                    <a:lnTo>
                      <a:pt x="20" y="5"/>
                    </a:lnTo>
                    <a:lnTo>
                      <a:pt x="18" y="5"/>
                    </a:lnTo>
                    <a:lnTo>
                      <a:pt x="15" y="5"/>
                    </a:lnTo>
                    <a:lnTo>
                      <a:pt x="12" y="5"/>
                    </a:lnTo>
                    <a:lnTo>
                      <a:pt x="10" y="5"/>
                    </a:lnTo>
                    <a:lnTo>
                      <a:pt x="8" y="5"/>
                    </a:lnTo>
                    <a:lnTo>
                      <a:pt x="5" y="4"/>
                    </a:lnTo>
                    <a:lnTo>
                      <a:pt x="0" y="2"/>
                    </a:lnTo>
                    <a:lnTo>
                      <a:pt x="2" y="1"/>
                    </a:lnTo>
                    <a:lnTo>
                      <a:pt x="5" y="1"/>
                    </a:lnTo>
                    <a:lnTo>
                      <a:pt x="8" y="0"/>
                    </a:lnTo>
                    <a:lnTo>
                      <a:pt x="11" y="0"/>
                    </a:lnTo>
                    <a:lnTo>
                      <a:pt x="15" y="0"/>
                    </a:lnTo>
                    <a:lnTo>
                      <a:pt x="18" y="0"/>
                    </a:lnTo>
                    <a:lnTo>
                      <a:pt x="22" y="0"/>
                    </a:lnTo>
                    <a:lnTo>
                      <a:pt x="25" y="0"/>
                    </a:lnTo>
                    <a:close/>
                  </a:path>
                </a:pathLst>
              </a:custGeom>
              <a:solidFill>
                <a:srgbClr val="FFFFFF"/>
              </a:solidFill>
              <a:ln w="9525">
                <a:noFill/>
                <a:round/>
                <a:headEnd/>
                <a:tailEnd/>
              </a:ln>
            </p:spPr>
            <p:txBody>
              <a:bodyPr/>
              <a:lstStyle/>
              <a:p>
                <a:endParaRPr lang="en-US"/>
              </a:p>
            </p:txBody>
          </p:sp>
          <p:sp>
            <p:nvSpPr>
              <p:cNvPr id="24652" name="Freeform 61"/>
              <p:cNvSpPr>
                <a:spLocks/>
              </p:cNvSpPr>
              <p:nvPr/>
            </p:nvSpPr>
            <p:spPr bwMode="auto">
              <a:xfrm>
                <a:off x="2780" y="3213"/>
                <a:ext cx="165" cy="36"/>
              </a:xfrm>
              <a:custGeom>
                <a:avLst/>
                <a:gdLst>
                  <a:gd name="T0" fmla="*/ 139 w 165"/>
                  <a:gd name="T1" fmla="*/ 4 h 36"/>
                  <a:gd name="T2" fmla="*/ 140 w 165"/>
                  <a:gd name="T3" fmla="*/ 11 h 36"/>
                  <a:gd name="T4" fmla="*/ 145 w 165"/>
                  <a:gd name="T5" fmla="*/ 16 h 36"/>
                  <a:gd name="T6" fmla="*/ 155 w 165"/>
                  <a:gd name="T7" fmla="*/ 21 h 36"/>
                  <a:gd name="T8" fmla="*/ 165 w 165"/>
                  <a:gd name="T9" fmla="*/ 25 h 36"/>
                  <a:gd name="T10" fmla="*/ 163 w 165"/>
                  <a:gd name="T11" fmla="*/ 26 h 36"/>
                  <a:gd name="T12" fmla="*/ 159 w 165"/>
                  <a:gd name="T13" fmla="*/ 28 h 36"/>
                  <a:gd name="T14" fmla="*/ 155 w 165"/>
                  <a:gd name="T15" fmla="*/ 30 h 36"/>
                  <a:gd name="T16" fmla="*/ 152 w 165"/>
                  <a:gd name="T17" fmla="*/ 32 h 36"/>
                  <a:gd name="T18" fmla="*/ 147 w 165"/>
                  <a:gd name="T19" fmla="*/ 34 h 36"/>
                  <a:gd name="T20" fmla="*/ 141 w 165"/>
                  <a:gd name="T21" fmla="*/ 35 h 36"/>
                  <a:gd name="T22" fmla="*/ 137 w 165"/>
                  <a:gd name="T23" fmla="*/ 34 h 36"/>
                  <a:gd name="T24" fmla="*/ 132 w 165"/>
                  <a:gd name="T25" fmla="*/ 34 h 36"/>
                  <a:gd name="T26" fmla="*/ 125 w 165"/>
                  <a:gd name="T27" fmla="*/ 32 h 36"/>
                  <a:gd name="T28" fmla="*/ 116 w 165"/>
                  <a:gd name="T29" fmla="*/ 31 h 36"/>
                  <a:gd name="T30" fmla="*/ 106 w 165"/>
                  <a:gd name="T31" fmla="*/ 31 h 36"/>
                  <a:gd name="T32" fmla="*/ 96 w 165"/>
                  <a:gd name="T33" fmla="*/ 32 h 36"/>
                  <a:gd name="T34" fmla="*/ 88 w 165"/>
                  <a:gd name="T35" fmla="*/ 33 h 36"/>
                  <a:gd name="T36" fmla="*/ 80 w 165"/>
                  <a:gd name="T37" fmla="*/ 35 h 36"/>
                  <a:gd name="T38" fmla="*/ 71 w 165"/>
                  <a:gd name="T39" fmla="*/ 36 h 36"/>
                  <a:gd name="T40" fmla="*/ 60 w 165"/>
                  <a:gd name="T41" fmla="*/ 36 h 36"/>
                  <a:gd name="T42" fmla="*/ 55 w 165"/>
                  <a:gd name="T43" fmla="*/ 35 h 36"/>
                  <a:gd name="T44" fmla="*/ 45 w 165"/>
                  <a:gd name="T45" fmla="*/ 36 h 36"/>
                  <a:gd name="T46" fmla="*/ 35 w 165"/>
                  <a:gd name="T47" fmla="*/ 36 h 36"/>
                  <a:gd name="T48" fmla="*/ 27 w 165"/>
                  <a:gd name="T49" fmla="*/ 35 h 36"/>
                  <a:gd name="T50" fmla="*/ 17 w 165"/>
                  <a:gd name="T51" fmla="*/ 34 h 36"/>
                  <a:gd name="T52" fmla="*/ 8 w 165"/>
                  <a:gd name="T53" fmla="*/ 32 h 36"/>
                  <a:gd name="T54" fmla="*/ 4 w 165"/>
                  <a:gd name="T55" fmla="*/ 26 h 36"/>
                  <a:gd name="T56" fmla="*/ 0 w 165"/>
                  <a:gd name="T57" fmla="*/ 17 h 36"/>
                  <a:gd name="T58" fmla="*/ 3 w 165"/>
                  <a:gd name="T59" fmla="*/ 12 h 36"/>
                  <a:gd name="T60" fmla="*/ 8 w 165"/>
                  <a:gd name="T61" fmla="*/ 13 h 36"/>
                  <a:gd name="T62" fmla="*/ 14 w 165"/>
                  <a:gd name="T63" fmla="*/ 14 h 36"/>
                  <a:gd name="T64" fmla="*/ 20 w 165"/>
                  <a:gd name="T65" fmla="*/ 15 h 36"/>
                  <a:gd name="T66" fmla="*/ 26 w 165"/>
                  <a:gd name="T67" fmla="*/ 16 h 36"/>
                  <a:gd name="T68" fmla="*/ 33 w 165"/>
                  <a:gd name="T69" fmla="*/ 17 h 36"/>
                  <a:gd name="T70" fmla="*/ 37 w 165"/>
                  <a:gd name="T71" fmla="*/ 18 h 36"/>
                  <a:gd name="T72" fmla="*/ 54 w 165"/>
                  <a:gd name="T73" fmla="*/ 19 h 36"/>
                  <a:gd name="T74" fmla="*/ 71 w 165"/>
                  <a:gd name="T75" fmla="*/ 18 h 36"/>
                  <a:gd name="T76" fmla="*/ 87 w 165"/>
                  <a:gd name="T77" fmla="*/ 15 h 36"/>
                  <a:gd name="T78" fmla="*/ 99 w 165"/>
                  <a:gd name="T79" fmla="*/ 11 h 36"/>
                  <a:gd name="T80" fmla="*/ 110 w 165"/>
                  <a:gd name="T81" fmla="*/ 8 h 36"/>
                  <a:gd name="T82" fmla="*/ 121 w 165"/>
                  <a:gd name="T83" fmla="*/ 7 h 36"/>
                  <a:gd name="T84" fmla="*/ 131 w 165"/>
                  <a:gd name="T85" fmla="*/ 5 h 36"/>
                  <a:gd name="T86" fmla="*/ 139 w 165"/>
                  <a:gd name="T87" fmla="*/ 0 h 36"/>
                  <a:gd name="T88" fmla="*/ 140 w 165"/>
                  <a:gd name="T89" fmla="*/ 4 h 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5"/>
                  <a:gd name="T136" fmla="*/ 0 h 36"/>
                  <a:gd name="T137" fmla="*/ 165 w 165"/>
                  <a:gd name="T138" fmla="*/ 36 h 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5" h="36">
                    <a:moveTo>
                      <a:pt x="140" y="4"/>
                    </a:moveTo>
                    <a:lnTo>
                      <a:pt x="139" y="4"/>
                    </a:lnTo>
                    <a:lnTo>
                      <a:pt x="138" y="7"/>
                    </a:lnTo>
                    <a:lnTo>
                      <a:pt x="140" y="11"/>
                    </a:lnTo>
                    <a:lnTo>
                      <a:pt x="142" y="13"/>
                    </a:lnTo>
                    <a:lnTo>
                      <a:pt x="145" y="16"/>
                    </a:lnTo>
                    <a:lnTo>
                      <a:pt x="150" y="18"/>
                    </a:lnTo>
                    <a:lnTo>
                      <a:pt x="155" y="21"/>
                    </a:lnTo>
                    <a:lnTo>
                      <a:pt x="160" y="23"/>
                    </a:lnTo>
                    <a:lnTo>
                      <a:pt x="165" y="25"/>
                    </a:lnTo>
                    <a:lnTo>
                      <a:pt x="165" y="26"/>
                    </a:lnTo>
                    <a:lnTo>
                      <a:pt x="163" y="26"/>
                    </a:lnTo>
                    <a:lnTo>
                      <a:pt x="161" y="27"/>
                    </a:lnTo>
                    <a:lnTo>
                      <a:pt x="159" y="28"/>
                    </a:lnTo>
                    <a:lnTo>
                      <a:pt x="157" y="29"/>
                    </a:lnTo>
                    <a:lnTo>
                      <a:pt x="155" y="30"/>
                    </a:lnTo>
                    <a:lnTo>
                      <a:pt x="153" y="31"/>
                    </a:lnTo>
                    <a:lnTo>
                      <a:pt x="152" y="32"/>
                    </a:lnTo>
                    <a:lnTo>
                      <a:pt x="150" y="33"/>
                    </a:lnTo>
                    <a:lnTo>
                      <a:pt x="147" y="34"/>
                    </a:lnTo>
                    <a:lnTo>
                      <a:pt x="144" y="35"/>
                    </a:lnTo>
                    <a:lnTo>
                      <a:pt x="141" y="35"/>
                    </a:lnTo>
                    <a:lnTo>
                      <a:pt x="139" y="35"/>
                    </a:lnTo>
                    <a:lnTo>
                      <a:pt x="137" y="34"/>
                    </a:lnTo>
                    <a:lnTo>
                      <a:pt x="135" y="34"/>
                    </a:lnTo>
                    <a:lnTo>
                      <a:pt x="132" y="34"/>
                    </a:lnTo>
                    <a:lnTo>
                      <a:pt x="129" y="33"/>
                    </a:lnTo>
                    <a:lnTo>
                      <a:pt x="125" y="32"/>
                    </a:lnTo>
                    <a:lnTo>
                      <a:pt x="120" y="32"/>
                    </a:lnTo>
                    <a:lnTo>
                      <a:pt x="116" y="31"/>
                    </a:lnTo>
                    <a:lnTo>
                      <a:pt x="111" y="31"/>
                    </a:lnTo>
                    <a:lnTo>
                      <a:pt x="106" y="31"/>
                    </a:lnTo>
                    <a:lnTo>
                      <a:pt x="101" y="31"/>
                    </a:lnTo>
                    <a:lnTo>
                      <a:pt x="96" y="32"/>
                    </a:lnTo>
                    <a:lnTo>
                      <a:pt x="92" y="33"/>
                    </a:lnTo>
                    <a:lnTo>
                      <a:pt x="88" y="33"/>
                    </a:lnTo>
                    <a:lnTo>
                      <a:pt x="84" y="35"/>
                    </a:lnTo>
                    <a:lnTo>
                      <a:pt x="80" y="35"/>
                    </a:lnTo>
                    <a:lnTo>
                      <a:pt x="75" y="36"/>
                    </a:lnTo>
                    <a:lnTo>
                      <a:pt x="71" y="36"/>
                    </a:lnTo>
                    <a:lnTo>
                      <a:pt x="66" y="36"/>
                    </a:lnTo>
                    <a:lnTo>
                      <a:pt x="60" y="36"/>
                    </a:lnTo>
                    <a:lnTo>
                      <a:pt x="55" y="35"/>
                    </a:lnTo>
                    <a:lnTo>
                      <a:pt x="50" y="35"/>
                    </a:lnTo>
                    <a:lnTo>
                      <a:pt x="45" y="36"/>
                    </a:lnTo>
                    <a:lnTo>
                      <a:pt x="40" y="36"/>
                    </a:lnTo>
                    <a:lnTo>
                      <a:pt x="35" y="36"/>
                    </a:lnTo>
                    <a:lnTo>
                      <a:pt x="31" y="36"/>
                    </a:lnTo>
                    <a:lnTo>
                      <a:pt x="27" y="35"/>
                    </a:lnTo>
                    <a:lnTo>
                      <a:pt x="23" y="34"/>
                    </a:lnTo>
                    <a:lnTo>
                      <a:pt x="17" y="34"/>
                    </a:lnTo>
                    <a:lnTo>
                      <a:pt x="12" y="33"/>
                    </a:lnTo>
                    <a:lnTo>
                      <a:pt x="8" y="32"/>
                    </a:lnTo>
                    <a:lnTo>
                      <a:pt x="6" y="30"/>
                    </a:lnTo>
                    <a:lnTo>
                      <a:pt x="4" y="26"/>
                    </a:lnTo>
                    <a:lnTo>
                      <a:pt x="2" y="22"/>
                    </a:lnTo>
                    <a:lnTo>
                      <a:pt x="0" y="17"/>
                    </a:lnTo>
                    <a:lnTo>
                      <a:pt x="0" y="12"/>
                    </a:lnTo>
                    <a:lnTo>
                      <a:pt x="3" y="12"/>
                    </a:lnTo>
                    <a:lnTo>
                      <a:pt x="6" y="12"/>
                    </a:lnTo>
                    <a:lnTo>
                      <a:pt x="8" y="13"/>
                    </a:lnTo>
                    <a:lnTo>
                      <a:pt x="11" y="13"/>
                    </a:lnTo>
                    <a:lnTo>
                      <a:pt x="14" y="14"/>
                    </a:lnTo>
                    <a:lnTo>
                      <a:pt x="17" y="15"/>
                    </a:lnTo>
                    <a:lnTo>
                      <a:pt x="20" y="15"/>
                    </a:lnTo>
                    <a:lnTo>
                      <a:pt x="23" y="16"/>
                    </a:lnTo>
                    <a:lnTo>
                      <a:pt x="26" y="16"/>
                    </a:lnTo>
                    <a:lnTo>
                      <a:pt x="30" y="17"/>
                    </a:lnTo>
                    <a:lnTo>
                      <a:pt x="33" y="17"/>
                    </a:lnTo>
                    <a:lnTo>
                      <a:pt x="37" y="18"/>
                    </a:lnTo>
                    <a:lnTo>
                      <a:pt x="46" y="18"/>
                    </a:lnTo>
                    <a:lnTo>
                      <a:pt x="54" y="19"/>
                    </a:lnTo>
                    <a:lnTo>
                      <a:pt x="63" y="18"/>
                    </a:lnTo>
                    <a:lnTo>
                      <a:pt x="71" y="18"/>
                    </a:lnTo>
                    <a:lnTo>
                      <a:pt x="79" y="17"/>
                    </a:lnTo>
                    <a:lnTo>
                      <a:pt x="87" y="15"/>
                    </a:lnTo>
                    <a:lnTo>
                      <a:pt x="93" y="13"/>
                    </a:lnTo>
                    <a:lnTo>
                      <a:pt x="99" y="11"/>
                    </a:lnTo>
                    <a:lnTo>
                      <a:pt x="104" y="9"/>
                    </a:lnTo>
                    <a:lnTo>
                      <a:pt x="110" y="8"/>
                    </a:lnTo>
                    <a:lnTo>
                      <a:pt x="115" y="8"/>
                    </a:lnTo>
                    <a:lnTo>
                      <a:pt x="121" y="7"/>
                    </a:lnTo>
                    <a:lnTo>
                      <a:pt x="126" y="6"/>
                    </a:lnTo>
                    <a:lnTo>
                      <a:pt x="131" y="5"/>
                    </a:lnTo>
                    <a:lnTo>
                      <a:pt x="135" y="3"/>
                    </a:lnTo>
                    <a:lnTo>
                      <a:pt x="139" y="0"/>
                    </a:lnTo>
                    <a:lnTo>
                      <a:pt x="141" y="0"/>
                    </a:lnTo>
                    <a:lnTo>
                      <a:pt x="140" y="4"/>
                    </a:lnTo>
                    <a:close/>
                  </a:path>
                </a:pathLst>
              </a:custGeom>
              <a:solidFill>
                <a:srgbClr val="FFFFFF"/>
              </a:solidFill>
              <a:ln w="9525">
                <a:noFill/>
                <a:round/>
                <a:headEnd/>
                <a:tailEnd/>
              </a:ln>
            </p:spPr>
            <p:txBody>
              <a:bodyPr/>
              <a:lstStyle/>
              <a:p>
                <a:endParaRPr lang="en-US"/>
              </a:p>
            </p:txBody>
          </p:sp>
          <p:sp>
            <p:nvSpPr>
              <p:cNvPr id="24653" name="Freeform 62"/>
              <p:cNvSpPr>
                <a:spLocks/>
              </p:cNvSpPr>
              <p:nvPr/>
            </p:nvSpPr>
            <p:spPr bwMode="auto">
              <a:xfrm>
                <a:off x="2893" y="3217"/>
                <a:ext cx="109" cy="88"/>
              </a:xfrm>
              <a:custGeom>
                <a:avLst/>
                <a:gdLst>
                  <a:gd name="T0" fmla="*/ 108 w 109"/>
                  <a:gd name="T1" fmla="*/ 10 h 88"/>
                  <a:gd name="T2" fmla="*/ 105 w 109"/>
                  <a:gd name="T3" fmla="*/ 24 h 88"/>
                  <a:gd name="T4" fmla="*/ 99 w 109"/>
                  <a:gd name="T5" fmla="*/ 31 h 88"/>
                  <a:gd name="T6" fmla="*/ 91 w 109"/>
                  <a:gd name="T7" fmla="*/ 32 h 88"/>
                  <a:gd name="T8" fmla="*/ 90 w 109"/>
                  <a:gd name="T9" fmla="*/ 33 h 88"/>
                  <a:gd name="T10" fmla="*/ 96 w 109"/>
                  <a:gd name="T11" fmla="*/ 34 h 88"/>
                  <a:gd name="T12" fmla="*/ 102 w 109"/>
                  <a:gd name="T13" fmla="*/ 36 h 88"/>
                  <a:gd name="T14" fmla="*/ 108 w 109"/>
                  <a:gd name="T15" fmla="*/ 38 h 88"/>
                  <a:gd name="T16" fmla="*/ 109 w 109"/>
                  <a:gd name="T17" fmla="*/ 51 h 88"/>
                  <a:gd name="T18" fmla="*/ 108 w 109"/>
                  <a:gd name="T19" fmla="*/ 56 h 88"/>
                  <a:gd name="T20" fmla="*/ 100 w 109"/>
                  <a:gd name="T21" fmla="*/ 63 h 88"/>
                  <a:gd name="T22" fmla="*/ 95 w 109"/>
                  <a:gd name="T23" fmla="*/ 64 h 88"/>
                  <a:gd name="T24" fmla="*/ 97 w 109"/>
                  <a:gd name="T25" fmla="*/ 59 h 88"/>
                  <a:gd name="T26" fmla="*/ 95 w 109"/>
                  <a:gd name="T27" fmla="*/ 54 h 88"/>
                  <a:gd name="T28" fmla="*/ 89 w 109"/>
                  <a:gd name="T29" fmla="*/ 48 h 88"/>
                  <a:gd name="T30" fmla="*/ 84 w 109"/>
                  <a:gd name="T31" fmla="*/ 56 h 88"/>
                  <a:gd name="T32" fmla="*/ 82 w 109"/>
                  <a:gd name="T33" fmla="*/ 57 h 88"/>
                  <a:gd name="T34" fmla="*/ 81 w 109"/>
                  <a:gd name="T35" fmla="*/ 59 h 88"/>
                  <a:gd name="T36" fmla="*/ 76 w 109"/>
                  <a:gd name="T37" fmla="*/ 64 h 88"/>
                  <a:gd name="T38" fmla="*/ 70 w 109"/>
                  <a:gd name="T39" fmla="*/ 68 h 88"/>
                  <a:gd name="T40" fmla="*/ 63 w 109"/>
                  <a:gd name="T41" fmla="*/ 72 h 88"/>
                  <a:gd name="T42" fmla="*/ 58 w 109"/>
                  <a:gd name="T43" fmla="*/ 77 h 88"/>
                  <a:gd name="T44" fmla="*/ 55 w 109"/>
                  <a:gd name="T45" fmla="*/ 82 h 88"/>
                  <a:gd name="T46" fmla="*/ 46 w 109"/>
                  <a:gd name="T47" fmla="*/ 87 h 88"/>
                  <a:gd name="T48" fmla="*/ 37 w 109"/>
                  <a:gd name="T49" fmla="*/ 88 h 88"/>
                  <a:gd name="T50" fmla="*/ 28 w 109"/>
                  <a:gd name="T51" fmla="*/ 88 h 88"/>
                  <a:gd name="T52" fmla="*/ 18 w 109"/>
                  <a:gd name="T53" fmla="*/ 88 h 88"/>
                  <a:gd name="T54" fmla="*/ 9 w 109"/>
                  <a:gd name="T55" fmla="*/ 88 h 88"/>
                  <a:gd name="T56" fmla="*/ 6 w 109"/>
                  <a:gd name="T57" fmla="*/ 84 h 88"/>
                  <a:gd name="T58" fmla="*/ 0 w 109"/>
                  <a:gd name="T59" fmla="*/ 81 h 88"/>
                  <a:gd name="T60" fmla="*/ 7 w 109"/>
                  <a:gd name="T61" fmla="*/ 79 h 88"/>
                  <a:gd name="T62" fmla="*/ 16 w 109"/>
                  <a:gd name="T63" fmla="*/ 78 h 88"/>
                  <a:gd name="T64" fmla="*/ 25 w 109"/>
                  <a:gd name="T65" fmla="*/ 77 h 88"/>
                  <a:gd name="T66" fmla="*/ 35 w 109"/>
                  <a:gd name="T67" fmla="*/ 78 h 88"/>
                  <a:gd name="T68" fmla="*/ 40 w 109"/>
                  <a:gd name="T69" fmla="*/ 80 h 88"/>
                  <a:gd name="T70" fmla="*/ 45 w 109"/>
                  <a:gd name="T71" fmla="*/ 82 h 88"/>
                  <a:gd name="T72" fmla="*/ 45 w 109"/>
                  <a:gd name="T73" fmla="*/ 77 h 88"/>
                  <a:gd name="T74" fmla="*/ 43 w 109"/>
                  <a:gd name="T75" fmla="*/ 73 h 88"/>
                  <a:gd name="T76" fmla="*/ 37 w 109"/>
                  <a:gd name="T77" fmla="*/ 70 h 88"/>
                  <a:gd name="T78" fmla="*/ 29 w 109"/>
                  <a:gd name="T79" fmla="*/ 67 h 88"/>
                  <a:gd name="T80" fmla="*/ 24 w 109"/>
                  <a:gd name="T81" fmla="*/ 65 h 88"/>
                  <a:gd name="T82" fmla="*/ 19 w 109"/>
                  <a:gd name="T83" fmla="*/ 63 h 88"/>
                  <a:gd name="T84" fmla="*/ 33 w 109"/>
                  <a:gd name="T85" fmla="*/ 62 h 88"/>
                  <a:gd name="T86" fmla="*/ 45 w 109"/>
                  <a:gd name="T87" fmla="*/ 59 h 88"/>
                  <a:gd name="T88" fmla="*/ 55 w 109"/>
                  <a:gd name="T89" fmla="*/ 55 h 88"/>
                  <a:gd name="T90" fmla="*/ 62 w 109"/>
                  <a:gd name="T91" fmla="*/ 50 h 88"/>
                  <a:gd name="T92" fmla="*/ 61 w 109"/>
                  <a:gd name="T93" fmla="*/ 41 h 88"/>
                  <a:gd name="T94" fmla="*/ 55 w 109"/>
                  <a:gd name="T95" fmla="*/ 34 h 88"/>
                  <a:gd name="T96" fmla="*/ 61 w 109"/>
                  <a:gd name="T97" fmla="*/ 30 h 88"/>
                  <a:gd name="T98" fmla="*/ 69 w 109"/>
                  <a:gd name="T99" fmla="*/ 28 h 88"/>
                  <a:gd name="T100" fmla="*/ 72 w 109"/>
                  <a:gd name="T101" fmla="*/ 31 h 88"/>
                  <a:gd name="T102" fmla="*/ 75 w 109"/>
                  <a:gd name="T103" fmla="*/ 33 h 88"/>
                  <a:gd name="T104" fmla="*/ 77 w 109"/>
                  <a:gd name="T105" fmla="*/ 31 h 88"/>
                  <a:gd name="T106" fmla="*/ 77 w 109"/>
                  <a:gd name="T107" fmla="*/ 29 h 88"/>
                  <a:gd name="T108" fmla="*/ 80 w 109"/>
                  <a:gd name="T109" fmla="*/ 22 h 88"/>
                  <a:gd name="T110" fmla="*/ 81 w 109"/>
                  <a:gd name="T111" fmla="*/ 21 h 88"/>
                  <a:gd name="T112" fmla="*/ 80 w 109"/>
                  <a:gd name="T113" fmla="*/ 19 h 88"/>
                  <a:gd name="T114" fmla="*/ 81 w 109"/>
                  <a:gd name="T115" fmla="*/ 18 h 88"/>
                  <a:gd name="T116" fmla="*/ 81 w 109"/>
                  <a:gd name="T117" fmla="*/ 8 h 88"/>
                  <a:gd name="T118" fmla="*/ 90 w 109"/>
                  <a:gd name="T119" fmla="*/ 0 h 88"/>
                  <a:gd name="T120" fmla="*/ 99 w 109"/>
                  <a:gd name="T121" fmla="*/ 1 h 88"/>
                  <a:gd name="T122" fmla="*/ 105 w 109"/>
                  <a:gd name="T123" fmla="*/ 3 h 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09"/>
                  <a:gd name="T187" fmla="*/ 0 h 88"/>
                  <a:gd name="T188" fmla="*/ 109 w 109"/>
                  <a:gd name="T189" fmla="*/ 88 h 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09" h="88">
                    <a:moveTo>
                      <a:pt x="105" y="3"/>
                    </a:moveTo>
                    <a:lnTo>
                      <a:pt x="108" y="10"/>
                    </a:lnTo>
                    <a:lnTo>
                      <a:pt x="108" y="17"/>
                    </a:lnTo>
                    <a:lnTo>
                      <a:pt x="105" y="24"/>
                    </a:lnTo>
                    <a:lnTo>
                      <a:pt x="100" y="30"/>
                    </a:lnTo>
                    <a:lnTo>
                      <a:pt x="99" y="31"/>
                    </a:lnTo>
                    <a:lnTo>
                      <a:pt x="95" y="32"/>
                    </a:lnTo>
                    <a:lnTo>
                      <a:pt x="91" y="32"/>
                    </a:lnTo>
                    <a:lnTo>
                      <a:pt x="88" y="32"/>
                    </a:lnTo>
                    <a:lnTo>
                      <a:pt x="90" y="33"/>
                    </a:lnTo>
                    <a:lnTo>
                      <a:pt x="93" y="34"/>
                    </a:lnTo>
                    <a:lnTo>
                      <a:pt x="96" y="34"/>
                    </a:lnTo>
                    <a:lnTo>
                      <a:pt x="99" y="35"/>
                    </a:lnTo>
                    <a:lnTo>
                      <a:pt x="102" y="36"/>
                    </a:lnTo>
                    <a:lnTo>
                      <a:pt x="105" y="37"/>
                    </a:lnTo>
                    <a:lnTo>
                      <a:pt x="108" y="38"/>
                    </a:lnTo>
                    <a:lnTo>
                      <a:pt x="109" y="39"/>
                    </a:lnTo>
                    <a:lnTo>
                      <a:pt x="109" y="51"/>
                    </a:lnTo>
                    <a:lnTo>
                      <a:pt x="108" y="51"/>
                    </a:lnTo>
                    <a:lnTo>
                      <a:pt x="108" y="56"/>
                    </a:lnTo>
                    <a:lnTo>
                      <a:pt x="105" y="60"/>
                    </a:lnTo>
                    <a:lnTo>
                      <a:pt x="100" y="63"/>
                    </a:lnTo>
                    <a:lnTo>
                      <a:pt x="95" y="66"/>
                    </a:lnTo>
                    <a:lnTo>
                      <a:pt x="95" y="64"/>
                    </a:lnTo>
                    <a:lnTo>
                      <a:pt x="96" y="62"/>
                    </a:lnTo>
                    <a:lnTo>
                      <a:pt x="97" y="59"/>
                    </a:lnTo>
                    <a:lnTo>
                      <a:pt x="97" y="57"/>
                    </a:lnTo>
                    <a:lnTo>
                      <a:pt x="95" y="54"/>
                    </a:lnTo>
                    <a:lnTo>
                      <a:pt x="92" y="51"/>
                    </a:lnTo>
                    <a:lnTo>
                      <a:pt x="89" y="48"/>
                    </a:lnTo>
                    <a:lnTo>
                      <a:pt x="85" y="46"/>
                    </a:lnTo>
                    <a:lnTo>
                      <a:pt x="84" y="56"/>
                    </a:lnTo>
                    <a:lnTo>
                      <a:pt x="82" y="57"/>
                    </a:lnTo>
                    <a:lnTo>
                      <a:pt x="81" y="58"/>
                    </a:lnTo>
                    <a:lnTo>
                      <a:pt x="81" y="59"/>
                    </a:lnTo>
                    <a:lnTo>
                      <a:pt x="79" y="62"/>
                    </a:lnTo>
                    <a:lnTo>
                      <a:pt x="76" y="64"/>
                    </a:lnTo>
                    <a:lnTo>
                      <a:pt x="73" y="66"/>
                    </a:lnTo>
                    <a:lnTo>
                      <a:pt x="70" y="68"/>
                    </a:lnTo>
                    <a:lnTo>
                      <a:pt x="67" y="70"/>
                    </a:lnTo>
                    <a:lnTo>
                      <a:pt x="63" y="72"/>
                    </a:lnTo>
                    <a:lnTo>
                      <a:pt x="60" y="74"/>
                    </a:lnTo>
                    <a:lnTo>
                      <a:pt x="58" y="77"/>
                    </a:lnTo>
                    <a:lnTo>
                      <a:pt x="57" y="80"/>
                    </a:lnTo>
                    <a:lnTo>
                      <a:pt x="55" y="82"/>
                    </a:lnTo>
                    <a:lnTo>
                      <a:pt x="52" y="85"/>
                    </a:lnTo>
                    <a:lnTo>
                      <a:pt x="46" y="87"/>
                    </a:lnTo>
                    <a:lnTo>
                      <a:pt x="42" y="87"/>
                    </a:lnTo>
                    <a:lnTo>
                      <a:pt x="37" y="88"/>
                    </a:lnTo>
                    <a:lnTo>
                      <a:pt x="33" y="88"/>
                    </a:lnTo>
                    <a:lnTo>
                      <a:pt x="28" y="88"/>
                    </a:lnTo>
                    <a:lnTo>
                      <a:pt x="23" y="88"/>
                    </a:lnTo>
                    <a:lnTo>
                      <a:pt x="18" y="88"/>
                    </a:lnTo>
                    <a:lnTo>
                      <a:pt x="13" y="88"/>
                    </a:lnTo>
                    <a:lnTo>
                      <a:pt x="9" y="88"/>
                    </a:lnTo>
                    <a:lnTo>
                      <a:pt x="8" y="86"/>
                    </a:lnTo>
                    <a:lnTo>
                      <a:pt x="6" y="84"/>
                    </a:lnTo>
                    <a:lnTo>
                      <a:pt x="3" y="82"/>
                    </a:lnTo>
                    <a:lnTo>
                      <a:pt x="0" y="81"/>
                    </a:lnTo>
                    <a:lnTo>
                      <a:pt x="3" y="80"/>
                    </a:lnTo>
                    <a:lnTo>
                      <a:pt x="7" y="79"/>
                    </a:lnTo>
                    <a:lnTo>
                      <a:pt x="12" y="78"/>
                    </a:lnTo>
                    <a:lnTo>
                      <a:pt x="16" y="78"/>
                    </a:lnTo>
                    <a:lnTo>
                      <a:pt x="21" y="77"/>
                    </a:lnTo>
                    <a:lnTo>
                      <a:pt x="25" y="77"/>
                    </a:lnTo>
                    <a:lnTo>
                      <a:pt x="30" y="77"/>
                    </a:lnTo>
                    <a:lnTo>
                      <a:pt x="35" y="78"/>
                    </a:lnTo>
                    <a:lnTo>
                      <a:pt x="37" y="79"/>
                    </a:lnTo>
                    <a:lnTo>
                      <a:pt x="40" y="80"/>
                    </a:lnTo>
                    <a:lnTo>
                      <a:pt x="43" y="81"/>
                    </a:lnTo>
                    <a:lnTo>
                      <a:pt x="45" y="82"/>
                    </a:lnTo>
                    <a:lnTo>
                      <a:pt x="46" y="80"/>
                    </a:lnTo>
                    <a:lnTo>
                      <a:pt x="45" y="77"/>
                    </a:lnTo>
                    <a:lnTo>
                      <a:pt x="44" y="75"/>
                    </a:lnTo>
                    <a:lnTo>
                      <a:pt x="43" y="73"/>
                    </a:lnTo>
                    <a:lnTo>
                      <a:pt x="40" y="71"/>
                    </a:lnTo>
                    <a:lnTo>
                      <a:pt x="37" y="70"/>
                    </a:lnTo>
                    <a:lnTo>
                      <a:pt x="33" y="68"/>
                    </a:lnTo>
                    <a:lnTo>
                      <a:pt x="29" y="67"/>
                    </a:lnTo>
                    <a:lnTo>
                      <a:pt x="27" y="66"/>
                    </a:lnTo>
                    <a:lnTo>
                      <a:pt x="24" y="65"/>
                    </a:lnTo>
                    <a:lnTo>
                      <a:pt x="21" y="64"/>
                    </a:lnTo>
                    <a:lnTo>
                      <a:pt x="19" y="63"/>
                    </a:lnTo>
                    <a:lnTo>
                      <a:pt x="26" y="63"/>
                    </a:lnTo>
                    <a:lnTo>
                      <a:pt x="33" y="62"/>
                    </a:lnTo>
                    <a:lnTo>
                      <a:pt x="39" y="60"/>
                    </a:lnTo>
                    <a:lnTo>
                      <a:pt x="45" y="59"/>
                    </a:lnTo>
                    <a:lnTo>
                      <a:pt x="51" y="57"/>
                    </a:lnTo>
                    <a:lnTo>
                      <a:pt x="55" y="55"/>
                    </a:lnTo>
                    <a:lnTo>
                      <a:pt x="60" y="53"/>
                    </a:lnTo>
                    <a:lnTo>
                      <a:pt x="62" y="50"/>
                    </a:lnTo>
                    <a:lnTo>
                      <a:pt x="63" y="45"/>
                    </a:lnTo>
                    <a:lnTo>
                      <a:pt x="61" y="41"/>
                    </a:lnTo>
                    <a:lnTo>
                      <a:pt x="58" y="38"/>
                    </a:lnTo>
                    <a:lnTo>
                      <a:pt x="55" y="34"/>
                    </a:lnTo>
                    <a:lnTo>
                      <a:pt x="58" y="32"/>
                    </a:lnTo>
                    <a:lnTo>
                      <a:pt x="61" y="30"/>
                    </a:lnTo>
                    <a:lnTo>
                      <a:pt x="64" y="29"/>
                    </a:lnTo>
                    <a:lnTo>
                      <a:pt x="69" y="28"/>
                    </a:lnTo>
                    <a:lnTo>
                      <a:pt x="71" y="29"/>
                    </a:lnTo>
                    <a:lnTo>
                      <a:pt x="72" y="31"/>
                    </a:lnTo>
                    <a:lnTo>
                      <a:pt x="74" y="32"/>
                    </a:lnTo>
                    <a:lnTo>
                      <a:pt x="75" y="33"/>
                    </a:lnTo>
                    <a:lnTo>
                      <a:pt x="76" y="32"/>
                    </a:lnTo>
                    <a:lnTo>
                      <a:pt x="77" y="31"/>
                    </a:lnTo>
                    <a:lnTo>
                      <a:pt x="77" y="29"/>
                    </a:lnTo>
                    <a:lnTo>
                      <a:pt x="78" y="29"/>
                    </a:lnTo>
                    <a:lnTo>
                      <a:pt x="80" y="22"/>
                    </a:lnTo>
                    <a:lnTo>
                      <a:pt x="81" y="22"/>
                    </a:lnTo>
                    <a:lnTo>
                      <a:pt x="81" y="21"/>
                    </a:lnTo>
                    <a:lnTo>
                      <a:pt x="80" y="21"/>
                    </a:lnTo>
                    <a:lnTo>
                      <a:pt x="80" y="19"/>
                    </a:lnTo>
                    <a:lnTo>
                      <a:pt x="80" y="18"/>
                    </a:lnTo>
                    <a:lnTo>
                      <a:pt x="81" y="18"/>
                    </a:lnTo>
                    <a:lnTo>
                      <a:pt x="82" y="13"/>
                    </a:lnTo>
                    <a:lnTo>
                      <a:pt x="81" y="8"/>
                    </a:lnTo>
                    <a:lnTo>
                      <a:pt x="83" y="3"/>
                    </a:lnTo>
                    <a:lnTo>
                      <a:pt x="90" y="0"/>
                    </a:lnTo>
                    <a:lnTo>
                      <a:pt x="95" y="0"/>
                    </a:lnTo>
                    <a:lnTo>
                      <a:pt x="99" y="1"/>
                    </a:lnTo>
                    <a:lnTo>
                      <a:pt x="102" y="2"/>
                    </a:lnTo>
                    <a:lnTo>
                      <a:pt x="105" y="3"/>
                    </a:lnTo>
                    <a:close/>
                  </a:path>
                </a:pathLst>
              </a:custGeom>
              <a:solidFill>
                <a:srgbClr val="FFFFFF"/>
              </a:solidFill>
              <a:ln w="9525">
                <a:noFill/>
                <a:round/>
                <a:headEnd/>
                <a:tailEnd/>
              </a:ln>
            </p:spPr>
            <p:txBody>
              <a:bodyPr/>
              <a:lstStyle/>
              <a:p>
                <a:endParaRPr lang="en-US"/>
              </a:p>
            </p:txBody>
          </p:sp>
          <p:sp>
            <p:nvSpPr>
              <p:cNvPr id="24654" name="Freeform 63"/>
              <p:cNvSpPr>
                <a:spLocks/>
              </p:cNvSpPr>
              <p:nvPr/>
            </p:nvSpPr>
            <p:spPr bwMode="auto">
              <a:xfrm>
                <a:off x="2757" y="3254"/>
                <a:ext cx="71" cy="22"/>
              </a:xfrm>
              <a:custGeom>
                <a:avLst/>
                <a:gdLst>
                  <a:gd name="T0" fmla="*/ 42 w 71"/>
                  <a:gd name="T1" fmla="*/ 0 h 22"/>
                  <a:gd name="T2" fmla="*/ 44 w 71"/>
                  <a:gd name="T3" fmla="*/ 1 h 22"/>
                  <a:gd name="T4" fmla="*/ 46 w 71"/>
                  <a:gd name="T5" fmla="*/ 1 h 22"/>
                  <a:gd name="T6" fmla="*/ 49 w 71"/>
                  <a:gd name="T7" fmla="*/ 1 h 22"/>
                  <a:gd name="T8" fmla="*/ 51 w 71"/>
                  <a:gd name="T9" fmla="*/ 2 h 22"/>
                  <a:gd name="T10" fmla="*/ 55 w 71"/>
                  <a:gd name="T11" fmla="*/ 2 h 22"/>
                  <a:gd name="T12" fmla="*/ 59 w 71"/>
                  <a:gd name="T13" fmla="*/ 3 h 22"/>
                  <a:gd name="T14" fmla="*/ 63 w 71"/>
                  <a:gd name="T15" fmla="*/ 4 h 22"/>
                  <a:gd name="T16" fmla="*/ 67 w 71"/>
                  <a:gd name="T17" fmla="*/ 5 h 22"/>
                  <a:gd name="T18" fmla="*/ 68 w 71"/>
                  <a:gd name="T19" fmla="*/ 8 h 22"/>
                  <a:gd name="T20" fmla="*/ 69 w 71"/>
                  <a:gd name="T21" fmla="*/ 10 h 22"/>
                  <a:gd name="T22" fmla="*/ 70 w 71"/>
                  <a:gd name="T23" fmla="*/ 12 h 22"/>
                  <a:gd name="T24" fmla="*/ 71 w 71"/>
                  <a:gd name="T25" fmla="*/ 15 h 22"/>
                  <a:gd name="T26" fmla="*/ 66 w 71"/>
                  <a:gd name="T27" fmla="*/ 17 h 22"/>
                  <a:gd name="T28" fmla="*/ 61 w 71"/>
                  <a:gd name="T29" fmla="*/ 18 h 22"/>
                  <a:gd name="T30" fmla="*/ 56 w 71"/>
                  <a:gd name="T31" fmla="*/ 20 h 22"/>
                  <a:gd name="T32" fmla="*/ 51 w 71"/>
                  <a:gd name="T33" fmla="*/ 21 h 22"/>
                  <a:gd name="T34" fmla="*/ 46 w 71"/>
                  <a:gd name="T35" fmla="*/ 22 h 22"/>
                  <a:gd name="T36" fmla="*/ 40 w 71"/>
                  <a:gd name="T37" fmla="*/ 22 h 22"/>
                  <a:gd name="T38" fmla="*/ 33 w 71"/>
                  <a:gd name="T39" fmla="*/ 22 h 22"/>
                  <a:gd name="T40" fmla="*/ 26 w 71"/>
                  <a:gd name="T41" fmla="*/ 22 h 22"/>
                  <a:gd name="T42" fmla="*/ 22 w 71"/>
                  <a:gd name="T43" fmla="*/ 20 h 22"/>
                  <a:gd name="T44" fmla="*/ 18 w 71"/>
                  <a:gd name="T45" fmla="*/ 18 h 22"/>
                  <a:gd name="T46" fmla="*/ 14 w 71"/>
                  <a:gd name="T47" fmla="*/ 15 h 22"/>
                  <a:gd name="T48" fmla="*/ 11 w 71"/>
                  <a:gd name="T49" fmla="*/ 13 h 22"/>
                  <a:gd name="T50" fmla="*/ 9 w 71"/>
                  <a:gd name="T51" fmla="*/ 10 h 22"/>
                  <a:gd name="T52" fmla="*/ 6 w 71"/>
                  <a:gd name="T53" fmla="*/ 8 h 22"/>
                  <a:gd name="T54" fmla="*/ 3 w 71"/>
                  <a:gd name="T55" fmla="*/ 6 h 22"/>
                  <a:gd name="T56" fmla="*/ 0 w 71"/>
                  <a:gd name="T57" fmla="*/ 3 h 22"/>
                  <a:gd name="T58" fmla="*/ 1 w 71"/>
                  <a:gd name="T59" fmla="*/ 2 h 22"/>
                  <a:gd name="T60" fmla="*/ 4 w 71"/>
                  <a:gd name="T61" fmla="*/ 1 h 22"/>
                  <a:gd name="T62" fmla="*/ 8 w 71"/>
                  <a:gd name="T63" fmla="*/ 1 h 22"/>
                  <a:gd name="T64" fmla="*/ 11 w 71"/>
                  <a:gd name="T65" fmla="*/ 0 h 22"/>
                  <a:gd name="T66" fmla="*/ 15 w 71"/>
                  <a:gd name="T67" fmla="*/ 0 h 22"/>
                  <a:gd name="T68" fmla="*/ 19 w 71"/>
                  <a:gd name="T69" fmla="*/ 0 h 22"/>
                  <a:gd name="T70" fmla="*/ 23 w 71"/>
                  <a:gd name="T71" fmla="*/ 0 h 22"/>
                  <a:gd name="T72" fmla="*/ 26 w 71"/>
                  <a:gd name="T73" fmla="*/ 0 h 22"/>
                  <a:gd name="T74" fmla="*/ 31 w 71"/>
                  <a:gd name="T75" fmla="*/ 0 h 22"/>
                  <a:gd name="T76" fmla="*/ 34 w 71"/>
                  <a:gd name="T77" fmla="*/ 0 h 22"/>
                  <a:gd name="T78" fmla="*/ 38 w 71"/>
                  <a:gd name="T79" fmla="*/ 0 h 22"/>
                  <a:gd name="T80" fmla="*/ 42 w 71"/>
                  <a:gd name="T81" fmla="*/ 0 h 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1"/>
                  <a:gd name="T124" fmla="*/ 0 h 22"/>
                  <a:gd name="T125" fmla="*/ 71 w 71"/>
                  <a:gd name="T126" fmla="*/ 22 h 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1" h="22">
                    <a:moveTo>
                      <a:pt x="42" y="0"/>
                    </a:moveTo>
                    <a:lnTo>
                      <a:pt x="44" y="1"/>
                    </a:lnTo>
                    <a:lnTo>
                      <a:pt x="46" y="1"/>
                    </a:lnTo>
                    <a:lnTo>
                      <a:pt x="49" y="1"/>
                    </a:lnTo>
                    <a:lnTo>
                      <a:pt x="51" y="2"/>
                    </a:lnTo>
                    <a:lnTo>
                      <a:pt x="55" y="2"/>
                    </a:lnTo>
                    <a:lnTo>
                      <a:pt x="59" y="3"/>
                    </a:lnTo>
                    <a:lnTo>
                      <a:pt x="63" y="4"/>
                    </a:lnTo>
                    <a:lnTo>
                      <a:pt x="67" y="5"/>
                    </a:lnTo>
                    <a:lnTo>
                      <a:pt x="68" y="8"/>
                    </a:lnTo>
                    <a:lnTo>
                      <a:pt x="69" y="10"/>
                    </a:lnTo>
                    <a:lnTo>
                      <a:pt x="70" y="12"/>
                    </a:lnTo>
                    <a:lnTo>
                      <a:pt x="71" y="15"/>
                    </a:lnTo>
                    <a:lnTo>
                      <a:pt x="66" y="17"/>
                    </a:lnTo>
                    <a:lnTo>
                      <a:pt x="61" y="18"/>
                    </a:lnTo>
                    <a:lnTo>
                      <a:pt x="56" y="20"/>
                    </a:lnTo>
                    <a:lnTo>
                      <a:pt x="51" y="21"/>
                    </a:lnTo>
                    <a:lnTo>
                      <a:pt x="46" y="22"/>
                    </a:lnTo>
                    <a:lnTo>
                      <a:pt x="40" y="22"/>
                    </a:lnTo>
                    <a:lnTo>
                      <a:pt x="33" y="22"/>
                    </a:lnTo>
                    <a:lnTo>
                      <a:pt x="26" y="22"/>
                    </a:lnTo>
                    <a:lnTo>
                      <a:pt x="22" y="20"/>
                    </a:lnTo>
                    <a:lnTo>
                      <a:pt x="18" y="18"/>
                    </a:lnTo>
                    <a:lnTo>
                      <a:pt x="14" y="15"/>
                    </a:lnTo>
                    <a:lnTo>
                      <a:pt x="11" y="13"/>
                    </a:lnTo>
                    <a:lnTo>
                      <a:pt x="9" y="10"/>
                    </a:lnTo>
                    <a:lnTo>
                      <a:pt x="6" y="8"/>
                    </a:lnTo>
                    <a:lnTo>
                      <a:pt x="3" y="6"/>
                    </a:lnTo>
                    <a:lnTo>
                      <a:pt x="0" y="3"/>
                    </a:lnTo>
                    <a:lnTo>
                      <a:pt x="1" y="2"/>
                    </a:lnTo>
                    <a:lnTo>
                      <a:pt x="4" y="1"/>
                    </a:lnTo>
                    <a:lnTo>
                      <a:pt x="8" y="1"/>
                    </a:lnTo>
                    <a:lnTo>
                      <a:pt x="11" y="0"/>
                    </a:lnTo>
                    <a:lnTo>
                      <a:pt x="15" y="0"/>
                    </a:lnTo>
                    <a:lnTo>
                      <a:pt x="19" y="0"/>
                    </a:lnTo>
                    <a:lnTo>
                      <a:pt x="23" y="0"/>
                    </a:lnTo>
                    <a:lnTo>
                      <a:pt x="26" y="0"/>
                    </a:lnTo>
                    <a:lnTo>
                      <a:pt x="31" y="0"/>
                    </a:lnTo>
                    <a:lnTo>
                      <a:pt x="34" y="0"/>
                    </a:lnTo>
                    <a:lnTo>
                      <a:pt x="38" y="0"/>
                    </a:lnTo>
                    <a:lnTo>
                      <a:pt x="42" y="0"/>
                    </a:lnTo>
                    <a:close/>
                  </a:path>
                </a:pathLst>
              </a:custGeom>
              <a:solidFill>
                <a:srgbClr val="FFFFFF"/>
              </a:solidFill>
              <a:ln w="9525">
                <a:noFill/>
                <a:round/>
                <a:headEnd/>
                <a:tailEnd/>
              </a:ln>
            </p:spPr>
            <p:txBody>
              <a:bodyPr/>
              <a:lstStyle/>
              <a:p>
                <a:endParaRPr lang="en-US"/>
              </a:p>
            </p:txBody>
          </p:sp>
          <p:sp>
            <p:nvSpPr>
              <p:cNvPr id="24655" name="Freeform 64"/>
              <p:cNvSpPr>
                <a:spLocks/>
              </p:cNvSpPr>
              <p:nvPr/>
            </p:nvSpPr>
            <p:spPr bwMode="auto">
              <a:xfrm>
                <a:off x="2862" y="3255"/>
                <a:ext cx="73" cy="19"/>
              </a:xfrm>
              <a:custGeom>
                <a:avLst/>
                <a:gdLst>
                  <a:gd name="T0" fmla="*/ 72 w 73"/>
                  <a:gd name="T1" fmla="*/ 2 h 19"/>
                  <a:gd name="T2" fmla="*/ 73 w 73"/>
                  <a:gd name="T3" fmla="*/ 6 h 19"/>
                  <a:gd name="T4" fmla="*/ 72 w 73"/>
                  <a:gd name="T5" fmla="*/ 10 h 19"/>
                  <a:gd name="T6" fmla="*/ 69 w 73"/>
                  <a:gd name="T7" fmla="*/ 14 h 19"/>
                  <a:gd name="T8" fmla="*/ 65 w 73"/>
                  <a:gd name="T9" fmla="*/ 17 h 19"/>
                  <a:gd name="T10" fmla="*/ 61 w 73"/>
                  <a:gd name="T11" fmla="*/ 18 h 19"/>
                  <a:gd name="T12" fmla="*/ 56 w 73"/>
                  <a:gd name="T13" fmla="*/ 18 h 19"/>
                  <a:gd name="T14" fmla="*/ 50 w 73"/>
                  <a:gd name="T15" fmla="*/ 19 h 19"/>
                  <a:gd name="T16" fmla="*/ 45 w 73"/>
                  <a:gd name="T17" fmla="*/ 19 h 19"/>
                  <a:gd name="T18" fmla="*/ 40 w 73"/>
                  <a:gd name="T19" fmla="*/ 19 h 19"/>
                  <a:gd name="T20" fmla="*/ 34 w 73"/>
                  <a:gd name="T21" fmla="*/ 18 h 19"/>
                  <a:gd name="T22" fmla="*/ 29 w 73"/>
                  <a:gd name="T23" fmla="*/ 17 h 19"/>
                  <a:gd name="T24" fmla="*/ 25 w 73"/>
                  <a:gd name="T25" fmla="*/ 16 h 19"/>
                  <a:gd name="T26" fmla="*/ 22 w 73"/>
                  <a:gd name="T27" fmla="*/ 15 h 19"/>
                  <a:gd name="T28" fmla="*/ 18 w 73"/>
                  <a:gd name="T29" fmla="*/ 13 h 19"/>
                  <a:gd name="T30" fmla="*/ 15 w 73"/>
                  <a:gd name="T31" fmla="*/ 12 h 19"/>
                  <a:gd name="T32" fmla="*/ 12 w 73"/>
                  <a:gd name="T33" fmla="*/ 10 h 19"/>
                  <a:gd name="T34" fmla="*/ 8 w 73"/>
                  <a:gd name="T35" fmla="*/ 8 h 19"/>
                  <a:gd name="T36" fmla="*/ 5 w 73"/>
                  <a:gd name="T37" fmla="*/ 6 h 19"/>
                  <a:gd name="T38" fmla="*/ 3 w 73"/>
                  <a:gd name="T39" fmla="*/ 4 h 19"/>
                  <a:gd name="T40" fmla="*/ 0 w 73"/>
                  <a:gd name="T41" fmla="*/ 2 h 19"/>
                  <a:gd name="T42" fmla="*/ 8 w 73"/>
                  <a:gd name="T43" fmla="*/ 1 h 19"/>
                  <a:gd name="T44" fmla="*/ 17 w 73"/>
                  <a:gd name="T45" fmla="*/ 1 h 19"/>
                  <a:gd name="T46" fmla="*/ 26 w 73"/>
                  <a:gd name="T47" fmla="*/ 0 h 19"/>
                  <a:gd name="T48" fmla="*/ 35 w 73"/>
                  <a:gd name="T49" fmla="*/ 0 h 19"/>
                  <a:gd name="T50" fmla="*/ 45 w 73"/>
                  <a:gd name="T51" fmla="*/ 0 h 19"/>
                  <a:gd name="T52" fmla="*/ 55 w 73"/>
                  <a:gd name="T53" fmla="*/ 0 h 19"/>
                  <a:gd name="T54" fmla="*/ 64 w 73"/>
                  <a:gd name="T55" fmla="*/ 1 h 19"/>
                  <a:gd name="T56" fmla="*/ 72 w 73"/>
                  <a:gd name="T57" fmla="*/ 2 h 1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3"/>
                  <a:gd name="T88" fmla="*/ 0 h 19"/>
                  <a:gd name="T89" fmla="*/ 73 w 73"/>
                  <a:gd name="T90" fmla="*/ 19 h 1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3" h="19">
                    <a:moveTo>
                      <a:pt x="72" y="2"/>
                    </a:moveTo>
                    <a:lnTo>
                      <a:pt x="73" y="6"/>
                    </a:lnTo>
                    <a:lnTo>
                      <a:pt x="72" y="10"/>
                    </a:lnTo>
                    <a:lnTo>
                      <a:pt x="69" y="14"/>
                    </a:lnTo>
                    <a:lnTo>
                      <a:pt x="65" y="17"/>
                    </a:lnTo>
                    <a:lnTo>
                      <a:pt x="61" y="18"/>
                    </a:lnTo>
                    <a:lnTo>
                      <a:pt x="56" y="18"/>
                    </a:lnTo>
                    <a:lnTo>
                      <a:pt x="50" y="19"/>
                    </a:lnTo>
                    <a:lnTo>
                      <a:pt x="45" y="19"/>
                    </a:lnTo>
                    <a:lnTo>
                      <a:pt x="40" y="19"/>
                    </a:lnTo>
                    <a:lnTo>
                      <a:pt x="34" y="18"/>
                    </a:lnTo>
                    <a:lnTo>
                      <a:pt x="29" y="17"/>
                    </a:lnTo>
                    <a:lnTo>
                      <a:pt x="25" y="16"/>
                    </a:lnTo>
                    <a:lnTo>
                      <a:pt x="22" y="15"/>
                    </a:lnTo>
                    <a:lnTo>
                      <a:pt x="18" y="13"/>
                    </a:lnTo>
                    <a:lnTo>
                      <a:pt x="15" y="12"/>
                    </a:lnTo>
                    <a:lnTo>
                      <a:pt x="12" y="10"/>
                    </a:lnTo>
                    <a:lnTo>
                      <a:pt x="8" y="8"/>
                    </a:lnTo>
                    <a:lnTo>
                      <a:pt x="5" y="6"/>
                    </a:lnTo>
                    <a:lnTo>
                      <a:pt x="3" y="4"/>
                    </a:lnTo>
                    <a:lnTo>
                      <a:pt x="0" y="2"/>
                    </a:lnTo>
                    <a:lnTo>
                      <a:pt x="8" y="1"/>
                    </a:lnTo>
                    <a:lnTo>
                      <a:pt x="17" y="1"/>
                    </a:lnTo>
                    <a:lnTo>
                      <a:pt x="26" y="0"/>
                    </a:lnTo>
                    <a:lnTo>
                      <a:pt x="35" y="0"/>
                    </a:lnTo>
                    <a:lnTo>
                      <a:pt x="45" y="0"/>
                    </a:lnTo>
                    <a:lnTo>
                      <a:pt x="55" y="0"/>
                    </a:lnTo>
                    <a:lnTo>
                      <a:pt x="64" y="1"/>
                    </a:lnTo>
                    <a:lnTo>
                      <a:pt x="72" y="2"/>
                    </a:lnTo>
                    <a:close/>
                  </a:path>
                </a:pathLst>
              </a:custGeom>
              <a:solidFill>
                <a:srgbClr val="FFFFFF"/>
              </a:solidFill>
              <a:ln w="9525">
                <a:noFill/>
                <a:round/>
                <a:headEnd/>
                <a:tailEnd/>
              </a:ln>
            </p:spPr>
            <p:txBody>
              <a:bodyPr/>
              <a:lstStyle/>
              <a:p>
                <a:endParaRPr lang="en-US"/>
              </a:p>
            </p:txBody>
          </p:sp>
          <p:sp>
            <p:nvSpPr>
              <p:cNvPr id="24656" name="Freeform 65"/>
              <p:cNvSpPr>
                <a:spLocks/>
              </p:cNvSpPr>
              <p:nvPr/>
            </p:nvSpPr>
            <p:spPr bwMode="auto">
              <a:xfrm>
                <a:off x="2842" y="3266"/>
                <a:ext cx="34" cy="26"/>
              </a:xfrm>
              <a:custGeom>
                <a:avLst/>
                <a:gdLst>
                  <a:gd name="T0" fmla="*/ 33 w 34"/>
                  <a:gd name="T1" fmla="*/ 17 h 26"/>
                  <a:gd name="T2" fmla="*/ 34 w 34"/>
                  <a:gd name="T3" fmla="*/ 18 h 26"/>
                  <a:gd name="T4" fmla="*/ 31 w 34"/>
                  <a:gd name="T5" fmla="*/ 19 h 26"/>
                  <a:gd name="T6" fmla="*/ 28 w 34"/>
                  <a:gd name="T7" fmla="*/ 21 h 26"/>
                  <a:gd name="T8" fmla="*/ 25 w 34"/>
                  <a:gd name="T9" fmla="*/ 23 h 26"/>
                  <a:gd name="T10" fmla="*/ 22 w 34"/>
                  <a:gd name="T11" fmla="*/ 24 h 26"/>
                  <a:gd name="T12" fmla="*/ 19 w 34"/>
                  <a:gd name="T13" fmla="*/ 25 h 26"/>
                  <a:gd name="T14" fmla="*/ 15 w 34"/>
                  <a:gd name="T15" fmla="*/ 26 h 26"/>
                  <a:gd name="T16" fmla="*/ 10 w 34"/>
                  <a:gd name="T17" fmla="*/ 26 h 26"/>
                  <a:gd name="T18" fmla="*/ 6 w 34"/>
                  <a:gd name="T19" fmla="*/ 25 h 26"/>
                  <a:gd name="T20" fmla="*/ 2 w 34"/>
                  <a:gd name="T21" fmla="*/ 22 h 26"/>
                  <a:gd name="T22" fmla="*/ 0 w 34"/>
                  <a:gd name="T23" fmla="*/ 18 h 26"/>
                  <a:gd name="T24" fmla="*/ 0 w 34"/>
                  <a:gd name="T25" fmla="*/ 13 h 26"/>
                  <a:gd name="T26" fmla="*/ 0 w 34"/>
                  <a:gd name="T27" fmla="*/ 9 h 26"/>
                  <a:gd name="T28" fmla="*/ 0 w 34"/>
                  <a:gd name="T29" fmla="*/ 6 h 26"/>
                  <a:gd name="T30" fmla="*/ 1 w 34"/>
                  <a:gd name="T31" fmla="*/ 4 h 26"/>
                  <a:gd name="T32" fmla="*/ 2 w 34"/>
                  <a:gd name="T33" fmla="*/ 2 h 26"/>
                  <a:gd name="T34" fmla="*/ 3 w 34"/>
                  <a:gd name="T35" fmla="*/ 0 h 26"/>
                  <a:gd name="T36" fmla="*/ 10 w 34"/>
                  <a:gd name="T37" fmla="*/ 1 h 26"/>
                  <a:gd name="T38" fmla="*/ 14 w 34"/>
                  <a:gd name="T39" fmla="*/ 3 h 26"/>
                  <a:gd name="T40" fmla="*/ 17 w 34"/>
                  <a:gd name="T41" fmla="*/ 5 h 26"/>
                  <a:gd name="T42" fmla="*/ 19 w 34"/>
                  <a:gd name="T43" fmla="*/ 8 h 26"/>
                  <a:gd name="T44" fmla="*/ 21 w 34"/>
                  <a:gd name="T45" fmla="*/ 11 h 26"/>
                  <a:gd name="T46" fmla="*/ 23 w 34"/>
                  <a:gd name="T47" fmla="*/ 13 h 26"/>
                  <a:gd name="T48" fmla="*/ 27 w 34"/>
                  <a:gd name="T49" fmla="*/ 16 h 26"/>
                  <a:gd name="T50" fmla="*/ 33 w 34"/>
                  <a:gd name="T51" fmla="*/ 17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4"/>
                  <a:gd name="T79" fmla="*/ 0 h 26"/>
                  <a:gd name="T80" fmla="*/ 34 w 34"/>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4" h="26">
                    <a:moveTo>
                      <a:pt x="33" y="17"/>
                    </a:moveTo>
                    <a:lnTo>
                      <a:pt x="34" y="18"/>
                    </a:lnTo>
                    <a:lnTo>
                      <a:pt x="31" y="19"/>
                    </a:lnTo>
                    <a:lnTo>
                      <a:pt x="28" y="21"/>
                    </a:lnTo>
                    <a:lnTo>
                      <a:pt x="25" y="23"/>
                    </a:lnTo>
                    <a:lnTo>
                      <a:pt x="22" y="24"/>
                    </a:lnTo>
                    <a:lnTo>
                      <a:pt x="19" y="25"/>
                    </a:lnTo>
                    <a:lnTo>
                      <a:pt x="15" y="26"/>
                    </a:lnTo>
                    <a:lnTo>
                      <a:pt x="10" y="26"/>
                    </a:lnTo>
                    <a:lnTo>
                      <a:pt x="6" y="25"/>
                    </a:lnTo>
                    <a:lnTo>
                      <a:pt x="2" y="22"/>
                    </a:lnTo>
                    <a:lnTo>
                      <a:pt x="0" y="18"/>
                    </a:lnTo>
                    <a:lnTo>
                      <a:pt x="0" y="13"/>
                    </a:lnTo>
                    <a:lnTo>
                      <a:pt x="0" y="9"/>
                    </a:lnTo>
                    <a:lnTo>
                      <a:pt x="0" y="6"/>
                    </a:lnTo>
                    <a:lnTo>
                      <a:pt x="1" y="4"/>
                    </a:lnTo>
                    <a:lnTo>
                      <a:pt x="2" y="2"/>
                    </a:lnTo>
                    <a:lnTo>
                      <a:pt x="3" y="0"/>
                    </a:lnTo>
                    <a:lnTo>
                      <a:pt x="10" y="1"/>
                    </a:lnTo>
                    <a:lnTo>
                      <a:pt x="14" y="3"/>
                    </a:lnTo>
                    <a:lnTo>
                      <a:pt x="17" y="5"/>
                    </a:lnTo>
                    <a:lnTo>
                      <a:pt x="19" y="8"/>
                    </a:lnTo>
                    <a:lnTo>
                      <a:pt x="21" y="11"/>
                    </a:lnTo>
                    <a:lnTo>
                      <a:pt x="23" y="13"/>
                    </a:lnTo>
                    <a:lnTo>
                      <a:pt x="27" y="16"/>
                    </a:lnTo>
                    <a:lnTo>
                      <a:pt x="33" y="17"/>
                    </a:lnTo>
                    <a:close/>
                  </a:path>
                </a:pathLst>
              </a:custGeom>
              <a:solidFill>
                <a:srgbClr val="FFFFFF"/>
              </a:solidFill>
              <a:ln w="9525">
                <a:noFill/>
                <a:round/>
                <a:headEnd/>
                <a:tailEnd/>
              </a:ln>
            </p:spPr>
            <p:txBody>
              <a:bodyPr/>
              <a:lstStyle/>
              <a:p>
                <a:endParaRPr lang="en-US"/>
              </a:p>
            </p:txBody>
          </p:sp>
          <p:sp>
            <p:nvSpPr>
              <p:cNvPr id="24657" name="Freeform 66"/>
              <p:cNvSpPr>
                <a:spLocks/>
              </p:cNvSpPr>
              <p:nvPr/>
            </p:nvSpPr>
            <p:spPr bwMode="auto">
              <a:xfrm>
                <a:off x="2956" y="3267"/>
                <a:ext cx="90" cy="74"/>
              </a:xfrm>
              <a:custGeom>
                <a:avLst/>
                <a:gdLst>
                  <a:gd name="T0" fmla="*/ 88 w 90"/>
                  <a:gd name="T1" fmla="*/ 13 h 74"/>
                  <a:gd name="T2" fmla="*/ 85 w 90"/>
                  <a:gd name="T3" fmla="*/ 16 h 74"/>
                  <a:gd name="T4" fmla="*/ 83 w 90"/>
                  <a:gd name="T5" fmla="*/ 20 h 74"/>
                  <a:gd name="T6" fmla="*/ 80 w 90"/>
                  <a:gd name="T7" fmla="*/ 23 h 74"/>
                  <a:gd name="T8" fmla="*/ 77 w 90"/>
                  <a:gd name="T9" fmla="*/ 26 h 74"/>
                  <a:gd name="T10" fmla="*/ 74 w 90"/>
                  <a:gd name="T11" fmla="*/ 29 h 74"/>
                  <a:gd name="T12" fmla="*/ 71 w 90"/>
                  <a:gd name="T13" fmla="*/ 33 h 74"/>
                  <a:gd name="T14" fmla="*/ 69 w 90"/>
                  <a:gd name="T15" fmla="*/ 36 h 74"/>
                  <a:gd name="T16" fmla="*/ 67 w 90"/>
                  <a:gd name="T17" fmla="*/ 40 h 74"/>
                  <a:gd name="T18" fmla="*/ 66 w 90"/>
                  <a:gd name="T19" fmla="*/ 53 h 74"/>
                  <a:gd name="T20" fmla="*/ 65 w 90"/>
                  <a:gd name="T21" fmla="*/ 54 h 74"/>
                  <a:gd name="T22" fmla="*/ 64 w 90"/>
                  <a:gd name="T23" fmla="*/ 55 h 74"/>
                  <a:gd name="T24" fmla="*/ 64 w 90"/>
                  <a:gd name="T25" fmla="*/ 56 h 74"/>
                  <a:gd name="T26" fmla="*/ 63 w 90"/>
                  <a:gd name="T27" fmla="*/ 57 h 74"/>
                  <a:gd name="T28" fmla="*/ 60 w 90"/>
                  <a:gd name="T29" fmla="*/ 59 h 74"/>
                  <a:gd name="T30" fmla="*/ 57 w 90"/>
                  <a:gd name="T31" fmla="*/ 61 h 74"/>
                  <a:gd name="T32" fmla="*/ 54 w 90"/>
                  <a:gd name="T33" fmla="*/ 63 h 74"/>
                  <a:gd name="T34" fmla="*/ 51 w 90"/>
                  <a:gd name="T35" fmla="*/ 65 h 74"/>
                  <a:gd name="T36" fmla="*/ 48 w 90"/>
                  <a:gd name="T37" fmla="*/ 67 h 74"/>
                  <a:gd name="T38" fmla="*/ 46 w 90"/>
                  <a:gd name="T39" fmla="*/ 69 h 74"/>
                  <a:gd name="T40" fmla="*/ 43 w 90"/>
                  <a:gd name="T41" fmla="*/ 72 h 74"/>
                  <a:gd name="T42" fmla="*/ 41 w 90"/>
                  <a:gd name="T43" fmla="*/ 74 h 74"/>
                  <a:gd name="T44" fmla="*/ 38 w 90"/>
                  <a:gd name="T45" fmla="*/ 70 h 74"/>
                  <a:gd name="T46" fmla="*/ 34 w 90"/>
                  <a:gd name="T47" fmla="*/ 65 h 74"/>
                  <a:gd name="T48" fmla="*/ 30 w 90"/>
                  <a:gd name="T49" fmla="*/ 61 h 74"/>
                  <a:gd name="T50" fmla="*/ 25 w 90"/>
                  <a:gd name="T51" fmla="*/ 57 h 74"/>
                  <a:gd name="T52" fmla="*/ 20 w 90"/>
                  <a:gd name="T53" fmla="*/ 54 h 74"/>
                  <a:gd name="T54" fmla="*/ 14 w 90"/>
                  <a:gd name="T55" fmla="*/ 50 h 74"/>
                  <a:gd name="T56" fmla="*/ 7 w 90"/>
                  <a:gd name="T57" fmla="*/ 47 h 74"/>
                  <a:gd name="T58" fmla="*/ 0 w 90"/>
                  <a:gd name="T59" fmla="*/ 44 h 74"/>
                  <a:gd name="T60" fmla="*/ 4 w 90"/>
                  <a:gd name="T61" fmla="*/ 42 h 74"/>
                  <a:gd name="T62" fmla="*/ 9 w 90"/>
                  <a:gd name="T63" fmla="*/ 40 h 74"/>
                  <a:gd name="T64" fmla="*/ 13 w 90"/>
                  <a:gd name="T65" fmla="*/ 38 h 74"/>
                  <a:gd name="T66" fmla="*/ 18 w 90"/>
                  <a:gd name="T67" fmla="*/ 36 h 74"/>
                  <a:gd name="T68" fmla="*/ 21 w 90"/>
                  <a:gd name="T69" fmla="*/ 34 h 74"/>
                  <a:gd name="T70" fmla="*/ 25 w 90"/>
                  <a:gd name="T71" fmla="*/ 32 h 74"/>
                  <a:gd name="T72" fmla="*/ 30 w 90"/>
                  <a:gd name="T73" fmla="*/ 30 h 74"/>
                  <a:gd name="T74" fmla="*/ 35 w 90"/>
                  <a:gd name="T75" fmla="*/ 28 h 74"/>
                  <a:gd name="T76" fmla="*/ 41 w 90"/>
                  <a:gd name="T77" fmla="*/ 25 h 74"/>
                  <a:gd name="T78" fmla="*/ 46 w 90"/>
                  <a:gd name="T79" fmla="*/ 22 h 74"/>
                  <a:gd name="T80" fmla="*/ 51 w 90"/>
                  <a:gd name="T81" fmla="*/ 18 h 74"/>
                  <a:gd name="T82" fmla="*/ 57 w 90"/>
                  <a:gd name="T83" fmla="*/ 14 h 74"/>
                  <a:gd name="T84" fmla="*/ 61 w 90"/>
                  <a:gd name="T85" fmla="*/ 10 h 74"/>
                  <a:gd name="T86" fmla="*/ 66 w 90"/>
                  <a:gd name="T87" fmla="*/ 7 h 74"/>
                  <a:gd name="T88" fmla="*/ 70 w 90"/>
                  <a:gd name="T89" fmla="*/ 3 h 74"/>
                  <a:gd name="T90" fmla="*/ 76 w 90"/>
                  <a:gd name="T91" fmla="*/ 0 h 74"/>
                  <a:gd name="T92" fmla="*/ 78 w 90"/>
                  <a:gd name="T93" fmla="*/ 1 h 74"/>
                  <a:gd name="T94" fmla="*/ 81 w 90"/>
                  <a:gd name="T95" fmla="*/ 2 h 74"/>
                  <a:gd name="T96" fmla="*/ 84 w 90"/>
                  <a:gd name="T97" fmla="*/ 4 h 74"/>
                  <a:gd name="T98" fmla="*/ 87 w 90"/>
                  <a:gd name="T99" fmla="*/ 5 h 74"/>
                  <a:gd name="T100" fmla="*/ 89 w 90"/>
                  <a:gd name="T101" fmla="*/ 7 h 74"/>
                  <a:gd name="T102" fmla="*/ 90 w 90"/>
                  <a:gd name="T103" fmla="*/ 9 h 74"/>
                  <a:gd name="T104" fmla="*/ 90 w 90"/>
                  <a:gd name="T105" fmla="*/ 10 h 74"/>
                  <a:gd name="T106" fmla="*/ 88 w 90"/>
                  <a:gd name="T107" fmla="*/ 13 h 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0"/>
                  <a:gd name="T163" fmla="*/ 0 h 74"/>
                  <a:gd name="T164" fmla="*/ 90 w 90"/>
                  <a:gd name="T165" fmla="*/ 74 h 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0" h="74">
                    <a:moveTo>
                      <a:pt x="88" y="13"/>
                    </a:moveTo>
                    <a:lnTo>
                      <a:pt x="85" y="16"/>
                    </a:lnTo>
                    <a:lnTo>
                      <a:pt x="83" y="20"/>
                    </a:lnTo>
                    <a:lnTo>
                      <a:pt x="80" y="23"/>
                    </a:lnTo>
                    <a:lnTo>
                      <a:pt x="77" y="26"/>
                    </a:lnTo>
                    <a:lnTo>
                      <a:pt x="74" y="29"/>
                    </a:lnTo>
                    <a:lnTo>
                      <a:pt x="71" y="33"/>
                    </a:lnTo>
                    <a:lnTo>
                      <a:pt x="69" y="36"/>
                    </a:lnTo>
                    <a:lnTo>
                      <a:pt x="67" y="40"/>
                    </a:lnTo>
                    <a:lnTo>
                      <a:pt x="66" y="53"/>
                    </a:lnTo>
                    <a:lnTo>
                      <a:pt x="65" y="54"/>
                    </a:lnTo>
                    <a:lnTo>
                      <a:pt x="64" y="55"/>
                    </a:lnTo>
                    <a:lnTo>
                      <a:pt x="64" y="56"/>
                    </a:lnTo>
                    <a:lnTo>
                      <a:pt x="63" y="57"/>
                    </a:lnTo>
                    <a:lnTo>
                      <a:pt x="60" y="59"/>
                    </a:lnTo>
                    <a:lnTo>
                      <a:pt x="57" y="61"/>
                    </a:lnTo>
                    <a:lnTo>
                      <a:pt x="54" y="63"/>
                    </a:lnTo>
                    <a:lnTo>
                      <a:pt x="51" y="65"/>
                    </a:lnTo>
                    <a:lnTo>
                      <a:pt x="48" y="67"/>
                    </a:lnTo>
                    <a:lnTo>
                      <a:pt x="46" y="69"/>
                    </a:lnTo>
                    <a:lnTo>
                      <a:pt x="43" y="72"/>
                    </a:lnTo>
                    <a:lnTo>
                      <a:pt x="41" y="74"/>
                    </a:lnTo>
                    <a:lnTo>
                      <a:pt x="38" y="70"/>
                    </a:lnTo>
                    <a:lnTo>
                      <a:pt x="34" y="65"/>
                    </a:lnTo>
                    <a:lnTo>
                      <a:pt x="30" y="61"/>
                    </a:lnTo>
                    <a:lnTo>
                      <a:pt x="25" y="57"/>
                    </a:lnTo>
                    <a:lnTo>
                      <a:pt x="20" y="54"/>
                    </a:lnTo>
                    <a:lnTo>
                      <a:pt x="14" y="50"/>
                    </a:lnTo>
                    <a:lnTo>
                      <a:pt x="7" y="47"/>
                    </a:lnTo>
                    <a:lnTo>
                      <a:pt x="0" y="44"/>
                    </a:lnTo>
                    <a:lnTo>
                      <a:pt x="4" y="42"/>
                    </a:lnTo>
                    <a:lnTo>
                      <a:pt x="9" y="40"/>
                    </a:lnTo>
                    <a:lnTo>
                      <a:pt x="13" y="38"/>
                    </a:lnTo>
                    <a:lnTo>
                      <a:pt x="18" y="36"/>
                    </a:lnTo>
                    <a:lnTo>
                      <a:pt x="21" y="34"/>
                    </a:lnTo>
                    <a:lnTo>
                      <a:pt x="25" y="32"/>
                    </a:lnTo>
                    <a:lnTo>
                      <a:pt x="30" y="30"/>
                    </a:lnTo>
                    <a:lnTo>
                      <a:pt x="35" y="28"/>
                    </a:lnTo>
                    <a:lnTo>
                      <a:pt x="41" y="25"/>
                    </a:lnTo>
                    <a:lnTo>
                      <a:pt x="46" y="22"/>
                    </a:lnTo>
                    <a:lnTo>
                      <a:pt x="51" y="18"/>
                    </a:lnTo>
                    <a:lnTo>
                      <a:pt x="57" y="14"/>
                    </a:lnTo>
                    <a:lnTo>
                      <a:pt x="61" y="10"/>
                    </a:lnTo>
                    <a:lnTo>
                      <a:pt x="66" y="7"/>
                    </a:lnTo>
                    <a:lnTo>
                      <a:pt x="70" y="3"/>
                    </a:lnTo>
                    <a:lnTo>
                      <a:pt x="76" y="0"/>
                    </a:lnTo>
                    <a:lnTo>
                      <a:pt x="78" y="1"/>
                    </a:lnTo>
                    <a:lnTo>
                      <a:pt x="81" y="2"/>
                    </a:lnTo>
                    <a:lnTo>
                      <a:pt x="84" y="4"/>
                    </a:lnTo>
                    <a:lnTo>
                      <a:pt x="87" y="5"/>
                    </a:lnTo>
                    <a:lnTo>
                      <a:pt x="89" y="7"/>
                    </a:lnTo>
                    <a:lnTo>
                      <a:pt x="90" y="9"/>
                    </a:lnTo>
                    <a:lnTo>
                      <a:pt x="90" y="10"/>
                    </a:lnTo>
                    <a:lnTo>
                      <a:pt x="88" y="13"/>
                    </a:lnTo>
                    <a:close/>
                  </a:path>
                </a:pathLst>
              </a:custGeom>
              <a:solidFill>
                <a:srgbClr val="FFFFFF"/>
              </a:solidFill>
              <a:ln w="9525">
                <a:noFill/>
                <a:round/>
                <a:headEnd/>
                <a:tailEnd/>
              </a:ln>
            </p:spPr>
            <p:txBody>
              <a:bodyPr/>
              <a:lstStyle/>
              <a:p>
                <a:endParaRPr lang="en-US"/>
              </a:p>
            </p:txBody>
          </p:sp>
          <p:sp>
            <p:nvSpPr>
              <p:cNvPr id="24658" name="Freeform 67"/>
              <p:cNvSpPr>
                <a:spLocks/>
              </p:cNvSpPr>
              <p:nvPr/>
            </p:nvSpPr>
            <p:spPr bwMode="auto">
              <a:xfrm>
                <a:off x="2969" y="3284"/>
                <a:ext cx="395" cy="229"/>
              </a:xfrm>
              <a:custGeom>
                <a:avLst/>
                <a:gdLst>
                  <a:gd name="T0" fmla="*/ 217 w 395"/>
                  <a:gd name="T1" fmla="*/ 23 h 229"/>
                  <a:gd name="T2" fmla="*/ 211 w 395"/>
                  <a:gd name="T3" fmla="*/ 28 h 229"/>
                  <a:gd name="T4" fmla="*/ 174 w 395"/>
                  <a:gd name="T5" fmla="*/ 44 h 229"/>
                  <a:gd name="T6" fmla="*/ 197 w 395"/>
                  <a:gd name="T7" fmla="*/ 39 h 229"/>
                  <a:gd name="T8" fmla="*/ 238 w 395"/>
                  <a:gd name="T9" fmla="*/ 29 h 229"/>
                  <a:gd name="T10" fmla="*/ 269 w 395"/>
                  <a:gd name="T11" fmla="*/ 32 h 229"/>
                  <a:gd name="T12" fmla="*/ 319 w 395"/>
                  <a:gd name="T13" fmla="*/ 47 h 229"/>
                  <a:gd name="T14" fmla="*/ 338 w 395"/>
                  <a:gd name="T15" fmla="*/ 84 h 229"/>
                  <a:gd name="T16" fmla="*/ 353 w 395"/>
                  <a:gd name="T17" fmla="*/ 106 h 229"/>
                  <a:gd name="T18" fmla="*/ 384 w 395"/>
                  <a:gd name="T19" fmla="*/ 134 h 229"/>
                  <a:gd name="T20" fmla="*/ 391 w 395"/>
                  <a:gd name="T21" fmla="*/ 154 h 229"/>
                  <a:gd name="T22" fmla="*/ 385 w 395"/>
                  <a:gd name="T23" fmla="*/ 179 h 229"/>
                  <a:gd name="T24" fmla="*/ 377 w 395"/>
                  <a:gd name="T25" fmla="*/ 192 h 229"/>
                  <a:gd name="T26" fmla="*/ 352 w 395"/>
                  <a:gd name="T27" fmla="*/ 187 h 229"/>
                  <a:gd name="T28" fmla="*/ 314 w 395"/>
                  <a:gd name="T29" fmla="*/ 162 h 229"/>
                  <a:gd name="T30" fmla="*/ 289 w 395"/>
                  <a:gd name="T31" fmla="*/ 157 h 229"/>
                  <a:gd name="T32" fmla="*/ 290 w 395"/>
                  <a:gd name="T33" fmla="*/ 142 h 229"/>
                  <a:gd name="T34" fmla="*/ 301 w 395"/>
                  <a:gd name="T35" fmla="*/ 110 h 229"/>
                  <a:gd name="T36" fmla="*/ 304 w 395"/>
                  <a:gd name="T37" fmla="*/ 87 h 229"/>
                  <a:gd name="T38" fmla="*/ 281 w 395"/>
                  <a:gd name="T39" fmla="*/ 123 h 229"/>
                  <a:gd name="T40" fmla="*/ 250 w 395"/>
                  <a:gd name="T41" fmla="*/ 154 h 229"/>
                  <a:gd name="T42" fmla="*/ 240 w 395"/>
                  <a:gd name="T43" fmla="*/ 127 h 229"/>
                  <a:gd name="T44" fmla="*/ 251 w 395"/>
                  <a:gd name="T45" fmla="*/ 99 h 229"/>
                  <a:gd name="T46" fmla="*/ 262 w 395"/>
                  <a:gd name="T47" fmla="*/ 66 h 229"/>
                  <a:gd name="T48" fmla="*/ 257 w 395"/>
                  <a:gd name="T49" fmla="*/ 62 h 229"/>
                  <a:gd name="T50" fmla="*/ 215 w 395"/>
                  <a:gd name="T51" fmla="*/ 106 h 229"/>
                  <a:gd name="T52" fmla="*/ 184 w 395"/>
                  <a:gd name="T53" fmla="*/ 111 h 229"/>
                  <a:gd name="T54" fmla="*/ 168 w 395"/>
                  <a:gd name="T55" fmla="*/ 88 h 229"/>
                  <a:gd name="T56" fmla="*/ 179 w 395"/>
                  <a:gd name="T57" fmla="*/ 132 h 229"/>
                  <a:gd name="T58" fmla="*/ 184 w 395"/>
                  <a:gd name="T59" fmla="*/ 149 h 229"/>
                  <a:gd name="T60" fmla="*/ 157 w 395"/>
                  <a:gd name="T61" fmla="*/ 173 h 229"/>
                  <a:gd name="T62" fmla="*/ 120 w 395"/>
                  <a:gd name="T63" fmla="*/ 179 h 229"/>
                  <a:gd name="T64" fmla="*/ 86 w 395"/>
                  <a:gd name="T65" fmla="*/ 182 h 229"/>
                  <a:gd name="T66" fmla="*/ 92 w 395"/>
                  <a:gd name="T67" fmla="*/ 183 h 229"/>
                  <a:gd name="T68" fmla="*/ 149 w 395"/>
                  <a:gd name="T69" fmla="*/ 180 h 229"/>
                  <a:gd name="T70" fmla="*/ 151 w 395"/>
                  <a:gd name="T71" fmla="*/ 192 h 229"/>
                  <a:gd name="T72" fmla="*/ 107 w 395"/>
                  <a:gd name="T73" fmla="*/ 208 h 229"/>
                  <a:gd name="T74" fmla="*/ 88 w 395"/>
                  <a:gd name="T75" fmla="*/ 210 h 229"/>
                  <a:gd name="T76" fmla="*/ 62 w 395"/>
                  <a:gd name="T77" fmla="*/ 207 h 229"/>
                  <a:gd name="T78" fmla="*/ 84 w 395"/>
                  <a:gd name="T79" fmla="*/ 213 h 229"/>
                  <a:gd name="T80" fmla="*/ 136 w 395"/>
                  <a:gd name="T81" fmla="*/ 224 h 229"/>
                  <a:gd name="T82" fmla="*/ 83 w 395"/>
                  <a:gd name="T83" fmla="*/ 229 h 229"/>
                  <a:gd name="T84" fmla="*/ 53 w 395"/>
                  <a:gd name="T85" fmla="*/ 216 h 229"/>
                  <a:gd name="T86" fmla="*/ 23 w 395"/>
                  <a:gd name="T87" fmla="*/ 198 h 229"/>
                  <a:gd name="T88" fmla="*/ 18 w 395"/>
                  <a:gd name="T89" fmla="*/ 170 h 229"/>
                  <a:gd name="T90" fmla="*/ 35 w 395"/>
                  <a:gd name="T91" fmla="*/ 145 h 229"/>
                  <a:gd name="T92" fmla="*/ 18 w 395"/>
                  <a:gd name="T93" fmla="*/ 112 h 229"/>
                  <a:gd name="T94" fmla="*/ 0 w 395"/>
                  <a:gd name="T95" fmla="*/ 72 h 229"/>
                  <a:gd name="T96" fmla="*/ 6 w 395"/>
                  <a:gd name="T97" fmla="*/ 60 h 229"/>
                  <a:gd name="T98" fmla="*/ 26 w 395"/>
                  <a:gd name="T99" fmla="*/ 79 h 229"/>
                  <a:gd name="T100" fmla="*/ 35 w 395"/>
                  <a:gd name="T101" fmla="*/ 66 h 229"/>
                  <a:gd name="T102" fmla="*/ 69 w 395"/>
                  <a:gd name="T103" fmla="*/ 44 h 229"/>
                  <a:gd name="T104" fmla="*/ 81 w 395"/>
                  <a:gd name="T105" fmla="*/ 25 h 229"/>
                  <a:gd name="T106" fmla="*/ 82 w 395"/>
                  <a:gd name="T107" fmla="*/ 18 h 229"/>
                  <a:gd name="T108" fmla="*/ 95 w 395"/>
                  <a:gd name="T109" fmla="*/ 13 h 229"/>
                  <a:gd name="T110" fmla="*/ 115 w 395"/>
                  <a:gd name="T111" fmla="*/ 41 h 229"/>
                  <a:gd name="T112" fmla="*/ 121 w 395"/>
                  <a:gd name="T113" fmla="*/ 6 h 229"/>
                  <a:gd name="T114" fmla="*/ 142 w 395"/>
                  <a:gd name="T115" fmla="*/ 0 h 229"/>
                  <a:gd name="T116" fmla="*/ 174 w 395"/>
                  <a:gd name="T117" fmla="*/ 5 h 2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5"/>
                  <a:gd name="T178" fmla="*/ 0 h 229"/>
                  <a:gd name="T179" fmla="*/ 395 w 395"/>
                  <a:gd name="T180" fmla="*/ 229 h 2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5" h="229">
                    <a:moveTo>
                      <a:pt x="195" y="16"/>
                    </a:moveTo>
                    <a:lnTo>
                      <a:pt x="198" y="17"/>
                    </a:lnTo>
                    <a:lnTo>
                      <a:pt x="202" y="18"/>
                    </a:lnTo>
                    <a:lnTo>
                      <a:pt x="205" y="19"/>
                    </a:lnTo>
                    <a:lnTo>
                      <a:pt x="209" y="21"/>
                    </a:lnTo>
                    <a:lnTo>
                      <a:pt x="213" y="21"/>
                    </a:lnTo>
                    <a:lnTo>
                      <a:pt x="217" y="23"/>
                    </a:lnTo>
                    <a:lnTo>
                      <a:pt x="221" y="24"/>
                    </a:lnTo>
                    <a:lnTo>
                      <a:pt x="225" y="25"/>
                    </a:lnTo>
                    <a:lnTo>
                      <a:pt x="223" y="25"/>
                    </a:lnTo>
                    <a:lnTo>
                      <a:pt x="221" y="26"/>
                    </a:lnTo>
                    <a:lnTo>
                      <a:pt x="219" y="26"/>
                    </a:lnTo>
                    <a:lnTo>
                      <a:pt x="217" y="26"/>
                    </a:lnTo>
                    <a:lnTo>
                      <a:pt x="211" y="28"/>
                    </a:lnTo>
                    <a:lnTo>
                      <a:pt x="204" y="29"/>
                    </a:lnTo>
                    <a:lnTo>
                      <a:pt x="198" y="31"/>
                    </a:lnTo>
                    <a:lnTo>
                      <a:pt x="192" y="33"/>
                    </a:lnTo>
                    <a:lnTo>
                      <a:pt x="186" y="36"/>
                    </a:lnTo>
                    <a:lnTo>
                      <a:pt x="181" y="38"/>
                    </a:lnTo>
                    <a:lnTo>
                      <a:pt x="177" y="41"/>
                    </a:lnTo>
                    <a:lnTo>
                      <a:pt x="174" y="44"/>
                    </a:lnTo>
                    <a:lnTo>
                      <a:pt x="178" y="44"/>
                    </a:lnTo>
                    <a:lnTo>
                      <a:pt x="181" y="44"/>
                    </a:lnTo>
                    <a:lnTo>
                      <a:pt x="184" y="43"/>
                    </a:lnTo>
                    <a:lnTo>
                      <a:pt x="188" y="42"/>
                    </a:lnTo>
                    <a:lnTo>
                      <a:pt x="191" y="41"/>
                    </a:lnTo>
                    <a:lnTo>
                      <a:pt x="194" y="40"/>
                    </a:lnTo>
                    <a:lnTo>
                      <a:pt x="197" y="39"/>
                    </a:lnTo>
                    <a:lnTo>
                      <a:pt x="200" y="37"/>
                    </a:lnTo>
                    <a:lnTo>
                      <a:pt x="206" y="36"/>
                    </a:lnTo>
                    <a:lnTo>
                      <a:pt x="212" y="34"/>
                    </a:lnTo>
                    <a:lnTo>
                      <a:pt x="218" y="32"/>
                    </a:lnTo>
                    <a:lnTo>
                      <a:pt x="224" y="30"/>
                    </a:lnTo>
                    <a:lnTo>
                      <a:pt x="231" y="29"/>
                    </a:lnTo>
                    <a:lnTo>
                      <a:pt x="238" y="29"/>
                    </a:lnTo>
                    <a:lnTo>
                      <a:pt x="246" y="28"/>
                    </a:lnTo>
                    <a:lnTo>
                      <a:pt x="254" y="29"/>
                    </a:lnTo>
                    <a:lnTo>
                      <a:pt x="256" y="29"/>
                    </a:lnTo>
                    <a:lnTo>
                      <a:pt x="257" y="30"/>
                    </a:lnTo>
                    <a:lnTo>
                      <a:pt x="259" y="30"/>
                    </a:lnTo>
                    <a:lnTo>
                      <a:pt x="261" y="31"/>
                    </a:lnTo>
                    <a:lnTo>
                      <a:pt x="269" y="32"/>
                    </a:lnTo>
                    <a:lnTo>
                      <a:pt x="277" y="33"/>
                    </a:lnTo>
                    <a:lnTo>
                      <a:pt x="284" y="35"/>
                    </a:lnTo>
                    <a:lnTo>
                      <a:pt x="292" y="37"/>
                    </a:lnTo>
                    <a:lnTo>
                      <a:pt x="299" y="39"/>
                    </a:lnTo>
                    <a:lnTo>
                      <a:pt x="305" y="41"/>
                    </a:lnTo>
                    <a:lnTo>
                      <a:pt x="312" y="44"/>
                    </a:lnTo>
                    <a:lnTo>
                      <a:pt x="319" y="47"/>
                    </a:lnTo>
                    <a:lnTo>
                      <a:pt x="323" y="49"/>
                    </a:lnTo>
                    <a:lnTo>
                      <a:pt x="326" y="52"/>
                    </a:lnTo>
                    <a:lnTo>
                      <a:pt x="328" y="55"/>
                    </a:lnTo>
                    <a:lnTo>
                      <a:pt x="330" y="58"/>
                    </a:lnTo>
                    <a:lnTo>
                      <a:pt x="334" y="66"/>
                    </a:lnTo>
                    <a:lnTo>
                      <a:pt x="337" y="75"/>
                    </a:lnTo>
                    <a:lnTo>
                      <a:pt x="338" y="84"/>
                    </a:lnTo>
                    <a:lnTo>
                      <a:pt x="341" y="93"/>
                    </a:lnTo>
                    <a:lnTo>
                      <a:pt x="343" y="94"/>
                    </a:lnTo>
                    <a:lnTo>
                      <a:pt x="343" y="95"/>
                    </a:lnTo>
                    <a:lnTo>
                      <a:pt x="344" y="97"/>
                    </a:lnTo>
                    <a:lnTo>
                      <a:pt x="344" y="98"/>
                    </a:lnTo>
                    <a:lnTo>
                      <a:pt x="348" y="102"/>
                    </a:lnTo>
                    <a:lnTo>
                      <a:pt x="353" y="106"/>
                    </a:lnTo>
                    <a:lnTo>
                      <a:pt x="358" y="110"/>
                    </a:lnTo>
                    <a:lnTo>
                      <a:pt x="364" y="114"/>
                    </a:lnTo>
                    <a:lnTo>
                      <a:pt x="369" y="118"/>
                    </a:lnTo>
                    <a:lnTo>
                      <a:pt x="374" y="122"/>
                    </a:lnTo>
                    <a:lnTo>
                      <a:pt x="378" y="126"/>
                    </a:lnTo>
                    <a:lnTo>
                      <a:pt x="381" y="131"/>
                    </a:lnTo>
                    <a:lnTo>
                      <a:pt x="384" y="134"/>
                    </a:lnTo>
                    <a:lnTo>
                      <a:pt x="386" y="138"/>
                    </a:lnTo>
                    <a:lnTo>
                      <a:pt x="390" y="141"/>
                    </a:lnTo>
                    <a:lnTo>
                      <a:pt x="395" y="144"/>
                    </a:lnTo>
                    <a:lnTo>
                      <a:pt x="393" y="151"/>
                    </a:lnTo>
                    <a:lnTo>
                      <a:pt x="392" y="152"/>
                    </a:lnTo>
                    <a:lnTo>
                      <a:pt x="392" y="153"/>
                    </a:lnTo>
                    <a:lnTo>
                      <a:pt x="391" y="154"/>
                    </a:lnTo>
                    <a:lnTo>
                      <a:pt x="391" y="156"/>
                    </a:lnTo>
                    <a:lnTo>
                      <a:pt x="389" y="159"/>
                    </a:lnTo>
                    <a:lnTo>
                      <a:pt x="389" y="162"/>
                    </a:lnTo>
                    <a:lnTo>
                      <a:pt x="389" y="165"/>
                    </a:lnTo>
                    <a:lnTo>
                      <a:pt x="388" y="169"/>
                    </a:lnTo>
                    <a:lnTo>
                      <a:pt x="387" y="169"/>
                    </a:lnTo>
                    <a:lnTo>
                      <a:pt x="385" y="179"/>
                    </a:lnTo>
                    <a:lnTo>
                      <a:pt x="384" y="179"/>
                    </a:lnTo>
                    <a:lnTo>
                      <a:pt x="382" y="190"/>
                    </a:lnTo>
                    <a:lnTo>
                      <a:pt x="381" y="190"/>
                    </a:lnTo>
                    <a:lnTo>
                      <a:pt x="380" y="191"/>
                    </a:lnTo>
                    <a:lnTo>
                      <a:pt x="381" y="192"/>
                    </a:lnTo>
                    <a:lnTo>
                      <a:pt x="377" y="192"/>
                    </a:lnTo>
                    <a:lnTo>
                      <a:pt x="374" y="190"/>
                    </a:lnTo>
                    <a:lnTo>
                      <a:pt x="371" y="189"/>
                    </a:lnTo>
                    <a:lnTo>
                      <a:pt x="368" y="188"/>
                    </a:lnTo>
                    <a:lnTo>
                      <a:pt x="364" y="188"/>
                    </a:lnTo>
                    <a:lnTo>
                      <a:pt x="361" y="187"/>
                    </a:lnTo>
                    <a:lnTo>
                      <a:pt x="356" y="187"/>
                    </a:lnTo>
                    <a:lnTo>
                      <a:pt x="352" y="187"/>
                    </a:lnTo>
                    <a:lnTo>
                      <a:pt x="352" y="186"/>
                    </a:lnTo>
                    <a:lnTo>
                      <a:pt x="329" y="186"/>
                    </a:lnTo>
                    <a:lnTo>
                      <a:pt x="326" y="180"/>
                    </a:lnTo>
                    <a:lnTo>
                      <a:pt x="324" y="175"/>
                    </a:lnTo>
                    <a:lnTo>
                      <a:pt x="321" y="169"/>
                    </a:lnTo>
                    <a:lnTo>
                      <a:pt x="318" y="164"/>
                    </a:lnTo>
                    <a:lnTo>
                      <a:pt x="314" y="162"/>
                    </a:lnTo>
                    <a:lnTo>
                      <a:pt x="311" y="162"/>
                    </a:lnTo>
                    <a:lnTo>
                      <a:pt x="307" y="161"/>
                    </a:lnTo>
                    <a:lnTo>
                      <a:pt x="303" y="160"/>
                    </a:lnTo>
                    <a:lnTo>
                      <a:pt x="299" y="160"/>
                    </a:lnTo>
                    <a:lnTo>
                      <a:pt x="295" y="159"/>
                    </a:lnTo>
                    <a:lnTo>
                      <a:pt x="292" y="158"/>
                    </a:lnTo>
                    <a:lnTo>
                      <a:pt x="289" y="157"/>
                    </a:lnTo>
                    <a:lnTo>
                      <a:pt x="287" y="154"/>
                    </a:lnTo>
                    <a:lnTo>
                      <a:pt x="287" y="151"/>
                    </a:lnTo>
                    <a:lnTo>
                      <a:pt x="287" y="148"/>
                    </a:lnTo>
                    <a:lnTo>
                      <a:pt x="287" y="145"/>
                    </a:lnTo>
                    <a:lnTo>
                      <a:pt x="289" y="144"/>
                    </a:lnTo>
                    <a:lnTo>
                      <a:pt x="289" y="143"/>
                    </a:lnTo>
                    <a:lnTo>
                      <a:pt x="290" y="142"/>
                    </a:lnTo>
                    <a:lnTo>
                      <a:pt x="290" y="141"/>
                    </a:lnTo>
                    <a:lnTo>
                      <a:pt x="296" y="137"/>
                    </a:lnTo>
                    <a:lnTo>
                      <a:pt x="301" y="133"/>
                    </a:lnTo>
                    <a:lnTo>
                      <a:pt x="304" y="127"/>
                    </a:lnTo>
                    <a:lnTo>
                      <a:pt x="302" y="121"/>
                    </a:lnTo>
                    <a:lnTo>
                      <a:pt x="301" y="116"/>
                    </a:lnTo>
                    <a:lnTo>
                      <a:pt x="301" y="110"/>
                    </a:lnTo>
                    <a:lnTo>
                      <a:pt x="301" y="104"/>
                    </a:lnTo>
                    <a:lnTo>
                      <a:pt x="302" y="98"/>
                    </a:lnTo>
                    <a:lnTo>
                      <a:pt x="304" y="95"/>
                    </a:lnTo>
                    <a:lnTo>
                      <a:pt x="304" y="93"/>
                    </a:lnTo>
                    <a:lnTo>
                      <a:pt x="304" y="90"/>
                    </a:lnTo>
                    <a:lnTo>
                      <a:pt x="304" y="87"/>
                    </a:lnTo>
                    <a:lnTo>
                      <a:pt x="301" y="93"/>
                    </a:lnTo>
                    <a:lnTo>
                      <a:pt x="299" y="98"/>
                    </a:lnTo>
                    <a:lnTo>
                      <a:pt x="296" y="103"/>
                    </a:lnTo>
                    <a:lnTo>
                      <a:pt x="293" y="108"/>
                    </a:lnTo>
                    <a:lnTo>
                      <a:pt x="290" y="114"/>
                    </a:lnTo>
                    <a:lnTo>
                      <a:pt x="286" y="119"/>
                    </a:lnTo>
                    <a:lnTo>
                      <a:pt x="281" y="123"/>
                    </a:lnTo>
                    <a:lnTo>
                      <a:pt x="275" y="128"/>
                    </a:lnTo>
                    <a:lnTo>
                      <a:pt x="269" y="136"/>
                    </a:lnTo>
                    <a:lnTo>
                      <a:pt x="265" y="144"/>
                    </a:lnTo>
                    <a:lnTo>
                      <a:pt x="261" y="153"/>
                    </a:lnTo>
                    <a:lnTo>
                      <a:pt x="259" y="162"/>
                    </a:lnTo>
                    <a:lnTo>
                      <a:pt x="254" y="158"/>
                    </a:lnTo>
                    <a:lnTo>
                      <a:pt x="250" y="154"/>
                    </a:lnTo>
                    <a:lnTo>
                      <a:pt x="247" y="150"/>
                    </a:lnTo>
                    <a:lnTo>
                      <a:pt x="244" y="146"/>
                    </a:lnTo>
                    <a:lnTo>
                      <a:pt x="242" y="141"/>
                    </a:lnTo>
                    <a:lnTo>
                      <a:pt x="240" y="136"/>
                    </a:lnTo>
                    <a:lnTo>
                      <a:pt x="239" y="132"/>
                    </a:lnTo>
                    <a:lnTo>
                      <a:pt x="239" y="127"/>
                    </a:lnTo>
                    <a:lnTo>
                      <a:pt x="240" y="127"/>
                    </a:lnTo>
                    <a:lnTo>
                      <a:pt x="242" y="120"/>
                    </a:lnTo>
                    <a:lnTo>
                      <a:pt x="243" y="120"/>
                    </a:lnTo>
                    <a:lnTo>
                      <a:pt x="245" y="115"/>
                    </a:lnTo>
                    <a:lnTo>
                      <a:pt x="248" y="110"/>
                    </a:lnTo>
                    <a:lnTo>
                      <a:pt x="250" y="105"/>
                    </a:lnTo>
                    <a:lnTo>
                      <a:pt x="251" y="99"/>
                    </a:lnTo>
                    <a:lnTo>
                      <a:pt x="254" y="90"/>
                    </a:lnTo>
                    <a:lnTo>
                      <a:pt x="256" y="82"/>
                    </a:lnTo>
                    <a:lnTo>
                      <a:pt x="257" y="82"/>
                    </a:lnTo>
                    <a:lnTo>
                      <a:pt x="259" y="77"/>
                    </a:lnTo>
                    <a:lnTo>
                      <a:pt x="260" y="71"/>
                    </a:lnTo>
                    <a:lnTo>
                      <a:pt x="262" y="66"/>
                    </a:lnTo>
                    <a:lnTo>
                      <a:pt x="262" y="60"/>
                    </a:lnTo>
                    <a:lnTo>
                      <a:pt x="263" y="60"/>
                    </a:lnTo>
                    <a:lnTo>
                      <a:pt x="263" y="59"/>
                    </a:lnTo>
                    <a:lnTo>
                      <a:pt x="263" y="57"/>
                    </a:lnTo>
                    <a:lnTo>
                      <a:pt x="263" y="56"/>
                    </a:lnTo>
                    <a:lnTo>
                      <a:pt x="261" y="55"/>
                    </a:lnTo>
                    <a:lnTo>
                      <a:pt x="257" y="62"/>
                    </a:lnTo>
                    <a:lnTo>
                      <a:pt x="253" y="69"/>
                    </a:lnTo>
                    <a:lnTo>
                      <a:pt x="248" y="75"/>
                    </a:lnTo>
                    <a:lnTo>
                      <a:pt x="242" y="82"/>
                    </a:lnTo>
                    <a:lnTo>
                      <a:pt x="236" y="88"/>
                    </a:lnTo>
                    <a:lnTo>
                      <a:pt x="230" y="95"/>
                    </a:lnTo>
                    <a:lnTo>
                      <a:pt x="223" y="101"/>
                    </a:lnTo>
                    <a:lnTo>
                      <a:pt x="215" y="106"/>
                    </a:lnTo>
                    <a:lnTo>
                      <a:pt x="209" y="111"/>
                    </a:lnTo>
                    <a:lnTo>
                      <a:pt x="204" y="117"/>
                    </a:lnTo>
                    <a:lnTo>
                      <a:pt x="200" y="123"/>
                    </a:lnTo>
                    <a:lnTo>
                      <a:pt x="198" y="129"/>
                    </a:lnTo>
                    <a:lnTo>
                      <a:pt x="193" y="124"/>
                    </a:lnTo>
                    <a:lnTo>
                      <a:pt x="188" y="118"/>
                    </a:lnTo>
                    <a:lnTo>
                      <a:pt x="184" y="111"/>
                    </a:lnTo>
                    <a:lnTo>
                      <a:pt x="181" y="105"/>
                    </a:lnTo>
                    <a:lnTo>
                      <a:pt x="179" y="102"/>
                    </a:lnTo>
                    <a:lnTo>
                      <a:pt x="177" y="99"/>
                    </a:lnTo>
                    <a:lnTo>
                      <a:pt x="176" y="97"/>
                    </a:lnTo>
                    <a:lnTo>
                      <a:pt x="173" y="94"/>
                    </a:lnTo>
                    <a:lnTo>
                      <a:pt x="171" y="91"/>
                    </a:lnTo>
                    <a:lnTo>
                      <a:pt x="168" y="88"/>
                    </a:lnTo>
                    <a:lnTo>
                      <a:pt x="164" y="86"/>
                    </a:lnTo>
                    <a:lnTo>
                      <a:pt x="159" y="84"/>
                    </a:lnTo>
                    <a:lnTo>
                      <a:pt x="161" y="95"/>
                    </a:lnTo>
                    <a:lnTo>
                      <a:pt x="164" y="106"/>
                    </a:lnTo>
                    <a:lnTo>
                      <a:pt x="168" y="117"/>
                    </a:lnTo>
                    <a:lnTo>
                      <a:pt x="174" y="128"/>
                    </a:lnTo>
                    <a:lnTo>
                      <a:pt x="179" y="132"/>
                    </a:lnTo>
                    <a:lnTo>
                      <a:pt x="183" y="136"/>
                    </a:lnTo>
                    <a:lnTo>
                      <a:pt x="185" y="140"/>
                    </a:lnTo>
                    <a:lnTo>
                      <a:pt x="186" y="145"/>
                    </a:lnTo>
                    <a:lnTo>
                      <a:pt x="185" y="146"/>
                    </a:lnTo>
                    <a:lnTo>
                      <a:pt x="185" y="147"/>
                    </a:lnTo>
                    <a:lnTo>
                      <a:pt x="184" y="148"/>
                    </a:lnTo>
                    <a:lnTo>
                      <a:pt x="184" y="149"/>
                    </a:lnTo>
                    <a:lnTo>
                      <a:pt x="179" y="153"/>
                    </a:lnTo>
                    <a:lnTo>
                      <a:pt x="174" y="157"/>
                    </a:lnTo>
                    <a:lnTo>
                      <a:pt x="169" y="162"/>
                    </a:lnTo>
                    <a:lnTo>
                      <a:pt x="166" y="167"/>
                    </a:lnTo>
                    <a:lnTo>
                      <a:pt x="164" y="169"/>
                    </a:lnTo>
                    <a:lnTo>
                      <a:pt x="161" y="171"/>
                    </a:lnTo>
                    <a:lnTo>
                      <a:pt x="157" y="173"/>
                    </a:lnTo>
                    <a:lnTo>
                      <a:pt x="152" y="174"/>
                    </a:lnTo>
                    <a:lnTo>
                      <a:pt x="146" y="175"/>
                    </a:lnTo>
                    <a:lnTo>
                      <a:pt x="141" y="175"/>
                    </a:lnTo>
                    <a:lnTo>
                      <a:pt x="136" y="176"/>
                    </a:lnTo>
                    <a:lnTo>
                      <a:pt x="130" y="177"/>
                    </a:lnTo>
                    <a:lnTo>
                      <a:pt x="125" y="178"/>
                    </a:lnTo>
                    <a:lnTo>
                      <a:pt x="120" y="179"/>
                    </a:lnTo>
                    <a:lnTo>
                      <a:pt x="115" y="179"/>
                    </a:lnTo>
                    <a:lnTo>
                      <a:pt x="109" y="180"/>
                    </a:lnTo>
                    <a:lnTo>
                      <a:pt x="104" y="180"/>
                    </a:lnTo>
                    <a:lnTo>
                      <a:pt x="98" y="181"/>
                    </a:lnTo>
                    <a:lnTo>
                      <a:pt x="92" y="182"/>
                    </a:lnTo>
                    <a:lnTo>
                      <a:pt x="87" y="182"/>
                    </a:lnTo>
                    <a:lnTo>
                      <a:pt x="86" y="182"/>
                    </a:lnTo>
                    <a:lnTo>
                      <a:pt x="85" y="183"/>
                    </a:lnTo>
                    <a:lnTo>
                      <a:pt x="86" y="183"/>
                    </a:lnTo>
                    <a:lnTo>
                      <a:pt x="88" y="183"/>
                    </a:lnTo>
                    <a:lnTo>
                      <a:pt x="90" y="183"/>
                    </a:lnTo>
                    <a:lnTo>
                      <a:pt x="92" y="183"/>
                    </a:lnTo>
                    <a:lnTo>
                      <a:pt x="92" y="184"/>
                    </a:lnTo>
                    <a:lnTo>
                      <a:pt x="102" y="184"/>
                    </a:lnTo>
                    <a:lnTo>
                      <a:pt x="112" y="183"/>
                    </a:lnTo>
                    <a:lnTo>
                      <a:pt x="121" y="182"/>
                    </a:lnTo>
                    <a:lnTo>
                      <a:pt x="130" y="182"/>
                    </a:lnTo>
                    <a:lnTo>
                      <a:pt x="140" y="181"/>
                    </a:lnTo>
                    <a:lnTo>
                      <a:pt x="149" y="180"/>
                    </a:lnTo>
                    <a:lnTo>
                      <a:pt x="160" y="180"/>
                    </a:lnTo>
                    <a:lnTo>
                      <a:pt x="170" y="180"/>
                    </a:lnTo>
                    <a:lnTo>
                      <a:pt x="167" y="182"/>
                    </a:lnTo>
                    <a:lnTo>
                      <a:pt x="163" y="185"/>
                    </a:lnTo>
                    <a:lnTo>
                      <a:pt x="158" y="187"/>
                    </a:lnTo>
                    <a:lnTo>
                      <a:pt x="155" y="189"/>
                    </a:lnTo>
                    <a:lnTo>
                      <a:pt x="151" y="192"/>
                    </a:lnTo>
                    <a:lnTo>
                      <a:pt x="146" y="195"/>
                    </a:lnTo>
                    <a:lnTo>
                      <a:pt x="141" y="198"/>
                    </a:lnTo>
                    <a:lnTo>
                      <a:pt x="136" y="201"/>
                    </a:lnTo>
                    <a:lnTo>
                      <a:pt x="130" y="204"/>
                    </a:lnTo>
                    <a:lnTo>
                      <a:pt x="123" y="206"/>
                    </a:lnTo>
                    <a:lnTo>
                      <a:pt x="115" y="208"/>
                    </a:lnTo>
                    <a:lnTo>
                      <a:pt x="107" y="208"/>
                    </a:lnTo>
                    <a:lnTo>
                      <a:pt x="104" y="209"/>
                    </a:lnTo>
                    <a:lnTo>
                      <a:pt x="102" y="209"/>
                    </a:lnTo>
                    <a:lnTo>
                      <a:pt x="100" y="209"/>
                    </a:lnTo>
                    <a:lnTo>
                      <a:pt x="97" y="210"/>
                    </a:lnTo>
                    <a:lnTo>
                      <a:pt x="94" y="210"/>
                    </a:lnTo>
                    <a:lnTo>
                      <a:pt x="91" y="210"/>
                    </a:lnTo>
                    <a:lnTo>
                      <a:pt x="88" y="210"/>
                    </a:lnTo>
                    <a:lnTo>
                      <a:pt x="85" y="210"/>
                    </a:lnTo>
                    <a:lnTo>
                      <a:pt x="71" y="209"/>
                    </a:lnTo>
                    <a:lnTo>
                      <a:pt x="69" y="208"/>
                    </a:lnTo>
                    <a:lnTo>
                      <a:pt x="66" y="208"/>
                    </a:lnTo>
                    <a:lnTo>
                      <a:pt x="63" y="208"/>
                    </a:lnTo>
                    <a:lnTo>
                      <a:pt x="62" y="207"/>
                    </a:lnTo>
                    <a:lnTo>
                      <a:pt x="59" y="207"/>
                    </a:lnTo>
                    <a:lnTo>
                      <a:pt x="57" y="207"/>
                    </a:lnTo>
                    <a:lnTo>
                      <a:pt x="54" y="206"/>
                    </a:lnTo>
                    <a:lnTo>
                      <a:pt x="51" y="206"/>
                    </a:lnTo>
                    <a:lnTo>
                      <a:pt x="62" y="208"/>
                    </a:lnTo>
                    <a:lnTo>
                      <a:pt x="73" y="211"/>
                    </a:lnTo>
                    <a:lnTo>
                      <a:pt x="84" y="213"/>
                    </a:lnTo>
                    <a:lnTo>
                      <a:pt x="95" y="215"/>
                    </a:lnTo>
                    <a:lnTo>
                      <a:pt x="107" y="216"/>
                    </a:lnTo>
                    <a:lnTo>
                      <a:pt x="119" y="216"/>
                    </a:lnTo>
                    <a:lnTo>
                      <a:pt x="132" y="216"/>
                    </a:lnTo>
                    <a:lnTo>
                      <a:pt x="145" y="216"/>
                    </a:lnTo>
                    <a:lnTo>
                      <a:pt x="144" y="224"/>
                    </a:lnTo>
                    <a:lnTo>
                      <a:pt x="136" y="224"/>
                    </a:lnTo>
                    <a:lnTo>
                      <a:pt x="128" y="225"/>
                    </a:lnTo>
                    <a:lnTo>
                      <a:pt x="121" y="225"/>
                    </a:lnTo>
                    <a:lnTo>
                      <a:pt x="113" y="226"/>
                    </a:lnTo>
                    <a:lnTo>
                      <a:pt x="105" y="226"/>
                    </a:lnTo>
                    <a:lnTo>
                      <a:pt x="97" y="227"/>
                    </a:lnTo>
                    <a:lnTo>
                      <a:pt x="90" y="228"/>
                    </a:lnTo>
                    <a:lnTo>
                      <a:pt x="83" y="229"/>
                    </a:lnTo>
                    <a:lnTo>
                      <a:pt x="76" y="229"/>
                    </a:lnTo>
                    <a:lnTo>
                      <a:pt x="72" y="227"/>
                    </a:lnTo>
                    <a:lnTo>
                      <a:pt x="69" y="224"/>
                    </a:lnTo>
                    <a:lnTo>
                      <a:pt x="65" y="222"/>
                    </a:lnTo>
                    <a:lnTo>
                      <a:pt x="62" y="220"/>
                    </a:lnTo>
                    <a:lnTo>
                      <a:pt x="57" y="218"/>
                    </a:lnTo>
                    <a:lnTo>
                      <a:pt x="53" y="216"/>
                    </a:lnTo>
                    <a:lnTo>
                      <a:pt x="47" y="214"/>
                    </a:lnTo>
                    <a:lnTo>
                      <a:pt x="42" y="212"/>
                    </a:lnTo>
                    <a:lnTo>
                      <a:pt x="37" y="210"/>
                    </a:lnTo>
                    <a:lnTo>
                      <a:pt x="31" y="209"/>
                    </a:lnTo>
                    <a:lnTo>
                      <a:pt x="26" y="208"/>
                    </a:lnTo>
                    <a:lnTo>
                      <a:pt x="24" y="203"/>
                    </a:lnTo>
                    <a:lnTo>
                      <a:pt x="23" y="198"/>
                    </a:lnTo>
                    <a:lnTo>
                      <a:pt x="21" y="193"/>
                    </a:lnTo>
                    <a:lnTo>
                      <a:pt x="19" y="188"/>
                    </a:lnTo>
                    <a:lnTo>
                      <a:pt x="17" y="184"/>
                    </a:lnTo>
                    <a:lnTo>
                      <a:pt x="14" y="181"/>
                    </a:lnTo>
                    <a:lnTo>
                      <a:pt x="14" y="177"/>
                    </a:lnTo>
                    <a:lnTo>
                      <a:pt x="15" y="174"/>
                    </a:lnTo>
                    <a:lnTo>
                      <a:pt x="18" y="170"/>
                    </a:lnTo>
                    <a:lnTo>
                      <a:pt x="20" y="167"/>
                    </a:lnTo>
                    <a:lnTo>
                      <a:pt x="23" y="164"/>
                    </a:lnTo>
                    <a:lnTo>
                      <a:pt x="26" y="160"/>
                    </a:lnTo>
                    <a:lnTo>
                      <a:pt x="28" y="156"/>
                    </a:lnTo>
                    <a:lnTo>
                      <a:pt x="30" y="152"/>
                    </a:lnTo>
                    <a:lnTo>
                      <a:pt x="33" y="149"/>
                    </a:lnTo>
                    <a:lnTo>
                      <a:pt x="35" y="145"/>
                    </a:lnTo>
                    <a:lnTo>
                      <a:pt x="34" y="140"/>
                    </a:lnTo>
                    <a:lnTo>
                      <a:pt x="32" y="135"/>
                    </a:lnTo>
                    <a:lnTo>
                      <a:pt x="30" y="131"/>
                    </a:lnTo>
                    <a:lnTo>
                      <a:pt x="27" y="126"/>
                    </a:lnTo>
                    <a:lnTo>
                      <a:pt x="24" y="121"/>
                    </a:lnTo>
                    <a:lnTo>
                      <a:pt x="21" y="116"/>
                    </a:lnTo>
                    <a:lnTo>
                      <a:pt x="18" y="112"/>
                    </a:lnTo>
                    <a:lnTo>
                      <a:pt x="16" y="107"/>
                    </a:lnTo>
                    <a:lnTo>
                      <a:pt x="12" y="101"/>
                    </a:lnTo>
                    <a:lnTo>
                      <a:pt x="9" y="96"/>
                    </a:lnTo>
                    <a:lnTo>
                      <a:pt x="6" y="90"/>
                    </a:lnTo>
                    <a:lnTo>
                      <a:pt x="3" y="84"/>
                    </a:lnTo>
                    <a:lnTo>
                      <a:pt x="1" y="78"/>
                    </a:lnTo>
                    <a:lnTo>
                      <a:pt x="0" y="72"/>
                    </a:lnTo>
                    <a:lnTo>
                      <a:pt x="0" y="66"/>
                    </a:lnTo>
                    <a:lnTo>
                      <a:pt x="1" y="59"/>
                    </a:lnTo>
                    <a:lnTo>
                      <a:pt x="2" y="59"/>
                    </a:lnTo>
                    <a:lnTo>
                      <a:pt x="2" y="58"/>
                    </a:lnTo>
                    <a:lnTo>
                      <a:pt x="3" y="58"/>
                    </a:lnTo>
                    <a:lnTo>
                      <a:pt x="6" y="60"/>
                    </a:lnTo>
                    <a:lnTo>
                      <a:pt x="10" y="62"/>
                    </a:lnTo>
                    <a:lnTo>
                      <a:pt x="13" y="65"/>
                    </a:lnTo>
                    <a:lnTo>
                      <a:pt x="15" y="68"/>
                    </a:lnTo>
                    <a:lnTo>
                      <a:pt x="18" y="70"/>
                    </a:lnTo>
                    <a:lnTo>
                      <a:pt x="21" y="74"/>
                    </a:lnTo>
                    <a:lnTo>
                      <a:pt x="24" y="76"/>
                    </a:lnTo>
                    <a:lnTo>
                      <a:pt x="26" y="79"/>
                    </a:lnTo>
                    <a:lnTo>
                      <a:pt x="27" y="79"/>
                    </a:lnTo>
                    <a:lnTo>
                      <a:pt x="29" y="80"/>
                    </a:lnTo>
                    <a:lnTo>
                      <a:pt x="30" y="81"/>
                    </a:lnTo>
                    <a:lnTo>
                      <a:pt x="32" y="81"/>
                    </a:lnTo>
                    <a:lnTo>
                      <a:pt x="31" y="76"/>
                    </a:lnTo>
                    <a:lnTo>
                      <a:pt x="32" y="71"/>
                    </a:lnTo>
                    <a:lnTo>
                      <a:pt x="35" y="66"/>
                    </a:lnTo>
                    <a:lnTo>
                      <a:pt x="39" y="62"/>
                    </a:lnTo>
                    <a:lnTo>
                      <a:pt x="44" y="58"/>
                    </a:lnTo>
                    <a:lnTo>
                      <a:pt x="50" y="54"/>
                    </a:lnTo>
                    <a:lnTo>
                      <a:pt x="56" y="50"/>
                    </a:lnTo>
                    <a:lnTo>
                      <a:pt x="63" y="47"/>
                    </a:lnTo>
                    <a:lnTo>
                      <a:pt x="66" y="45"/>
                    </a:lnTo>
                    <a:lnTo>
                      <a:pt x="69" y="44"/>
                    </a:lnTo>
                    <a:lnTo>
                      <a:pt x="73" y="42"/>
                    </a:lnTo>
                    <a:lnTo>
                      <a:pt x="77" y="41"/>
                    </a:lnTo>
                    <a:lnTo>
                      <a:pt x="79" y="39"/>
                    </a:lnTo>
                    <a:lnTo>
                      <a:pt x="81" y="38"/>
                    </a:lnTo>
                    <a:lnTo>
                      <a:pt x="83" y="36"/>
                    </a:lnTo>
                    <a:lnTo>
                      <a:pt x="83" y="34"/>
                    </a:lnTo>
                    <a:lnTo>
                      <a:pt x="81" y="25"/>
                    </a:lnTo>
                    <a:lnTo>
                      <a:pt x="80" y="25"/>
                    </a:lnTo>
                    <a:lnTo>
                      <a:pt x="81" y="24"/>
                    </a:lnTo>
                    <a:lnTo>
                      <a:pt x="80" y="23"/>
                    </a:lnTo>
                    <a:lnTo>
                      <a:pt x="80" y="21"/>
                    </a:lnTo>
                    <a:lnTo>
                      <a:pt x="81" y="21"/>
                    </a:lnTo>
                    <a:lnTo>
                      <a:pt x="82" y="18"/>
                    </a:lnTo>
                    <a:lnTo>
                      <a:pt x="83" y="15"/>
                    </a:lnTo>
                    <a:lnTo>
                      <a:pt x="86" y="12"/>
                    </a:lnTo>
                    <a:lnTo>
                      <a:pt x="89" y="10"/>
                    </a:lnTo>
                    <a:lnTo>
                      <a:pt x="92" y="9"/>
                    </a:lnTo>
                    <a:lnTo>
                      <a:pt x="94" y="10"/>
                    </a:lnTo>
                    <a:lnTo>
                      <a:pt x="94" y="11"/>
                    </a:lnTo>
                    <a:lnTo>
                      <a:pt x="95" y="13"/>
                    </a:lnTo>
                    <a:lnTo>
                      <a:pt x="101" y="19"/>
                    </a:lnTo>
                    <a:lnTo>
                      <a:pt x="105" y="25"/>
                    </a:lnTo>
                    <a:lnTo>
                      <a:pt x="109" y="31"/>
                    </a:lnTo>
                    <a:lnTo>
                      <a:pt x="112" y="38"/>
                    </a:lnTo>
                    <a:lnTo>
                      <a:pt x="112" y="39"/>
                    </a:lnTo>
                    <a:lnTo>
                      <a:pt x="113" y="40"/>
                    </a:lnTo>
                    <a:lnTo>
                      <a:pt x="115" y="41"/>
                    </a:lnTo>
                    <a:lnTo>
                      <a:pt x="117" y="42"/>
                    </a:lnTo>
                    <a:lnTo>
                      <a:pt x="118" y="36"/>
                    </a:lnTo>
                    <a:lnTo>
                      <a:pt x="118" y="28"/>
                    </a:lnTo>
                    <a:lnTo>
                      <a:pt x="119" y="21"/>
                    </a:lnTo>
                    <a:lnTo>
                      <a:pt x="121" y="13"/>
                    </a:lnTo>
                    <a:lnTo>
                      <a:pt x="121" y="6"/>
                    </a:lnTo>
                    <a:lnTo>
                      <a:pt x="120" y="5"/>
                    </a:lnTo>
                    <a:lnTo>
                      <a:pt x="121" y="4"/>
                    </a:lnTo>
                    <a:lnTo>
                      <a:pt x="124" y="3"/>
                    </a:lnTo>
                    <a:lnTo>
                      <a:pt x="127" y="2"/>
                    </a:lnTo>
                    <a:lnTo>
                      <a:pt x="131" y="1"/>
                    </a:lnTo>
                    <a:lnTo>
                      <a:pt x="136" y="1"/>
                    </a:lnTo>
                    <a:lnTo>
                      <a:pt x="142" y="0"/>
                    </a:lnTo>
                    <a:lnTo>
                      <a:pt x="147" y="0"/>
                    </a:lnTo>
                    <a:lnTo>
                      <a:pt x="152" y="0"/>
                    </a:lnTo>
                    <a:lnTo>
                      <a:pt x="157" y="0"/>
                    </a:lnTo>
                    <a:lnTo>
                      <a:pt x="162" y="1"/>
                    </a:lnTo>
                    <a:lnTo>
                      <a:pt x="166" y="2"/>
                    </a:lnTo>
                    <a:lnTo>
                      <a:pt x="170" y="3"/>
                    </a:lnTo>
                    <a:lnTo>
                      <a:pt x="174" y="5"/>
                    </a:lnTo>
                    <a:lnTo>
                      <a:pt x="177" y="7"/>
                    </a:lnTo>
                    <a:lnTo>
                      <a:pt x="181" y="9"/>
                    </a:lnTo>
                    <a:lnTo>
                      <a:pt x="184" y="11"/>
                    </a:lnTo>
                    <a:lnTo>
                      <a:pt x="187" y="12"/>
                    </a:lnTo>
                    <a:lnTo>
                      <a:pt x="191" y="14"/>
                    </a:lnTo>
                    <a:lnTo>
                      <a:pt x="195" y="16"/>
                    </a:lnTo>
                    <a:close/>
                  </a:path>
                </a:pathLst>
              </a:custGeom>
              <a:solidFill>
                <a:srgbClr val="FFFFFF"/>
              </a:solidFill>
              <a:ln w="9525">
                <a:noFill/>
                <a:round/>
                <a:headEnd/>
                <a:tailEnd/>
              </a:ln>
            </p:spPr>
            <p:txBody>
              <a:bodyPr/>
              <a:lstStyle/>
              <a:p>
                <a:endParaRPr lang="en-US"/>
              </a:p>
            </p:txBody>
          </p:sp>
          <p:sp>
            <p:nvSpPr>
              <p:cNvPr id="24659" name="Freeform 68"/>
              <p:cNvSpPr>
                <a:spLocks/>
              </p:cNvSpPr>
              <p:nvPr/>
            </p:nvSpPr>
            <p:spPr bwMode="auto">
              <a:xfrm>
                <a:off x="2889" y="3286"/>
                <a:ext cx="27" cy="6"/>
              </a:xfrm>
              <a:custGeom>
                <a:avLst/>
                <a:gdLst>
                  <a:gd name="T0" fmla="*/ 27 w 27"/>
                  <a:gd name="T1" fmla="*/ 6 h 6"/>
                  <a:gd name="T2" fmla="*/ 0 w 27"/>
                  <a:gd name="T3" fmla="*/ 6 h 6"/>
                  <a:gd name="T4" fmla="*/ 2 w 27"/>
                  <a:gd name="T5" fmla="*/ 4 h 6"/>
                  <a:gd name="T6" fmla="*/ 4 w 27"/>
                  <a:gd name="T7" fmla="*/ 3 h 6"/>
                  <a:gd name="T8" fmla="*/ 7 w 27"/>
                  <a:gd name="T9" fmla="*/ 1 h 6"/>
                  <a:gd name="T10" fmla="*/ 9 w 27"/>
                  <a:gd name="T11" fmla="*/ 0 h 6"/>
                  <a:gd name="T12" fmla="*/ 11 w 27"/>
                  <a:gd name="T13" fmla="*/ 0 h 6"/>
                  <a:gd name="T14" fmla="*/ 14 w 27"/>
                  <a:gd name="T15" fmla="*/ 1 h 6"/>
                  <a:gd name="T16" fmla="*/ 16 w 27"/>
                  <a:gd name="T17" fmla="*/ 1 h 6"/>
                  <a:gd name="T18" fmla="*/ 19 w 27"/>
                  <a:gd name="T19" fmla="*/ 2 h 6"/>
                  <a:gd name="T20" fmla="*/ 22 w 27"/>
                  <a:gd name="T21" fmla="*/ 3 h 6"/>
                  <a:gd name="T22" fmla="*/ 24 w 27"/>
                  <a:gd name="T23" fmla="*/ 3 h 6"/>
                  <a:gd name="T24" fmla="*/ 26 w 27"/>
                  <a:gd name="T25" fmla="*/ 4 h 6"/>
                  <a:gd name="T26" fmla="*/ 27 w 27"/>
                  <a:gd name="T27" fmla="*/ 6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6"/>
                  <a:gd name="T44" fmla="*/ 27 w 27"/>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6">
                    <a:moveTo>
                      <a:pt x="27" y="6"/>
                    </a:moveTo>
                    <a:lnTo>
                      <a:pt x="0" y="6"/>
                    </a:lnTo>
                    <a:lnTo>
                      <a:pt x="2" y="4"/>
                    </a:lnTo>
                    <a:lnTo>
                      <a:pt x="4" y="3"/>
                    </a:lnTo>
                    <a:lnTo>
                      <a:pt x="7" y="1"/>
                    </a:lnTo>
                    <a:lnTo>
                      <a:pt x="9" y="0"/>
                    </a:lnTo>
                    <a:lnTo>
                      <a:pt x="11" y="0"/>
                    </a:lnTo>
                    <a:lnTo>
                      <a:pt x="14" y="1"/>
                    </a:lnTo>
                    <a:lnTo>
                      <a:pt x="16" y="1"/>
                    </a:lnTo>
                    <a:lnTo>
                      <a:pt x="19" y="2"/>
                    </a:lnTo>
                    <a:lnTo>
                      <a:pt x="22" y="3"/>
                    </a:lnTo>
                    <a:lnTo>
                      <a:pt x="24" y="3"/>
                    </a:lnTo>
                    <a:lnTo>
                      <a:pt x="26" y="4"/>
                    </a:lnTo>
                    <a:lnTo>
                      <a:pt x="27" y="6"/>
                    </a:lnTo>
                    <a:close/>
                  </a:path>
                </a:pathLst>
              </a:custGeom>
              <a:solidFill>
                <a:srgbClr val="FFFFFF"/>
              </a:solidFill>
              <a:ln w="9525">
                <a:noFill/>
                <a:round/>
                <a:headEnd/>
                <a:tailEnd/>
              </a:ln>
            </p:spPr>
            <p:txBody>
              <a:bodyPr/>
              <a:lstStyle/>
              <a:p>
                <a:endParaRPr lang="en-US"/>
              </a:p>
            </p:txBody>
          </p:sp>
          <p:sp>
            <p:nvSpPr>
              <p:cNvPr id="24660" name="Freeform 69"/>
              <p:cNvSpPr>
                <a:spLocks/>
              </p:cNvSpPr>
              <p:nvPr/>
            </p:nvSpPr>
            <p:spPr bwMode="auto">
              <a:xfrm>
                <a:off x="2772" y="3288"/>
                <a:ext cx="131" cy="138"/>
              </a:xfrm>
              <a:custGeom>
                <a:avLst/>
                <a:gdLst>
                  <a:gd name="T0" fmla="*/ 50 w 131"/>
                  <a:gd name="T1" fmla="*/ 3 h 138"/>
                  <a:gd name="T2" fmla="*/ 56 w 131"/>
                  <a:gd name="T3" fmla="*/ 9 h 138"/>
                  <a:gd name="T4" fmla="*/ 64 w 131"/>
                  <a:gd name="T5" fmla="*/ 11 h 138"/>
                  <a:gd name="T6" fmla="*/ 70 w 131"/>
                  <a:gd name="T7" fmla="*/ 12 h 138"/>
                  <a:gd name="T8" fmla="*/ 73 w 131"/>
                  <a:gd name="T9" fmla="*/ 12 h 138"/>
                  <a:gd name="T10" fmla="*/ 80 w 131"/>
                  <a:gd name="T11" fmla="*/ 12 h 138"/>
                  <a:gd name="T12" fmla="*/ 83 w 131"/>
                  <a:gd name="T13" fmla="*/ 14 h 138"/>
                  <a:gd name="T14" fmla="*/ 86 w 131"/>
                  <a:gd name="T15" fmla="*/ 17 h 138"/>
                  <a:gd name="T16" fmla="*/ 91 w 131"/>
                  <a:gd name="T17" fmla="*/ 19 h 138"/>
                  <a:gd name="T18" fmla="*/ 98 w 131"/>
                  <a:gd name="T19" fmla="*/ 21 h 138"/>
                  <a:gd name="T20" fmla="*/ 105 w 131"/>
                  <a:gd name="T21" fmla="*/ 22 h 138"/>
                  <a:gd name="T22" fmla="*/ 111 w 131"/>
                  <a:gd name="T23" fmla="*/ 25 h 138"/>
                  <a:gd name="T24" fmla="*/ 114 w 131"/>
                  <a:gd name="T25" fmla="*/ 28 h 138"/>
                  <a:gd name="T26" fmla="*/ 112 w 131"/>
                  <a:gd name="T27" fmla="*/ 31 h 138"/>
                  <a:gd name="T28" fmla="*/ 115 w 131"/>
                  <a:gd name="T29" fmla="*/ 35 h 138"/>
                  <a:gd name="T30" fmla="*/ 120 w 131"/>
                  <a:gd name="T31" fmla="*/ 39 h 138"/>
                  <a:gd name="T32" fmla="*/ 127 w 131"/>
                  <a:gd name="T33" fmla="*/ 42 h 138"/>
                  <a:gd name="T34" fmla="*/ 125 w 131"/>
                  <a:gd name="T35" fmla="*/ 47 h 138"/>
                  <a:gd name="T36" fmla="*/ 115 w 131"/>
                  <a:gd name="T37" fmla="*/ 54 h 138"/>
                  <a:gd name="T38" fmla="*/ 106 w 131"/>
                  <a:gd name="T39" fmla="*/ 61 h 138"/>
                  <a:gd name="T40" fmla="*/ 98 w 131"/>
                  <a:gd name="T41" fmla="*/ 69 h 138"/>
                  <a:gd name="T42" fmla="*/ 93 w 131"/>
                  <a:gd name="T43" fmla="*/ 78 h 138"/>
                  <a:gd name="T44" fmla="*/ 97 w 131"/>
                  <a:gd name="T45" fmla="*/ 86 h 138"/>
                  <a:gd name="T46" fmla="*/ 101 w 131"/>
                  <a:gd name="T47" fmla="*/ 93 h 138"/>
                  <a:gd name="T48" fmla="*/ 104 w 131"/>
                  <a:gd name="T49" fmla="*/ 98 h 138"/>
                  <a:gd name="T50" fmla="*/ 108 w 131"/>
                  <a:gd name="T51" fmla="*/ 109 h 138"/>
                  <a:gd name="T52" fmla="*/ 112 w 131"/>
                  <a:gd name="T53" fmla="*/ 127 h 138"/>
                  <a:gd name="T54" fmla="*/ 106 w 131"/>
                  <a:gd name="T55" fmla="*/ 138 h 138"/>
                  <a:gd name="T56" fmla="*/ 95 w 131"/>
                  <a:gd name="T57" fmla="*/ 129 h 138"/>
                  <a:gd name="T58" fmla="*/ 83 w 131"/>
                  <a:gd name="T59" fmla="*/ 119 h 138"/>
                  <a:gd name="T60" fmla="*/ 71 w 131"/>
                  <a:gd name="T61" fmla="*/ 109 h 138"/>
                  <a:gd name="T62" fmla="*/ 61 w 131"/>
                  <a:gd name="T63" fmla="*/ 100 h 138"/>
                  <a:gd name="T64" fmla="*/ 52 w 131"/>
                  <a:gd name="T65" fmla="*/ 88 h 138"/>
                  <a:gd name="T66" fmla="*/ 43 w 131"/>
                  <a:gd name="T67" fmla="*/ 77 h 138"/>
                  <a:gd name="T68" fmla="*/ 32 w 131"/>
                  <a:gd name="T69" fmla="*/ 66 h 138"/>
                  <a:gd name="T70" fmla="*/ 20 w 131"/>
                  <a:gd name="T71" fmla="*/ 55 h 138"/>
                  <a:gd name="T72" fmla="*/ 20 w 131"/>
                  <a:gd name="T73" fmla="*/ 56 h 138"/>
                  <a:gd name="T74" fmla="*/ 22 w 131"/>
                  <a:gd name="T75" fmla="*/ 58 h 138"/>
                  <a:gd name="T76" fmla="*/ 26 w 131"/>
                  <a:gd name="T77" fmla="*/ 68 h 138"/>
                  <a:gd name="T78" fmla="*/ 32 w 131"/>
                  <a:gd name="T79" fmla="*/ 77 h 138"/>
                  <a:gd name="T80" fmla="*/ 38 w 131"/>
                  <a:gd name="T81" fmla="*/ 87 h 138"/>
                  <a:gd name="T82" fmla="*/ 39 w 131"/>
                  <a:gd name="T83" fmla="*/ 98 h 138"/>
                  <a:gd name="T84" fmla="*/ 44 w 131"/>
                  <a:gd name="T85" fmla="*/ 109 h 138"/>
                  <a:gd name="T86" fmla="*/ 50 w 131"/>
                  <a:gd name="T87" fmla="*/ 120 h 138"/>
                  <a:gd name="T88" fmla="*/ 43 w 131"/>
                  <a:gd name="T89" fmla="*/ 117 h 138"/>
                  <a:gd name="T90" fmla="*/ 35 w 131"/>
                  <a:gd name="T91" fmla="*/ 115 h 138"/>
                  <a:gd name="T92" fmla="*/ 28 w 131"/>
                  <a:gd name="T93" fmla="*/ 112 h 138"/>
                  <a:gd name="T94" fmla="*/ 23 w 131"/>
                  <a:gd name="T95" fmla="*/ 108 h 138"/>
                  <a:gd name="T96" fmla="*/ 23 w 131"/>
                  <a:gd name="T97" fmla="*/ 103 h 138"/>
                  <a:gd name="T98" fmla="*/ 25 w 131"/>
                  <a:gd name="T99" fmla="*/ 100 h 138"/>
                  <a:gd name="T100" fmla="*/ 23 w 131"/>
                  <a:gd name="T101" fmla="*/ 97 h 138"/>
                  <a:gd name="T102" fmla="*/ 19 w 131"/>
                  <a:gd name="T103" fmla="*/ 78 h 138"/>
                  <a:gd name="T104" fmla="*/ 10 w 131"/>
                  <a:gd name="T105" fmla="*/ 60 h 138"/>
                  <a:gd name="T106" fmla="*/ 2 w 131"/>
                  <a:gd name="T107" fmla="*/ 47 h 138"/>
                  <a:gd name="T108" fmla="*/ 1 w 131"/>
                  <a:gd name="T109" fmla="*/ 31 h 138"/>
                  <a:gd name="T110" fmla="*/ 2 w 131"/>
                  <a:gd name="T111" fmla="*/ 29 h 138"/>
                  <a:gd name="T112" fmla="*/ 1 w 131"/>
                  <a:gd name="T113" fmla="*/ 23 h 138"/>
                  <a:gd name="T114" fmla="*/ 1 w 131"/>
                  <a:gd name="T115" fmla="*/ 19 h 138"/>
                  <a:gd name="T116" fmla="*/ 2 w 131"/>
                  <a:gd name="T117" fmla="*/ 18 h 138"/>
                  <a:gd name="T118" fmla="*/ 8 w 131"/>
                  <a:gd name="T119" fmla="*/ 15 h 138"/>
                  <a:gd name="T120" fmla="*/ 21 w 131"/>
                  <a:gd name="T121" fmla="*/ 11 h 138"/>
                  <a:gd name="T122" fmla="*/ 33 w 131"/>
                  <a:gd name="T123" fmla="*/ 7 h 138"/>
                  <a:gd name="T124" fmla="*/ 44 w 131"/>
                  <a:gd name="T125" fmla="*/ 3 h 1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1"/>
                  <a:gd name="T190" fmla="*/ 0 h 138"/>
                  <a:gd name="T191" fmla="*/ 131 w 131"/>
                  <a:gd name="T192" fmla="*/ 138 h 1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1" h="138">
                    <a:moveTo>
                      <a:pt x="49" y="0"/>
                    </a:moveTo>
                    <a:lnTo>
                      <a:pt x="50" y="3"/>
                    </a:lnTo>
                    <a:lnTo>
                      <a:pt x="52" y="6"/>
                    </a:lnTo>
                    <a:lnTo>
                      <a:pt x="56" y="9"/>
                    </a:lnTo>
                    <a:lnTo>
                      <a:pt x="61" y="11"/>
                    </a:lnTo>
                    <a:lnTo>
                      <a:pt x="64" y="11"/>
                    </a:lnTo>
                    <a:lnTo>
                      <a:pt x="66" y="12"/>
                    </a:lnTo>
                    <a:lnTo>
                      <a:pt x="70" y="12"/>
                    </a:lnTo>
                    <a:lnTo>
                      <a:pt x="73" y="12"/>
                    </a:lnTo>
                    <a:lnTo>
                      <a:pt x="77" y="12"/>
                    </a:lnTo>
                    <a:lnTo>
                      <a:pt x="80" y="12"/>
                    </a:lnTo>
                    <a:lnTo>
                      <a:pt x="82" y="13"/>
                    </a:lnTo>
                    <a:lnTo>
                      <a:pt x="83" y="14"/>
                    </a:lnTo>
                    <a:lnTo>
                      <a:pt x="85" y="16"/>
                    </a:lnTo>
                    <a:lnTo>
                      <a:pt x="86" y="17"/>
                    </a:lnTo>
                    <a:lnTo>
                      <a:pt x="88" y="18"/>
                    </a:lnTo>
                    <a:lnTo>
                      <a:pt x="91" y="19"/>
                    </a:lnTo>
                    <a:lnTo>
                      <a:pt x="94" y="20"/>
                    </a:lnTo>
                    <a:lnTo>
                      <a:pt x="98" y="21"/>
                    </a:lnTo>
                    <a:lnTo>
                      <a:pt x="102" y="22"/>
                    </a:lnTo>
                    <a:lnTo>
                      <a:pt x="105" y="22"/>
                    </a:lnTo>
                    <a:lnTo>
                      <a:pt x="109" y="24"/>
                    </a:lnTo>
                    <a:lnTo>
                      <a:pt x="111" y="25"/>
                    </a:lnTo>
                    <a:lnTo>
                      <a:pt x="113" y="26"/>
                    </a:lnTo>
                    <a:lnTo>
                      <a:pt x="114" y="28"/>
                    </a:lnTo>
                    <a:lnTo>
                      <a:pt x="113" y="28"/>
                    </a:lnTo>
                    <a:lnTo>
                      <a:pt x="112" y="31"/>
                    </a:lnTo>
                    <a:lnTo>
                      <a:pt x="113" y="33"/>
                    </a:lnTo>
                    <a:lnTo>
                      <a:pt x="115" y="35"/>
                    </a:lnTo>
                    <a:lnTo>
                      <a:pt x="117" y="37"/>
                    </a:lnTo>
                    <a:lnTo>
                      <a:pt x="120" y="39"/>
                    </a:lnTo>
                    <a:lnTo>
                      <a:pt x="124" y="40"/>
                    </a:lnTo>
                    <a:lnTo>
                      <a:pt x="127" y="42"/>
                    </a:lnTo>
                    <a:lnTo>
                      <a:pt x="131" y="43"/>
                    </a:lnTo>
                    <a:lnTo>
                      <a:pt x="125" y="47"/>
                    </a:lnTo>
                    <a:lnTo>
                      <a:pt x="120" y="50"/>
                    </a:lnTo>
                    <a:lnTo>
                      <a:pt x="115" y="54"/>
                    </a:lnTo>
                    <a:lnTo>
                      <a:pt x="110" y="58"/>
                    </a:lnTo>
                    <a:lnTo>
                      <a:pt x="106" y="61"/>
                    </a:lnTo>
                    <a:lnTo>
                      <a:pt x="102" y="65"/>
                    </a:lnTo>
                    <a:lnTo>
                      <a:pt x="98" y="69"/>
                    </a:lnTo>
                    <a:lnTo>
                      <a:pt x="95" y="73"/>
                    </a:lnTo>
                    <a:lnTo>
                      <a:pt x="93" y="78"/>
                    </a:lnTo>
                    <a:lnTo>
                      <a:pt x="94" y="82"/>
                    </a:lnTo>
                    <a:lnTo>
                      <a:pt x="97" y="86"/>
                    </a:lnTo>
                    <a:lnTo>
                      <a:pt x="100" y="90"/>
                    </a:lnTo>
                    <a:lnTo>
                      <a:pt x="101" y="93"/>
                    </a:lnTo>
                    <a:lnTo>
                      <a:pt x="103" y="95"/>
                    </a:lnTo>
                    <a:lnTo>
                      <a:pt x="104" y="98"/>
                    </a:lnTo>
                    <a:lnTo>
                      <a:pt x="105" y="101"/>
                    </a:lnTo>
                    <a:lnTo>
                      <a:pt x="108" y="109"/>
                    </a:lnTo>
                    <a:lnTo>
                      <a:pt x="111" y="118"/>
                    </a:lnTo>
                    <a:lnTo>
                      <a:pt x="112" y="127"/>
                    </a:lnTo>
                    <a:lnTo>
                      <a:pt x="108" y="135"/>
                    </a:lnTo>
                    <a:lnTo>
                      <a:pt x="106" y="138"/>
                    </a:lnTo>
                    <a:lnTo>
                      <a:pt x="100" y="134"/>
                    </a:lnTo>
                    <a:lnTo>
                      <a:pt x="95" y="129"/>
                    </a:lnTo>
                    <a:lnTo>
                      <a:pt x="89" y="124"/>
                    </a:lnTo>
                    <a:lnTo>
                      <a:pt x="83" y="119"/>
                    </a:lnTo>
                    <a:lnTo>
                      <a:pt x="77" y="114"/>
                    </a:lnTo>
                    <a:lnTo>
                      <a:pt x="71" y="109"/>
                    </a:lnTo>
                    <a:lnTo>
                      <a:pt x="66" y="105"/>
                    </a:lnTo>
                    <a:lnTo>
                      <a:pt x="61" y="100"/>
                    </a:lnTo>
                    <a:lnTo>
                      <a:pt x="56" y="94"/>
                    </a:lnTo>
                    <a:lnTo>
                      <a:pt x="52" y="88"/>
                    </a:lnTo>
                    <a:lnTo>
                      <a:pt x="47" y="83"/>
                    </a:lnTo>
                    <a:lnTo>
                      <a:pt x="43" y="77"/>
                    </a:lnTo>
                    <a:lnTo>
                      <a:pt x="37" y="71"/>
                    </a:lnTo>
                    <a:lnTo>
                      <a:pt x="32" y="66"/>
                    </a:lnTo>
                    <a:lnTo>
                      <a:pt x="26" y="60"/>
                    </a:lnTo>
                    <a:lnTo>
                      <a:pt x="20" y="55"/>
                    </a:lnTo>
                    <a:lnTo>
                      <a:pt x="19" y="56"/>
                    </a:lnTo>
                    <a:lnTo>
                      <a:pt x="20" y="56"/>
                    </a:lnTo>
                    <a:lnTo>
                      <a:pt x="21" y="57"/>
                    </a:lnTo>
                    <a:lnTo>
                      <a:pt x="22" y="58"/>
                    </a:lnTo>
                    <a:lnTo>
                      <a:pt x="23" y="63"/>
                    </a:lnTo>
                    <a:lnTo>
                      <a:pt x="26" y="68"/>
                    </a:lnTo>
                    <a:lnTo>
                      <a:pt x="29" y="73"/>
                    </a:lnTo>
                    <a:lnTo>
                      <a:pt x="32" y="77"/>
                    </a:lnTo>
                    <a:lnTo>
                      <a:pt x="35" y="82"/>
                    </a:lnTo>
                    <a:lnTo>
                      <a:pt x="38" y="87"/>
                    </a:lnTo>
                    <a:lnTo>
                      <a:pt x="39" y="92"/>
                    </a:lnTo>
                    <a:lnTo>
                      <a:pt x="39" y="98"/>
                    </a:lnTo>
                    <a:lnTo>
                      <a:pt x="41" y="103"/>
                    </a:lnTo>
                    <a:lnTo>
                      <a:pt x="44" y="109"/>
                    </a:lnTo>
                    <a:lnTo>
                      <a:pt x="47" y="114"/>
                    </a:lnTo>
                    <a:lnTo>
                      <a:pt x="50" y="120"/>
                    </a:lnTo>
                    <a:lnTo>
                      <a:pt x="47" y="119"/>
                    </a:lnTo>
                    <a:lnTo>
                      <a:pt x="43" y="117"/>
                    </a:lnTo>
                    <a:lnTo>
                      <a:pt x="39" y="116"/>
                    </a:lnTo>
                    <a:lnTo>
                      <a:pt x="35" y="115"/>
                    </a:lnTo>
                    <a:lnTo>
                      <a:pt x="31" y="113"/>
                    </a:lnTo>
                    <a:lnTo>
                      <a:pt x="28" y="112"/>
                    </a:lnTo>
                    <a:lnTo>
                      <a:pt x="25" y="110"/>
                    </a:lnTo>
                    <a:lnTo>
                      <a:pt x="23" y="108"/>
                    </a:lnTo>
                    <a:lnTo>
                      <a:pt x="23" y="103"/>
                    </a:lnTo>
                    <a:lnTo>
                      <a:pt x="24" y="102"/>
                    </a:lnTo>
                    <a:lnTo>
                      <a:pt x="25" y="100"/>
                    </a:lnTo>
                    <a:lnTo>
                      <a:pt x="24" y="99"/>
                    </a:lnTo>
                    <a:lnTo>
                      <a:pt x="23" y="97"/>
                    </a:lnTo>
                    <a:lnTo>
                      <a:pt x="22" y="88"/>
                    </a:lnTo>
                    <a:lnTo>
                      <a:pt x="19" y="78"/>
                    </a:lnTo>
                    <a:lnTo>
                      <a:pt x="15" y="69"/>
                    </a:lnTo>
                    <a:lnTo>
                      <a:pt x="10" y="60"/>
                    </a:lnTo>
                    <a:lnTo>
                      <a:pt x="5" y="53"/>
                    </a:lnTo>
                    <a:lnTo>
                      <a:pt x="2" y="47"/>
                    </a:lnTo>
                    <a:lnTo>
                      <a:pt x="0" y="39"/>
                    </a:lnTo>
                    <a:lnTo>
                      <a:pt x="1" y="31"/>
                    </a:lnTo>
                    <a:lnTo>
                      <a:pt x="2" y="29"/>
                    </a:lnTo>
                    <a:lnTo>
                      <a:pt x="2" y="25"/>
                    </a:lnTo>
                    <a:lnTo>
                      <a:pt x="1" y="23"/>
                    </a:lnTo>
                    <a:lnTo>
                      <a:pt x="1" y="20"/>
                    </a:lnTo>
                    <a:lnTo>
                      <a:pt x="1" y="19"/>
                    </a:lnTo>
                    <a:lnTo>
                      <a:pt x="2" y="18"/>
                    </a:lnTo>
                    <a:lnTo>
                      <a:pt x="3" y="17"/>
                    </a:lnTo>
                    <a:lnTo>
                      <a:pt x="8" y="15"/>
                    </a:lnTo>
                    <a:lnTo>
                      <a:pt x="14" y="13"/>
                    </a:lnTo>
                    <a:lnTo>
                      <a:pt x="21" y="11"/>
                    </a:lnTo>
                    <a:lnTo>
                      <a:pt x="27" y="9"/>
                    </a:lnTo>
                    <a:lnTo>
                      <a:pt x="33" y="7"/>
                    </a:lnTo>
                    <a:lnTo>
                      <a:pt x="39" y="5"/>
                    </a:lnTo>
                    <a:lnTo>
                      <a:pt x="44" y="3"/>
                    </a:lnTo>
                    <a:lnTo>
                      <a:pt x="49" y="0"/>
                    </a:lnTo>
                    <a:close/>
                  </a:path>
                </a:pathLst>
              </a:custGeom>
              <a:solidFill>
                <a:srgbClr val="FFFFFF"/>
              </a:solidFill>
              <a:ln w="9525">
                <a:noFill/>
                <a:round/>
                <a:headEnd/>
                <a:tailEnd/>
              </a:ln>
            </p:spPr>
            <p:txBody>
              <a:bodyPr/>
              <a:lstStyle/>
              <a:p>
                <a:endParaRPr lang="en-US"/>
              </a:p>
            </p:txBody>
          </p:sp>
          <p:sp>
            <p:nvSpPr>
              <p:cNvPr id="24661" name="Freeform 70"/>
              <p:cNvSpPr>
                <a:spLocks/>
              </p:cNvSpPr>
              <p:nvPr/>
            </p:nvSpPr>
            <p:spPr bwMode="auto">
              <a:xfrm>
                <a:off x="2917" y="3310"/>
                <a:ext cx="28" cy="23"/>
              </a:xfrm>
              <a:custGeom>
                <a:avLst/>
                <a:gdLst>
                  <a:gd name="T0" fmla="*/ 28 w 28"/>
                  <a:gd name="T1" fmla="*/ 1 h 23"/>
                  <a:gd name="T2" fmla="*/ 24 w 28"/>
                  <a:gd name="T3" fmla="*/ 5 h 23"/>
                  <a:gd name="T4" fmla="*/ 20 w 28"/>
                  <a:gd name="T5" fmla="*/ 8 h 23"/>
                  <a:gd name="T6" fmla="*/ 18 w 28"/>
                  <a:gd name="T7" fmla="*/ 12 h 23"/>
                  <a:gd name="T8" fmla="*/ 17 w 28"/>
                  <a:gd name="T9" fmla="*/ 17 h 23"/>
                  <a:gd name="T10" fmla="*/ 16 w 28"/>
                  <a:gd name="T11" fmla="*/ 17 h 23"/>
                  <a:gd name="T12" fmla="*/ 15 w 28"/>
                  <a:gd name="T13" fmla="*/ 23 h 23"/>
                  <a:gd name="T14" fmla="*/ 1 w 28"/>
                  <a:gd name="T15" fmla="*/ 23 h 23"/>
                  <a:gd name="T16" fmla="*/ 0 w 28"/>
                  <a:gd name="T17" fmla="*/ 22 h 23"/>
                  <a:gd name="T18" fmla="*/ 2 w 28"/>
                  <a:gd name="T19" fmla="*/ 0 h 23"/>
                  <a:gd name="T20" fmla="*/ 5 w 28"/>
                  <a:gd name="T21" fmla="*/ 0 h 23"/>
                  <a:gd name="T22" fmla="*/ 9 w 28"/>
                  <a:gd name="T23" fmla="*/ 0 h 23"/>
                  <a:gd name="T24" fmla="*/ 12 w 28"/>
                  <a:gd name="T25" fmla="*/ 0 h 23"/>
                  <a:gd name="T26" fmla="*/ 16 w 28"/>
                  <a:gd name="T27" fmla="*/ 0 h 23"/>
                  <a:gd name="T28" fmla="*/ 19 w 28"/>
                  <a:gd name="T29" fmla="*/ 0 h 23"/>
                  <a:gd name="T30" fmla="*/ 22 w 28"/>
                  <a:gd name="T31" fmla="*/ 0 h 23"/>
                  <a:gd name="T32" fmla="*/ 25 w 28"/>
                  <a:gd name="T33" fmla="*/ 1 h 23"/>
                  <a:gd name="T34" fmla="*/ 28 w 28"/>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23"/>
                  <a:gd name="T56" fmla="*/ 28 w 28"/>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23">
                    <a:moveTo>
                      <a:pt x="28" y="1"/>
                    </a:moveTo>
                    <a:lnTo>
                      <a:pt x="24" y="5"/>
                    </a:lnTo>
                    <a:lnTo>
                      <a:pt x="20" y="8"/>
                    </a:lnTo>
                    <a:lnTo>
                      <a:pt x="18" y="12"/>
                    </a:lnTo>
                    <a:lnTo>
                      <a:pt x="17" y="17"/>
                    </a:lnTo>
                    <a:lnTo>
                      <a:pt x="16" y="17"/>
                    </a:lnTo>
                    <a:lnTo>
                      <a:pt x="15" y="23"/>
                    </a:lnTo>
                    <a:lnTo>
                      <a:pt x="1" y="23"/>
                    </a:lnTo>
                    <a:lnTo>
                      <a:pt x="0" y="22"/>
                    </a:lnTo>
                    <a:lnTo>
                      <a:pt x="2" y="0"/>
                    </a:lnTo>
                    <a:lnTo>
                      <a:pt x="5" y="0"/>
                    </a:lnTo>
                    <a:lnTo>
                      <a:pt x="9" y="0"/>
                    </a:lnTo>
                    <a:lnTo>
                      <a:pt x="12" y="0"/>
                    </a:lnTo>
                    <a:lnTo>
                      <a:pt x="16" y="0"/>
                    </a:lnTo>
                    <a:lnTo>
                      <a:pt x="19" y="0"/>
                    </a:lnTo>
                    <a:lnTo>
                      <a:pt x="22" y="0"/>
                    </a:lnTo>
                    <a:lnTo>
                      <a:pt x="25" y="1"/>
                    </a:lnTo>
                    <a:lnTo>
                      <a:pt x="28" y="1"/>
                    </a:lnTo>
                    <a:close/>
                  </a:path>
                </a:pathLst>
              </a:custGeom>
              <a:solidFill>
                <a:srgbClr val="FFFFFF"/>
              </a:solidFill>
              <a:ln w="9525">
                <a:noFill/>
                <a:round/>
                <a:headEnd/>
                <a:tailEnd/>
              </a:ln>
            </p:spPr>
            <p:txBody>
              <a:bodyPr/>
              <a:lstStyle/>
              <a:p>
                <a:endParaRPr lang="en-US"/>
              </a:p>
            </p:txBody>
          </p:sp>
          <p:sp>
            <p:nvSpPr>
              <p:cNvPr id="24662" name="Freeform 71"/>
              <p:cNvSpPr>
                <a:spLocks/>
              </p:cNvSpPr>
              <p:nvPr/>
            </p:nvSpPr>
            <p:spPr bwMode="auto">
              <a:xfrm>
                <a:off x="2701" y="3325"/>
                <a:ext cx="103" cy="114"/>
              </a:xfrm>
              <a:custGeom>
                <a:avLst/>
                <a:gdLst>
                  <a:gd name="T0" fmla="*/ 52 w 103"/>
                  <a:gd name="T1" fmla="*/ 9 h 114"/>
                  <a:gd name="T2" fmla="*/ 57 w 103"/>
                  <a:gd name="T3" fmla="*/ 26 h 114"/>
                  <a:gd name="T4" fmla="*/ 63 w 103"/>
                  <a:gd name="T5" fmla="*/ 43 h 114"/>
                  <a:gd name="T6" fmla="*/ 72 w 103"/>
                  <a:gd name="T7" fmla="*/ 60 h 114"/>
                  <a:gd name="T8" fmla="*/ 70 w 103"/>
                  <a:gd name="T9" fmla="*/ 67 h 114"/>
                  <a:gd name="T10" fmla="*/ 64 w 103"/>
                  <a:gd name="T11" fmla="*/ 64 h 114"/>
                  <a:gd name="T12" fmla="*/ 57 w 103"/>
                  <a:gd name="T13" fmla="*/ 62 h 114"/>
                  <a:gd name="T14" fmla="*/ 50 w 103"/>
                  <a:gd name="T15" fmla="*/ 59 h 114"/>
                  <a:gd name="T16" fmla="*/ 43 w 103"/>
                  <a:gd name="T17" fmla="*/ 57 h 114"/>
                  <a:gd name="T18" fmla="*/ 38 w 103"/>
                  <a:gd name="T19" fmla="*/ 56 h 114"/>
                  <a:gd name="T20" fmla="*/ 42 w 103"/>
                  <a:gd name="T21" fmla="*/ 61 h 114"/>
                  <a:gd name="T22" fmla="*/ 56 w 103"/>
                  <a:gd name="T23" fmla="*/ 72 h 114"/>
                  <a:gd name="T24" fmla="*/ 72 w 103"/>
                  <a:gd name="T25" fmla="*/ 83 h 114"/>
                  <a:gd name="T26" fmla="*/ 90 w 103"/>
                  <a:gd name="T27" fmla="*/ 94 h 114"/>
                  <a:gd name="T28" fmla="*/ 100 w 103"/>
                  <a:gd name="T29" fmla="*/ 100 h 114"/>
                  <a:gd name="T30" fmla="*/ 103 w 103"/>
                  <a:gd name="T31" fmla="*/ 103 h 114"/>
                  <a:gd name="T32" fmla="*/ 100 w 103"/>
                  <a:gd name="T33" fmla="*/ 107 h 114"/>
                  <a:gd name="T34" fmla="*/ 91 w 103"/>
                  <a:gd name="T35" fmla="*/ 112 h 114"/>
                  <a:gd name="T36" fmla="*/ 85 w 103"/>
                  <a:gd name="T37" fmla="*/ 114 h 114"/>
                  <a:gd name="T38" fmla="*/ 74 w 103"/>
                  <a:gd name="T39" fmla="*/ 103 h 114"/>
                  <a:gd name="T40" fmla="*/ 60 w 103"/>
                  <a:gd name="T41" fmla="*/ 93 h 114"/>
                  <a:gd name="T42" fmla="*/ 41 w 103"/>
                  <a:gd name="T43" fmla="*/ 83 h 114"/>
                  <a:gd name="T44" fmla="*/ 19 w 103"/>
                  <a:gd name="T45" fmla="*/ 76 h 114"/>
                  <a:gd name="T46" fmla="*/ 13 w 103"/>
                  <a:gd name="T47" fmla="*/ 65 h 114"/>
                  <a:gd name="T48" fmla="*/ 5 w 103"/>
                  <a:gd name="T49" fmla="*/ 54 h 114"/>
                  <a:gd name="T50" fmla="*/ 3 w 103"/>
                  <a:gd name="T51" fmla="*/ 49 h 114"/>
                  <a:gd name="T52" fmla="*/ 0 w 103"/>
                  <a:gd name="T53" fmla="*/ 43 h 114"/>
                  <a:gd name="T54" fmla="*/ 1 w 103"/>
                  <a:gd name="T55" fmla="*/ 21 h 114"/>
                  <a:gd name="T56" fmla="*/ 3 w 103"/>
                  <a:gd name="T57" fmla="*/ 18 h 114"/>
                  <a:gd name="T58" fmla="*/ 7 w 103"/>
                  <a:gd name="T59" fmla="*/ 15 h 114"/>
                  <a:gd name="T60" fmla="*/ 15 w 103"/>
                  <a:gd name="T61" fmla="*/ 8 h 114"/>
                  <a:gd name="T62" fmla="*/ 21 w 103"/>
                  <a:gd name="T63" fmla="*/ 4 h 114"/>
                  <a:gd name="T64" fmla="*/ 29 w 103"/>
                  <a:gd name="T65" fmla="*/ 3 h 114"/>
                  <a:gd name="T66" fmla="*/ 36 w 103"/>
                  <a:gd name="T67" fmla="*/ 2 h 114"/>
                  <a:gd name="T68" fmla="*/ 44 w 103"/>
                  <a:gd name="T69" fmla="*/ 1 h 114"/>
                  <a:gd name="T70" fmla="*/ 50 w 103"/>
                  <a:gd name="T71" fmla="*/ 0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3"/>
                  <a:gd name="T109" fmla="*/ 0 h 114"/>
                  <a:gd name="T110" fmla="*/ 103 w 103"/>
                  <a:gd name="T111" fmla="*/ 114 h 1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3" h="114">
                    <a:moveTo>
                      <a:pt x="50" y="0"/>
                    </a:moveTo>
                    <a:lnTo>
                      <a:pt x="52" y="9"/>
                    </a:lnTo>
                    <a:lnTo>
                      <a:pt x="55" y="17"/>
                    </a:lnTo>
                    <a:lnTo>
                      <a:pt x="57" y="26"/>
                    </a:lnTo>
                    <a:lnTo>
                      <a:pt x="58" y="35"/>
                    </a:lnTo>
                    <a:lnTo>
                      <a:pt x="63" y="43"/>
                    </a:lnTo>
                    <a:lnTo>
                      <a:pt x="67" y="52"/>
                    </a:lnTo>
                    <a:lnTo>
                      <a:pt x="72" y="60"/>
                    </a:lnTo>
                    <a:lnTo>
                      <a:pt x="73" y="69"/>
                    </a:lnTo>
                    <a:lnTo>
                      <a:pt x="70" y="67"/>
                    </a:lnTo>
                    <a:lnTo>
                      <a:pt x="67" y="66"/>
                    </a:lnTo>
                    <a:lnTo>
                      <a:pt x="64" y="64"/>
                    </a:lnTo>
                    <a:lnTo>
                      <a:pt x="61" y="63"/>
                    </a:lnTo>
                    <a:lnTo>
                      <a:pt x="57" y="62"/>
                    </a:lnTo>
                    <a:lnTo>
                      <a:pt x="54" y="60"/>
                    </a:lnTo>
                    <a:lnTo>
                      <a:pt x="50" y="59"/>
                    </a:lnTo>
                    <a:lnTo>
                      <a:pt x="46" y="58"/>
                    </a:lnTo>
                    <a:lnTo>
                      <a:pt x="43" y="57"/>
                    </a:lnTo>
                    <a:lnTo>
                      <a:pt x="41" y="56"/>
                    </a:lnTo>
                    <a:lnTo>
                      <a:pt x="38" y="56"/>
                    </a:lnTo>
                    <a:lnTo>
                      <a:pt x="35" y="55"/>
                    </a:lnTo>
                    <a:lnTo>
                      <a:pt x="42" y="61"/>
                    </a:lnTo>
                    <a:lnTo>
                      <a:pt x="49" y="67"/>
                    </a:lnTo>
                    <a:lnTo>
                      <a:pt x="56" y="72"/>
                    </a:lnTo>
                    <a:lnTo>
                      <a:pt x="64" y="77"/>
                    </a:lnTo>
                    <a:lnTo>
                      <a:pt x="72" y="83"/>
                    </a:lnTo>
                    <a:lnTo>
                      <a:pt x="81" y="88"/>
                    </a:lnTo>
                    <a:lnTo>
                      <a:pt x="90" y="94"/>
                    </a:lnTo>
                    <a:lnTo>
                      <a:pt x="99" y="99"/>
                    </a:lnTo>
                    <a:lnTo>
                      <a:pt x="100" y="100"/>
                    </a:lnTo>
                    <a:lnTo>
                      <a:pt x="102" y="101"/>
                    </a:lnTo>
                    <a:lnTo>
                      <a:pt x="103" y="103"/>
                    </a:lnTo>
                    <a:lnTo>
                      <a:pt x="103" y="104"/>
                    </a:lnTo>
                    <a:lnTo>
                      <a:pt x="100" y="107"/>
                    </a:lnTo>
                    <a:lnTo>
                      <a:pt x="96" y="109"/>
                    </a:lnTo>
                    <a:lnTo>
                      <a:pt x="91" y="112"/>
                    </a:lnTo>
                    <a:lnTo>
                      <a:pt x="87" y="114"/>
                    </a:lnTo>
                    <a:lnTo>
                      <a:pt x="85" y="114"/>
                    </a:lnTo>
                    <a:lnTo>
                      <a:pt x="80" y="109"/>
                    </a:lnTo>
                    <a:lnTo>
                      <a:pt x="74" y="103"/>
                    </a:lnTo>
                    <a:lnTo>
                      <a:pt x="67" y="98"/>
                    </a:lnTo>
                    <a:lnTo>
                      <a:pt x="60" y="93"/>
                    </a:lnTo>
                    <a:lnTo>
                      <a:pt x="51" y="88"/>
                    </a:lnTo>
                    <a:lnTo>
                      <a:pt x="41" y="83"/>
                    </a:lnTo>
                    <a:lnTo>
                      <a:pt x="31" y="80"/>
                    </a:lnTo>
                    <a:lnTo>
                      <a:pt x="19" y="76"/>
                    </a:lnTo>
                    <a:lnTo>
                      <a:pt x="15" y="71"/>
                    </a:lnTo>
                    <a:lnTo>
                      <a:pt x="13" y="65"/>
                    </a:lnTo>
                    <a:lnTo>
                      <a:pt x="10" y="59"/>
                    </a:lnTo>
                    <a:lnTo>
                      <a:pt x="5" y="54"/>
                    </a:lnTo>
                    <a:lnTo>
                      <a:pt x="4" y="52"/>
                    </a:lnTo>
                    <a:lnTo>
                      <a:pt x="3" y="49"/>
                    </a:lnTo>
                    <a:lnTo>
                      <a:pt x="1" y="46"/>
                    </a:lnTo>
                    <a:lnTo>
                      <a:pt x="0" y="43"/>
                    </a:lnTo>
                    <a:lnTo>
                      <a:pt x="0" y="22"/>
                    </a:lnTo>
                    <a:lnTo>
                      <a:pt x="1" y="21"/>
                    </a:lnTo>
                    <a:lnTo>
                      <a:pt x="2" y="19"/>
                    </a:lnTo>
                    <a:lnTo>
                      <a:pt x="3" y="18"/>
                    </a:lnTo>
                    <a:lnTo>
                      <a:pt x="7" y="15"/>
                    </a:lnTo>
                    <a:lnTo>
                      <a:pt x="11" y="11"/>
                    </a:lnTo>
                    <a:lnTo>
                      <a:pt x="15" y="8"/>
                    </a:lnTo>
                    <a:lnTo>
                      <a:pt x="18" y="5"/>
                    </a:lnTo>
                    <a:lnTo>
                      <a:pt x="21" y="4"/>
                    </a:lnTo>
                    <a:lnTo>
                      <a:pt x="25" y="4"/>
                    </a:lnTo>
                    <a:lnTo>
                      <a:pt x="29" y="3"/>
                    </a:lnTo>
                    <a:lnTo>
                      <a:pt x="33" y="2"/>
                    </a:lnTo>
                    <a:lnTo>
                      <a:pt x="36" y="2"/>
                    </a:lnTo>
                    <a:lnTo>
                      <a:pt x="40" y="1"/>
                    </a:lnTo>
                    <a:lnTo>
                      <a:pt x="44" y="1"/>
                    </a:lnTo>
                    <a:lnTo>
                      <a:pt x="48" y="0"/>
                    </a:lnTo>
                    <a:lnTo>
                      <a:pt x="50" y="0"/>
                    </a:lnTo>
                    <a:close/>
                  </a:path>
                </a:pathLst>
              </a:custGeom>
              <a:solidFill>
                <a:srgbClr val="FFFFFF"/>
              </a:solidFill>
              <a:ln w="9525">
                <a:noFill/>
                <a:round/>
                <a:headEnd/>
                <a:tailEnd/>
              </a:ln>
            </p:spPr>
            <p:txBody>
              <a:bodyPr/>
              <a:lstStyle/>
              <a:p>
                <a:endParaRPr lang="en-US"/>
              </a:p>
            </p:txBody>
          </p:sp>
          <p:sp>
            <p:nvSpPr>
              <p:cNvPr id="24663" name="Freeform 72"/>
              <p:cNvSpPr>
                <a:spLocks/>
              </p:cNvSpPr>
              <p:nvPr/>
            </p:nvSpPr>
            <p:spPr bwMode="auto">
              <a:xfrm>
                <a:off x="2902" y="3340"/>
                <a:ext cx="70" cy="150"/>
              </a:xfrm>
              <a:custGeom>
                <a:avLst/>
                <a:gdLst>
                  <a:gd name="T0" fmla="*/ 37 w 70"/>
                  <a:gd name="T1" fmla="*/ 12 h 150"/>
                  <a:gd name="T2" fmla="*/ 39 w 70"/>
                  <a:gd name="T3" fmla="*/ 21 h 150"/>
                  <a:gd name="T4" fmla="*/ 45 w 70"/>
                  <a:gd name="T5" fmla="*/ 29 h 150"/>
                  <a:gd name="T6" fmla="*/ 52 w 70"/>
                  <a:gd name="T7" fmla="*/ 37 h 150"/>
                  <a:gd name="T8" fmla="*/ 56 w 70"/>
                  <a:gd name="T9" fmla="*/ 50 h 150"/>
                  <a:gd name="T10" fmla="*/ 59 w 70"/>
                  <a:gd name="T11" fmla="*/ 67 h 150"/>
                  <a:gd name="T12" fmla="*/ 69 w 70"/>
                  <a:gd name="T13" fmla="*/ 80 h 150"/>
                  <a:gd name="T14" fmla="*/ 70 w 70"/>
                  <a:gd name="T15" fmla="*/ 92 h 150"/>
                  <a:gd name="T16" fmla="*/ 62 w 70"/>
                  <a:gd name="T17" fmla="*/ 101 h 150"/>
                  <a:gd name="T18" fmla="*/ 54 w 70"/>
                  <a:gd name="T19" fmla="*/ 108 h 150"/>
                  <a:gd name="T20" fmla="*/ 49 w 70"/>
                  <a:gd name="T21" fmla="*/ 116 h 150"/>
                  <a:gd name="T22" fmla="*/ 49 w 70"/>
                  <a:gd name="T23" fmla="*/ 124 h 150"/>
                  <a:gd name="T24" fmla="*/ 51 w 70"/>
                  <a:gd name="T25" fmla="*/ 129 h 150"/>
                  <a:gd name="T26" fmla="*/ 56 w 70"/>
                  <a:gd name="T27" fmla="*/ 140 h 150"/>
                  <a:gd name="T28" fmla="*/ 61 w 70"/>
                  <a:gd name="T29" fmla="*/ 150 h 150"/>
                  <a:gd name="T30" fmla="*/ 55 w 70"/>
                  <a:gd name="T31" fmla="*/ 150 h 150"/>
                  <a:gd name="T32" fmla="*/ 49 w 70"/>
                  <a:gd name="T33" fmla="*/ 150 h 150"/>
                  <a:gd name="T34" fmla="*/ 43 w 70"/>
                  <a:gd name="T35" fmla="*/ 150 h 150"/>
                  <a:gd name="T36" fmla="*/ 37 w 70"/>
                  <a:gd name="T37" fmla="*/ 150 h 150"/>
                  <a:gd name="T38" fmla="*/ 30 w 70"/>
                  <a:gd name="T39" fmla="*/ 138 h 150"/>
                  <a:gd name="T40" fmla="*/ 26 w 70"/>
                  <a:gd name="T41" fmla="*/ 125 h 150"/>
                  <a:gd name="T42" fmla="*/ 24 w 70"/>
                  <a:gd name="T43" fmla="*/ 118 h 150"/>
                  <a:gd name="T44" fmla="*/ 19 w 70"/>
                  <a:gd name="T45" fmla="*/ 111 h 150"/>
                  <a:gd name="T46" fmla="*/ 13 w 70"/>
                  <a:gd name="T47" fmla="*/ 105 h 150"/>
                  <a:gd name="T48" fmla="*/ 4 w 70"/>
                  <a:gd name="T49" fmla="*/ 99 h 150"/>
                  <a:gd name="T50" fmla="*/ 4 w 70"/>
                  <a:gd name="T51" fmla="*/ 91 h 150"/>
                  <a:gd name="T52" fmla="*/ 10 w 70"/>
                  <a:gd name="T53" fmla="*/ 84 h 150"/>
                  <a:gd name="T54" fmla="*/ 18 w 70"/>
                  <a:gd name="T55" fmla="*/ 88 h 150"/>
                  <a:gd name="T56" fmla="*/ 26 w 70"/>
                  <a:gd name="T57" fmla="*/ 91 h 150"/>
                  <a:gd name="T58" fmla="*/ 35 w 70"/>
                  <a:gd name="T59" fmla="*/ 93 h 150"/>
                  <a:gd name="T60" fmla="*/ 43 w 70"/>
                  <a:gd name="T61" fmla="*/ 95 h 150"/>
                  <a:gd name="T62" fmla="*/ 38 w 70"/>
                  <a:gd name="T63" fmla="*/ 84 h 150"/>
                  <a:gd name="T64" fmla="*/ 32 w 70"/>
                  <a:gd name="T65" fmla="*/ 73 h 150"/>
                  <a:gd name="T66" fmla="*/ 25 w 70"/>
                  <a:gd name="T67" fmla="*/ 62 h 150"/>
                  <a:gd name="T68" fmla="*/ 18 w 70"/>
                  <a:gd name="T69" fmla="*/ 50 h 150"/>
                  <a:gd name="T70" fmla="*/ 10 w 70"/>
                  <a:gd name="T71" fmla="*/ 39 h 150"/>
                  <a:gd name="T72" fmla="*/ 5 w 70"/>
                  <a:gd name="T73" fmla="*/ 27 h 150"/>
                  <a:gd name="T74" fmla="*/ 1 w 70"/>
                  <a:gd name="T75" fmla="*/ 22 h 150"/>
                  <a:gd name="T76" fmla="*/ 3 w 70"/>
                  <a:gd name="T77" fmla="*/ 17 h 150"/>
                  <a:gd name="T78" fmla="*/ 13 w 70"/>
                  <a:gd name="T79" fmla="*/ 9 h 150"/>
                  <a:gd name="T80" fmla="*/ 20 w 70"/>
                  <a:gd name="T81" fmla="*/ 0 h 150"/>
                  <a:gd name="T82" fmla="*/ 25 w 70"/>
                  <a:gd name="T83" fmla="*/ 1 h 150"/>
                  <a:gd name="T84" fmla="*/ 32 w 70"/>
                  <a:gd name="T85" fmla="*/ 2 h 150"/>
                  <a:gd name="T86" fmla="*/ 37 w 70"/>
                  <a:gd name="T87" fmla="*/ 4 h 150"/>
                  <a:gd name="T88" fmla="*/ 39 w 70"/>
                  <a:gd name="T89" fmla="*/ 6 h 1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
                  <a:gd name="T136" fmla="*/ 0 h 150"/>
                  <a:gd name="T137" fmla="*/ 70 w 70"/>
                  <a:gd name="T138" fmla="*/ 150 h 1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 h="150">
                    <a:moveTo>
                      <a:pt x="39" y="6"/>
                    </a:moveTo>
                    <a:lnTo>
                      <a:pt x="37" y="12"/>
                    </a:lnTo>
                    <a:lnTo>
                      <a:pt x="38" y="16"/>
                    </a:lnTo>
                    <a:lnTo>
                      <a:pt x="39" y="21"/>
                    </a:lnTo>
                    <a:lnTo>
                      <a:pt x="42" y="25"/>
                    </a:lnTo>
                    <a:lnTo>
                      <a:pt x="45" y="29"/>
                    </a:lnTo>
                    <a:lnTo>
                      <a:pt x="49" y="33"/>
                    </a:lnTo>
                    <a:lnTo>
                      <a:pt x="52" y="37"/>
                    </a:lnTo>
                    <a:lnTo>
                      <a:pt x="54" y="42"/>
                    </a:lnTo>
                    <a:lnTo>
                      <a:pt x="56" y="50"/>
                    </a:lnTo>
                    <a:lnTo>
                      <a:pt x="57" y="59"/>
                    </a:lnTo>
                    <a:lnTo>
                      <a:pt x="59" y="67"/>
                    </a:lnTo>
                    <a:lnTo>
                      <a:pt x="63" y="75"/>
                    </a:lnTo>
                    <a:lnTo>
                      <a:pt x="69" y="80"/>
                    </a:lnTo>
                    <a:lnTo>
                      <a:pt x="70" y="86"/>
                    </a:lnTo>
                    <a:lnTo>
                      <a:pt x="70" y="92"/>
                    </a:lnTo>
                    <a:lnTo>
                      <a:pt x="66" y="98"/>
                    </a:lnTo>
                    <a:lnTo>
                      <a:pt x="62" y="101"/>
                    </a:lnTo>
                    <a:lnTo>
                      <a:pt x="58" y="105"/>
                    </a:lnTo>
                    <a:lnTo>
                      <a:pt x="54" y="108"/>
                    </a:lnTo>
                    <a:lnTo>
                      <a:pt x="51" y="112"/>
                    </a:lnTo>
                    <a:lnTo>
                      <a:pt x="49" y="116"/>
                    </a:lnTo>
                    <a:lnTo>
                      <a:pt x="49" y="120"/>
                    </a:lnTo>
                    <a:lnTo>
                      <a:pt x="49" y="124"/>
                    </a:lnTo>
                    <a:lnTo>
                      <a:pt x="51" y="128"/>
                    </a:lnTo>
                    <a:lnTo>
                      <a:pt x="51" y="129"/>
                    </a:lnTo>
                    <a:lnTo>
                      <a:pt x="54" y="134"/>
                    </a:lnTo>
                    <a:lnTo>
                      <a:pt x="56" y="140"/>
                    </a:lnTo>
                    <a:lnTo>
                      <a:pt x="58" y="145"/>
                    </a:lnTo>
                    <a:lnTo>
                      <a:pt x="61" y="150"/>
                    </a:lnTo>
                    <a:lnTo>
                      <a:pt x="58" y="150"/>
                    </a:lnTo>
                    <a:lnTo>
                      <a:pt x="55" y="150"/>
                    </a:lnTo>
                    <a:lnTo>
                      <a:pt x="52" y="150"/>
                    </a:lnTo>
                    <a:lnTo>
                      <a:pt x="49" y="150"/>
                    </a:lnTo>
                    <a:lnTo>
                      <a:pt x="46" y="150"/>
                    </a:lnTo>
                    <a:lnTo>
                      <a:pt x="43" y="150"/>
                    </a:lnTo>
                    <a:lnTo>
                      <a:pt x="40" y="150"/>
                    </a:lnTo>
                    <a:lnTo>
                      <a:pt x="37" y="150"/>
                    </a:lnTo>
                    <a:lnTo>
                      <a:pt x="34" y="144"/>
                    </a:lnTo>
                    <a:lnTo>
                      <a:pt x="30" y="138"/>
                    </a:lnTo>
                    <a:lnTo>
                      <a:pt x="28" y="131"/>
                    </a:lnTo>
                    <a:lnTo>
                      <a:pt x="26" y="125"/>
                    </a:lnTo>
                    <a:lnTo>
                      <a:pt x="25" y="121"/>
                    </a:lnTo>
                    <a:lnTo>
                      <a:pt x="24" y="118"/>
                    </a:lnTo>
                    <a:lnTo>
                      <a:pt x="22" y="114"/>
                    </a:lnTo>
                    <a:lnTo>
                      <a:pt x="19" y="111"/>
                    </a:lnTo>
                    <a:lnTo>
                      <a:pt x="16" y="108"/>
                    </a:lnTo>
                    <a:lnTo>
                      <a:pt x="13" y="105"/>
                    </a:lnTo>
                    <a:lnTo>
                      <a:pt x="9" y="102"/>
                    </a:lnTo>
                    <a:lnTo>
                      <a:pt x="4" y="99"/>
                    </a:lnTo>
                    <a:lnTo>
                      <a:pt x="3" y="95"/>
                    </a:lnTo>
                    <a:lnTo>
                      <a:pt x="4" y="91"/>
                    </a:lnTo>
                    <a:lnTo>
                      <a:pt x="7" y="88"/>
                    </a:lnTo>
                    <a:lnTo>
                      <a:pt x="10" y="84"/>
                    </a:lnTo>
                    <a:lnTo>
                      <a:pt x="13" y="86"/>
                    </a:lnTo>
                    <a:lnTo>
                      <a:pt x="18" y="88"/>
                    </a:lnTo>
                    <a:lnTo>
                      <a:pt x="21" y="89"/>
                    </a:lnTo>
                    <a:lnTo>
                      <a:pt x="26" y="91"/>
                    </a:lnTo>
                    <a:lnTo>
                      <a:pt x="30" y="92"/>
                    </a:lnTo>
                    <a:lnTo>
                      <a:pt x="35" y="93"/>
                    </a:lnTo>
                    <a:lnTo>
                      <a:pt x="39" y="94"/>
                    </a:lnTo>
                    <a:lnTo>
                      <a:pt x="43" y="95"/>
                    </a:lnTo>
                    <a:lnTo>
                      <a:pt x="42" y="90"/>
                    </a:lnTo>
                    <a:lnTo>
                      <a:pt x="38" y="84"/>
                    </a:lnTo>
                    <a:lnTo>
                      <a:pt x="34" y="79"/>
                    </a:lnTo>
                    <a:lnTo>
                      <a:pt x="32" y="73"/>
                    </a:lnTo>
                    <a:lnTo>
                      <a:pt x="30" y="67"/>
                    </a:lnTo>
                    <a:lnTo>
                      <a:pt x="25" y="62"/>
                    </a:lnTo>
                    <a:lnTo>
                      <a:pt x="21" y="56"/>
                    </a:lnTo>
                    <a:lnTo>
                      <a:pt x="18" y="50"/>
                    </a:lnTo>
                    <a:lnTo>
                      <a:pt x="15" y="44"/>
                    </a:lnTo>
                    <a:lnTo>
                      <a:pt x="10" y="39"/>
                    </a:lnTo>
                    <a:lnTo>
                      <a:pt x="7" y="34"/>
                    </a:lnTo>
                    <a:lnTo>
                      <a:pt x="5" y="27"/>
                    </a:lnTo>
                    <a:lnTo>
                      <a:pt x="3" y="25"/>
                    </a:lnTo>
                    <a:lnTo>
                      <a:pt x="1" y="22"/>
                    </a:lnTo>
                    <a:lnTo>
                      <a:pt x="0" y="19"/>
                    </a:lnTo>
                    <a:lnTo>
                      <a:pt x="3" y="17"/>
                    </a:lnTo>
                    <a:lnTo>
                      <a:pt x="8" y="13"/>
                    </a:lnTo>
                    <a:lnTo>
                      <a:pt x="13" y="9"/>
                    </a:lnTo>
                    <a:lnTo>
                      <a:pt x="16" y="4"/>
                    </a:lnTo>
                    <a:lnTo>
                      <a:pt x="20" y="0"/>
                    </a:lnTo>
                    <a:lnTo>
                      <a:pt x="22" y="0"/>
                    </a:lnTo>
                    <a:lnTo>
                      <a:pt x="25" y="1"/>
                    </a:lnTo>
                    <a:lnTo>
                      <a:pt x="29" y="1"/>
                    </a:lnTo>
                    <a:lnTo>
                      <a:pt x="32" y="2"/>
                    </a:lnTo>
                    <a:lnTo>
                      <a:pt x="34" y="3"/>
                    </a:lnTo>
                    <a:lnTo>
                      <a:pt x="37" y="4"/>
                    </a:lnTo>
                    <a:lnTo>
                      <a:pt x="38" y="5"/>
                    </a:lnTo>
                    <a:lnTo>
                      <a:pt x="39" y="6"/>
                    </a:lnTo>
                    <a:close/>
                  </a:path>
                </a:pathLst>
              </a:custGeom>
              <a:solidFill>
                <a:srgbClr val="FFFFFF"/>
              </a:solidFill>
              <a:ln w="9525">
                <a:noFill/>
                <a:round/>
                <a:headEnd/>
                <a:tailEnd/>
              </a:ln>
            </p:spPr>
            <p:txBody>
              <a:bodyPr/>
              <a:lstStyle/>
              <a:p>
                <a:endParaRPr lang="en-US"/>
              </a:p>
            </p:txBody>
          </p:sp>
          <p:sp>
            <p:nvSpPr>
              <p:cNvPr id="24664" name="Rectangle 73"/>
              <p:cNvSpPr>
                <a:spLocks noChangeArrowheads="1"/>
              </p:cNvSpPr>
              <p:nvPr/>
            </p:nvSpPr>
            <p:spPr bwMode="auto">
              <a:xfrm>
                <a:off x="2735" y="3379"/>
                <a:ext cx="1" cy="1"/>
              </a:xfrm>
              <a:prstGeom prst="rect">
                <a:avLst/>
              </a:prstGeom>
              <a:solidFill>
                <a:srgbClr val="000000"/>
              </a:solidFill>
              <a:ln w="9525">
                <a:noFill/>
                <a:miter lim="800000"/>
                <a:headEnd/>
                <a:tailEnd/>
              </a:ln>
            </p:spPr>
            <p:txBody>
              <a:bodyPr/>
              <a:lstStyle/>
              <a:p>
                <a:endParaRPr lang="en-US"/>
              </a:p>
            </p:txBody>
          </p:sp>
          <p:sp>
            <p:nvSpPr>
              <p:cNvPr id="24665" name="Freeform 74"/>
              <p:cNvSpPr>
                <a:spLocks/>
              </p:cNvSpPr>
              <p:nvPr/>
            </p:nvSpPr>
            <p:spPr bwMode="auto">
              <a:xfrm>
                <a:off x="2663" y="3403"/>
                <a:ext cx="128" cy="85"/>
              </a:xfrm>
              <a:custGeom>
                <a:avLst/>
                <a:gdLst>
                  <a:gd name="T0" fmla="*/ 101 w 128"/>
                  <a:gd name="T1" fmla="*/ 35 h 85"/>
                  <a:gd name="T2" fmla="*/ 103 w 128"/>
                  <a:gd name="T3" fmla="*/ 42 h 85"/>
                  <a:gd name="T4" fmla="*/ 92 w 128"/>
                  <a:gd name="T5" fmla="*/ 42 h 85"/>
                  <a:gd name="T6" fmla="*/ 80 w 128"/>
                  <a:gd name="T7" fmla="*/ 42 h 85"/>
                  <a:gd name="T8" fmla="*/ 79 w 128"/>
                  <a:gd name="T9" fmla="*/ 43 h 85"/>
                  <a:gd name="T10" fmla="*/ 90 w 128"/>
                  <a:gd name="T11" fmla="*/ 45 h 85"/>
                  <a:gd name="T12" fmla="*/ 109 w 128"/>
                  <a:gd name="T13" fmla="*/ 50 h 85"/>
                  <a:gd name="T14" fmla="*/ 125 w 128"/>
                  <a:gd name="T15" fmla="*/ 58 h 85"/>
                  <a:gd name="T16" fmla="*/ 128 w 128"/>
                  <a:gd name="T17" fmla="*/ 66 h 85"/>
                  <a:gd name="T18" fmla="*/ 124 w 128"/>
                  <a:gd name="T19" fmla="*/ 70 h 85"/>
                  <a:gd name="T20" fmla="*/ 115 w 128"/>
                  <a:gd name="T21" fmla="*/ 69 h 85"/>
                  <a:gd name="T22" fmla="*/ 105 w 128"/>
                  <a:gd name="T23" fmla="*/ 69 h 85"/>
                  <a:gd name="T24" fmla="*/ 91 w 128"/>
                  <a:gd name="T25" fmla="*/ 71 h 85"/>
                  <a:gd name="T26" fmla="*/ 76 w 128"/>
                  <a:gd name="T27" fmla="*/ 71 h 85"/>
                  <a:gd name="T28" fmla="*/ 69 w 128"/>
                  <a:gd name="T29" fmla="*/ 70 h 85"/>
                  <a:gd name="T30" fmla="*/ 62 w 128"/>
                  <a:gd name="T31" fmla="*/ 70 h 85"/>
                  <a:gd name="T32" fmla="*/ 53 w 128"/>
                  <a:gd name="T33" fmla="*/ 72 h 85"/>
                  <a:gd name="T34" fmla="*/ 45 w 128"/>
                  <a:gd name="T35" fmla="*/ 78 h 85"/>
                  <a:gd name="T36" fmla="*/ 37 w 128"/>
                  <a:gd name="T37" fmla="*/ 83 h 85"/>
                  <a:gd name="T38" fmla="*/ 33 w 128"/>
                  <a:gd name="T39" fmla="*/ 74 h 85"/>
                  <a:gd name="T40" fmla="*/ 36 w 128"/>
                  <a:gd name="T41" fmla="*/ 71 h 85"/>
                  <a:gd name="T42" fmla="*/ 45 w 128"/>
                  <a:gd name="T43" fmla="*/ 63 h 85"/>
                  <a:gd name="T44" fmla="*/ 44 w 128"/>
                  <a:gd name="T45" fmla="*/ 61 h 85"/>
                  <a:gd name="T46" fmla="*/ 33 w 128"/>
                  <a:gd name="T47" fmla="*/ 65 h 85"/>
                  <a:gd name="T48" fmla="*/ 21 w 128"/>
                  <a:gd name="T49" fmla="*/ 72 h 85"/>
                  <a:gd name="T50" fmla="*/ 18 w 128"/>
                  <a:gd name="T51" fmla="*/ 63 h 85"/>
                  <a:gd name="T52" fmla="*/ 26 w 128"/>
                  <a:gd name="T53" fmla="*/ 55 h 85"/>
                  <a:gd name="T54" fmla="*/ 40 w 128"/>
                  <a:gd name="T55" fmla="*/ 48 h 85"/>
                  <a:gd name="T56" fmla="*/ 57 w 128"/>
                  <a:gd name="T57" fmla="*/ 43 h 85"/>
                  <a:gd name="T58" fmla="*/ 72 w 128"/>
                  <a:gd name="T59" fmla="*/ 37 h 85"/>
                  <a:gd name="T60" fmla="*/ 66 w 128"/>
                  <a:gd name="T61" fmla="*/ 35 h 85"/>
                  <a:gd name="T62" fmla="*/ 50 w 128"/>
                  <a:gd name="T63" fmla="*/ 37 h 85"/>
                  <a:gd name="T64" fmla="*/ 32 w 128"/>
                  <a:gd name="T65" fmla="*/ 38 h 85"/>
                  <a:gd name="T66" fmla="*/ 21 w 128"/>
                  <a:gd name="T67" fmla="*/ 42 h 85"/>
                  <a:gd name="T68" fmla="*/ 9 w 128"/>
                  <a:gd name="T69" fmla="*/ 46 h 85"/>
                  <a:gd name="T70" fmla="*/ 1 w 128"/>
                  <a:gd name="T71" fmla="*/ 48 h 85"/>
                  <a:gd name="T72" fmla="*/ 0 w 128"/>
                  <a:gd name="T73" fmla="*/ 40 h 85"/>
                  <a:gd name="T74" fmla="*/ 10 w 128"/>
                  <a:gd name="T75" fmla="*/ 32 h 85"/>
                  <a:gd name="T76" fmla="*/ 21 w 128"/>
                  <a:gd name="T77" fmla="*/ 23 h 85"/>
                  <a:gd name="T78" fmla="*/ 30 w 128"/>
                  <a:gd name="T79" fmla="*/ 15 h 85"/>
                  <a:gd name="T80" fmla="*/ 38 w 128"/>
                  <a:gd name="T81" fmla="*/ 9 h 85"/>
                  <a:gd name="T82" fmla="*/ 47 w 128"/>
                  <a:gd name="T83" fmla="*/ 2 h 85"/>
                  <a:gd name="T84" fmla="*/ 64 w 128"/>
                  <a:gd name="T85" fmla="*/ 6 h 85"/>
                  <a:gd name="T86" fmla="*/ 83 w 128"/>
                  <a:gd name="T87" fmla="*/ 16 h 85"/>
                  <a:gd name="T88" fmla="*/ 97 w 128"/>
                  <a:gd name="T89" fmla="*/ 28 h 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8"/>
                  <a:gd name="T136" fmla="*/ 0 h 85"/>
                  <a:gd name="T137" fmla="*/ 128 w 128"/>
                  <a:gd name="T138" fmla="*/ 85 h 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8" h="85">
                    <a:moveTo>
                      <a:pt x="97" y="28"/>
                    </a:moveTo>
                    <a:lnTo>
                      <a:pt x="99" y="32"/>
                    </a:lnTo>
                    <a:lnTo>
                      <a:pt x="101" y="35"/>
                    </a:lnTo>
                    <a:lnTo>
                      <a:pt x="103" y="39"/>
                    </a:lnTo>
                    <a:lnTo>
                      <a:pt x="106" y="42"/>
                    </a:lnTo>
                    <a:lnTo>
                      <a:pt x="103" y="42"/>
                    </a:lnTo>
                    <a:lnTo>
                      <a:pt x="99" y="42"/>
                    </a:lnTo>
                    <a:lnTo>
                      <a:pt x="96" y="42"/>
                    </a:lnTo>
                    <a:lnTo>
                      <a:pt x="92" y="42"/>
                    </a:lnTo>
                    <a:lnTo>
                      <a:pt x="88" y="42"/>
                    </a:lnTo>
                    <a:lnTo>
                      <a:pt x="84" y="42"/>
                    </a:lnTo>
                    <a:lnTo>
                      <a:pt x="80" y="42"/>
                    </a:lnTo>
                    <a:lnTo>
                      <a:pt x="77" y="42"/>
                    </a:lnTo>
                    <a:lnTo>
                      <a:pt x="77" y="43"/>
                    </a:lnTo>
                    <a:lnTo>
                      <a:pt x="79" y="43"/>
                    </a:lnTo>
                    <a:lnTo>
                      <a:pt x="81" y="44"/>
                    </a:lnTo>
                    <a:lnTo>
                      <a:pt x="83" y="44"/>
                    </a:lnTo>
                    <a:lnTo>
                      <a:pt x="90" y="45"/>
                    </a:lnTo>
                    <a:lnTo>
                      <a:pt x="96" y="46"/>
                    </a:lnTo>
                    <a:lnTo>
                      <a:pt x="103" y="48"/>
                    </a:lnTo>
                    <a:lnTo>
                      <a:pt x="109" y="50"/>
                    </a:lnTo>
                    <a:lnTo>
                      <a:pt x="115" y="52"/>
                    </a:lnTo>
                    <a:lnTo>
                      <a:pt x="120" y="55"/>
                    </a:lnTo>
                    <a:lnTo>
                      <a:pt x="125" y="58"/>
                    </a:lnTo>
                    <a:lnTo>
                      <a:pt x="128" y="61"/>
                    </a:lnTo>
                    <a:lnTo>
                      <a:pt x="128" y="63"/>
                    </a:lnTo>
                    <a:lnTo>
                      <a:pt x="128" y="66"/>
                    </a:lnTo>
                    <a:lnTo>
                      <a:pt x="128" y="68"/>
                    </a:lnTo>
                    <a:lnTo>
                      <a:pt x="127" y="71"/>
                    </a:lnTo>
                    <a:lnTo>
                      <a:pt x="124" y="70"/>
                    </a:lnTo>
                    <a:lnTo>
                      <a:pt x="122" y="69"/>
                    </a:lnTo>
                    <a:lnTo>
                      <a:pt x="119" y="69"/>
                    </a:lnTo>
                    <a:lnTo>
                      <a:pt x="115" y="69"/>
                    </a:lnTo>
                    <a:lnTo>
                      <a:pt x="110" y="69"/>
                    </a:lnTo>
                    <a:lnTo>
                      <a:pt x="105" y="69"/>
                    </a:lnTo>
                    <a:lnTo>
                      <a:pt x="100" y="70"/>
                    </a:lnTo>
                    <a:lnTo>
                      <a:pt x="96" y="71"/>
                    </a:lnTo>
                    <a:lnTo>
                      <a:pt x="91" y="71"/>
                    </a:lnTo>
                    <a:lnTo>
                      <a:pt x="86" y="72"/>
                    </a:lnTo>
                    <a:lnTo>
                      <a:pt x="81" y="71"/>
                    </a:lnTo>
                    <a:lnTo>
                      <a:pt x="76" y="71"/>
                    </a:lnTo>
                    <a:lnTo>
                      <a:pt x="74" y="70"/>
                    </a:lnTo>
                    <a:lnTo>
                      <a:pt x="72" y="70"/>
                    </a:lnTo>
                    <a:lnTo>
                      <a:pt x="69" y="70"/>
                    </a:lnTo>
                    <a:lnTo>
                      <a:pt x="67" y="70"/>
                    </a:lnTo>
                    <a:lnTo>
                      <a:pt x="64" y="70"/>
                    </a:lnTo>
                    <a:lnTo>
                      <a:pt x="62" y="70"/>
                    </a:lnTo>
                    <a:lnTo>
                      <a:pt x="60" y="70"/>
                    </a:lnTo>
                    <a:lnTo>
                      <a:pt x="57" y="71"/>
                    </a:lnTo>
                    <a:lnTo>
                      <a:pt x="53" y="72"/>
                    </a:lnTo>
                    <a:lnTo>
                      <a:pt x="50" y="74"/>
                    </a:lnTo>
                    <a:lnTo>
                      <a:pt x="47" y="76"/>
                    </a:lnTo>
                    <a:lnTo>
                      <a:pt x="45" y="78"/>
                    </a:lnTo>
                    <a:lnTo>
                      <a:pt x="43" y="80"/>
                    </a:lnTo>
                    <a:lnTo>
                      <a:pt x="40" y="82"/>
                    </a:lnTo>
                    <a:lnTo>
                      <a:pt x="37" y="83"/>
                    </a:lnTo>
                    <a:lnTo>
                      <a:pt x="32" y="85"/>
                    </a:lnTo>
                    <a:lnTo>
                      <a:pt x="33" y="74"/>
                    </a:lnTo>
                    <a:lnTo>
                      <a:pt x="34" y="73"/>
                    </a:lnTo>
                    <a:lnTo>
                      <a:pt x="35" y="72"/>
                    </a:lnTo>
                    <a:lnTo>
                      <a:pt x="36" y="71"/>
                    </a:lnTo>
                    <a:lnTo>
                      <a:pt x="39" y="68"/>
                    </a:lnTo>
                    <a:lnTo>
                      <a:pt x="42" y="65"/>
                    </a:lnTo>
                    <a:lnTo>
                      <a:pt x="45" y="63"/>
                    </a:lnTo>
                    <a:lnTo>
                      <a:pt x="51" y="60"/>
                    </a:lnTo>
                    <a:lnTo>
                      <a:pt x="47" y="60"/>
                    </a:lnTo>
                    <a:lnTo>
                      <a:pt x="44" y="61"/>
                    </a:lnTo>
                    <a:lnTo>
                      <a:pt x="41" y="62"/>
                    </a:lnTo>
                    <a:lnTo>
                      <a:pt x="38" y="63"/>
                    </a:lnTo>
                    <a:lnTo>
                      <a:pt x="33" y="65"/>
                    </a:lnTo>
                    <a:lnTo>
                      <a:pt x="29" y="67"/>
                    </a:lnTo>
                    <a:lnTo>
                      <a:pt x="25" y="70"/>
                    </a:lnTo>
                    <a:lnTo>
                      <a:pt x="21" y="72"/>
                    </a:lnTo>
                    <a:lnTo>
                      <a:pt x="18" y="69"/>
                    </a:lnTo>
                    <a:lnTo>
                      <a:pt x="18" y="66"/>
                    </a:lnTo>
                    <a:lnTo>
                      <a:pt x="18" y="63"/>
                    </a:lnTo>
                    <a:lnTo>
                      <a:pt x="20" y="60"/>
                    </a:lnTo>
                    <a:lnTo>
                      <a:pt x="23" y="57"/>
                    </a:lnTo>
                    <a:lnTo>
                      <a:pt x="26" y="55"/>
                    </a:lnTo>
                    <a:lnTo>
                      <a:pt x="30" y="52"/>
                    </a:lnTo>
                    <a:lnTo>
                      <a:pt x="34" y="50"/>
                    </a:lnTo>
                    <a:lnTo>
                      <a:pt x="40" y="48"/>
                    </a:lnTo>
                    <a:lnTo>
                      <a:pt x="45" y="46"/>
                    </a:lnTo>
                    <a:lnTo>
                      <a:pt x="51" y="45"/>
                    </a:lnTo>
                    <a:lnTo>
                      <a:pt x="57" y="43"/>
                    </a:lnTo>
                    <a:lnTo>
                      <a:pt x="62" y="41"/>
                    </a:lnTo>
                    <a:lnTo>
                      <a:pt x="67" y="39"/>
                    </a:lnTo>
                    <a:lnTo>
                      <a:pt x="72" y="37"/>
                    </a:lnTo>
                    <a:lnTo>
                      <a:pt x="77" y="34"/>
                    </a:lnTo>
                    <a:lnTo>
                      <a:pt x="72" y="35"/>
                    </a:lnTo>
                    <a:lnTo>
                      <a:pt x="66" y="35"/>
                    </a:lnTo>
                    <a:lnTo>
                      <a:pt x="60" y="36"/>
                    </a:lnTo>
                    <a:lnTo>
                      <a:pt x="56" y="37"/>
                    </a:lnTo>
                    <a:lnTo>
                      <a:pt x="50" y="37"/>
                    </a:lnTo>
                    <a:lnTo>
                      <a:pt x="44" y="38"/>
                    </a:lnTo>
                    <a:lnTo>
                      <a:pt x="38" y="38"/>
                    </a:lnTo>
                    <a:lnTo>
                      <a:pt x="32" y="38"/>
                    </a:lnTo>
                    <a:lnTo>
                      <a:pt x="29" y="39"/>
                    </a:lnTo>
                    <a:lnTo>
                      <a:pt x="24" y="40"/>
                    </a:lnTo>
                    <a:lnTo>
                      <a:pt x="21" y="42"/>
                    </a:lnTo>
                    <a:lnTo>
                      <a:pt x="17" y="43"/>
                    </a:lnTo>
                    <a:lnTo>
                      <a:pt x="13" y="45"/>
                    </a:lnTo>
                    <a:lnTo>
                      <a:pt x="9" y="46"/>
                    </a:lnTo>
                    <a:lnTo>
                      <a:pt x="6" y="48"/>
                    </a:lnTo>
                    <a:lnTo>
                      <a:pt x="3" y="50"/>
                    </a:lnTo>
                    <a:lnTo>
                      <a:pt x="1" y="48"/>
                    </a:lnTo>
                    <a:lnTo>
                      <a:pt x="0" y="45"/>
                    </a:lnTo>
                    <a:lnTo>
                      <a:pt x="0" y="43"/>
                    </a:lnTo>
                    <a:lnTo>
                      <a:pt x="0" y="40"/>
                    </a:lnTo>
                    <a:lnTo>
                      <a:pt x="3" y="38"/>
                    </a:lnTo>
                    <a:lnTo>
                      <a:pt x="6" y="35"/>
                    </a:lnTo>
                    <a:lnTo>
                      <a:pt x="10" y="32"/>
                    </a:lnTo>
                    <a:lnTo>
                      <a:pt x="14" y="29"/>
                    </a:lnTo>
                    <a:lnTo>
                      <a:pt x="17" y="26"/>
                    </a:lnTo>
                    <a:lnTo>
                      <a:pt x="21" y="23"/>
                    </a:lnTo>
                    <a:lnTo>
                      <a:pt x="24" y="20"/>
                    </a:lnTo>
                    <a:lnTo>
                      <a:pt x="27" y="17"/>
                    </a:lnTo>
                    <a:lnTo>
                      <a:pt x="30" y="15"/>
                    </a:lnTo>
                    <a:lnTo>
                      <a:pt x="32" y="13"/>
                    </a:lnTo>
                    <a:lnTo>
                      <a:pt x="35" y="11"/>
                    </a:lnTo>
                    <a:lnTo>
                      <a:pt x="38" y="9"/>
                    </a:lnTo>
                    <a:lnTo>
                      <a:pt x="41" y="7"/>
                    </a:lnTo>
                    <a:lnTo>
                      <a:pt x="44" y="5"/>
                    </a:lnTo>
                    <a:lnTo>
                      <a:pt x="47" y="2"/>
                    </a:lnTo>
                    <a:lnTo>
                      <a:pt x="48" y="0"/>
                    </a:lnTo>
                    <a:lnTo>
                      <a:pt x="56" y="3"/>
                    </a:lnTo>
                    <a:lnTo>
                      <a:pt x="64" y="6"/>
                    </a:lnTo>
                    <a:lnTo>
                      <a:pt x="71" y="9"/>
                    </a:lnTo>
                    <a:lnTo>
                      <a:pt x="77" y="12"/>
                    </a:lnTo>
                    <a:lnTo>
                      <a:pt x="83" y="16"/>
                    </a:lnTo>
                    <a:lnTo>
                      <a:pt x="88" y="20"/>
                    </a:lnTo>
                    <a:lnTo>
                      <a:pt x="93" y="24"/>
                    </a:lnTo>
                    <a:lnTo>
                      <a:pt x="97" y="28"/>
                    </a:lnTo>
                    <a:close/>
                  </a:path>
                </a:pathLst>
              </a:custGeom>
              <a:solidFill>
                <a:srgbClr val="FFFFFF"/>
              </a:solidFill>
              <a:ln w="9525">
                <a:noFill/>
                <a:round/>
                <a:headEnd/>
                <a:tailEnd/>
              </a:ln>
            </p:spPr>
            <p:txBody>
              <a:bodyPr/>
              <a:lstStyle/>
              <a:p>
                <a:endParaRPr lang="en-US"/>
              </a:p>
            </p:txBody>
          </p:sp>
          <p:sp>
            <p:nvSpPr>
              <p:cNvPr id="24666" name="Freeform 75"/>
              <p:cNvSpPr>
                <a:spLocks/>
              </p:cNvSpPr>
              <p:nvPr/>
            </p:nvSpPr>
            <p:spPr bwMode="auto">
              <a:xfrm>
                <a:off x="2824" y="3441"/>
                <a:ext cx="54" cy="57"/>
              </a:xfrm>
              <a:custGeom>
                <a:avLst/>
                <a:gdLst>
                  <a:gd name="T0" fmla="*/ 36 w 54"/>
                  <a:gd name="T1" fmla="*/ 42 h 57"/>
                  <a:gd name="T2" fmla="*/ 37 w 54"/>
                  <a:gd name="T3" fmla="*/ 44 h 57"/>
                  <a:gd name="T4" fmla="*/ 40 w 54"/>
                  <a:gd name="T5" fmla="*/ 46 h 57"/>
                  <a:gd name="T6" fmla="*/ 42 w 54"/>
                  <a:gd name="T7" fmla="*/ 48 h 57"/>
                  <a:gd name="T8" fmla="*/ 45 w 54"/>
                  <a:gd name="T9" fmla="*/ 49 h 57"/>
                  <a:gd name="T10" fmla="*/ 48 w 54"/>
                  <a:gd name="T11" fmla="*/ 51 h 57"/>
                  <a:gd name="T12" fmla="*/ 51 w 54"/>
                  <a:gd name="T13" fmla="*/ 53 h 57"/>
                  <a:gd name="T14" fmla="*/ 53 w 54"/>
                  <a:gd name="T15" fmla="*/ 55 h 57"/>
                  <a:gd name="T16" fmla="*/ 54 w 54"/>
                  <a:gd name="T17" fmla="*/ 57 h 57"/>
                  <a:gd name="T18" fmla="*/ 43 w 54"/>
                  <a:gd name="T19" fmla="*/ 53 h 57"/>
                  <a:gd name="T20" fmla="*/ 33 w 54"/>
                  <a:gd name="T21" fmla="*/ 49 h 57"/>
                  <a:gd name="T22" fmla="*/ 26 w 54"/>
                  <a:gd name="T23" fmla="*/ 43 h 57"/>
                  <a:gd name="T24" fmla="*/ 20 w 54"/>
                  <a:gd name="T25" fmla="*/ 38 h 57"/>
                  <a:gd name="T26" fmla="*/ 16 w 54"/>
                  <a:gd name="T27" fmla="*/ 31 h 57"/>
                  <a:gd name="T28" fmla="*/ 13 w 54"/>
                  <a:gd name="T29" fmla="*/ 25 h 57"/>
                  <a:gd name="T30" fmla="*/ 12 w 54"/>
                  <a:gd name="T31" fmla="*/ 18 h 57"/>
                  <a:gd name="T32" fmla="*/ 12 w 54"/>
                  <a:gd name="T33" fmla="*/ 11 h 57"/>
                  <a:gd name="T34" fmla="*/ 9 w 54"/>
                  <a:gd name="T35" fmla="*/ 8 h 57"/>
                  <a:gd name="T36" fmla="*/ 6 w 54"/>
                  <a:gd name="T37" fmla="*/ 5 h 57"/>
                  <a:gd name="T38" fmla="*/ 3 w 54"/>
                  <a:gd name="T39" fmla="*/ 3 h 57"/>
                  <a:gd name="T40" fmla="*/ 0 w 54"/>
                  <a:gd name="T41" fmla="*/ 0 h 57"/>
                  <a:gd name="T42" fmla="*/ 11 w 54"/>
                  <a:gd name="T43" fmla="*/ 4 h 57"/>
                  <a:gd name="T44" fmla="*/ 19 w 54"/>
                  <a:gd name="T45" fmla="*/ 8 h 57"/>
                  <a:gd name="T46" fmla="*/ 26 w 54"/>
                  <a:gd name="T47" fmla="*/ 12 h 57"/>
                  <a:gd name="T48" fmla="*/ 30 w 54"/>
                  <a:gd name="T49" fmla="*/ 18 h 57"/>
                  <a:gd name="T50" fmla="*/ 33 w 54"/>
                  <a:gd name="T51" fmla="*/ 23 h 57"/>
                  <a:gd name="T52" fmla="*/ 35 w 54"/>
                  <a:gd name="T53" fmla="*/ 29 h 57"/>
                  <a:gd name="T54" fmla="*/ 36 w 54"/>
                  <a:gd name="T55" fmla="*/ 36 h 57"/>
                  <a:gd name="T56" fmla="*/ 36 w 54"/>
                  <a:gd name="T57" fmla="*/ 42 h 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4"/>
                  <a:gd name="T88" fmla="*/ 0 h 57"/>
                  <a:gd name="T89" fmla="*/ 54 w 54"/>
                  <a:gd name="T90" fmla="*/ 57 h 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4" h="57">
                    <a:moveTo>
                      <a:pt x="36" y="42"/>
                    </a:moveTo>
                    <a:lnTo>
                      <a:pt x="37" y="44"/>
                    </a:lnTo>
                    <a:lnTo>
                      <a:pt x="40" y="46"/>
                    </a:lnTo>
                    <a:lnTo>
                      <a:pt x="42" y="48"/>
                    </a:lnTo>
                    <a:lnTo>
                      <a:pt x="45" y="49"/>
                    </a:lnTo>
                    <a:lnTo>
                      <a:pt x="48" y="51"/>
                    </a:lnTo>
                    <a:lnTo>
                      <a:pt x="51" y="53"/>
                    </a:lnTo>
                    <a:lnTo>
                      <a:pt x="53" y="55"/>
                    </a:lnTo>
                    <a:lnTo>
                      <a:pt x="54" y="57"/>
                    </a:lnTo>
                    <a:lnTo>
                      <a:pt x="43" y="53"/>
                    </a:lnTo>
                    <a:lnTo>
                      <a:pt x="33" y="49"/>
                    </a:lnTo>
                    <a:lnTo>
                      <a:pt x="26" y="43"/>
                    </a:lnTo>
                    <a:lnTo>
                      <a:pt x="20" y="38"/>
                    </a:lnTo>
                    <a:lnTo>
                      <a:pt x="16" y="31"/>
                    </a:lnTo>
                    <a:lnTo>
                      <a:pt x="13" y="25"/>
                    </a:lnTo>
                    <a:lnTo>
                      <a:pt x="12" y="18"/>
                    </a:lnTo>
                    <a:lnTo>
                      <a:pt x="12" y="11"/>
                    </a:lnTo>
                    <a:lnTo>
                      <a:pt x="9" y="8"/>
                    </a:lnTo>
                    <a:lnTo>
                      <a:pt x="6" y="5"/>
                    </a:lnTo>
                    <a:lnTo>
                      <a:pt x="3" y="3"/>
                    </a:lnTo>
                    <a:lnTo>
                      <a:pt x="0" y="0"/>
                    </a:lnTo>
                    <a:lnTo>
                      <a:pt x="11" y="4"/>
                    </a:lnTo>
                    <a:lnTo>
                      <a:pt x="19" y="8"/>
                    </a:lnTo>
                    <a:lnTo>
                      <a:pt x="26" y="12"/>
                    </a:lnTo>
                    <a:lnTo>
                      <a:pt x="30" y="18"/>
                    </a:lnTo>
                    <a:lnTo>
                      <a:pt x="33" y="23"/>
                    </a:lnTo>
                    <a:lnTo>
                      <a:pt x="35" y="29"/>
                    </a:lnTo>
                    <a:lnTo>
                      <a:pt x="36" y="36"/>
                    </a:lnTo>
                    <a:lnTo>
                      <a:pt x="36" y="42"/>
                    </a:lnTo>
                    <a:close/>
                  </a:path>
                </a:pathLst>
              </a:custGeom>
              <a:solidFill>
                <a:srgbClr val="FFFFFF"/>
              </a:solidFill>
              <a:ln w="9525">
                <a:noFill/>
                <a:round/>
                <a:headEnd/>
                <a:tailEnd/>
              </a:ln>
            </p:spPr>
            <p:txBody>
              <a:bodyPr/>
              <a:lstStyle/>
              <a:p>
                <a:endParaRPr lang="en-US"/>
              </a:p>
            </p:txBody>
          </p:sp>
          <p:sp>
            <p:nvSpPr>
              <p:cNvPr id="24667" name="Freeform 76"/>
              <p:cNvSpPr>
                <a:spLocks/>
              </p:cNvSpPr>
              <p:nvPr/>
            </p:nvSpPr>
            <p:spPr bwMode="auto">
              <a:xfrm>
                <a:off x="2871" y="3462"/>
                <a:ext cx="16" cy="11"/>
              </a:xfrm>
              <a:custGeom>
                <a:avLst/>
                <a:gdLst>
                  <a:gd name="T0" fmla="*/ 12 w 16"/>
                  <a:gd name="T1" fmla="*/ 2 h 11"/>
                  <a:gd name="T2" fmla="*/ 13 w 16"/>
                  <a:gd name="T3" fmla="*/ 3 h 11"/>
                  <a:gd name="T4" fmla="*/ 14 w 16"/>
                  <a:gd name="T5" fmla="*/ 4 h 11"/>
                  <a:gd name="T6" fmla="*/ 16 w 16"/>
                  <a:gd name="T7" fmla="*/ 6 h 11"/>
                  <a:gd name="T8" fmla="*/ 15 w 16"/>
                  <a:gd name="T9" fmla="*/ 7 h 11"/>
                  <a:gd name="T10" fmla="*/ 13 w 16"/>
                  <a:gd name="T11" fmla="*/ 8 h 11"/>
                  <a:gd name="T12" fmla="*/ 13 w 16"/>
                  <a:gd name="T13" fmla="*/ 9 h 11"/>
                  <a:gd name="T14" fmla="*/ 13 w 16"/>
                  <a:gd name="T15" fmla="*/ 10 h 11"/>
                  <a:gd name="T16" fmla="*/ 12 w 16"/>
                  <a:gd name="T17" fmla="*/ 11 h 11"/>
                  <a:gd name="T18" fmla="*/ 7 w 16"/>
                  <a:gd name="T19" fmla="*/ 9 h 11"/>
                  <a:gd name="T20" fmla="*/ 2 w 16"/>
                  <a:gd name="T21" fmla="*/ 6 h 11"/>
                  <a:gd name="T22" fmla="*/ 0 w 16"/>
                  <a:gd name="T23" fmla="*/ 4 h 11"/>
                  <a:gd name="T24" fmla="*/ 1 w 16"/>
                  <a:gd name="T25" fmla="*/ 0 h 11"/>
                  <a:gd name="T26" fmla="*/ 4 w 16"/>
                  <a:gd name="T27" fmla="*/ 0 h 11"/>
                  <a:gd name="T28" fmla="*/ 7 w 16"/>
                  <a:gd name="T29" fmla="*/ 0 h 11"/>
                  <a:gd name="T30" fmla="*/ 10 w 16"/>
                  <a:gd name="T31" fmla="*/ 1 h 11"/>
                  <a:gd name="T32" fmla="*/ 12 w 16"/>
                  <a:gd name="T33" fmla="*/ 2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
                  <a:gd name="T52" fmla="*/ 0 h 11"/>
                  <a:gd name="T53" fmla="*/ 16 w 16"/>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 h="11">
                    <a:moveTo>
                      <a:pt x="12" y="2"/>
                    </a:moveTo>
                    <a:lnTo>
                      <a:pt x="13" y="3"/>
                    </a:lnTo>
                    <a:lnTo>
                      <a:pt x="14" y="4"/>
                    </a:lnTo>
                    <a:lnTo>
                      <a:pt x="16" y="6"/>
                    </a:lnTo>
                    <a:lnTo>
                      <a:pt x="15" y="7"/>
                    </a:lnTo>
                    <a:lnTo>
                      <a:pt x="13" y="8"/>
                    </a:lnTo>
                    <a:lnTo>
                      <a:pt x="13" y="9"/>
                    </a:lnTo>
                    <a:lnTo>
                      <a:pt x="13" y="10"/>
                    </a:lnTo>
                    <a:lnTo>
                      <a:pt x="12" y="11"/>
                    </a:lnTo>
                    <a:lnTo>
                      <a:pt x="7" y="9"/>
                    </a:lnTo>
                    <a:lnTo>
                      <a:pt x="2" y="6"/>
                    </a:lnTo>
                    <a:lnTo>
                      <a:pt x="0" y="4"/>
                    </a:lnTo>
                    <a:lnTo>
                      <a:pt x="1" y="0"/>
                    </a:lnTo>
                    <a:lnTo>
                      <a:pt x="4" y="0"/>
                    </a:lnTo>
                    <a:lnTo>
                      <a:pt x="7" y="0"/>
                    </a:lnTo>
                    <a:lnTo>
                      <a:pt x="10" y="1"/>
                    </a:lnTo>
                    <a:lnTo>
                      <a:pt x="12" y="2"/>
                    </a:lnTo>
                    <a:close/>
                  </a:path>
                </a:pathLst>
              </a:custGeom>
              <a:solidFill>
                <a:srgbClr val="FFFFFF"/>
              </a:solidFill>
              <a:ln w="9525">
                <a:noFill/>
                <a:round/>
                <a:headEnd/>
                <a:tailEnd/>
              </a:ln>
            </p:spPr>
            <p:txBody>
              <a:bodyPr/>
              <a:lstStyle/>
              <a:p>
                <a:endParaRPr lang="en-US"/>
              </a:p>
            </p:txBody>
          </p:sp>
          <p:sp>
            <p:nvSpPr>
              <p:cNvPr id="24668" name="Freeform 77"/>
              <p:cNvSpPr>
                <a:spLocks/>
              </p:cNvSpPr>
              <p:nvPr/>
            </p:nvSpPr>
            <p:spPr bwMode="auto">
              <a:xfrm>
                <a:off x="3075" y="3477"/>
                <a:ext cx="330" cy="73"/>
              </a:xfrm>
              <a:custGeom>
                <a:avLst/>
                <a:gdLst>
                  <a:gd name="T0" fmla="*/ 289 w 330"/>
                  <a:gd name="T1" fmla="*/ 12 h 73"/>
                  <a:gd name="T2" fmla="*/ 316 w 330"/>
                  <a:gd name="T3" fmla="*/ 21 h 73"/>
                  <a:gd name="T4" fmla="*/ 330 w 330"/>
                  <a:gd name="T5" fmla="*/ 28 h 73"/>
                  <a:gd name="T6" fmla="*/ 320 w 330"/>
                  <a:gd name="T7" fmla="*/ 40 h 73"/>
                  <a:gd name="T8" fmla="*/ 318 w 330"/>
                  <a:gd name="T9" fmla="*/ 44 h 73"/>
                  <a:gd name="T10" fmla="*/ 300 w 330"/>
                  <a:gd name="T11" fmla="*/ 35 h 73"/>
                  <a:gd name="T12" fmla="*/ 273 w 330"/>
                  <a:gd name="T13" fmla="*/ 25 h 73"/>
                  <a:gd name="T14" fmla="*/ 243 w 330"/>
                  <a:gd name="T15" fmla="*/ 18 h 73"/>
                  <a:gd name="T16" fmla="*/ 210 w 330"/>
                  <a:gd name="T17" fmla="*/ 14 h 73"/>
                  <a:gd name="T18" fmla="*/ 207 w 330"/>
                  <a:gd name="T19" fmla="*/ 16 h 73"/>
                  <a:gd name="T20" fmla="*/ 243 w 330"/>
                  <a:gd name="T21" fmla="*/ 27 h 73"/>
                  <a:gd name="T22" fmla="*/ 280 w 330"/>
                  <a:gd name="T23" fmla="*/ 46 h 73"/>
                  <a:gd name="T24" fmla="*/ 277 w 330"/>
                  <a:gd name="T25" fmla="*/ 52 h 73"/>
                  <a:gd name="T26" fmla="*/ 262 w 330"/>
                  <a:gd name="T27" fmla="*/ 54 h 73"/>
                  <a:gd name="T28" fmla="*/ 242 w 330"/>
                  <a:gd name="T29" fmla="*/ 51 h 73"/>
                  <a:gd name="T30" fmla="*/ 220 w 330"/>
                  <a:gd name="T31" fmla="*/ 49 h 73"/>
                  <a:gd name="T32" fmla="*/ 204 w 330"/>
                  <a:gd name="T33" fmla="*/ 47 h 73"/>
                  <a:gd name="T34" fmla="*/ 191 w 330"/>
                  <a:gd name="T35" fmla="*/ 45 h 73"/>
                  <a:gd name="T36" fmla="*/ 196 w 330"/>
                  <a:gd name="T37" fmla="*/ 48 h 73"/>
                  <a:gd name="T38" fmla="*/ 218 w 330"/>
                  <a:gd name="T39" fmla="*/ 53 h 73"/>
                  <a:gd name="T40" fmla="*/ 228 w 330"/>
                  <a:gd name="T41" fmla="*/ 61 h 73"/>
                  <a:gd name="T42" fmla="*/ 213 w 330"/>
                  <a:gd name="T43" fmla="*/ 64 h 73"/>
                  <a:gd name="T44" fmla="*/ 199 w 330"/>
                  <a:gd name="T45" fmla="*/ 64 h 73"/>
                  <a:gd name="T46" fmla="*/ 186 w 330"/>
                  <a:gd name="T47" fmla="*/ 58 h 73"/>
                  <a:gd name="T48" fmla="*/ 165 w 330"/>
                  <a:gd name="T49" fmla="*/ 53 h 73"/>
                  <a:gd name="T50" fmla="*/ 150 w 330"/>
                  <a:gd name="T51" fmla="*/ 51 h 73"/>
                  <a:gd name="T52" fmla="*/ 152 w 330"/>
                  <a:gd name="T53" fmla="*/ 58 h 73"/>
                  <a:gd name="T54" fmla="*/ 142 w 330"/>
                  <a:gd name="T55" fmla="*/ 64 h 73"/>
                  <a:gd name="T56" fmla="*/ 135 w 330"/>
                  <a:gd name="T57" fmla="*/ 58 h 73"/>
                  <a:gd name="T58" fmla="*/ 120 w 330"/>
                  <a:gd name="T59" fmla="*/ 51 h 73"/>
                  <a:gd name="T60" fmla="*/ 109 w 330"/>
                  <a:gd name="T61" fmla="*/ 43 h 73"/>
                  <a:gd name="T62" fmla="*/ 103 w 330"/>
                  <a:gd name="T63" fmla="*/ 43 h 73"/>
                  <a:gd name="T64" fmla="*/ 117 w 330"/>
                  <a:gd name="T65" fmla="*/ 56 h 73"/>
                  <a:gd name="T66" fmla="*/ 112 w 330"/>
                  <a:gd name="T67" fmla="*/ 68 h 73"/>
                  <a:gd name="T68" fmla="*/ 93 w 330"/>
                  <a:gd name="T69" fmla="*/ 68 h 73"/>
                  <a:gd name="T70" fmla="*/ 76 w 330"/>
                  <a:gd name="T71" fmla="*/ 66 h 73"/>
                  <a:gd name="T72" fmla="*/ 60 w 330"/>
                  <a:gd name="T73" fmla="*/ 65 h 73"/>
                  <a:gd name="T74" fmla="*/ 35 w 330"/>
                  <a:gd name="T75" fmla="*/ 59 h 73"/>
                  <a:gd name="T76" fmla="*/ 21 w 330"/>
                  <a:gd name="T77" fmla="*/ 55 h 73"/>
                  <a:gd name="T78" fmla="*/ 27 w 330"/>
                  <a:gd name="T79" fmla="*/ 64 h 73"/>
                  <a:gd name="T80" fmla="*/ 14 w 330"/>
                  <a:gd name="T81" fmla="*/ 68 h 73"/>
                  <a:gd name="T82" fmla="*/ 0 w 330"/>
                  <a:gd name="T83" fmla="*/ 47 h 73"/>
                  <a:gd name="T84" fmla="*/ 43 w 330"/>
                  <a:gd name="T85" fmla="*/ 42 h 73"/>
                  <a:gd name="T86" fmla="*/ 84 w 330"/>
                  <a:gd name="T87" fmla="*/ 34 h 73"/>
                  <a:gd name="T88" fmla="*/ 99 w 330"/>
                  <a:gd name="T89" fmla="*/ 30 h 73"/>
                  <a:gd name="T90" fmla="*/ 86 w 330"/>
                  <a:gd name="T91" fmla="*/ 31 h 73"/>
                  <a:gd name="T92" fmla="*/ 71 w 330"/>
                  <a:gd name="T93" fmla="*/ 30 h 73"/>
                  <a:gd name="T94" fmla="*/ 77 w 330"/>
                  <a:gd name="T95" fmla="*/ 22 h 73"/>
                  <a:gd name="T96" fmla="*/ 117 w 330"/>
                  <a:gd name="T97" fmla="*/ 24 h 73"/>
                  <a:gd name="T98" fmla="*/ 155 w 330"/>
                  <a:gd name="T99" fmla="*/ 29 h 73"/>
                  <a:gd name="T100" fmla="*/ 166 w 330"/>
                  <a:gd name="T101" fmla="*/ 30 h 73"/>
                  <a:gd name="T102" fmla="*/ 178 w 330"/>
                  <a:gd name="T103" fmla="*/ 30 h 73"/>
                  <a:gd name="T104" fmla="*/ 162 w 330"/>
                  <a:gd name="T105" fmla="*/ 24 h 73"/>
                  <a:gd name="T106" fmla="*/ 143 w 330"/>
                  <a:gd name="T107" fmla="*/ 20 h 73"/>
                  <a:gd name="T108" fmla="*/ 151 w 330"/>
                  <a:gd name="T109" fmla="*/ 14 h 73"/>
                  <a:gd name="T110" fmla="*/ 162 w 330"/>
                  <a:gd name="T111" fmla="*/ 10 h 73"/>
                  <a:gd name="T112" fmla="*/ 188 w 330"/>
                  <a:gd name="T113" fmla="*/ 9 h 73"/>
                  <a:gd name="T114" fmla="*/ 211 w 330"/>
                  <a:gd name="T115" fmla="*/ 4 h 73"/>
                  <a:gd name="T116" fmla="*/ 234 w 330"/>
                  <a:gd name="T117" fmla="*/ 0 h 73"/>
                  <a:gd name="T118" fmla="*/ 261 w 330"/>
                  <a:gd name="T119" fmla="*/ 3 h 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30"/>
                  <a:gd name="T181" fmla="*/ 0 h 73"/>
                  <a:gd name="T182" fmla="*/ 330 w 330"/>
                  <a:gd name="T183" fmla="*/ 73 h 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30" h="73">
                    <a:moveTo>
                      <a:pt x="269" y="5"/>
                    </a:moveTo>
                    <a:lnTo>
                      <a:pt x="276" y="7"/>
                    </a:lnTo>
                    <a:lnTo>
                      <a:pt x="283" y="9"/>
                    </a:lnTo>
                    <a:lnTo>
                      <a:pt x="289" y="12"/>
                    </a:lnTo>
                    <a:lnTo>
                      <a:pt x="296" y="14"/>
                    </a:lnTo>
                    <a:lnTo>
                      <a:pt x="303" y="16"/>
                    </a:lnTo>
                    <a:lnTo>
                      <a:pt x="309" y="18"/>
                    </a:lnTo>
                    <a:lnTo>
                      <a:pt x="316" y="21"/>
                    </a:lnTo>
                    <a:lnTo>
                      <a:pt x="323" y="23"/>
                    </a:lnTo>
                    <a:lnTo>
                      <a:pt x="326" y="25"/>
                    </a:lnTo>
                    <a:lnTo>
                      <a:pt x="328" y="26"/>
                    </a:lnTo>
                    <a:lnTo>
                      <a:pt x="330" y="28"/>
                    </a:lnTo>
                    <a:lnTo>
                      <a:pt x="330" y="30"/>
                    </a:lnTo>
                    <a:lnTo>
                      <a:pt x="327" y="33"/>
                    </a:lnTo>
                    <a:lnTo>
                      <a:pt x="323" y="36"/>
                    </a:lnTo>
                    <a:lnTo>
                      <a:pt x="320" y="40"/>
                    </a:lnTo>
                    <a:lnTo>
                      <a:pt x="319" y="43"/>
                    </a:lnTo>
                    <a:lnTo>
                      <a:pt x="318" y="43"/>
                    </a:lnTo>
                    <a:lnTo>
                      <a:pt x="318" y="44"/>
                    </a:lnTo>
                    <a:lnTo>
                      <a:pt x="312" y="41"/>
                    </a:lnTo>
                    <a:lnTo>
                      <a:pt x="306" y="38"/>
                    </a:lnTo>
                    <a:lnTo>
                      <a:pt x="300" y="35"/>
                    </a:lnTo>
                    <a:lnTo>
                      <a:pt x="294" y="32"/>
                    </a:lnTo>
                    <a:lnTo>
                      <a:pt x="287" y="30"/>
                    </a:lnTo>
                    <a:lnTo>
                      <a:pt x="280" y="27"/>
                    </a:lnTo>
                    <a:lnTo>
                      <a:pt x="273" y="25"/>
                    </a:lnTo>
                    <a:lnTo>
                      <a:pt x="266" y="23"/>
                    </a:lnTo>
                    <a:lnTo>
                      <a:pt x="259" y="22"/>
                    </a:lnTo>
                    <a:lnTo>
                      <a:pt x="251" y="20"/>
                    </a:lnTo>
                    <a:lnTo>
                      <a:pt x="243" y="18"/>
                    </a:lnTo>
                    <a:lnTo>
                      <a:pt x="235" y="17"/>
                    </a:lnTo>
                    <a:lnTo>
                      <a:pt x="227" y="16"/>
                    </a:lnTo>
                    <a:lnTo>
                      <a:pt x="219" y="15"/>
                    </a:lnTo>
                    <a:lnTo>
                      <a:pt x="210" y="14"/>
                    </a:lnTo>
                    <a:lnTo>
                      <a:pt x="201" y="13"/>
                    </a:lnTo>
                    <a:lnTo>
                      <a:pt x="202" y="15"/>
                    </a:lnTo>
                    <a:lnTo>
                      <a:pt x="204" y="15"/>
                    </a:lnTo>
                    <a:lnTo>
                      <a:pt x="207" y="16"/>
                    </a:lnTo>
                    <a:lnTo>
                      <a:pt x="210" y="17"/>
                    </a:lnTo>
                    <a:lnTo>
                      <a:pt x="222" y="19"/>
                    </a:lnTo>
                    <a:lnTo>
                      <a:pt x="233" y="23"/>
                    </a:lnTo>
                    <a:lnTo>
                      <a:pt x="243" y="27"/>
                    </a:lnTo>
                    <a:lnTo>
                      <a:pt x="253" y="32"/>
                    </a:lnTo>
                    <a:lnTo>
                      <a:pt x="262" y="36"/>
                    </a:lnTo>
                    <a:lnTo>
                      <a:pt x="271" y="41"/>
                    </a:lnTo>
                    <a:lnTo>
                      <a:pt x="280" y="46"/>
                    </a:lnTo>
                    <a:lnTo>
                      <a:pt x="290" y="50"/>
                    </a:lnTo>
                    <a:lnTo>
                      <a:pt x="285" y="51"/>
                    </a:lnTo>
                    <a:lnTo>
                      <a:pt x="282" y="51"/>
                    </a:lnTo>
                    <a:lnTo>
                      <a:pt x="277" y="52"/>
                    </a:lnTo>
                    <a:lnTo>
                      <a:pt x="274" y="53"/>
                    </a:lnTo>
                    <a:lnTo>
                      <a:pt x="270" y="54"/>
                    </a:lnTo>
                    <a:lnTo>
                      <a:pt x="267" y="54"/>
                    </a:lnTo>
                    <a:lnTo>
                      <a:pt x="262" y="54"/>
                    </a:lnTo>
                    <a:lnTo>
                      <a:pt x="257" y="54"/>
                    </a:lnTo>
                    <a:lnTo>
                      <a:pt x="252" y="53"/>
                    </a:lnTo>
                    <a:lnTo>
                      <a:pt x="247" y="52"/>
                    </a:lnTo>
                    <a:lnTo>
                      <a:pt x="242" y="51"/>
                    </a:lnTo>
                    <a:lnTo>
                      <a:pt x="237" y="51"/>
                    </a:lnTo>
                    <a:lnTo>
                      <a:pt x="231" y="50"/>
                    </a:lnTo>
                    <a:lnTo>
                      <a:pt x="226" y="50"/>
                    </a:lnTo>
                    <a:lnTo>
                      <a:pt x="220" y="49"/>
                    </a:lnTo>
                    <a:lnTo>
                      <a:pt x="214" y="48"/>
                    </a:lnTo>
                    <a:lnTo>
                      <a:pt x="211" y="48"/>
                    </a:lnTo>
                    <a:lnTo>
                      <a:pt x="208" y="48"/>
                    </a:lnTo>
                    <a:lnTo>
                      <a:pt x="204" y="47"/>
                    </a:lnTo>
                    <a:lnTo>
                      <a:pt x="201" y="46"/>
                    </a:lnTo>
                    <a:lnTo>
                      <a:pt x="198" y="46"/>
                    </a:lnTo>
                    <a:lnTo>
                      <a:pt x="195" y="46"/>
                    </a:lnTo>
                    <a:lnTo>
                      <a:pt x="191" y="45"/>
                    </a:lnTo>
                    <a:lnTo>
                      <a:pt x="187" y="45"/>
                    </a:lnTo>
                    <a:lnTo>
                      <a:pt x="192" y="47"/>
                    </a:lnTo>
                    <a:lnTo>
                      <a:pt x="196" y="48"/>
                    </a:lnTo>
                    <a:lnTo>
                      <a:pt x="202" y="49"/>
                    </a:lnTo>
                    <a:lnTo>
                      <a:pt x="207" y="50"/>
                    </a:lnTo>
                    <a:lnTo>
                      <a:pt x="213" y="52"/>
                    </a:lnTo>
                    <a:lnTo>
                      <a:pt x="218" y="53"/>
                    </a:lnTo>
                    <a:lnTo>
                      <a:pt x="223" y="55"/>
                    </a:lnTo>
                    <a:lnTo>
                      <a:pt x="227" y="57"/>
                    </a:lnTo>
                    <a:lnTo>
                      <a:pt x="232" y="61"/>
                    </a:lnTo>
                    <a:lnTo>
                      <a:pt x="228" y="61"/>
                    </a:lnTo>
                    <a:lnTo>
                      <a:pt x="225" y="62"/>
                    </a:lnTo>
                    <a:lnTo>
                      <a:pt x="220" y="63"/>
                    </a:lnTo>
                    <a:lnTo>
                      <a:pt x="217" y="63"/>
                    </a:lnTo>
                    <a:lnTo>
                      <a:pt x="213" y="64"/>
                    </a:lnTo>
                    <a:lnTo>
                      <a:pt x="209" y="65"/>
                    </a:lnTo>
                    <a:lnTo>
                      <a:pt x="205" y="65"/>
                    </a:lnTo>
                    <a:lnTo>
                      <a:pt x="201" y="66"/>
                    </a:lnTo>
                    <a:lnTo>
                      <a:pt x="199" y="64"/>
                    </a:lnTo>
                    <a:lnTo>
                      <a:pt x="198" y="63"/>
                    </a:lnTo>
                    <a:lnTo>
                      <a:pt x="195" y="61"/>
                    </a:lnTo>
                    <a:lnTo>
                      <a:pt x="190" y="60"/>
                    </a:lnTo>
                    <a:lnTo>
                      <a:pt x="186" y="58"/>
                    </a:lnTo>
                    <a:lnTo>
                      <a:pt x="181" y="56"/>
                    </a:lnTo>
                    <a:lnTo>
                      <a:pt x="175" y="55"/>
                    </a:lnTo>
                    <a:lnTo>
                      <a:pt x="170" y="54"/>
                    </a:lnTo>
                    <a:lnTo>
                      <a:pt x="165" y="53"/>
                    </a:lnTo>
                    <a:lnTo>
                      <a:pt x="159" y="52"/>
                    </a:lnTo>
                    <a:lnTo>
                      <a:pt x="153" y="51"/>
                    </a:lnTo>
                    <a:lnTo>
                      <a:pt x="147" y="50"/>
                    </a:lnTo>
                    <a:lnTo>
                      <a:pt x="150" y="51"/>
                    </a:lnTo>
                    <a:lnTo>
                      <a:pt x="151" y="53"/>
                    </a:lnTo>
                    <a:lnTo>
                      <a:pt x="153" y="54"/>
                    </a:lnTo>
                    <a:lnTo>
                      <a:pt x="154" y="56"/>
                    </a:lnTo>
                    <a:lnTo>
                      <a:pt x="152" y="58"/>
                    </a:lnTo>
                    <a:lnTo>
                      <a:pt x="150" y="60"/>
                    </a:lnTo>
                    <a:lnTo>
                      <a:pt x="147" y="62"/>
                    </a:lnTo>
                    <a:lnTo>
                      <a:pt x="144" y="64"/>
                    </a:lnTo>
                    <a:lnTo>
                      <a:pt x="142" y="64"/>
                    </a:lnTo>
                    <a:lnTo>
                      <a:pt x="141" y="63"/>
                    </a:lnTo>
                    <a:lnTo>
                      <a:pt x="140" y="61"/>
                    </a:lnTo>
                    <a:lnTo>
                      <a:pt x="138" y="61"/>
                    </a:lnTo>
                    <a:lnTo>
                      <a:pt x="135" y="58"/>
                    </a:lnTo>
                    <a:lnTo>
                      <a:pt x="131" y="56"/>
                    </a:lnTo>
                    <a:lnTo>
                      <a:pt x="127" y="54"/>
                    </a:lnTo>
                    <a:lnTo>
                      <a:pt x="124" y="53"/>
                    </a:lnTo>
                    <a:lnTo>
                      <a:pt x="120" y="51"/>
                    </a:lnTo>
                    <a:lnTo>
                      <a:pt x="117" y="49"/>
                    </a:lnTo>
                    <a:lnTo>
                      <a:pt x="114" y="46"/>
                    </a:lnTo>
                    <a:lnTo>
                      <a:pt x="112" y="44"/>
                    </a:lnTo>
                    <a:lnTo>
                      <a:pt x="109" y="43"/>
                    </a:lnTo>
                    <a:lnTo>
                      <a:pt x="106" y="41"/>
                    </a:lnTo>
                    <a:lnTo>
                      <a:pt x="103" y="40"/>
                    </a:lnTo>
                    <a:lnTo>
                      <a:pt x="99" y="39"/>
                    </a:lnTo>
                    <a:lnTo>
                      <a:pt x="103" y="43"/>
                    </a:lnTo>
                    <a:lnTo>
                      <a:pt x="107" y="46"/>
                    </a:lnTo>
                    <a:lnTo>
                      <a:pt x="111" y="50"/>
                    </a:lnTo>
                    <a:lnTo>
                      <a:pt x="115" y="53"/>
                    </a:lnTo>
                    <a:lnTo>
                      <a:pt x="117" y="56"/>
                    </a:lnTo>
                    <a:lnTo>
                      <a:pt x="120" y="60"/>
                    </a:lnTo>
                    <a:lnTo>
                      <a:pt x="120" y="64"/>
                    </a:lnTo>
                    <a:lnTo>
                      <a:pt x="116" y="67"/>
                    </a:lnTo>
                    <a:lnTo>
                      <a:pt x="112" y="68"/>
                    </a:lnTo>
                    <a:lnTo>
                      <a:pt x="107" y="68"/>
                    </a:lnTo>
                    <a:lnTo>
                      <a:pt x="102" y="68"/>
                    </a:lnTo>
                    <a:lnTo>
                      <a:pt x="97" y="68"/>
                    </a:lnTo>
                    <a:lnTo>
                      <a:pt x="93" y="68"/>
                    </a:lnTo>
                    <a:lnTo>
                      <a:pt x="88" y="67"/>
                    </a:lnTo>
                    <a:lnTo>
                      <a:pt x="83" y="67"/>
                    </a:lnTo>
                    <a:lnTo>
                      <a:pt x="78" y="67"/>
                    </a:lnTo>
                    <a:lnTo>
                      <a:pt x="76" y="66"/>
                    </a:lnTo>
                    <a:lnTo>
                      <a:pt x="73" y="66"/>
                    </a:lnTo>
                    <a:lnTo>
                      <a:pt x="70" y="66"/>
                    </a:lnTo>
                    <a:lnTo>
                      <a:pt x="67" y="66"/>
                    </a:lnTo>
                    <a:lnTo>
                      <a:pt x="60" y="65"/>
                    </a:lnTo>
                    <a:lnTo>
                      <a:pt x="53" y="64"/>
                    </a:lnTo>
                    <a:lnTo>
                      <a:pt x="47" y="63"/>
                    </a:lnTo>
                    <a:lnTo>
                      <a:pt x="41" y="61"/>
                    </a:lnTo>
                    <a:lnTo>
                      <a:pt x="35" y="59"/>
                    </a:lnTo>
                    <a:lnTo>
                      <a:pt x="30" y="58"/>
                    </a:lnTo>
                    <a:lnTo>
                      <a:pt x="24" y="55"/>
                    </a:lnTo>
                    <a:lnTo>
                      <a:pt x="19" y="53"/>
                    </a:lnTo>
                    <a:lnTo>
                      <a:pt x="21" y="55"/>
                    </a:lnTo>
                    <a:lnTo>
                      <a:pt x="23" y="57"/>
                    </a:lnTo>
                    <a:lnTo>
                      <a:pt x="25" y="59"/>
                    </a:lnTo>
                    <a:lnTo>
                      <a:pt x="28" y="61"/>
                    </a:lnTo>
                    <a:lnTo>
                      <a:pt x="27" y="64"/>
                    </a:lnTo>
                    <a:lnTo>
                      <a:pt x="24" y="68"/>
                    </a:lnTo>
                    <a:lnTo>
                      <a:pt x="19" y="71"/>
                    </a:lnTo>
                    <a:lnTo>
                      <a:pt x="13" y="73"/>
                    </a:lnTo>
                    <a:lnTo>
                      <a:pt x="14" y="68"/>
                    </a:lnTo>
                    <a:lnTo>
                      <a:pt x="14" y="63"/>
                    </a:lnTo>
                    <a:lnTo>
                      <a:pt x="14" y="58"/>
                    </a:lnTo>
                    <a:lnTo>
                      <a:pt x="13" y="53"/>
                    </a:lnTo>
                    <a:lnTo>
                      <a:pt x="0" y="47"/>
                    </a:lnTo>
                    <a:lnTo>
                      <a:pt x="12" y="46"/>
                    </a:lnTo>
                    <a:lnTo>
                      <a:pt x="22" y="45"/>
                    </a:lnTo>
                    <a:lnTo>
                      <a:pt x="33" y="44"/>
                    </a:lnTo>
                    <a:lnTo>
                      <a:pt x="43" y="42"/>
                    </a:lnTo>
                    <a:lnTo>
                      <a:pt x="54" y="40"/>
                    </a:lnTo>
                    <a:lnTo>
                      <a:pt x="63" y="38"/>
                    </a:lnTo>
                    <a:lnTo>
                      <a:pt x="73" y="36"/>
                    </a:lnTo>
                    <a:lnTo>
                      <a:pt x="84" y="34"/>
                    </a:lnTo>
                    <a:lnTo>
                      <a:pt x="88" y="33"/>
                    </a:lnTo>
                    <a:lnTo>
                      <a:pt x="93" y="32"/>
                    </a:lnTo>
                    <a:lnTo>
                      <a:pt x="96" y="32"/>
                    </a:lnTo>
                    <a:lnTo>
                      <a:pt x="99" y="30"/>
                    </a:lnTo>
                    <a:lnTo>
                      <a:pt x="96" y="30"/>
                    </a:lnTo>
                    <a:lnTo>
                      <a:pt x="93" y="30"/>
                    </a:lnTo>
                    <a:lnTo>
                      <a:pt x="90" y="30"/>
                    </a:lnTo>
                    <a:lnTo>
                      <a:pt x="86" y="31"/>
                    </a:lnTo>
                    <a:lnTo>
                      <a:pt x="82" y="31"/>
                    </a:lnTo>
                    <a:lnTo>
                      <a:pt x="78" y="31"/>
                    </a:lnTo>
                    <a:lnTo>
                      <a:pt x="73" y="31"/>
                    </a:lnTo>
                    <a:lnTo>
                      <a:pt x="71" y="30"/>
                    </a:lnTo>
                    <a:lnTo>
                      <a:pt x="72" y="28"/>
                    </a:lnTo>
                    <a:lnTo>
                      <a:pt x="74" y="26"/>
                    </a:lnTo>
                    <a:lnTo>
                      <a:pt x="76" y="24"/>
                    </a:lnTo>
                    <a:lnTo>
                      <a:pt x="77" y="22"/>
                    </a:lnTo>
                    <a:lnTo>
                      <a:pt x="88" y="22"/>
                    </a:lnTo>
                    <a:lnTo>
                      <a:pt x="98" y="23"/>
                    </a:lnTo>
                    <a:lnTo>
                      <a:pt x="108" y="23"/>
                    </a:lnTo>
                    <a:lnTo>
                      <a:pt x="117" y="24"/>
                    </a:lnTo>
                    <a:lnTo>
                      <a:pt x="127" y="26"/>
                    </a:lnTo>
                    <a:lnTo>
                      <a:pt x="136" y="27"/>
                    </a:lnTo>
                    <a:lnTo>
                      <a:pt x="145" y="28"/>
                    </a:lnTo>
                    <a:lnTo>
                      <a:pt x="155" y="29"/>
                    </a:lnTo>
                    <a:lnTo>
                      <a:pt x="158" y="29"/>
                    </a:lnTo>
                    <a:lnTo>
                      <a:pt x="160" y="29"/>
                    </a:lnTo>
                    <a:lnTo>
                      <a:pt x="163" y="29"/>
                    </a:lnTo>
                    <a:lnTo>
                      <a:pt x="166" y="30"/>
                    </a:lnTo>
                    <a:lnTo>
                      <a:pt x="169" y="30"/>
                    </a:lnTo>
                    <a:lnTo>
                      <a:pt x="172" y="30"/>
                    </a:lnTo>
                    <a:lnTo>
                      <a:pt x="175" y="30"/>
                    </a:lnTo>
                    <a:lnTo>
                      <a:pt x="178" y="30"/>
                    </a:lnTo>
                    <a:lnTo>
                      <a:pt x="175" y="28"/>
                    </a:lnTo>
                    <a:lnTo>
                      <a:pt x="171" y="27"/>
                    </a:lnTo>
                    <a:lnTo>
                      <a:pt x="167" y="25"/>
                    </a:lnTo>
                    <a:lnTo>
                      <a:pt x="162" y="24"/>
                    </a:lnTo>
                    <a:lnTo>
                      <a:pt x="157" y="23"/>
                    </a:lnTo>
                    <a:lnTo>
                      <a:pt x="153" y="23"/>
                    </a:lnTo>
                    <a:lnTo>
                      <a:pt x="147" y="22"/>
                    </a:lnTo>
                    <a:lnTo>
                      <a:pt x="143" y="20"/>
                    </a:lnTo>
                    <a:lnTo>
                      <a:pt x="145" y="19"/>
                    </a:lnTo>
                    <a:lnTo>
                      <a:pt x="147" y="18"/>
                    </a:lnTo>
                    <a:lnTo>
                      <a:pt x="149" y="16"/>
                    </a:lnTo>
                    <a:lnTo>
                      <a:pt x="151" y="14"/>
                    </a:lnTo>
                    <a:lnTo>
                      <a:pt x="153" y="13"/>
                    </a:lnTo>
                    <a:lnTo>
                      <a:pt x="155" y="11"/>
                    </a:lnTo>
                    <a:lnTo>
                      <a:pt x="158" y="10"/>
                    </a:lnTo>
                    <a:lnTo>
                      <a:pt x="162" y="10"/>
                    </a:lnTo>
                    <a:lnTo>
                      <a:pt x="169" y="10"/>
                    </a:lnTo>
                    <a:lnTo>
                      <a:pt x="175" y="10"/>
                    </a:lnTo>
                    <a:lnTo>
                      <a:pt x="182" y="9"/>
                    </a:lnTo>
                    <a:lnTo>
                      <a:pt x="188" y="9"/>
                    </a:lnTo>
                    <a:lnTo>
                      <a:pt x="194" y="7"/>
                    </a:lnTo>
                    <a:lnTo>
                      <a:pt x="200" y="6"/>
                    </a:lnTo>
                    <a:lnTo>
                      <a:pt x="205" y="5"/>
                    </a:lnTo>
                    <a:lnTo>
                      <a:pt x="211" y="4"/>
                    </a:lnTo>
                    <a:lnTo>
                      <a:pt x="217" y="3"/>
                    </a:lnTo>
                    <a:lnTo>
                      <a:pt x="223" y="2"/>
                    </a:lnTo>
                    <a:lnTo>
                      <a:pt x="228" y="1"/>
                    </a:lnTo>
                    <a:lnTo>
                      <a:pt x="234" y="0"/>
                    </a:lnTo>
                    <a:lnTo>
                      <a:pt x="241" y="0"/>
                    </a:lnTo>
                    <a:lnTo>
                      <a:pt x="247" y="0"/>
                    </a:lnTo>
                    <a:lnTo>
                      <a:pt x="253" y="2"/>
                    </a:lnTo>
                    <a:lnTo>
                      <a:pt x="261" y="3"/>
                    </a:lnTo>
                    <a:lnTo>
                      <a:pt x="269" y="5"/>
                    </a:lnTo>
                    <a:close/>
                  </a:path>
                </a:pathLst>
              </a:custGeom>
              <a:solidFill>
                <a:srgbClr val="FFFFFF"/>
              </a:solidFill>
              <a:ln w="9525">
                <a:noFill/>
                <a:round/>
                <a:headEnd/>
                <a:tailEnd/>
              </a:ln>
            </p:spPr>
            <p:txBody>
              <a:bodyPr/>
              <a:lstStyle/>
              <a:p>
                <a:endParaRPr lang="en-US"/>
              </a:p>
            </p:txBody>
          </p:sp>
          <p:sp>
            <p:nvSpPr>
              <p:cNvPr id="24669" name="Freeform 78"/>
              <p:cNvSpPr>
                <a:spLocks/>
              </p:cNvSpPr>
              <p:nvPr/>
            </p:nvSpPr>
            <p:spPr bwMode="auto">
              <a:xfrm>
                <a:off x="2403" y="3479"/>
                <a:ext cx="535" cy="103"/>
              </a:xfrm>
              <a:custGeom>
                <a:avLst/>
                <a:gdLst>
                  <a:gd name="T0" fmla="*/ 496 w 535"/>
                  <a:gd name="T1" fmla="*/ 103 h 103"/>
                  <a:gd name="T2" fmla="*/ 490 w 535"/>
                  <a:gd name="T3" fmla="*/ 102 h 103"/>
                  <a:gd name="T4" fmla="*/ 474 w 535"/>
                  <a:gd name="T5" fmla="*/ 99 h 103"/>
                  <a:gd name="T6" fmla="*/ 451 w 535"/>
                  <a:gd name="T7" fmla="*/ 95 h 103"/>
                  <a:gd name="T8" fmla="*/ 421 w 535"/>
                  <a:gd name="T9" fmla="*/ 89 h 103"/>
                  <a:gd name="T10" fmla="*/ 385 w 535"/>
                  <a:gd name="T11" fmla="*/ 82 h 103"/>
                  <a:gd name="T12" fmla="*/ 345 w 535"/>
                  <a:gd name="T13" fmla="*/ 75 h 103"/>
                  <a:gd name="T14" fmla="*/ 302 w 535"/>
                  <a:gd name="T15" fmla="*/ 67 h 103"/>
                  <a:gd name="T16" fmla="*/ 258 w 535"/>
                  <a:gd name="T17" fmla="*/ 59 h 103"/>
                  <a:gd name="T18" fmla="*/ 213 w 535"/>
                  <a:gd name="T19" fmla="*/ 50 h 103"/>
                  <a:gd name="T20" fmla="*/ 170 w 535"/>
                  <a:gd name="T21" fmla="*/ 42 h 103"/>
                  <a:gd name="T22" fmla="*/ 128 w 535"/>
                  <a:gd name="T23" fmla="*/ 34 h 103"/>
                  <a:gd name="T24" fmla="*/ 90 w 535"/>
                  <a:gd name="T25" fmla="*/ 27 h 103"/>
                  <a:gd name="T26" fmla="*/ 57 w 535"/>
                  <a:gd name="T27" fmla="*/ 21 h 103"/>
                  <a:gd name="T28" fmla="*/ 30 w 535"/>
                  <a:gd name="T29" fmla="*/ 16 h 103"/>
                  <a:gd name="T30" fmla="*/ 11 w 535"/>
                  <a:gd name="T31" fmla="*/ 12 h 103"/>
                  <a:gd name="T32" fmla="*/ 0 w 535"/>
                  <a:gd name="T33" fmla="*/ 10 h 103"/>
                  <a:gd name="T34" fmla="*/ 5 w 535"/>
                  <a:gd name="T35" fmla="*/ 7 h 103"/>
                  <a:gd name="T36" fmla="*/ 9 w 535"/>
                  <a:gd name="T37" fmla="*/ 5 h 103"/>
                  <a:gd name="T38" fmla="*/ 14 w 535"/>
                  <a:gd name="T39" fmla="*/ 3 h 103"/>
                  <a:gd name="T40" fmla="*/ 18 w 535"/>
                  <a:gd name="T41" fmla="*/ 0 h 103"/>
                  <a:gd name="T42" fmla="*/ 27 w 535"/>
                  <a:gd name="T43" fmla="*/ 1 h 103"/>
                  <a:gd name="T44" fmla="*/ 47 w 535"/>
                  <a:gd name="T45" fmla="*/ 4 h 103"/>
                  <a:gd name="T46" fmla="*/ 74 w 535"/>
                  <a:gd name="T47" fmla="*/ 9 h 103"/>
                  <a:gd name="T48" fmla="*/ 108 w 535"/>
                  <a:gd name="T49" fmla="*/ 15 h 103"/>
                  <a:gd name="T50" fmla="*/ 147 w 535"/>
                  <a:gd name="T51" fmla="*/ 23 h 103"/>
                  <a:gd name="T52" fmla="*/ 190 w 535"/>
                  <a:gd name="T53" fmla="*/ 31 h 103"/>
                  <a:gd name="T54" fmla="*/ 236 w 535"/>
                  <a:gd name="T55" fmla="*/ 39 h 103"/>
                  <a:gd name="T56" fmla="*/ 283 w 535"/>
                  <a:gd name="T57" fmla="*/ 49 h 103"/>
                  <a:gd name="T58" fmla="*/ 330 w 535"/>
                  <a:gd name="T59" fmla="*/ 57 h 103"/>
                  <a:gd name="T60" fmla="*/ 375 w 535"/>
                  <a:gd name="T61" fmla="*/ 66 h 103"/>
                  <a:gd name="T62" fmla="*/ 417 w 535"/>
                  <a:gd name="T63" fmla="*/ 74 h 103"/>
                  <a:gd name="T64" fmla="*/ 455 w 535"/>
                  <a:gd name="T65" fmla="*/ 82 h 103"/>
                  <a:gd name="T66" fmla="*/ 487 w 535"/>
                  <a:gd name="T67" fmla="*/ 88 h 103"/>
                  <a:gd name="T68" fmla="*/ 512 w 535"/>
                  <a:gd name="T69" fmla="*/ 92 h 103"/>
                  <a:gd name="T70" fmla="*/ 529 w 535"/>
                  <a:gd name="T71" fmla="*/ 96 h 103"/>
                  <a:gd name="T72" fmla="*/ 535 w 535"/>
                  <a:gd name="T73" fmla="*/ 97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35"/>
                  <a:gd name="T112" fmla="*/ 0 h 103"/>
                  <a:gd name="T113" fmla="*/ 535 w 535"/>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35" h="103">
                    <a:moveTo>
                      <a:pt x="535" y="97"/>
                    </a:moveTo>
                    <a:lnTo>
                      <a:pt x="496" y="103"/>
                    </a:lnTo>
                    <a:lnTo>
                      <a:pt x="494" y="103"/>
                    </a:lnTo>
                    <a:lnTo>
                      <a:pt x="490" y="102"/>
                    </a:lnTo>
                    <a:lnTo>
                      <a:pt x="483" y="101"/>
                    </a:lnTo>
                    <a:lnTo>
                      <a:pt x="474" y="99"/>
                    </a:lnTo>
                    <a:lnTo>
                      <a:pt x="463" y="97"/>
                    </a:lnTo>
                    <a:lnTo>
                      <a:pt x="451" y="95"/>
                    </a:lnTo>
                    <a:lnTo>
                      <a:pt x="437" y="92"/>
                    </a:lnTo>
                    <a:lnTo>
                      <a:pt x="421" y="89"/>
                    </a:lnTo>
                    <a:lnTo>
                      <a:pt x="403" y="86"/>
                    </a:lnTo>
                    <a:lnTo>
                      <a:pt x="385" y="82"/>
                    </a:lnTo>
                    <a:lnTo>
                      <a:pt x="365" y="79"/>
                    </a:lnTo>
                    <a:lnTo>
                      <a:pt x="345" y="75"/>
                    </a:lnTo>
                    <a:lnTo>
                      <a:pt x="324" y="71"/>
                    </a:lnTo>
                    <a:lnTo>
                      <a:pt x="302" y="67"/>
                    </a:lnTo>
                    <a:lnTo>
                      <a:pt x="280" y="63"/>
                    </a:lnTo>
                    <a:lnTo>
                      <a:pt x="258" y="59"/>
                    </a:lnTo>
                    <a:lnTo>
                      <a:pt x="236" y="54"/>
                    </a:lnTo>
                    <a:lnTo>
                      <a:pt x="213" y="50"/>
                    </a:lnTo>
                    <a:lnTo>
                      <a:pt x="191" y="46"/>
                    </a:lnTo>
                    <a:lnTo>
                      <a:pt x="170" y="42"/>
                    </a:lnTo>
                    <a:lnTo>
                      <a:pt x="149" y="38"/>
                    </a:lnTo>
                    <a:lnTo>
                      <a:pt x="128" y="34"/>
                    </a:lnTo>
                    <a:lnTo>
                      <a:pt x="108" y="30"/>
                    </a:lnTo>
                    <a:lnTo>
                      <a:pt x="90" y="27"/>
                    </a:lnTo>
                    <a:lnTo>
                      <a:pt x="73" y="24"/>
                    </a:lnTo>
                    <a:lnTo>
                      <a:pt x="57" y="21"/>
                    </a:lnTo>
                    <a:lnTo>
                      <a:pt x="43" y="18"/>
                    </a:lnTo>
                    <a:lnTo>
                      <a:pt x="30" y="16"/>
                    </a:lnTo>
                    <a:lnTo>
                      <a:pt x="20" y="13"/>
                    </a:lnTo>
                    <a:lnTo>
                      <a:pt x="11" y="12"/>
                    </a:lnTo>
                    <a:lnTo>
                      <a:pt x="4" y="11"/>
                    </a:lnTo>
                    <a:lnTo>
                      <a:pt x="0" y="10"/>
                    </a:lnTo>
                    <a:lnTo>
                      <a:pt x="2" y="9"/>
                    </a:lnTo>
                    <a:lnTo>
                      <a:pt x="5" y="7"/>
                    </a:lnTo>
                    <a:lnTo>
                      <a:pt x="7" y="6"/>
                    </a:lnTo>
                    <a:lnTo>
                      <a:pt x="9" y="5"/>
                    </a:lnTo>
                    <a:lnTo>
                      <a:pt x="12" y="4"/>
                    </a:lnTo>
                    <a:lnTo>
                      <a:pt x="14" y="3"/>
                    </a:lnTo>
                    <a:lnTo>
                      <a:pt x="16" y="1"/>
                    </a:lnTo>
                    <a:lnTo>
                      <a:pt x="18" y="0"/>
                    </a:lnTo>
                    <a:lnTo>
                      <a:pt x="21" y="0"/>
                    </a:lnTo>
                    <a:lnTo>
                      <a:pt x="27" y="1"/>
                    </a:lnTo>
                    <a:lnTo>
                      <a:pt x="36" y="3"/>
                    </a:lnTo>
                    <a:lnTo>
                      <a:pt x="47" y="4"/>
                    </a:lnTo>
                    <a:lnTo>
                      <a:pt x="59" y="7"/>
                    </a:lnTo>
                    <a:lnTo>
                      <a:pt x="74" y="9"/>
                    </a:lnTo>
                    <a:lnTo>
                      <a:pt x="90" y="12"/>
                    </a:lnTo>
                    <a:lnTo>
                      <a:pt x="108" y="15"/>
                    </a:lnTo>
                    <a:lnTo>
                      <a:pt x="126" y="19"/>
                    </a:lnTo>
                    <a:lnTo>
                      <a:pt x="147" y="23"/>
                    </a:lnTo>
                    <a:lnTo>
                      <a:pt x="168" y="27"/>
                    </a:lnTo>
                    <a:lnTo>
                      <a:pt x="190" y="31"/>
                    </a:lnTo>
                    <a:lnTo>
                      <a:pt x="213" y="35"/>
                    </a:lnTo>
                    <a:lnTo>
                      <a:pt x="236" y="39"/>
                    </a:lnTo>
                    <a:lnTo>
                      <a:pt x="260" y="44"/>
                    </a:lnTo>
                    <a:lnTo>
                      <a:pt x="283" y="49"/>
                    </a:lnTo>
                    <a:lnTo>
                      <a:pt x="307" y="53"/>
                    </a:lnTo>
                    <a:lnTo>
                      <a:pt x="330" y="57"/>
                    </a:lnTo>
                    <a:lnTo>
                      <a:pt x="353" y="62"/>
                    </a:lnTo>
                    <a:lnTo>
                      <a:pt x="375" y="66"/>
                    </a:lnTo>
                    <a:lnTo>
                      <a:pt x="397" y="70"/>
                    </a:lnTo>
                    <a:lnTo>
                      <a:pt x="417" y="74"/>
                    </a:lnTo>
                    <a:lnTo>
                      <a:pt x="437" y="78"/>
                    </a:lnTo>
                    <a:lnTo>
                      <a:pt x="455" y="82"/>
                    </a:lnTo>
                    <a:lnTo>
                      <a:pt x="472" y="85"/>
                    </a:lnTo>
                    <a:lnTo>
                      <a:pt x="487" y="88"/>
                    </a:lnTo>
                    <a:lnTo>
                      <a:pt x="501" y="90"/>
                    </a:lnTo>
                    <a:lnTo>
                      <a:pt x="512" y="92"/>
                    </a:lnTo>
                    <a:lnTo>
                      <a:pt x="521" y="94"/>
                    </a:lnTo>
                    <a:lnTo>
                      <a:pt x="529" y="96"/>
                    </a:lnTo>
                    <a:lnTo>
                      <a:pt x="533" y="97"/>
                    </a:lnTo>
                    <a:lnTo>
                      <a:pt x="535" y="97"/>
                    </a:lnTo>
                    <a:close/>
                  </a:path>
                </a:pathLst>
              </a:custGeom>
              <a:solidFill>
                <a:srgbClr val="FFFFFF"/>
              </a:solidFill>
              <a:ln w="9525">
                <a:noFill/>
                <a:round/>
                <a:headEnd/>
                <a:tailEnd/>
              </a:ln>
            </p:spPr>
            <p:txBody>
              <a:bodyPr/>
              <a:lstStyle/>
              <a:p>
                <a:endParaRPr lang="en-US"/>
              </a:p>
            </p:txBody>
          </p:sp>
          <p:sp>
            <p:nvSpPr>
              <p:cNvPr id="24670" name="Freeform 79"/>
              <p:cNvSpPr>
                <a:spLocks/>
              </p:cNvSpPr>
              <p:nvPr/>
            </p:nvSpPr>
            <p:spPr bwMode="auto">
              <a:xfrm>
                <a:off x="2731" y="3480"/>
                <a:ext cx="74" cy="55"/>
              </a:xfrm>
              <a:custGeom>
                <a:avLst/>
                <a:gdLst>
                  <a:gd name="T0" fmla="*/ 58 w 74"/>
                  <a:gd name="T1" fmla="*/ 6 h 55"/>
                  <a:gd name="T2" fmla="*/ 67 w 74"/>
                  <a:gd name="T3" fmla="*/ 17 h 55"/>
                  <a:gd name="T4" fmla="*/ 72 w 74"/>
                  <a:gd name="T5" fmla="*/ 29 h 55"/>
                  <a:gd name="T6" fmla="*/ 74 w 74"/>
                  <a:gd name="T7" fmla="*/ 42 h 55"/>
                  <a:gd name="T8" fmla="*/ 72 w 74"/>
                  <a:gd name="T9" fmla="*/ 49 h 55"/>
                  <a:gd name="T10" fmla="*/ 71 w 74"/>
                  <a:gd name="T11" fmla="*/ 51 h 55"/>
                  <a:gd name="T12" fmla="*/ 69 w 74"/>
                  <a:gd name="T13" fmla="*/ 53 h 55"/>
                  <a:gd name="T14" fmla="*/ 63 w 74"/>
                  <a:gd name="T15" fmla="*/ 55 h 55"/>
                  <a:gd name="T16" fmla="*/ 57 w 74"/>
                  <a:gd name="T17" fmla="*/ 55 h 55"/>
                  <a:gd name="T18" fmla="*/ 52 w 74"/>
                  <a:gd name="T19" fmla="*/ 55 h 55"/>
                  <a:gd name="T20" fmla="*/ 49 w 74"/>
                  <a:gd name="T21" fmla="*/ 49 h 55"/>
                  <a:gd name="T22" fmla="*/ 46 w 74"/>
                  <a:gd name="T23" fmla="*/ 40 h 55"/>
                  <a:gd name="T24" fmla="*/ 48 w 74"/>
                  <a:gd name="T25" fmla="*/ 34 h 55"/>
                  <a:gd name="T26" fmla="*/ 49 w 74"/>
                  <a:gd name="T27" fmla="*/ 32 h 55"/>
                  <a:gd name="T28" fmla="*/ 52 w 74"/>
                  <a:gd name="T29" fmla="*/ 29 h 55"/>
                  <a:gd name="T30" fmla="*/ 60 w 74"/>
                  <a:gd name="T31" fmla="*/ 26 h 55"/>
                  <a:gd name="T32" fmla="*/ 63 w 74"/>
                  <a:gd name="T33" fmla="*/ 25 h 55"/>
                  <a:gd name="T34" fmla="*/ 61 w 74"/>
                  <a:gd name="T35" fmla="*/ 24 h 55"/>
                  <a:gd name="T36" fmla="*/ 60 w 74"/>
                  <a:gd name="T37" fmla="*/ 24 h 55"/>
                  <a:gd name="T38" fmla="*/ 58 w 74"/>
                  <a:gd name="T39" fmla="*/ 24 h 55"/>
                  <a:gd name="T40" fmla="*/ 54 w 74"/>
                  <a:gd name="T41" fmla="*/ 25 h 55"/>
                  <a:gd name="T42" fmla="*/ 47 w 74"/>
                  <a:gd name="T43" fmla="*/ 26 h 55"/>
                  <a:gd name="T44" fmla="*/ 42 w 74"/>
                  <a:gd name="T45" fmla="*/ 22 h 55"/>
                  <a:gd name="T46" fmla="*/ 38 w 74"/>
                  <a:gd name="T47" fmla="*/ 12 h 55"/>
                  <a:gd name="T48" fmla="*/ 36 w 74"/>
                  <a:gd name="T49" fmla="*/ 6 h 55"/>
                  <a:gd name="T50" fmla="*/ 34 w 74"/>
                  <a:gd name="T51" fmla="*/ 6 h 55"/>
                  <a:gd name="T52" fmla="*/ 33 w 74"/>
                  <a:gd name="T53" fmla="*/ 8 h 55"/>
                  <a:gd name="T54" fmla="*/ 30 w 74"/>
                  <a:gd name="T55" fmla="*/ 18 h 55"/>
                  <a:gd name="T56" fmla="*/ 35 w 74"/>
                  <a:gd name="T57" fmla="*/ 38 h 55"/>
                  <a:gd name="T58" fmla="*/ 31 w 74"/>
                  <a:gd name="T59" fmla="*/ 49 h 55"/>
                  <a:gd name="T60" fmla="*/ 26 w 74"/>
                  <a:gd name="T61" fmla="*/ 50 h 55"/>
                  <a:gd name="T62" fmla="*/ 18 w 74"/>
                  <a:gd name="T63" fmla="*/ 48 h 55"/>
                  <a:gd name="T64" fmla="*/ 12 w 74"/>
                  <a:gd name="T65" fmla="*/ 43 h 55"/>
                  <a:gd name="T66" fmla="*/ 9 w 74"/>
                  <a:gd name="T67" fmla="*/ 38 h 55"/>
                  <a:gd name="T68" fmla="*/ 6 w 74"/>
                  <a:gd name="T69" fmla="*/ 32 h 55"/>
                  <a:gd name="T70" fmla="*/ 2 w 74"/>
                  <a:gd name="T71" fmla="*/ 24 h 55"/>
                  <a:gd name="T72" fmla="*/ 0 w 74"/>
                  <a:gd name="T73" fmla="*/ 10 h 55"/>
                  <a:gd name="T74" fmla="*/ 4 w 74"/>
                  <a:gd name="T75" fmla="*/ 3 h 55"/>
                  <a:gd name="T76" fmla="*/ 12 w 74"/>
                  <a:gd name="T77" fmla="*/ 2 h 55"/>
                  <a:gd name="T78" fmla="*/ 18 w 74"/>
                  <a:gd name="T79" fmla="*/ 1 h 55"/>
                  <a:gd name="T80" fmla="*/ 24 w 74"/>
                  <a:gd name="T81" fmla="*/ 2 h 55"/>
                  <a:gd name="T82" fmla="*/ 30 w 74"/>
                  <a:gd name="T83" fmla="*/ 3 h 55"/>
                  <a:gd name="T84" fmla="*/ 36 w 74"/>
                  <a:gd name="T85" fmla="*/ 3 h 55"/>
                  <a:gd name="T86" fmla="*/ 42 w 74"/>
                  <a:gd name="T87" fmla="*/ 2 h 55"/>
                  <a:gd name="T88" fmla="*/ 48 w 74"/>
                  <a:gd name="T89" fmla="*/ 0 h 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4"/>
                  <a:gd name="T136" fmla="*/ 0 h 55"/>
                  <a:gd name="T137" fmla="*/ 74 w 74"/>
                  <a:gd name="T138" fmla="*/ 55 h 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4" h="55">
                    <a:moveTo>
                      <a:pt x="52" y="1"/>
                    </a:moveTo>
                    <a:lnTo>
                      <a:pt x="58" y="6"/>
                    </a:lnTo>
                    <a:lnTo>
                      <a:pt x="63" y="11"/>
                    </a:lnTo>
                    <a:lnTo>
                      <a:pt x="67" y="17"/>
                    </a:lnTo>
                    <a:lnTo>
                      <a:pt x="70" y="23"/>
                    </a:lnTo>
                    <a:lnTo>
                      <a:pt x="72" y="29"/>
                    </a:lnTo>
                    <a:lnTo>
                      <a:pt x="73" y="35"/>
                    </a:lnTo>
                    <a:lnTo>
                      <a:pt x="74" y="42"/>
                    </a:lnTo>
                    <a:lnTo>
                      <a:pt x="73" y="48"/>
                    </a:lnTo>
                    <a:lnTo>
                      <a:pt x="72" y="49"/>
                    </a:lnTo>
                    <a:lnTo>
                      <a:pt x="72" y="50"/>
                    </a:lnTo>
                    <a:lnTo>
                      <a:pt x="71" y="51"/>
                    </a:lnTo>
                    <a:lnTo>
                      <a:pt x="70" y="51"/>
                    </a:lnTo>
                    <a:lnTo>
                      <a:pt x="69" y="53"/>
                    </a:lnTo>
                    <a:lnTo>
                      <a:pt x="66" y="54"/>
                    </a:lnTo>
                    <a:lnTo>
                      <a:pt x="63" y="55"/>
                    </a:lnTo>
                    <a:lnTo>
                      <a:pt x="60" y="55"/>
                    </a:lnTo>
                    <a:lnTo>
                      <a:pt x="57" y="55"/>
                    </a:lnTo>
                    <a:lnTo>
                      <a:pt x="54" y="55"/>
                    </a:lnTo>
                    <a:lnTo>
                      <a:pt x="52" y="55"/>
                    </a:lnTo>
                    <a:lnTo>
                      <a:pt x="51" y="54"/>
                    </a:lnTo>
                    <a:lnTo>
                      <a:pt x="49" y="49"/>
                    </a:lnTo>
                    <a:lnTo>
                      <a:pt x="47" y="44"/>
                    </a:lnTo>
                    <a:lnTo>
                      <a:pt x="46" y="40"/>
                    </a:lnTo>
                    <a:lnTo>
                      <a:pt x="47" y="34"/>
                    </a:lnTo>
                    <a:lnTo>
                      <a:pt x="48" y="34"/>
                    </a:lnTo>
                    <a:lnTo>
                      <a:pt x="49" y="33"/>
                    </a:lnTo>
                    <a:lnTo>
                      <a:pt x="49" y="32"/>
                    </a:lnTo>
                    <a:lnTo>
                      <a:pt x="50" y="31"/>
                    </a:lnTo>
                    <a:lnTo>
                      <a:pt x="52" y="29"/>
                    </a:lnTo>
                    <a:lnTo>
                      <a:pt x="56" y="28"/>
                    </a:lnTo>
                    <a:lnTo>
                      <a:pt x="60" y="26"/>
                    </a:lnTo>
                    <a:lnTo>
                      <a:pt x="64" y="25"/>
                    </a:lnTo>
                    <a:lnTo>
                      <a:pt x="63" y="25"/>
                    </a:lnTo>
                    <a:lnTo>
                      <a:pt x="62" y="24"/>
                    </a:lnTo>
                    <a:lnTo>
                      <a:pt x="61" y="24"/>
                    </a:lnTo>
                    <a:lnTo>
                      <a:pt x="60" y="24"/>
                    </a:lnTo>
                    <a:lnTo>
                      <a:pt x="59" y="24"/>
                    </a:lnTo>
                    <a:lnTo>
                      <a:pt x="58" y="24"/>
                    </a:lnTo>
                    <a:lnTo>
                      <a:pt x="57" y="24"/>
                    </a:lnTo>
                    <a:lnTo>
                      <a:pt x="54" y="25"/>
                    </a:lnTo>
                    <a:lnTo>
                      <a:pt x="51" y="25"/>
                    </a:lnTo>
                    <a:lnTo>
                      <a:pt x="47" y="26"/>
                    </a:lnTo>
                    <a:lnTo>
                      <a:pt x="43" y="27"/>
                    </a:lnTo>
                    <a:lnTo>
                      <a:pt x="42" y="22"/>
                    </a:lnTo>
                    <a:lnTo>
                      <a:pt x="40" y="17"/>
                    </a:lnTo>
                    <a:lnTo>
                      <a:pt x="38" y="12"/>
                    </a:lnTo>
                    <a:lnTo>
                      <a:pt x="37" y="7"/>
                    </a:lnTo>
                    <a:lnTo>
                      <a:pt x="36" y="6"/>
                    </a:lnTo>
                    <a:lnTo>
                      <a:pt x="35" y="6"/>
                    </a:lnTo>
                    <a:lnTo>
                      <a:pt x="34" y="6"/>
                    </a:lnTo>
                    <a:lnTo>
                      <a:pt x="33" y="7"/>
                    </a:lnTo>
                    <a:lnTo>
                      <a:pt x="33" y="8"/>
                    </a:lnTo>
                    <a:lnTo>
                      <a:pt x="30" y="18"/>
                    </a:lnTo>
                    <a:lnTo>
                      <a:pt x="33" y="28"/>
                    </a:lnTo>
                    <a:lnTo>
                      <a:pt x="35" y="38"/>
                    </a:lnTo>
                    <a:lnTo>
                      <a:pt x="33" y="48"/>
                    </a:lnTo>
                    <a:lnTo>
                      <a:pt x="31" y="49"/>
                    </a:lnTo>
                    <a:lnTo>
                      <a:pt x="29" y="50"/>
                    </a:lnTo>
                    <a:lnTo>
                      <a:pt x="26" y="50"/>
                    </a:lnTo>
                    <a:lnTo>
                      <a:pt x="23" y="50"/>
                    </a:lnTo>
                    <a:lnTo>
                      <a:pt x="18" y="48"/>
                    </a:lnTo>
                    <a:lnTo>
                      <a:pt x="15" y="46"/>
                    </a:lnTo>
                    <a:lnTo>
                      <a:pt x="12" y="43"/>
                    </a:lnTo>
                    <a:lnTo>
                      <a:pt x="10" y="40"/>
                    </a:lnTo>
                    <a:lnTo>
                      <a:pt x="9" y="38"/>
                    </a:lnTo>
                    <a:lnTo>
                      <a:pt x="7" y="35"/>
                    </a:lnTo>
                    <a:lnTo>
                      <a:pt x="6" y="32"/>
                    </a:lnTo>
                    <a:lnTo>
                      <a:pt x="4" y="30"/>
                    </a:lnTo>
                    <a:lnTo>
                      <a:pt x="2" y="24"/>
                    </a:lnTo>
                    <a:lnTo>
                      <a:pt x="1" y="17"/>
                    </a:lnTo>
                    <a:lnTo>
                      <a:pt x="0" y="10"/>
                    </a:lnTo>
                    <a:lnTo>
                      <a:pt x="1" y="4"/>
                    </a:lnTo>
                    <a:lnTo>
                      <a:pt x="4" y="3"/>
                    </a:lnTo>
                    <a:lnTo>
                      <a:pt x="8" y="3"/>
                    </a:lnTo>
                    <a:lnTo>
                      <a:pt x="12" y="2"/>
                    </a:lnTo>
                    <a:lnTo>
                      <a:pt x="15" y="1"/>
                    </a:lnTo>
                    <a:lnTo>
                      <a:pt x="18" y="1"/>
                    </a:lnTo>
                    <a:lnTo>
                      <a:pt x="21" y="2"/>
                    </a:lnTo>
                    <a:lnTo>
                      <a:pt x="24" y="2"/>
                    </a:lnTo>
                    <a:lnTo>
                      <a:pt x="27" y="2"/>
                    </a:lnTo>
                    <a:lnTo>
                      <a:pt x="30" y="3"/>
                    </a:lnTo>
                    <a:lnTo>
                      <a:pt x="33" y="3"/>
                    </a:lnTo>
                    <a:lnTo>
                      <a:pt x="36" y="3"/>
                    </a:lnTo>
                    <a:lnTo>
                      <a:pt x="39" y="3"/>
                    </a:lnTo>
                    <a:lnTo>
                      <a:pt x="42" y="2"/>
                    </a:lnTo>
                    <a:lnTo>
                      <a:pt x="45" y="1"/>
                    </a:lnTo>
                    <a:lnTo>
                      <a:pt x="48" y="0"/>
                    </a:lnTo>
                    <a:lnTo>
                      <a:pt x="52" y="1"/>
                    </a:lnTo>
                    <a:close/>
                  </a:path>
                </a:pathLst>
              </a:custGeom>
              <a:solidFill>
                <a:srgbClr val="FFFFFF"/>
              </a:solidFill>
              <a:ln w="9525">
                <a:noFill/>
                <a:round/>
                <a:headEnd/>
                <a:tailEnd/>
              </a:ln>
            </p:spPr>
            <p:txBody>
              <a:bodyPr/>
              <a:lstStyle/>
              <a:p>
                <a:endParaRPr lang="en-US"/>
              </a:p>
            </p:txBody>
          </p:sp>
          <p:sp>
            <p:nvSpPr>
              <p:cNvPr id="24671" name="Freeform 80"/>
              <p:cNvSpPr>
                <a:spLocks/>
              </p:cNvSpPr>
              <p:nvPr/>
            </p:nvSpPr>
            <p:spPr bwMode="auto">
              <a:xfrm>
                <a:off x="2700" y="3491"/>
                <a:ext cx="30" cy="35"/>
              </a:xfrm>
              <a:custGeom>
                <a:avLst/>
                <a:gdLst>
                  <a:gd name="T0" fmla="*/ 19 w 30"/>
                  <a:gd name="T1" fmla="*/ 2 h 35"/>
                  <a:gd name="T2" fmla="*/ 20 w 30"/>
                  <a:gd name="T3" fmla="*/ 6 h 35"/>
                  <a:gd name="T4" fmla="*/ 22 w 30"/>
                  <a:gd name="T5" fmla="*/ 10 h 35"/>
                  <a:gd name="T6" fmla="*/ 23 w 30"/>
                  <a:gd name="T7" fmla="*/ 14 h 35"/>
                  <a:gd name="T8" fmla="*/ 24 w 30"/>
                  <a:gd name="T9" fmla="*/ 18 h 35"/>
                  <a:gd name="T10" fmla="*/ 26 w 30"/>
                  <a:gd name="T11" fmla="*/ 22 h 35"/>
                  <a:gd name="T12" fmla="*/ 28 w 30"/>
                  <a:gd name="T13" fmla="*/ 26 h 35"/>
                  <a:gd name="T14" fmla="*/ 29 w 30"/>
                  <a:gd name="T15" fmla="*/ 31 h 35"/>
                  <a:gd name="T16" fmla="*/ 30 w 30"/>
                  <a:gd name="T17" fmla="*/ 35 h 35"/>
                  <a:gd name="T18" fmla="*/ 28 w 30"/>
                  <a:gd name="T19" fmla="*/ 35 h 35"/>
                  <a:gd name="T20" fmla="*/ 25 w 30"/>
                  <a:gd name="T21" fmla="*/ 35 h 35"/>
                  <a:gd name="T22" fmla="*/ 22 w 30"/>
                  <a:gd name="T23" fmla="*/ 34 h 35"/>
                  <a:gd name="T24" fmla="*/ 19 w 30"/>
                  <a:gd name="T25" fmla="*/ 34 h 35"/>
                  <a:gd name="T26" fmla="*/ 17 w 30"/>
                  <a:gd name="T27" fmla="*/ 33 h 35"/>
                  <a:gd name="T28" fmla="*/ 14 w 30"/>
                  <a:gd name="T29" fmla="*/ 33 h 35"/>
                  <a:gd name="T30" fmla="*/ 11 w 30"/>
                  <a:gd name="T31" fmla="*/ 32 h 35"/>
                  <a:gd name="T32" fmla="*/ 9 w 30"/>
                  <a:gd name="T33" fmla="*/ 32 h 35"/>
                  <a:gd name="T34" fmla="*/ 5 w 30"/>
                  <a:gd name="T35" fmla="*/ 26 h 35"/>
                  <a:gd name="T36" fmla="*/ 2 w 30"/>
                  <a:gd name="T37" fmla="*/ 19 h 35"/>
                  <a:gd name="T38" fmla="*/ 1 w 30"/>
                  <a:gd name="T39" fmla="*/ 13 h 35"/>
                  <a:gd name="T40" fmla="*/ 0 w 30"/>
                  <a:gd name="T41" fmla="*/ 5 h 35"/>
                  <a:gd name="T42" fmla="*/ 0 w 30"/>
                  <a:gd name="T43" fmla="*/ 3 h 35"/>
                  <a:gd name="T44" fmla="*/ 2 w 30"/>
                  <a:gd name="T45" fmla="*/ 2 h 35"/>
                  <a:gd name="T46" fmla="*/ 7 w 30"/>
                  <a:gd name="T47" fmla="*/ 1 h 35"/>
                  <a:gd name="T48" fmla="*/ 10 w 30"/>
                  <a:gd name="T49" fmla="*/ 0 h 35"/>
                  <a:gd name="T50" fmla="*/ 13 w 30"/>
                  <a:gd name="T51" fmla="*/ 0 h 35"/>
                  <a:gd name="T52" fmla="*/ 16 w 30"/>
                  <a:gd name="T53" fmla="*/ 0 h 35"/>
                  <a:gd name="T54" fmla="*/ 18 w 30"/>
                  <a:gd name="T55" fmla="*/ 1 h 35"/>
                  <a:gd name="T56" fmla="*/ 19 w 30"/>
                  <a:gd name="T57" fmla="*/ 2 h 3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
                  <a:gd name="T88" fmla="*/ 0 h 35"/>
                  <a:gd name="T89" fmla="*/ 30 w 30"/>
                  <a:gd name="T90" fmla="*/ 35 h 3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 h="35">
                    <a:moveTo>
                      <a:pt x="19" y="2"/>
                    </a:moveTo>
                    <a:lnTo>
                      <a:pt x="20" y="6"/>
                    </a:lnTo>
                    <a:lnTo>
                      <a:pt x="22" y="10"/>
                    </a:lnTo>
                    <a:lnTo>
                      <a:pt x="23" y="14"/>
                    </a:lnTo>
                    <a:lnTo>
                      <a:pt x="24" y="18"/>
                    </a:lnTo>
                    <a:lnTo>
                      <a:pt x="26" y="22"/>
                    </a:lnTo>
                    <a:lnTo>
                      <a:pt x="28" y="26"/>
                    </a:lnTo>
                    <a:lnTo>
                      <a:pt x="29" y="31"/>
                    </a:lnTo>
                    <a:lnTo>
                      <a:pt x="30" y="35"/>
                    </a:lnTo>
                    <a:lnTo>
                      <a:pt x="28" y="35"/>
                    </a:lnTo>
                    <a:lnTo>
                      <a:pt x="25" y="35"/>
                    </a:lnTo>
                    <a:lnTo>
                      <a:pt x="22" y="34"/>
                    </a:lnTo>
                    <a:lnTo>
                      <a:pt x="19" y="34"/>
                    </a:lnTo>
                    <a:lnTo>
                      <a:pt x="17" y="33"/>
                    </a:lnTo>
                    <a:lnTo>
                      <a:pt x="14" y="33"/>
                    </a:lnTo>
                    <a:lnTo>
                      <a:pt x="11" y="32"/>
                    </a:lnTo>
                    <a:lnTo>
                      <a:pt x="9" y="32"/>
                    </a:lnTo>
                    <a:lnTo>
                      <a:pt x="5" y="26"/>
                    </a:lnTo>
                    <a:lnTo>
                      <a:pt x="2" y="19"/>
                    </a:lnTo>
                    <a:lnTo>
                      <a:pt x="1" y="13"/>
                    </a:lnTo>
                    <a:lnTo>
                      <a:pt x="0" y="5"/>
                    </a:lnTo>
                    <a:lnTo>
                      <a:pt x="0" y="3"/>
                    </a:lnTo>
                    <a:lnTo>
                      <a:pt x="2" y="2"/>
                    </a:lnTo>
                    <a:lnTo>
                      <a:pt x="7" y="1"/>
                    </a:lnTo>
                    <a:lnTo>
                      <a:pt x="10" y="0"/>
                    </a:lnTo>
                    <a:lnTo>
                      <a:pt x="13" y="0"/>
                    </a:lnTo>
                    <a:lnTo>
                      <a:pt x="16" y="0"/>
                    </a:lnTo>
                    <a:lnTo>
                      <a:pt x="18" y="1"/>
                    </a:lnTo>
                    <a:lnTo>
                      <a:pt x="19" y="2"/>
                    </a:lnTo>
                    <a:close/>
                  </a:path>
                </a:pathLst>
              </a:custGeom>
              <a:solidFill>
                <a:srgbClr val="FFFFFF"/>
              </a:solidFill>
              <a:ln w="9525">
                <a:noFill/>
                <a:round/>
                <a:headEnd/>
                <a:tailEnd/>
              </a:ln>
            </p:spPr>
            <p:txBody>
              <a:bodyPr/>
              <a:lstStyle/>
              <a:p>
                <a:endParaRPr lang="en-US"/>
              </a:p>
            </p:txBody>
          </p:sp>
          <p:sp>
            <p:nvSpPr>
              <p:cNvPr id="24672" name="Freeform 81"/>
              <p:cNvSpPr>
                <a:spLocks/>
              </p:cNvSpPr>
              <p:nvPr/>
            </p:nvSpPr>
            <p:spPr bwMode="auto">
              <a:xfrm>
                <a:off x="2813" y="3495"/>
                <a:ext cx="15" cy="9"/>
              </a:xfrm>
              <a:custGeom>
                <a:avLst/>
                <a:gdLst>
                  <a:gd name="T0" fmla="*/ 3 w 15"/>
                  <a:gd name="T1" fmla="*/ 0 h 9"/>
                  <a:gd name="T2" fmla="*/ 6 w 15"/>
                  <a:gd name="T3" fmla="*/ 0 h 9"/>
                  <a:gd name="T4" fmla="*/ 9 w 15"/>
                  <a:gd name="T5" fmla="*/ 1 h 9"/>
                  <a:gd name="T6" fmla="*/ 11 w 15"/>
                  <a:gd name="T7" fmla="*/ 1 h 9"/>
                  <a:gd name="T8" fmla="*/ 14 w 15"/>
                  <a:gd name="T9" fmla="*/ 1 h 9"/>
                  <a:gd name="T10" fmla="*/ 15 w 15"/>
                  <a:gd name="T11" fmla="*/ 3 h 9"/>
                  <a:gd name="T12" fmla="*/ 15 w 15"/>
                  <a:gd name="T13" fmla="*/ 5 h 9"/>
                  <a:gd name="T14" fmla="*/ 15 w 15"/>
                  <a:gd name="T15" fmla="*/ 7 h 9"/>
                  <a:gd name="T16" fmla="*/ 15 w 15"/>
                  <a:gd name="T17" fmla="*/ 9 h 9"/>
                  <a:gd name="T18" fmla="*/ 13 w 15"/>
                  <a:gd name="T19" fmla="*/ 9 h 9"/>
                  <a:gd name="T20" fmla="*/ 11 w 15"/>
                  <a:gd name="T21" fmla="*/ 9 h 9"/>
                  <a:gd name="T22" fmla="*/ 9 w 15"/>
                  <a:gd name="T23" fmla="*/ 9 h 9"/>
                  <a:gd name="T24" fmla="*/ 8 w 15"/>
                  <a:gd name="T25" fmla="*/ 8 h 9"/>
                  <a:gd name="T26" fmla="*/ 5 w 15"/>
                  <a:gd name="T27" fmla="*/ 7 h 9"/>
                  <a:gd name="T28" fmla="*/ 3 w 15"/>
                  <a:gd name="T29" fmla="*/ 5 h 9"/>
                  <a:gd name="T30" fmla="*/ 1 w 15"/>
                  <a:gd name="T31" fmla="*/ 2 h 9"/>
                  <a:gd name="T32" fmla="*/ 0 w 15"/>
                  <a:gd name="T33" fmla="*/ 0 h 9"/>
                  <a:gd name="T34" fmla="*/ 3 w 15"/>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9"/>
                  <a:gd name="T56" fmla="*/ 15 w 15"/>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9">
                    <a:moveTo>
                      <a:pt x="3" y="0"/>
                    </a:moveTo>
                    <a:lnTo>
                      <a:pt x="6" y="0"/>
                    </a:lnTo>
                    <a:lnTo>
                      <a:pt x="9" y="1"/>
                    </a:lnTo>
                    <a:lnTo>
                      <a:pt x="11" y="1"/>
                    </a:lnTo>
                    <a:lnTo>
                      <a:pt x="14" y="1"/>
                    </a:lnTo>
                    <a:lnTo>
                      <a:pt x="15" y="3"/>
                    </a:lnTo>
                    <a:lnTo>
                      <a:pt x="15" y="5"/>
                    </a:lnTo>
                    <a:lnTo>
                      <a:pt x="15" y="7"/>
                    </a:lnTo>
                    <a:lnTo>
                      <a:pt x="15" y="9"/>
                    </a:lnTo>
                    <a:lnTo>
                      <a:pt x="13" y="9"/>
                    </a:lnTo>
                    <a:lnTo>
                      <a:pt x="11" y="9"/>
                    </a:lnTo>
                    <a:lnTo>
                      <a:pt x="9" y="9"/>
                    </a:lnTo>
                    <a:lnTo>
                      <a:pt x="8" y="8"/>
                    </a:lnTo>
                    <a:lnTo>
                      <a:pt x="5" y="7"/>
                    </a:lnTo>
                    <a:lnTo>
                      <a:pt x="3" y="5"/>
                    </a:lnTo>
                    <a:lnTo>
                      <a:pt x="1" y="2"/>
                    </a:lnTo>
                    <a:lnTo>
                      <a:pt x="0" y="0"/>
                    </a:lnTo>
                    <a:lnTo>
                      <a:pt x="3" y="0"/>
                    </a:lnTo>
                    <a:close/>
                  </a:path>
                </a:pathLst>
              </a:custGeom>
              <a:solidFill>
                <a:srgbClr val="FFFFFF"/>
              </a:solidFill>
              <a:ln w="9525">
                <a:noFill/>
                <a:round/>
                <a:headEnd/>
                <a:tailEnd/>
              </a:ln>
            </p:spPr>
            <p:txBody>
              <a:bodyPr/>
              <a:lstStyle/>
              <a:p>
                <a:endParaRPr lang="en-US"/>
              </a:p>
            </p:txBody>
          </p:sp>
          <p:sp>
            <p:nvSpPr>
              <p:cNvPr id="24673" name="Freeform 82"/>
              <p:cNvSpPr>
                <a:spLocks/>
              </p:cNvSpPr>
              <p:nvPr/>
            </p:nvSpPr>
            <p:spPr bwMode="auto">
              <a:xfrm>
                <a:off x="2867" y="3498"/>
                <a:ext cx="206" cy="57"/>
              </a:xfrm>
              <a:custGeom>
                <a:avLst/>
                <a:gdLst>
                  <a:gd name="T0" fmla="*/ 185 w 206"/>
                  <a:gd name="T1" fmla="*/ 26 h 57"/>
                  <a:gd name="T2" fmla="*/ 202 w 206"/>
                  <a:gd name="T3" fmla="*/ 36 h 57"/>
                  <a:gd name="T4" fmla="*/ 205 w 206"/>
                  <a:gd name="T5" fmla="*/ 50 h 57"/>
                  <a:gd name="T6" fmla="*/ 195 w 206"/>
                  <a:gd name="T7" fmla="*/ 52 h 57"/>
                  <a:gd name="T8" fmla="*/ 178 w 206"/>
                  <a:gd name="T9" fmla="*/ 52 h 57"/>
                  <a:gd name="T10" fmla="*/ 166 w 206"/>
                  <a:gd name="T11" fmla="*/ 50 h 57"/>
                  <a:gd name="T12" fmla="*/ 155 w 206"/>
                  <a:gd name="T13" fmla="*/ 47 h 57"/>
                  <a:gd name="T14" fmla="*/ 138 w 206"/>
                  <a:gd name="T15" fmla="*/ 43 h 57"/>
                  <a:gd name="T16" fmla="*/ 120 w 206"/>
                  <a:gd name="T17" fmla="*/ 47 h 57"/>
                  <a:gd name="T18" fmla="*/ 105 w 206"/>
                  <a:gd name="T19" fmla="*/ 53 h 57"/>
                  <a:gd name="T20" fmla="*/ 88 w 206"/>
                  <a:gd name="T21" fmla="*/ 56 h 57"/>
                  <a:gd name="T22" fmla="*/ 78 w 206"/>
                  <a:gd name="T23" fmla="*/ 53 h 57"/>
                  <a:gd name="T24" fmla="*/ 82 w 206"/>
                  <a:gd name="T25" fmla="*/ 48 h 57"/>
                  <a:gd name="T26" fmla="*/ 93 w 206"/>
                  <a:gd name="T27" fmla="*/ 38 h 57"/>
                  <a:gd name="T28" fmla="*/ 112 w 206"/>
                  <a:gd name="T29" fmla="*/ 33 h 57"/>
                  <a:gd name="T30" fmla="*/ 115 w 206"/>
                  <a:gd name="T31" fmla="*/ 30 h 57"/>
                  <a:gd name="T32" fmla="*/ 98 w 206"/>
                  <a:gd name="T33" fmla="*/ 30 h 57"/>
                  <a:gd name="T34" fmla="*/ 81 w 206"/>
                  <a:gd name="T35" fmla="*/ 34 h 57"/>
                  <a:gd name="T36" fmla="*/ 71 w 206"/>
                  <a:gd name="T37" fmla="*/ 45 h 57"/>
                  <a:gd name="T38" fmla="*/ 60 w 206"/>
                  <a:gd name="T39" fmla="*/ 55 h 57"/>
                  <a:gd name="T40" fmla="*/ 51 w 206"/>
                  <a:gd name="T41" fmla="*/ 56 h 57"/>
                  <a:gd name="T42" fmla="*/ 47 w 206"/>
                  <a:gd name="T43" fmla="*/ 50 h 57"/>
                  <a:gd name="T44" fmla="*/ 56 w 206"/>
                  <a:gd name="T45" fmla="*/ 38 h 57"/>
                  <a:gd name="T46" fmla="*/ 65 w 206"/>
                  <a:gd name="T47" fmla="*/ 28 h 57"/>
                  <a:gd name="T48" fmla="*/ 80 w 206"/>
                  <a:gd name="T49" fmla="*/ 23 h 57"/>
                  <a:gd name="T50" fmla="*/ 92 w 206"/>
                  <a:gd name="T51" fmla="*/ 22 h 57"/>
                  <a:gd name="T52" fmla="*/ 108 w 206"/>
                  <a:gd name="T53" fmla="*/ 20 h 57"/>
                  <a:gd name="T54" fmla="*/ 119 w 206"/>
                  <a:gd name="T55" fmla="*/ 17 h 57"/>
                  <a:gd name="T56" fmla="*/ 102 w 206"/>
                  <a:gd name="T57" fmla="*/ 17 h 57"/>
                  <a:gd name="T58" fmla="*/ 89 w 206"/>
                  <a:gd name="T59" fmla="*/ 19 h 57"/>
                  <a:gd name="T60" fmla="*/ 74 w 206"/>
                  <a:gd name="T61" fmla="*/ 19 h 57"/>
                  <a:gd name="T62" fmla="*/ 60 w 206"/>
                  <a:gd name="T63" fmla="*/ 23 h 57"/>
                  <a:gd name="T64" fmla="*/ 45 w 206"/>
                  <a:gd name="T65" fmla="*/ 34 h 57"/>
                  <a:gd name="T66" fmla="*/ 35 w 206"/>
                  <a:gd name="T67" fmla="*/ 45 h 57"/>
                  <a:gd name="T68" fmla="*/ 21 w 206"/>
                  <a:gd name="T69" fmla="*/ 45 h 57"/>
                  <a:gd name="T70" fmla="*/ 24 w 206"/>
                  <a:gd name="T71" fmla="*/ 39 h 57"/>
                  <a:gd name="T72" fmla="*/ 34 w 206"/>
                  <a:gd name="T73" fmla="*/ 27 h 57"/>
                  <a:gd name="T74" fmla="*/ 44 w 206"/>
                  <a:gd name="T75" fmla="*/ 17 h 57"/>
                  <a:gd name="T76" fmla="*/ 54 w 206"/>
                  <a:gd name="T77" fmla="*/ 12 h 57"/>
                  <a:gd name="T78" fmla="*/ 75 w 206"/>
                  <a:gd name="T79" fmla="*/ 12 h 57"/>
                  <a:gd name="T80" fmla="*/ 90 w 206"/>
                  <a:gd name="T81" fmla="*/ 9 h 57"/>
                  <a:gd name="T82" fmla="*/ 90 w 206"/>
                  <a:gd name="T83" fmla="*/ 7 h 57"/>
                  <a:gd name="T84" fmla="*/ 63 w 206"/>
                  <a:gd name="T85" fmla="*/ 9 h 57"/>
                  <a:gd name="T86" fmla="*/ 39 w 206"/>
                  <a:gd name="T87" fmla="*/ 13 h 57"/>
                  <a:gd name="T88" fmla="*/ 26 w 206"/>
                  <a:gd name="T89" fmla="*/ 25 h 57"/>
                  <a:gd name="T90" fmla="*/ 13 w 206"/>
                  <a:gd name="T91" fmla="*/ 37 h 57"/>
                  <a:gd name="T92" fmla="*/ 4 w 206"/>
                  <a:gd name="T93" fmla="*/ 35 h 57"/>
                  <a:gd name="T94" fmla="*/ 18 w 206"/>
                  <a:gd name="T95" fmla="*/ 22 h 57"/>
                  <a:gd name="T96" fmla="*/ 29 w 206"/>
                  <a:gd name="T97" fmla="*/ 13 h 57"/>
                  <a:gd name="T98" fmla="*/ 43 w 206"/>
                  <a:gd name="T99" fmla="*/ 5 h 57"/>
                  <a:gd name="T100" fmla="*/ 74 w 206"/>
                  <a:gd name="T101" fmla="*/ 4 h 57"/>
                  <a:gd name="T102" fmla="*/ 99 w 206"/>
                  <a:gd name="T103" fmla="*/ 2 h 57"/>
                  <a:gd name="T104" fmla="*/ 117 w 206"/>
                  <a:gd name="T105" fmla="*/ 0 h 57"/>
                  <a:gd name="T106" fmla="*/ 137 w 206"/>
                  <a:gd name="T107" fmla="*/ 2 h 57"/>
                  <a:gd name="T108" fmla="*/ 156 w 206"/>
                  <a:gd name="T109" fmla="*/ 12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6"/>
                  <a:gd name="T166" fmla="*/ 0 h 57"/>
                  <a:gd name="T167" fmla="*/ 206 w 206"/>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6" h="57">
                    <a:moveTo>
                      <a:pt x="173" y="19"/>
                    </a:moveTo>
                    <a:lnTo>
                      <a:pt x="177" y="21"/>
                    </a:lnTo>
                    <a:lnTo>
                      <a:pt x="182" y="24"/>
                    </a:lnTo>
                    <a:lnTo>
                      <a:pt x="185" y="26"/>
                    </a:lnTo>
                    <a:lnTo>
                      <a:pt x="190" y="29"/>
                    </a:lnTo>
                    <a:lnTo>
                      <a:pt x="194" y="31"/>
                    </a:lnTo>
                    <a:lnTo>
                      <a:pt x="197" y="33"/>
                    </a:lnTo>
                    <a:lnTo>
                      <a:pt x="202" y="36"/>
                    </a:lnTo>
                    <a:lnTo>
                      <a:pt x="206" y="38"/>
                    </a:lnTo>
                    <a:lnTo>
                      <a:pt x="206" y="49"/>
                    </a:lnTo>
                    <a:lnTo>
                      <a:pt x="205" y="49"/>
                    </a:lnTo>
                    <a:lnTo>
                      <a:pt x="205" y="50"/>
                    </a:lnTo>
                    <a:lnTo>
                      <a:pt x="204" y="50"/>
                    </a:lnTo>
                    <a:lnTo>
                      <a:pt x="203" y="51"/>
                    </a:lnTo>
                    <a:lnTo>
                      <a:pt x="199" y="51"/>
                    </a:lnTo>
                    <a:lnTo>
                      <a:pt x="195" y="52"/>
                    </a:lnTo>
                    <a:lnTo>
                      <a:pt x="191" y="52"/>
                    </a:lnTo>
                    <a:lnTo>
                      <a:pt x="187" y="52"/>
                    </a:lnTo>
                    <a:lnTo>
                      <a:pt x="182" y="52"/>
                    </a:lnTo>
                    <a:lnTo>
                      <a:pt x="178" y="52"/>
                    </a:lnTo>
                    <a:lnTo>
                      <a:pt x="174" y="51"/>
                    </a:lnTo>
                    <a:lnTo>
                      <a:pt x="170" y="51"/>
                    </a:lnTo>
                    <a:lnTo>
                      <a:pt x="168" y="51"/>
                    </a:lnTo>
                    <a:lnTo>
                      <a:pt x="166" y="50"/>
                    </a:lnTo>
                    <a:lnTo>
                      <a:pt x="164" y="50"/>
                    </a:lnTo>
                    <a:lnTo>
                      <a:pt x="162" y="50"/>
                    </a:lnTo>
                    <a:lnTo>
                      <a:pt x="159" y="48"/>
                    </a:lnTo>
                    <a:lnTo>
                      <a:pt x="155" y="47"/>
                    </a:lnTo>
                    <a:lnTo>
                      <a:pt x="151" y="46"/>
                    </a:lnTo>
                    <a:lnTo>
                      <a:pt x="147" y="45"/>
                    </a:lnTo>
                    <a:lnTo>
                      <a:pt x="143" y="44"/>
                    </a:lnTo>
                    <a:lnTo>
                      <a:pt x="138" y="43"/>
                    </a:lnTo>
                    <a:lnTo>
                      <a:pt x="134" y="43"/>
                    </a:lnTo>
                    <a:lnTo>
                      <a:pt x="128" y="44"/>
                    </a:lnTo>
                    <a:lnTo>
                      <a:pt x="124" y="45"/>
                    </a:lnTo>
                    <a:lnTo>
                      <a:pt x="120" y="47"/>
                    </a:lnTo>
                    <a:lnTo>
                      <a:pt x="117" y="49"/>
                    </a:lnTo>
                    <a:lnTo>
                      <a:pt x="114" y="51"/>
                    </a:lnTo>
                    <a:lnTo>
                      <a:pt x="110" y="52"/>
                    </a:lnTo>
                    <a:lnTo>
                      <a:pt x="105" y="53"/>
                    </a:lnTo>
                    <a:lnTo>
                      <a:pt x="101" y="54"/>
                    </a:lnTo>
                    <a:lnTo>
                      <a:pt x="97" y="55"/>
                    </a:lnTo>
                    <a:lnTo>
                      <a:pt x="93" y="56"/>
                    </a:lnTo>
                    <a:lnTo>
                      <a:pt x="88" y="56"/>
                    </a:lnTo>
                    <a:lnTo>
                      <a:pt x="83" y="57"/>
                    </a:lnTo>
                    <a:lnTo>
                      <a:pt x="78" y="57"/>
                    </a:lnTo>
                    <a:lnTo>
                      <a:pt x="78" y="54"/>
                    </a:lnTo>
                    <a:lnTo>
                      <a:pt x="78" y="53"/>
                    </a:lnTo>
                    <a:lnTo>
                      <a:pt x="79" y="52"/>
                    </a:lnTo>
                    <a:lnTo>
                      <a:pt x="80" y="51"/>
                    </a:lnTo>
                    <a:lnTo>
                      <a:pt x="80" y="50"/>
                    </a:lnTo>
                    <a:lnTo>
                      <a:pt x="82" y="48"/>
                    </a:lnTo>
                    <a:lnTo>
                      <a:pt x="84" y="45"/>
                    </a:lnTo>
                    <a:lnTo>
                      <a:pt x="87" y="43"/>
                    </a:lnTo>
                    <a:lnTo>
                      <a:pt x="90" y="40"/>
                    </a:lnTo>
                    <a:lnTo>
                      <a:pt x="93" y="38"/>
                    </a:lnTo>
                    <a:lnTo>
                      <a:pt x="98" y="37"/>
                    </a:lnTo>
                    <a:lnTo>
                      <a:pt x="102" y="35"/>
                    </a:lnTo>
                    <a:lnTo>
                      <a:pt x="108" y="34"/>
                    </a:lnTo>
                    <a:lnTo>
                      <a:pt x="112" y="33"/>
                    </a:lnTo>
                    <a:lnTo>
                      <a:pt x="116" y="33"/>
                    </a:lnTo>
                    <a:lnTo>
                      <a:pt x="119" y="32"/>
                    </a:lnTo>
                    <a:lnTo>
                      <a:pt x="120" y="30"/>
                    </a:lnTo>
                    <a:lnTo>
                      <a:pt x="115" y="30"/>
                    </a:lnTo>
                    <a:lnTo>
                      <a:pt x="111" y="29"/>
                    </a:lnTo>
                    <a:lnTo>
                      <a:pt x="106" y="30"/>
                    </a:lnTo>
                    <a:lnTo>
                      <a:pt x="102" y="30"/>
                    </a:lnTo>
                    <a:lnTo>
                      <a:pt x="98" y="30"/>
                    </a:lnTo>
                    <a:lnTo>
                      <a:pt x="94" y="31"/>
                    </a:lnTo>
                    <a:lnTo>
                      <a:pt x="90" y="32"/>
                    </a:lnTo>
                    <a:lnTo>
                      <a:pt x="86" y="32"/>
                    </a:lnTo>
                    <a:lnTo>
                      <a:pt x="81" y="34"/>
                    </a:lnTo>
                    <a:lnTo>
                      <a:pt x="78" y="36"/>
                    </a:lnTo>
                    <a:lnTo>
                      <a:pt x="77" y="39"/>
                    </a:lnTo>
                    <a:lnTo>
                      <a:pt x="75" y="42"/>
                    </a:lnTo>
                    <a:lnTo>
                      <a:pt x="71" y="45"/>
                    </a:lnTo>
                    <a:lnTo>
                      <a:pt x="67" y="48"/>
                    </a:lnTo>
                    <a:lnTo>
                      <a:pt x="63" y="51"/>
                    </a:lnTo>
                    <a:lnTo>
                      <a:pt x="61" y="55"/>
                    </a:lnTo>
                    <a:lnTo>
                      <a:pt x="60" y="55"/>
                    </a:lnTo>
                    <a:lnTo>
                      <a:pt x="59" y="56"/>
                    </a:lnTo>
                    <a:lnTo>
                      <a:pt x="57" y="56"/>
                    </a:lnTo>
                    <a:lnTo>
                      <a:pt x="55" y="57"/>
                    </a:lnTo>
                    <a:lnTo>
                      <a:pt x="51" y="56"/>
                    </a:lnTo>
                    <a:lnTo>
                      <a:pt x="48" y="56"/>
                    </a:lnTo>
                    <a:lnTo>
                      <a:pt x="45" y="55"/>
                    </a:lnTo>
                    <a:lnTo>
                      <a:pt x="45" y="54"/>
                    </a:lnTo>
                    <a:lnTo>
                      <a:pt x="47" y="50"/>
                    </a:lnTo>
                    <a:lnTo>
                      <a:pt x="50" y="47"/>
                    </a:lnTo>
                    <a:lnTo>
                      <a:pt x="52" y="44"/>
                    </a:lnTo>
                    <a:lnTo>
                      <a:pt x="54" y="41"/>
                    </a:lnTo>
                    <a:lnTo>
                      <a:pt x="56" y="38"/>
                    </a:lnTo>
                    <a:lnTo>
                      <a:pt x="58" y="36"/>
                    </a:lnTo>
                    <a:lnTo>
                      <a:pt x="60" y="33"/>
                    </a:lnTo>
                    <a:lnTo>
                      <a:pt x="62" y="31"/>
                    </a:lnTo>
                    <a:lnTo>
                      <a:pt x="65" y="28"/>
                    </a:lnTo>
                    <a:lnTo>
                      <a:pt x="68" y="26"/>
                    </a:lnTo>
                    <a:lnTo>
                      <a:pt x="72" y="25"/>
                    </a:lnTo>
                    <a:lnTo>
                      <a:pt x="78" y="24"/>
                    </a:lnTo>
                    <a:lnTo>
                      <a:pt x="80" y="23"/>
                    </a:lnTo>
                    <a:lnTo>
                      <a:pt x="83" y="23"/>
                    </a:lnTo>
                    <a:lnTo>
                      <a:pt x="86" y="23"/>
                    </a:lnTo>
                    <a:lnTo>
                      <a:pt x="88" y="22"/>
                    </a:lnTo>
                    <a:lnTo>
                      <a:pt x="92" y="22"/>
                    </a:lnTo>
                    <a:lnTo>
                      <a:pt x="96" y="21"/>
                    </a:lnTo>
                    <a:lnTo>
                      <a:pt x="101" y="21"/>
                    </a:lnTo>
                    <a:lnTo>
                      <a:pt x="105" y="20"/>
                    </a:lnTo>
                    <a:lnTo>
                      <a:pt x="108" y="20"/>
                    </a:lnTo>
                    <a:lnTo>
                      <a:pt x="113" y="19"/>
                    </a:lnTo>
                    <a:lnTo>
                      <a:pt x="117" y="19"/>
                    </a:lnTo>
                    <a:lnTo>
                      <a:pt x="121" y="18"/>
                    </a:lnTo>
                    <a:lnTo>
                      <a:pt x="119" y="17"/>
                    </a:lnTo>
                    <a:lnTo>
                      <a:pt x="114" y="16"/>
                    </a:lnTo>
                    <a:lnTo>
                      <a:pt x="109" y="16"/>
                    </a:lnTo>
                    <a:lnTo>
                      <a:pt x="104" y="16"/>
                    </a:lnTo>
                    <a:lnTo>
                      <a:pt x="102" y="17"/>
                    </a:lnTo>
                    <a:lnTo>
                      <a:pt x="99" y="17"/>
                    </a:lnTo>
                    <a:lnTo>
                      <a:pt x="95" y="18"/>
                    </a:lnTo>
                    <a:lnTo>
                      <a:pt x="93" y="19"/>
                    </a:lnTo>
                    <a:lnTo>
                      <a:pt x="89" y="19"/>
                    </a:lnTo>
                    <a:lnTo>
                      <a:pt x="85" y="19"/>
                    </a:lnTo>
                    <a:lnTo>
                      <a:pt x="81" y="19"/>
                    </a:lnTo>
                    <a:lnTo>
                      <a:pt x="77" y="19"/>
                    </a:lnTo>
                    <a:lnTo>
                      <a:pt x="74" y="19"/>
                    </a:lnTo>
                    <a:lnTo>
                      <a:pt x="70" y="20"/>
                    </a:lnTo>
                    <a:lnTo>
                      <a:pt x="66" y="20"/>
                    </a:lnTo>
                    <a:lnTo>
                      <a:pt x="63" y="20"/>
                    </a:lnTo>
                    <a:lnTo>
                      <a:pt x="60" y="23"/>
                    </a:lnTo>
                    <a:lnTo>
                      <a:pt x="56" y="26"/>
                    </a:lnTo>
                    <a:lnTo>
                      <a:pt x="53" y="29"/>
                    </a:lnTo>
                    <a:lnTo>
                      <a:pt x="49" y="31"/>
                    </a:lnTo>
                    <a:lnTo>
                      <a:pt x="45" y="34"/>
                    </a:lnTo>
                    <a:lnTo>
                      <a:pt x="42" y="37"/>
                    </a:lnTo>
                    <a:lnTo>
                      <a:pt x="40" y="40"/>
                    </a:lnTo>
                    <a:lnTo>
                      <a:pt x="39" y="43"/>
                    </a:lnTo>
                    <a:lnTo>
                      <a:pt x="35" y="45"/>
                    </a:lnTo>
                    <a:lnTo>
                      <a:pt x="32" y="46"/>
                    </a:lnTo>
                    <a:lnTo>
                      <a:pt x="27" y="46"/>
                    </a:lnTo>
                    <a:lnTo>
                      <a:pt x="23" y="46"/>
                    </a:lnTo>
                    <a:lnTo>
                      <a:pt x="21" y="45"/>
                    </a:lnTo>
                    <a:lnTo>
                      <a:pt x="20" y="44"/>
                    </a:lnTo>
                    <a:lnTo>
                      <a:pt x="21" y="43"/>
                    </a:lnTo>
                    <a:lnTo>
                      <a:pt x="21" y="42"/>
                    </a:lnTo>
                    <a:lnTo>
                      <a:pt x="24" y="39"/>
                    </a:lnTo>
                    <a:lnTo>
                      <a:pt x="27" y="36"/>
                    </a:lnTo>
                    <a:lnTo>
                      <a:pt x="29" y="33"/>
                    </a:lnTo>
                    <a:lnTo>
                      <a:pt x="32" y="30"/>
                    </a:lnTo>
                    <a:lnTo>
                      <a:pt x="34" y="27"/>
                    </a:lnTo>
                    <a:lnTo>
                      <a:pt x="37" y="24"/>
                    </a:lnTo>
                    <a:lnTo>
                      <a:pt x="40" y="21"/>
                    </a:lnTo>
                    <a:lnTo>
                      <a:pt x="43" y="19"/>
                    </a:lnTo>
                    <a:lnTo>
                      <a:pt x="44" y="17"/>
                    </a:lnTo>
                    <a:lnTo>
                      <a:pt x="44" y="15"/>
                    </a:lnTo>
                    <a:lnTo>
                      <a:pt x="45" y="13"/>
                    </a:lnTo>
                    <a:lnTo>
                      <a:pt x="49" y="12"/>
                    </a:lnTo>
                    <a:lnTo>
                      <a:pt x="54" y="12"/>
                    </a:lnTo>
                    <a:lnTo>
                      <a:pt x="59" y="12"/>
                    </a:lnTo>
                    <a:lnTo>
                      <a:pt x="65" y="12"/>
                    </a:lnTo>
                    <a:lnTo>
                      <a:pt x="70" y="12"/>
                    </a:lnTo>
                    <a:lnTo>
                      <a:pt x="75" y="12"/>
                    </a:lnTo>
                    <a:lnTo>
                      <a:pt x="80" y="12"/>
                    </a:lnTo>
                    <a:lnTo>
                      <a:pt x="84" y="11"/>
                    </a:lnTo>
                    <a:lnTo>
                      <a:pt x="89" y="10"/>
                    </a:lnTo>
                    <a:lnTo>
                      <a:pt x="90" y="9"/>
                    </a:lnTo>
                    <a:lnTo>
                      <a:pt x="93" y="9"/>
                    </a:lnTo>
                    <a:lnTo>
                      <a:pt x="96" y="8"/>
                    </a:lnTo>
                    <a:lnTo>
                      <a:pt x="98" y="7"/>
                    </a:lnTo>
                    <a:lnTo>
                      <a:pt x="90" y="7"/>
                    </a:lnTo>
                    <a:lnTo>
                      <a:pt x="84" y="7"/>
                    </a:lnTo>
                    <a:lnTo>
                      <a:pt x="77" y="7"/>
                    </a:lnTo>
                    <a:lnTo>
                      <a:pt x="71" y="8"/>
                    </a:lnTo>
                    <a:lnTo>
                      <a:pt x="63" y="9"/>
                    </a:lnTo>
                    <a:lnTo>
                      <a:pt x="57" y="9"/>
                    </a:lnTo>
                    <a:lnTo>
                      <a:pt x="50" y="9"/>
                    </a:lnTo>
                    <a:lnTo>
                      <a:pt x="43" y="9"/>
                    </a:lnTo>
                    <a:lnTo>
                      <a:pt x="39" y="13"/>
                    </a:lnTo>
                    <a:lnTo>
                      <a:pt x="36" y="16"/>
                    </a:lnTo>
                    <a:lnTo>
                      <a:pt x="33" y="19"/>
                    </a:lnTo>
                    <a:lnTo>
                      <a:pt x="30" y="22"/>
                    </a:lnTo>
                    <a:lnTo>
                      <a:pt x="26" y="25"/>
                    </a:lnTo>
                    <a:lnTo>
                      <a:pt x="23" y="29"/>
                    </a:lnTo>
                    <a:lnTo>
                      <a:pt x="20" y="32"/>
                    </a:lnTo>
                    <a:lnTo>
                      <a:pt x="16" y="35"/>
                    </a:lnTo>
                    <a:lnTo>
                      <a:pt x="13" y="37"/>
                    </a:lnTo>
                    <a:lnTo>
                      <a:pt x="9" y="38"/>
                    </a:lnTo>
                    <a:lnTo>
                      <a:pt x="5" y="38"/>
                    </a:lnTo>
                    <a:lnTo>
                      <a:pt x="0" y="38"/>
                    </a:lnTo>
                    <a:lnTo>
                      <a:pt x="4" y="35"/>
                    </a:lnTo>
                    <a:lnTo>
                      <a:pt x="8" y="32"/>
                    </a:lnTo>
                    <a:lnTo>
                      <a:pt x="12" y="28"/>
                    </a:lnTo>
                    <a:lnTo>
                      <a:pt x="15" y="24"/>
                    </a:lnTo>
                    <a:lnTo>
                      <a:pt x="18" y="22"/>
                    </a:lnTo>
                    <a:lnTo>
                      <a:pt x="21" y="20"/>
                    </a:lnTo>
                    <a:lnTo>
                      <a:pt x="24" y="18"/>
                    </a:lnTo>
                    <a:lnTo>
                      <a:pt x="27" y="15"/>
                    </a:lnTo>
                    <a:lnTo>
                      <a:pt x="29" y="13"/>
                    </a:lnTo>
                    <a:lnTo>
                      <a:pt x="32" y="11"/>
                    </a:lnTo>
                    <a:lnTo>
                      <a:pt x="34" y="9"/>
                    </a:lnTo>
                    <a:lnTo>
                      <a:pt x="36" y="6"/>
                    </a:lnTo>
                    <a:lnTo>
                      <a:pt x="43" y="5"/>
                    </a:lnTo>
                    <a:lnTo>
                      <a:pt x="51" y="5"/>
                    </a:lnTo>
                    <a:lnTo>
                      <a:pt x="58" y="5"/>
                    </a:lnTo>
                    <a:lnTo>
                      <a:pt x="66" y="4"/>
                    </a:lnTo>
                    <a:lnTo>
                      <a:pt x="74" y="4"/>
                    </a:lnTo>
                    <a:lnTo>
                      <a:pt x="81" y="4"/>
                    </a:lnTo>
                    <a:lnTo>
                      <a:pt x="89" y="4"/>
                    </a:lnTo>
                    <a:lnTo>
                      <a:pt x="96" y="2"/>
                    </a:lnTo>
                    <a:lnTo>
                      <a:pt x="99" y="2"/>
                    </a:lnTo>
                    <a:lnTo>
                      <a:pt x="104" y="1"/>
                    </a:lnTo>
                    <a:lnTo>
                      <a:pt x="108" y="1"/>
                    </a:lnTo>
                    <a:lnTo>
                      <a:pt x="112" y="1"/>
                    </a:lnTo>
                    <a:lnTo>
                      <a:pt x="117" y="0"/>
                    </a:lnTo>
                    <a:lnTo>
                      <a:pt x="121" y="0"/>
                    </a:lnTo>
                    <a:lnTo>
                      <a:pt x="126" y="0"/>
                    </a:lnTo>
                    <a:lnTo>
                      <a:pt x="131" y="1"/>
                    </a:lnTo>
                    <a:lnTo>
                      <a:pt x="137" y="2"/>
                    </a:lnTo>
                    <a:lnTo>
                      <a:pt x="143" y="5"/>
                    </a:lnTo>
                    <a:lnTo>
                      <a:pt x="147" y="7"/>
                    </a:lnTo>
                    <a:lnTo>
                      <a:pt x="152" y="10"/>
                    </a:lnTo>
                    <a:lnTo>
                      <a:pt x="156" y="12"/>
                    </a:lnTo>
                    <a:lnTo>
                      <a:pt x="161" y="15"/>
                    </a:lnTo>
                    <a:lnTo>
                      <a:pt x="167" y="17"/>
                    </a:lnTo>
                    <a:lnTo>
                      <a:pt x="173" y="19"/>
                    </a:lnTo>
                    <a:close/>
                  </a:path>
                </a:pathLst>
              </a:custGeom>
              <a:solidFill>
                <a:srgbClr val="FFFFFF"/>
              </a:solidFill>
              <a:ln w="9525">
                <a:noFill/>
                <a:round/>
                <a:headEnd/>
                <a:tailEnd/>
              </a:ln>
            </p:spPr>
            <p:txBody>
              <a:bodyPr/>
              <a:lstStyle/>
              <a:p>
                <a:endParaRPr lang="en-US"/>
              </a:p>
            </p:txBody>
          </p:sp>
          <p:sp>
            <p:nvSpPr>
              <p:cNvPr id="24674" name="Freeform 83"/>
              <p:cNvSpPr>
                <a:spLocks/>
              </p:cNvSpPr>
              <p:nvPr/>
            </p:nvSpPr>
            <p:spPr bwMode="auto">
              <a:xfrm>
                <a:off x="2672" y="3503"/>
                <a:ext cx="23" cy="17"/>
              </a:xfrm>
              <a:custGeom>
                <a:avLst/>
                <a:gdLst>
                  <a:gd name="T0" fmla="*/ 14 w 23"/>
                  <a:gd name="T1" fmla="*/ 0 h 17"/>
                  <a:gd name="T2" fmla="*/ 15 w 23"/>
                  <a:gd name="T3" fmla="*/ 1 h 17"/>
                  <a:gd name="T4" fmla="*/ 15 w 23"/>
                  <a:gd name="T5" fmla="*/ 1 h 17"/>
                  <a:gd name="T6" fmla="*/ 17 w 23"/>
                  <a:gd name="T7" fmla="*/ 1 h 17"/>
                  <a:gd name="T8" fmla="*/ 17 w 23"/>
                  <a:gd name="T9" fmla="*/ 1 h 17"/>
                  <a:gd name="T10" fmla="*/ 19 w 23"/>
                  <a:gd name="T11" fmla="*/ 5 h 17"/>
                  <a:gd name="T12" fmla="*/ 21 w 23"/>
                  <a:gd name="T13" fmla="*/ 8 h 17"/>
                  <a:gd name="T14" fmla="*/ 23 w 23"/>
                  <a:gd name="T15" fmla="*/ 12 h 17"/>
                  <a:gd name="T16" fmla="*/ 23 w 23"/>
                  <a:gd name="T17" fmla="*/ 16 h 17"/>
                  <a:gd name="T18" fmla="*/ 20 w 23"/>
                  <a:gd name="T19" fmla="*/ 17 h 17"/>
                  <a:gd name="T20" fmla="*/ 17 w 23"/>
                  <a:gd name="T21" fmla="*/ 16 h 17"/>
                  <a:gd name="T22" fmla="*/ 15 w 23"/>
                  <a:gd name="T23" fmla="*/ 16 h 17"/>
                  <a:gd name="T24" fmla="*/ 12 w 23"/>
                  <a:gd name="T25" fmla="*/ 15 h 17"/>
                  <a:gd name="T26" fmla="*/ 10 w 23"/>
                  <a:gd name="T27" fmla="*/ 15 h 17"/>
                  <a:gd name="T28" fmla="*/ 8 w 23"/>
                  <a:gd name="T29" fmla="*/ 14 h 17"/>
                  <a:gd name="T30" fmla="*/ 6 w 23"/>
                  <a:gd name="T31" fmla="*/ 14 h 17"/>
                  <a:gd name="T32" fmla="*/ 3 w 23"/>
                  <a:gd name="T33" fmla="*/ 13 h 17"/>
                  <a:gd name="T34" fmla="*/ 2 w 23"/>
                  <a:gd name="T35" fmla="*/ 10 h 17"/>
                  <a:gd name="T36" fmla="*/ 0 w 23"/>
                  <a:gd name="T37" fmla="*/ 6 h 17"/>
                  <a:gd name="T38" fmla="*/ 1 w 23"/>
                  <a:gd name="T39" fmla="*/ 3 h 17"/>
                  <a:gd name="T40" fmla="*/ 5 w 23"/>
                  <a:gd name="T41" fmla="*/ 1 h 17"/>
                  <a:gd name="T42" fmla="*/ 7 w 23"/>
                  <a:gd name="T43" fmla="*/ 0 h 17"/>
                  <a:gd name="T44" fmla="*/ 9 w 23"/>
                  <a:gd name="T45" fmla="*/ 0 h 17"/>
                  <a:gd name="T46" fmla="*/ 12 w 23"/>
                  <a:gd name="T47" fmla="*/ 0 h 17"/>
                  <a:gd name="T48" fmla="*/ 14 w 23"/>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3"/>
                  <a:gd name="T76" fmla="*/ 0 h 17"/>
                  <a:gd name="T77" fmla="*/ 23 w 23"/>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3" h="17">
                    <a:moveTo>
                      <a:pt x="14" y="0"/>
                    </a:moveTo>
                    <a:lnTo>
                      <a:pt x="15" y="1"/>
                    </a:lnTo>
                    <a:lnTo>
                      <a:pt x="17" y="1"/>
                    </a:lnTo>
                    <a:lnTo>
                      <a:pt x="19" y="5"/>
                    </a:lnTo>
                    <a:lnTo>
                      <a:pt x="21" y="8"/>
                    </a:lnTo>
                    <a:lnTo>
                      <a:pt x="23" y="12"/>
                    </a:lnTo>
                    <a:lnTo>
                      <a:pt x="23" y="16"/>
                    </a:lnTo>
                    <a:lnTo>
                      <a:pt x="20" y="17"/>
                    </a:lnTo>
                    <a:lnTo>
                      <a:pt x="17" y="16"/>
                    </a:lnTo>
                    <a:lnTo>
                      <a:pt x="15" y="16"/>
                    </a:lnTo>
                    <a:lnTo>
                      <a:pt x="12" y="15"/>
                    </a:lnTo>
                    <a:lnTo>
                      <a:pt x="10" y="15"/>
                    </a:lnTo>
                    <a:lnTo>
                      <a:pt x="8" y="14"/>
                    </a:lnTo>
                    <a:lnTo>
                      <a:pt x="6" y="14"/>
                    </a:lnTo>
                    <a:lnTo>
                      <a:pt x="3" y="13"/>
                    </a:lnTo>
                    <a:lnTo>
                      <a:pt x="2" y="10"/>
                    </a:lnTo>
                    <a:lnTo>
                      <a:pt x="0" y="6"/>
                    </a:lnTo>
                    <a:lnTo>
                      <a:pt x="1" y="3"/>
                    </a:lnTo>
                    <a:lnTo>
                      <a:pt x="5" y="1"/>
                    </a:lnTo>
                    <a:lnTo>
                      <a:pt x="7" y="0"/>
                    </a:lnTo>
                    <a:lnTo>
                      <a:pt x="9" y="0"/>
                    </a:lnTo>
                    <a:lnTo>
                      <a:pt x="12" y="0"/>
                    </a:lnTo>
                    <a:lnTo>
                      <a:pt x="14" y="0"/>
                    </a:lnTo>
                    <a:close/>
                  </a:path>
                </a:pathLst>
              </a:custGeom>
              <a:solidFill>
                <a:srgbClr val="FFFFFF"/>
              </a:solidFill>
              <a:ln w="9525">
                <a:noFill/>
                <a:round/>
                <a:headEnd/>
                <a:tailEnd/>
              </a:ln>
            </p:spPr>
            <p:txBody>
              <a:bodyPr/>
              <a:lstStyle/>
              <a:p>
                <a:endParaRPr lang="en-US"/>
              </a:p>
            </p:txBody>
          </p:sp>
          <p:sp>
            <p:nvSpPr>
              <p:cNvPr id="24675" name="Freeform 84"/>
              <p:cNvSpPr>
                <a:spLocks/>
              </p:cNvSpPr>
              <p:nvPr/>
            </p:nvSpPr>
            <p:spPr bwMode="auto">
              <a:xfrm>
                <a:off x="2878" y="3504"/>
                <a:ext cx="16" cy="11"/>
              </a:xfrm>
              <a:custGeom>
                <a:avLst/>
                <a:gdLst>
                  <a:gd name="T0" fmla="*/ 16 w 16"/>
                  <a:gd name="T1" fmla="*/ 0 h 11"/>
                  <a:gd name="T2" fmla="*/ 13 w 16"/>
                  <a:gd name="T3" fmla="*/ 3 h 11"/>
                  <a:gd name="T4" fmla="*/ 9 w 16"/>
                  <a:gd name="T5" fmla="*/ 6 h 11"/>
                  <a:gd name="T6" fmla="*/ 6 w 16"/>
                  <a:gd name="T7" fmla="*/ 8 h 11"/>
                  <a:gd name="T8" fmla="*/ 3 w 16"/>
                  <a:gd name="T9" fmla="*/ 11 h 11"/>
                  <a:gd name="T10" fmla="*/ 1 w 16"/>
                  <a:gd name="T11" fmla="*/ 10 h 11"/>
                  <a:gd name="T12" fmla="*/ 0 w 16"/>
                  <a:gd name="T13" fmla="*/ 8 h 11"/>
                  <a:gd name="T14" fmla="*/ 0 w 16"/>
                  <a:gd name="T15" fmla="*/ 7 h 11"/>
                  <a:gd name="T16" fmla="*/ 2 w 16"/>
                  <a:gd name="T17" fmla="*/ 5 h 11"/>
                  <a:gd name="T18" fmla="*/ 5 w 16"/>
                  <a:gd name="T19" fmla="*/ 3 h 11"/>
                  <a:gd name="T20" fmla="*/ 7 w 16"/>
                  <a:gd name="T21" fmla="*/ 1 h 11"/>
                  <a:gd name="T22" fmla="*/ 11 w 16"/>
                  <a:gd name="T23" fmla="*/ 0 h 11"/>
                  <a:gd name="T24" fmla="*/ 16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
                  <a:gd name="T41" fmla="*/ 16 w 16"/>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
                    <a:moveTo>
                      <a:pt x="16" y="0"/>
                    </a:moveTo>
                    <a:lnTo>
                      <a:pt x="13" y="3"/>
                    </a:lnTo>
                    <a:lnTo>
                      <a:pt x="9" y="6"/>
                    </a:lnTo>
                    <a:lnTo>
                      <a:pt x="6" y="8"/>
                    </a:lnTo>
                    <a:lnTo>
                      <a:pt x="3" y="11"/>
                    </a:lnTo>
                    <a:lnTo>
                      <a:pt x="1" y="10"/>
                    </a:lnTo>
                    <a:lnTo>
                      <a:pt x="0" y="8"/>
                    </a:lnTo>
                    <a:lnTo>
                      <a:pt x="0" y="7"/>
                    </a:lnTo>
                    <a:lnTo>
                      <a:pt x="2" y="5"/>
                    </a:lnTo>
                    <a:lnTo>
                      <a:pt x="5" y="3"/>
                    </a:lnTo>
                    <a:lnTo>
                      <a:pt x="7" y="1"/>
                    </a:lnTo>
                    <a:lnTo>
                      <a:pt x="11" y="0"/>
                    </a:lnTo>
                    <a:lnTo>
                      <a:pt x="16" y="0"/>
                    </a:lnTo>
                    <a:close/>
                  </a:path>
                </a:pathLst>
              </a:custGeom>
              <a:solidFill>
                <a:srgbClr val="FFFFFF"/>
              </a:solidFill>
              <a:ln w="9525">
                <a:noFill/>
                <a:round/>
                <a:headEnd/>
                <a:tailEnd/>
              </a:ln>
            </p:spPr>
            <p:txBody>
              <a:bodyPr/>
              <a:lstStyle/>
              <a:p>
                <a:endParaRPr lang="en-US"/>
              </a:p>
            </p:txBody>
          </p:sp>
          <p:sp>
            <p:nvSpPr>
              <p:cNvPr id="24676" name="Freeform 85"/>
              <p:cNvSpPr>
                <a:spLocks/>
              </p:cNvSpPr>
              <p:nvPr/>
            </p:nvSpPr>
            <p:spPr bwMode="auto">
              <a:xfrm>
                <a:off x="2816" y="3512"/>
                <a:ext cx="32" cy="18"/>
              </a:xfrm>
              <a:custGeom>
                <a:avLst/>
                <a:gdLst>
                  <a:gd name="T0" fmla="*/ 25 w 32"/>
                  <a:gd name="T1" fmla="*/ 3 h 18"/>
                  <a:gd name="T2" fmla="*/ 28 w 32"/>
                  <a:gd name="T3" fmla="*/ 5 h 18"/>
                  <a:gd name="T4" fmla="*/ 30 w 32"/>
                  <a:gd name="T5" fmla="*/ 8 h 18"/>
                  <a:gd name="T6" fmla="*/ 32 w 32"/>
                  <a:gd name="T7" fmla="*/ 11 h 18"/>
                  <a:gd name="T8" fmla="*/ 30 w 32"/>
                  <a:gd name="T9" fmla="*/ 14 h 18"/>
                  <a:gd name="T10" fmla="*/ 29 w 32"/>
                  <a:gd name="T11" fmla="*/ 15 h 18"/>
                  <a:gd name="T12" fmla="*/ 28 w 32"/>
                  <a:gd name="T13" fmla="*/ 16 h 18"/>
                  <a:gd name="T14" fmla="*/ 26 w 32"/>
                  <a:gd name="T15" fmla="*/ 17 h 18"/>
                  <a:gd name="T16" fmla="*/ 23 w 32"/>
                  <a:gd name="T17" fmla="*/ 17 h 18"/>
                  <a:gd name="T18" fmla="*/ 18 w 32"/>
                  <a:gd name="T19" fmla="*/ 18 h 18"/>
                  <a:gd name="T20" fmla="*/ 14 w 32"/>
                  <a:gd name="T21" fmla="*/ 17 h 18"/>
                  <a:gd name="T22" fmla="*/ 11 w 32"/>
                  <a:gd name="T23" fmla="*/ 16 h 18"/>
                  <a:gd name="T24" fmla="*/ 8 w 32"/>
                  <a:gd name="T25" fmla="*/ 15 h 18"/>
                  <a:gd name="T26" fmla="*/ 4 w 32"/>
                  <a:gd name="T27" fmla="*/ 12 h 18"/>
                  <a:gd name="T28" fmla="*/ 2 w 32"/>
                  <a:gd name="T29" fmla="*/ 9 h 18"/>
                  <a:gd name="T30" fmla="*/ 0 w 32"/>
                  <a:gd name="T31" fmla="*/ 6 h 18"/>
                  <a:gd name="T32" fmla="*/ 2 w 32"/>
                  <a:gd name="T33" fmla="*/ 3 h 18"/>
                  <a:gd name="T34" fmla="*/ 3 w 32"/>
                  <a:gd name="T35" fmla="*/ 2 h 18"/>
                  <a:gd name="T36" fmla="*/ 5 w 32"/>
                  <a:gd name="T37" fmla="*/ 1 h 18"/>
                  <a:gd name="T38" fmla="*/ 7 w 32"/>
                  <a:gd name="T39" fmla="*/ 0 h 18"/>
                  <a:gd name="T40" fmla="*/ 9 w 32"/>
                  <a:gd name="T41" fmla="*/ 0 h 18"/>
                  <a:gd name="T42" fmla="*/ 14 w 32"/>
                  <a:gd name="T43" fmla="*/ 0 h 18"/>
                  <a:gd name="T44" fmla="*/ 18 w 32"/>
                  <a:gd name="T45" fmla="*/ 0 h 18"/>
                  <a:gd name="T46" fmla="*/ 22 w 32"/>
                  <a:gd name="T47" fmla="*/ 1 h 18"/>
                  <a:gd name="T48" fmla="*/ 25 w 32"/>
                  <a:gd name="T49" fmla="*/ 3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2"/>
                  <a:gd name="T76" fmla="*/ 0 h 18"/>
                  <a:gd name="T77" fmla="*/ 32 w 32"/>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2" h="18">
                    <a:moveTo>
                      <a:pt x="25" y="3"/>
                    </a:moveTo>
                    <a:lnTo>
                      <a:pt x="28" y="5"/>
                    </a:lnTo>
                    <a:lnTo>
                      <a:pt x="30" y="8"/>
                    </a:lnTo>
                    <a:lnTo>
                      <a:pt x="32" y="11"/>
                    </a:lnTo>
                    <a:lnTo>
                      <a:pt x="30" y="14"/>
                    </a:lnTo>
                    <a:lnTo>
                      <a:pt x="29" y="15"/>
                    </a:lnTo>
                    <a:lnTo>
                      <a:pt x="28" y="16"/>
                    </a:lnTo>
                    <a:lnTo>
                      <a:pt x="26" y="17"/>
                    </a:lnTo>
                    <a:lnTo>
                      <a:pt x="23" y="17"/>
                    </a:lnTo>
                    <a:lnTo>
                      <a:pt x="18" y="18"/>
                    </a:lnTo>
                    <a:lnTo>
                      <a:pt x="14" y="17"/>
                    </a:lnTo>
                    <a:lnTo>
                      <a:pt x="11" y="16"/>
                    </a:lnTo>
                    <a:lnTo>
                      <a:pt x="8" y="15"/>
                    </a:lnTo>
                    <a:lnTo>
                      <a:pt x="4" y="12"/>
                    </a:lnTo>
                    <a:lnTo>
                      <a:pt x="2" y="9"/>
                    </a:lnTo>
                    <a:lnTo>
                      <a:pt x="0" y="6"/>
                    </a:lnTo>
                    <a:lnTo>
                      <a:pt x="2" y="3"/>
                    </a:lnTo>
                    <a:lnTo>
                      <a:pt x="3" y="2"/>
                    </a:lnTo>
                    <a:lnTo>
                      <a:pt x="5" y="1"/>
                    </a:lnTo>
                    <a:lnTo>
                      <a:pt x="7" y="0"/>
                    </a:lnTo>
                    <a:lnTo>
                      <a:pt x="9" y="0"/>
                    </a:lnTo>
                    <a:lnTo>
                      <a:pt x="14" y="0"/>
                    </a:lnTo>
                    <a:lnTo>
                      <a:pt x="18" y="0"/>
                    </a:lnTo>
                    <a:lnTo>
                      <a:pt x="22" y="1"/>
                    </a:lnTo>
                    <a:lnTo>
                      <a:pt x="25" y="3"/>
                    </a:lnTo>
                    <a:close/>
                  </a:path>
                </a:pathLst>
              </a:custGeom>
              <a:solidFill>
                <a:srgbClr val="FFFFFF"/>
              </a:solidFill>
              <a:ln w="9525">
                <a:noFill/>
                <a:round/>
                <a:headEnd/>
                <a:tailEnd/>
              </a:ln>
            </p:spPr>
            <p:txBody>
              <a:bodyPr/>
              <a:lstStyle/>
              <a:p>
                <a:endParaRPr lang="en-US"/>
              </a:p>
            </p:txBody>
          </p:sp>
          <p:sp>
            <p:nvSpPr>
              <p:cNvPr id="24677" name="Freeform 86"/>
              <p:cNvSpPr>
                <a:spLocks/>
              </p:cNvSpPr>
              <p:nvPr/>
            </p:nvSpPr>
            <p:spPr bwMode="auto">
              <a:xfrm>
                <a:off x="2897" y="3564"/>
                <a:ext cx="175" cy="100"/>
              </a:xfrm>
              <a:custGeom>
                <a:avLst/>
                <a:gdLst>
                  <a:gd name="T0" fmla="*/ 0 w 175"/>
                  <a:gd name="T1" fmla="*/ 32 h 100"/>
                  <a:gd name="T2" fmla="*/ 0 w 175"/>
                  <a:gd name="T3" fmla="*/ 100 h 100"/>
                  <a:gd name="T4" fmla="*/ 175 w 175"/>
                  <a:gd name="T5" fmla="*/ 9 h 100"/>
                  <a:gd name="T6" fmla="*/ 175 w 175"/>
                  <a:gd name="T7" fmla="*/ 0 h 100"/>
                  <a:gd name="T8" fmla="*/ 82 w 175"/>
                  <a:gd name="T9" fmla="*/ 40 h 100"/>
                  <a:gd name="T10" fmla="*/ 47 w 175"/>
                  <a:gd name="T11" fmla="*/ 22 h 100"/>
                  <a:gd name="T12" fmla="*/ 0 w 175"/>
                  <a:gd name="T13" fmla="*/ 32 h 100"/>
                  <a:gd name="T14" fmla="*/ 0 60000 65536"/>
                  <a:gd name="T15" fmla="*/ 0 60000 65536"/>
                  <a:gd name="T16" fmla="*/ 0 60000 65536"/>
                  <a:gd name="T17" fmla="*/ 0 60000 65536"/>
                  <a:gd name="T18" fmla="*/ 0 60000 65536"/>
                  <a:gd name="T19" fmla="*/ 0 60000 65536"/>
                  <a:gd name="T20" fmla="*/ 0 60000 65536"/>
                  <a:gd name="T21" fmla="*/ 0 w 175"/>
                  <a:gd name="T22" fmla="*/ 0 h 100"/>
                  <a:gd name="T23" fmla="*/ 175 w 175"/>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5" h="100">
                    <a:moveTo>
                      <a:pt x="0" y="32"/>
                    </a:moveTo>
                    <a:lnTo>
                      <a:pt x="0" y="100"/>
                    </a:lnTo>
                    <a:lnTo>
                      <a:pt x="175" y="9"/>
                    </a:lnTo>
                    <a:lnTo>
                      <a:pt x="175" y="0"/>
                    </a:lnTo>
                    <a:lnTo>
                      <a:pt x="82" y="40"/>
                    </a:lnTo>
                    <a:lnTo>
                      <a:pt x="47" y="22"/>
                    </a:lnTo>
                    <a:lnTo>
                      <a:pt x="0" y="32"/>
                    </a:lnTo>
                    <a:close/>
                  </a:path>
                </a:pathLst>
              </a:custGeom>
              <a:solidFill>
                <a:srgbClr val="FFFFFF"/>
              </a:solidFill>
              <a:ln w="9525">
                <a:noFill/>
                <a:round/>
                <a:headEnd/>
                <a:tailEnd/>
              </a:ln>
            </p:spPr>
            <p:txBody>
              <a:bodyPr/>
              <a:lstStyle/>
              <a:p>
                <a:endParaRPr lang="en-US"/>
              </a:p>
            </p:txBody>
          </p:sp>
          <p:sp>
            <p:nvSpPr>
              <p:cNvPr id="24678" name="Freeform 87"/>
              <p:cNvSpPr>
                <a:spLocks/>
              </p:cNvSpPr>
              <p:nvPr/>
            </p:nvSpPr>
            <p:spPr bwMode="auto">
              <a:xfrm>
                <a:off x="2989" y="3567"/>
                <a:ext cx="25" cy="10"/>
              </a:xfrm>
              <a:custGeom>
                <a:avLst/>
                <a:gdLst>
                  <a:gd name="T0" fmla="*/ 22 w 25"/>
                  <a:gd name="T1" fmla="*/ 5 h 10"/>
                  <a:gd name="T2" fmla="*/ 24 w 25"/>
                  <a:gd name="T3" fmla="*/ 4 h 10"/>
                  <a:gd name="T4" fmla="*/ 25 w 25"/>
                  <a:gd name="T5" fmla="*/ 3 h 10"/>
                  <a:gd name="T6" fmla="*/ 24 w 25"/>
                  <a:gd name="T7" fmla="*/ 2 h 10"/>
                  <a:gd name="T8" fmla="*/ 23 w 25"/>
                  <a:gd name="T9" fmla="*/ 1 h 10"/>
                  <a:gd name="T10" fmla="*/ 23 w 25"/>
                  <a:gd name="T11" fmla="*/ 1 h 10"/>
                  <a:gd name="T12" fmla="*/ 21 w 25"/>
                  <a:gd name="T13" fmla="*/ 0 h 10"/>
                  <a:gd name="T14" fmla="*/ 18 w 25"/>
                  <a:gd name="T15" fmla="*/ 0 h 10"/>
                  <a:gd name="T16" fmla="*/ 16 w 25"/>
                  <a:gd name="T17" fmla="*/ 0 h 10"/>
                  <a:gd name="T18" fmla="*/ 13 w 25"/>
                  <a:gd name="T19" fmla="*/ 1 h 10"/>
                  <a:gd name="T20" fmla="*/ 2 w 25"/>
                  <a:gd name="T21" fmla="*/ 5 h 10"/>
                  <a:gd name="T22" fmla="*/ 1 w 25"/>
                  <a:gd name="T23" fmla="*/ 6 h 10"/>
                  <a:gd name="T24" fmla="*/ 0 w 25"/>
                  <a:gd name="T25" fmla="*/ 7 h 10"/>
                  <a:gd name="T26" fmla="*/ 0 w 25"/>
                  <a:gd name="T27" fmla="*/ 8 h 10"/>
                  <a:gd name="T28" fmla="*/ 1 w 25"/>
                  <a:gd name="T29" fmla="*/ 9 h 10"/>
                  <a:gd name="T30" fmla="*/ 1 w 25"/>
                  <a:gd name="T31" fmla="*/ 9 h 10"/>
                  <a:gd name="T32" fmla="*/ 4 w 25"/>
                  <a:gd name="T33" fmla="*/ 10 h 10"/>
                  <a:gd name="T34" fmla="*/ 6 w 25"/>
                  <a:gd name="T35" fmla="*/ 10 h 10"/>
                  <a:gd name="T36" fmla="*/ 9 w 25"/>
                  <a:gd name="T37" fmla="*/ 10 h 10"/>
                  <a:gd name="T38" fmla="*/ 11 w 25"/>
                  <a:gd name="T39" fmla="*/ 10 h 10"/>
                  <a:gd name="T40" fmla="*/ 22 w 25"/>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10"/>
                  <a:gd name="T65" fmla="*/ 25 w 25"/>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10">
                    <a:moveTo>
                      <a:pt x="22" y="5"/>
                    </a:moveTo>
                    <a:lnTo>
                      <a:pt x="24" y="4"/>
                    </a:lnTo>
                    <a:lnTo>
                      <a:pt x="25" y="3"/>
                    </a:lnTo>
                    <a:lnTo>
                      <a:pt x="24" y="2"/>
                    </a:lnTo>
                    <a:lnTo>
                      <a:pt x="23" y="1"/>
                    </a:lnTo>
                    <a:lnTo>
                      <a:pt x="21" y="0"/>
                    </a:lnTo>
                    <a:lnTo>
                      <a:pt x="18" y="0"/>
                    </a:lnTo>
                    <a:lnTo>
                      <a:pt x="16" y="0"/>
                    </a:lnTo>
                    <a:lnTo>
                      <a:pt x="13" y="1"/>
                    </a:lnTo>
                    <a:lnTo>
                      <a:pt x="2" y="5"/>
                    </a:lnTo>
                    <a:lnTo>
                      <a:pt x="1" y="6"/>
                    </a:lnTo>
                    <a:lnTo>
                      <a:pt x="0" y="7"/>
                    </a:lnTo>
                    <a:lnTo>
                      <a:pt x="0" y="8"/>
                    </a:lnTo>
                    <a:lnTo>
                      <a:pt x="1" y="9"/>
                    </a:lnTo>
                    <a:lnTo>
                      <a:pt x="4" y="10"/>
                    </a:lnTo>
                    <a:lnTo>
                      <a:pt x="6" y="10"/>
                    </a:lnTo>
                    <a:lnTo>
                      <a:pt x="9" y="10"/>
                    </a:lnTo>
                    <a:lnTo>
                      <a:pt x="11" y="10"/>
                    </a:lnTo>
                    <a:lnTo>
                      <a:pt x="22" y="5"/>
                    </a:lnTo>
                    <a:close/>
                  </a:path>
                </a:pathLst>
              </a:custGeom>
              <a:solidFill>
                <a:srgbClr val="FFFFFF"/>
              </a:solidFill>
              <a:ln w="9525">
                <a:noFill/>
                <a:round/>
                <a:headEnd/>
                <a:tailEnd/>
              </a:ln>
            </p:spPr>
            <p:txBody>
              <a:bodyPr/>
              <a:lstStyle/>
              <a:p>
                <a:endParaRPr lang="en-US"/>
              </a:p>
            </p:txBody>
          </p:sp>
          <p:sp>
            <p:nvSpPr>
              <p:cNvPr id="24679" name="Freeform 88"/>
              <p:cNvSpPr>
                <a:spLocks/>
              </p:cNvSpPr>
              <p:nvPr/>
            </p:nvSpPr>
            <p:spPr bwMode="auto">
              <a:xfrm>
                <a:off x="2957" y="3563"/>
                <a:ext cx="24" cy="10"/>
              </a:xfrm>
              <a:custGeom>
                <a:avLst/>
                <a:gdLst>
                  <a:gd name="T0" fmla="*/ 22 w 24"/>
                  <a:gd name="T1" fmla="*/ 5 h 10"/>
                  <a:gd name="T2" fmla="*/ 23 w 24"/>
                  <a:gd name="T3" fmla="*/ 4 h 10"/>
                  <a:gd name="T4" fmla="*/ 24 w 24"/>
                  <a:gd name="T5" fmla="*/ 3 h 10"/>
                  <a:gd name="T6" fmla="*/ 24 w 24"/>
                  <a:gd name="T7" fmla="*/ 1 h 10"/>
                  <a:gd name="T8" fmla="*/ 23 w 24"/>
                  <a:gd name="T9" fmla="*/ 1 h 10"/>
                  <a:gd name="T10" fmla="*/ 23 w 24"/>
                  <a:gd name="T11" fmla="*/ 1 h 10"/>
                  <a:gd name="T12" fmla="*/ 21 w 24"/>
                  <a:gd name="T13" fmla="*/ 0 h 10"/>
                  <a:gd name="T14" fmla="*/ 18 w 24"/>
                  <a:gd name="T15" fmla="*/ 0 h 10"/>
                  <a:gd name="T16" fmla="*/ 15 w 24"/>
                  <a:gd name="T17" fmla="*/ 0 h 10"/>
                  <a:gd name="T18" fmla="*/ 13 w 24"/>
                  <a:gd name="T19" fmla="*/ 0 h 10"/>
                  <a:gd name="T20" fmla="*/ 2 w 24"/>
                  <a:gd name="T21" fmla="*/ 5 h 10"/>
                  <a:gd name="T22" fmla="*/ 0 w 24"/>
                  <a:gd name="T23" fmla="*/ 6 h 10"/>
                  <a:gd name="T24" fmla="*/ 0 w 24"/>
                  <a:gd name="T25" fmla="*/ 7 h 10"/>
                  <a:gd name="T26" fmla="*/ 0 w 24"/>
                  <a:gd name="T27" fmla="*/ 8 h 10"/>
                  <a:gd name="T28" fmla="*/ 1 w 24"/>
                  <a:gd name="T29" fmla="*/ 9 h 10"/>
                  <a:gd name="T30" fmla="*/ 1 w 24"/>
                  <a:gd name="T31" fmla="*/ 9 h 10"/>
                  <a:gd name="T32" fmla="*/ 3 w 24"/>
                  <a:gd name="T33" fmla="*/ 10 h 10"/>
                  <a:gd name="T34" fmla="*/ 6 w 24"/>
                  <a:gd name="T35" fmla="*/ 10 h 10"/>
                  <a:gd name="T36" fmla="*/ 9 w 24"/>
                  <a:gd name="T37" fmla="*/ 10 h 10"/>
                  <a:gd name="T38" fmla="*/ 11 w 24"/>
                  <a:gd name="T39" fmla="*/ 9 h 10"/>
                  <a:gd name="T40" fmla="*/ 22 w 24"/>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10"/>
                  <a:gd name="T65" fmla="*/ 24 w 24"/>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10">
                    <a:moveTo>
                      <a:pt x="22" y="5"/>
                    </a:moveTo>
                    <a:lnTo>
                      <a:pt x="23" y="4"/>
                    </a:lnTo>
                    <a:lnTo>
                      <a:pt x="24" y="3"/>
                    </a:lnTo>
                    <a:lnTo>
                      <a:pt x="24" y="1"/>
                    </a:lnTo>
                    <a:lnTo>
                      <a:pt x="23" y="1"/>
                    </a:lnTo>
                    <a:lnTo>
                      <a:pt x="21" y="0"/>
                    </a:lnTo>
                    <a:lnTo>
                      <a:pt x="18" y="0"/>
                    </a:lnTo>
                    <a:lnTo>
                      <a:pt x="15" y="0"/>
                    </a:lnTo>
                    <a:lnTo>
                      <a:pt x="13" y="0"/>
                    </a:lnTo>
                    <a:lnTo>
                      <a:pt x="2" y="5"/>
                    </a:lnTo>
                    <a:lnTo>
                      <a:pt x="0" y="6"/>
                    </a:lnTo>
                    <a:lnTo>
                      <a:pt x="0" y="7"/>
                    </a:lnTo>
                    <a:lnTo>
                      <a:pt x="0" y="8"/>
                    </a:lnTo>
                    <a:lnTo>
                      <a:pt x="1" y="9"/>
                    </a:lnTo>
                    <a:lnTo>
                      <a:pt x="3" y="10"/>
                    </a:lnTo>
                    <a:lnTo>
                      <a:pt x="6" y="10"/>
                    </a:lnTo>
                    <a:lnTo>
                      <a:pt x="9" y="10"/>
                    </a:lnTo>
                    <a:lnTo>
                      <a:pt x="11" y="9"/>
                    </a:lnTo>
                    <a:lnTo>
                      <a:pt x="22" y="5"/>
                    </a:lnTo>
                    <a:close/>
                  </a:path>
                </a:pathLst>
              </a:custGeom>
              <a:solidFill>
                <a:srgbClr val="FFFFFF"/>
              </a:solidFill>
              <a:ln w="9525">
                <a:noFill/>
                <a:round/>
                <a:headEnd/>
                <a:tailEnd/>
              </a:ln>
            </p:spPr>
            <p:txBody>
              <a:bodyPr/>
              <a:lstStyle/>
              <a:p>
                <a:endParaRPr lang="en-US"/>
              </a:p>
            </p:txBody>
          </p:sp>
        </p:grpSp>
        <p:sp>
          <p:nvSpPr>
            <p:cNvPr id="24606" name="Rectangle 90"/>
            <p:cNvSpPr>
              <a:spLocks noChangeArrowheads="1"/>
            </p:cNvSpPr>
            <p:nvPr/>
          </p:nvSpPr>
          <p:spPr bwMode="auto">
            <a:xfrm>
              <a:off x="2515" y="3705"/>
              <a:ext cx="864" cy="135"/>
            </a:xfrm>
            <a:prstGeom prst="rect">
              <a:avLst/>
            </a:prstGeom>
            <a:noFill/>
            <a:ln w="9525">
              <a:noFill/>
              <a:miter lim="800000"/>
              <a:headEnd/>
              <a:tailEnd/>
            </a:ln>
          </p:spPr>
          <p:txBody>
            <a:bodyPr wrap="none" lIns="0" tIns="0" rIns="0" bIns="0">
              <a:spAutoFit/>
            </a:bodyPr>
            <a:lstStyle/>
            <a:p>
              <a:r>
                <a:rPr lang="en-US" sz="1300" b="1">
                  <a:solidFill>
                    <a:srgbClr val="000000"/>
                  </a:solidFill>
                </a:rPr>
                <a:t>End User 2</a:t>
              </a:r>
              <a:endParaRPr lang="en-US"/>
            </a:p>
          </p:txBody>
        </p:sp>
        <p:grpSp>
          <p:nvGrpSpPr>
            <p:cNvPr id="24607" name="Group 123"/>
            <p:cNvGrpSpPr>
              <a:grpSpLocks/>
            </p:cNvGrpSpPr>
            <p:nvPr/>
          </p:nvGrpSpPr>
          <p:grpSpPr bwMode="auto">
            <a:xfrm>
              <a:off x="4337" y="3134"/>
              <a:ext cx="1042" cy="546"/>
              <a:chOff x="4337" y="3134"/>
              <a:chExt cx="1042" cy="546"/>
            </a:xfrm>
          </p:grpSpPr>
          <p:sp>
            <p:nvSpPr>
              <p:cNvPr id="24616" name="Freeform 91"/>
              <p:cNvSpPr>
                <a:spLocks/>
              </p:cNvSpPr>
              <p:nvPr/>
            </p:nvSpPr>
            <p:spPr bwMode="auto">
              <a:xfrm>
                <a:off x="4337" y="3134"/>
                <a:ext cx="1042" cy="546"/>
              </a:xfrm>
              <a:custGeom>
                <a:avLst/>
                <a:gdLst>
                  <a:gd name="T0" fmla="*/ 629 w 1042"/>
                  <a:gd name="T1" fmla="*/ 30 h 546"/>
                  <a:gd name="T2" fmla="*/ 653 w 1042"/>
                  <a:gd name="T3" fmla="*/ 84 h 546"/>
                  <a:gd name="T4" fmla="*/ 643 w 1042"/>
                  <a:gd name="T5" fmla="*/ 108 h 546"/>
                  <a:gd name="T6" fmla="*/ 662 w 1042"/>
                  <a:gd name="T7" fmla="*/ 119 h 546"/>
                  <a:gd name="T8" fmla="*/ 686 w 1042"/>
                  <a:gd name="T9" fmla="*/ 131 h 546"/>
                  <a:gd name="T10" fmla="*/ 732 w 1042"/>
                  <a:gd name="T11" fmla="*/ 133 h 546"/>
                  <a:gd name="T12" fmla="*/ 781 w 1042"/>
                  <a:gd name="T13" fmla="*/ 142 h 546"/>
                  <a:gd name="T14" fmla="*/ 822 w 1042"/>
                  <a:gd name="T15" fmla="*/ 165 h 546"/>
                  <a:gd name="T16" fmla="*/ 898 w 1042"/>
                  <a:gd name="T17" fmla="*/ 184 h 546"/>
                  <a:gd name="T18" fmla="*/ 943 w 1042"/>
                  <a:gd name="T19" fmla="*/ 207 h 546"/>
                  <a:gd name="T20" fmla="*/ 969 w 1042"/>
                  <a:gd name="T21" fmla="*/ 261 h 546"/>
                  <a:gd name="T22" fmla="*/ 996 w 1042"/>
                  <a:gd name="T23" fmla="*/ 295 h 546"/>
                  <a:gd name="T24" fmla="*/ 1009 w 1042"/>
                  <a:gd name="T25" fmla="*/ 317 h 546"/>
                  <a:gd name="T26" fmla="*/ 1009 w 1042"/>
                  <a:gd name="T27" fmla="*/ 349 h 546"/>
                  <a:gd name="T28" fmla="*/ 1035 w 1042"/>
                  <a:gd name="T29" fmla="*/ 366 h 546"/>
                  <a:gd name="T30" fmla="*/ 1036 w 1042"/>
                  <a:gd name="T31" fmla="*/ 388 h 546"/>
                  <a:gd name="T32" fmla="*/ 1009 w 1042"/>
                  <a:gd name="T33" fmla="*/ 404 h 546"/>
                  <a:gd name="T34" fmla="*/ 970 w 1042"/>
                  <a:gd name="T35" fmla="*/ 407 h 546"/>
                  <a:gd name="T36" fmla="*/ 949 w 1042"/>
                  <a:gd name="T37" fmla="*/ 416 h 546"/>
                  <a:gd name="T38" fmla="*/ 903 w 1042"/>
                  <a:gd name="T39" fmla="*/ 420 h 546"/>
                  <a:gd name="T40" fmla="*/ 842 w 1042"/>
                  <a:gd name="T41" fmla="*/ 434 h 546"/>
                  <a:gd name="T42" fmla="*/ 802 w 1042"/>
                  <a:gd name="T43" fmla="*/ 429 h 546"/>
                  <a:gd name="T44" fmla="*/ 776 w 1042"/>
                  <a:gd name="T45" fmla="*/ 437 h 546"/>
                  <a:gd name="T46" fmla="*/ 743 w 1042"/>
                  <a:gd name="T47" fmla="*/ 435 h 546"/>
                  <a:gd name="T48" fmla="*/ 705 w 1042"/>
                  <a:gd name="T49" fmla="*/ 429 h 546"/>
                  <a:gd name="T50" fmla="*/ 702 w 1042"/>
                  <a:gd name="T51" fmla="*/ 440 h 546"/>
                  <a:gd name="T52" fmla="*/ 632 w 1042"/>
                  <a:gd name="T53" fmla="*/ 481 h 546"/>
                  <a:gd name="T54" fmla="*/ 526 w 1042"/>
                  <a:gd name="T55" fmla="*/ 541 h 546"/>
                  <a:gd name="T56" fmla="*/ 467 w 1042"/>
                  <a:gd name="T57" fmla="*/ 534 h 546"/>
                  <a:gd name="T58" fmla="*/ 336 w 1042"/>
                  <a:gd name="T59" fmla="*/ 502 h 546"/>
                  <a:gd name="T60" fmla="*/ 190 w 1042"/>
                  <a:gd name="T61" fmla="*/ 466 h 546"/>
                  <a:gd name="T62" fmla="*/ 97 w 1042"/>
                  <a:gd name="T63" fmla="*/ 444 h 546"/>
                  <a:gd name="T64" fmla="*/ 75 w 1042"/>
                  <a:gd name="T65" fmla="*/ 413 h 546"/>
                  <a:gd name="T66" fmla="*/ 39 w 1042"/>
                  <a:gd name="T67" fmla="*/ 387 h 546"/>
                  <a:gd name="T68" fmla="*/ 10 w 1042"/>
                  <a:gd name="T69" fmla="*/ 346 h 546"/>
                  <a:gd name="T70" fmla="*/ 44 w 1042"/>
                  <a:gd name="T71" fmla="*/ 339 h 546"/>
                  <a:gd name="T72" fmla="*/ 165 w 1042"/>
                  <a:gd name="T73" fmla="*/ 360 h 546"/>
                  <a:gd name="T74" fmla="*/ 252 w 1042"/>
                  <a:gd name="T75" fmla="*/ 368 h 546"/>
                  <a:gd name="T76" fmla="*/ 256 w 1042"/>
                  <a:gd name="T77" fmla="*/ 352 h 546"/>
                  <a:gd name="T78" fmla="*/ 253 w 1042"/>
                  <a:gd name="T79" fmla="*/ 323 h 546"/>
                  <a:gd name="T80" fmla="*/ 249 w 1042"/>
                  <a:gd name="T81" fmla="*/ 306 h 546"/>
                  <a:gd name="T82" fmla="*/ 285 w 1042"/>
                  <a:gd name="T83" fmla="*/ 272 h 546"/>
                  <a:gd name="T84" fmla="*/ 303 w 1042"/>
                  <a:gd name="T85" fmla="*/ 243 h 546"/>
                  <a:gd name="T86" fmla="*/ 303 w 1042"/>
                  <a:gd name="T87" fmla="*/ 210 h 546"/>
                  <a:gd name="T88" fmla="*/ 317 w 1042"/>
                  <a:gd name="T89" fmla="*/ 187 h 546"/>
                  <a:gd name="T90" fmla="*/ 355 w 1042"/>
                  <a:gd name="T91" fmla="*/ 172 h 546"/>
                  <a:gd name="T92" fmla="*/ 381 w 1042"/>
                  <a:gd name="T93" fmla="*/ 160 h 546"/>
                  <a:gd name="T94" fmla="*/ 402 w 1042"/>
                  <a:gd name="T95" fmla="*/ 153 h 546"/>
                  <a:gd name="T96" fmla="*/ 373 w 1042"/>
                  <a:gd name="T97" fmla="*/ 139 h 546"/>
                  <a:gd name="T98" fmla="*/ 365 w 1042"/>
                  <a:gd name="T99" fmla="*/ 116 h 546"/>
                  <a:gd name="T100" fmla="*/ 368 w 1042"/>
                  <a:gd name="T101" fmla="*/ 91 h 546"/>
                  <a:gd name="T102" fmla="*/ 334 w 1042"/>
                  <a:gd name="T103" fmla="*/ 76 h 546"/>
                  <a:gd name="T104" fmla="*/ 350 w 1042"/>
                  <a:gd name="T105" fmla="*/ 51 h 546"/>
                  <a:gd name="T106" fmla="*/ 431 w 1042"/>
                  <a:gd name="T107" fmla="*/ 10 h 546"/>
                  <a:gd name="T108" fmla="*/ 515 w 1042"/>
                  <a:gd name="T109" fmla="*/ 1 h 546"/>
                  <a:gd name="T110" fmla="*/ 551 w 1042"/>
                  <a:gd name="T111" fmla="*/ 5 h 54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42"/>
                  <a:gd name="T169" fmla="*/ 0 h 546"/>
                  <a:gd name="T170" fmla="*/ 1042 w 1042"/>
                  <a:gd name="T171" fmla="*/ 546 h 54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42" h="546">
                    <a:moveTo>
                      <a:pt x="551" y="5"/>
                    </a:moveTo>
                    <a:lnTo>
                      <a:pt x="563" y="8"/>
                    </a:lnTo>
                    <a:lnTo>
                      <a:pt x="575" y="10"/>
                    </a:lnTo>
                    <a:lnTo>
                      <a:pt x="587" y="14"/>
                    </a:lnTo>
                    <a:lnTo>
                      <a:pt x="599" y="17"/>
                    </a:lnTo>
                    <a:lnTo>
                      <a:pt x="610" y="20"/>
                    </a:lnTo>
                    <a:lnTo>
                      <a:pt x="620" y="25"/>
                    </a:lnTo>
                    <a:lnTo>
                      <a:pt x="629" y="30"/>
                    </a:lnTo>
                    <a:lnTo>
                      <a:pt x="637" y="35"/>
                    </a:lnTo>
                    <a:lnTo>
                      <a:pt x="640" y="42"/>
                    </a:lnTo>
                    <a:lnTo>
                      <a:pt x="641" y="49"/>
                    </a:lnTo>
                    <a:lnTo>
                      <a:pt x="642" y="57"/>
                    </a:lnTo>
                    <a:lnTo>
                      <a:pt x="643" y="64"/>
                    </a:lnTo>
                    <a:lnTo>
                      <a:pt x="649" y="70"/>
                    </a:lnTo>
                    <a:lnTo>
                      <a:pt x="652" y="77"/>
                    </a:lnTo>
                    <a:lnTo>
                      <a:pt x="653" y="84"/>
                    </a:lnTo>
                    <a:lnTo>
                      <a:pt x="654" y="91"/>
                    </a:lnTo>
                    <a:lnTo>
                      <a:pt x="653" y="97"/>
                    </a:lnTo>
                    <a:lnTo>
                      <a:pt x="652" y="98"/>
                    </a:lnTo>
                    <a:lnTo>
                      <a:pt x="652" y="99"/>
                    </a:lnTo>
                    <a:lnTo>
                      <a:pt x="651" y="100"/>
                    </a:lnTo>
                    <a:lnTo>
                      <a:pt x="650" y="101"/>
                    </a:lnTo>
                    <a:lnTo>
                      <a:pt x="646" y="104"/>
                    </a:lnTo>
                    <a:lnTo>
                      <a:pt x="643" y="108"/>
                    </a:lnTo>
                    <a:lnTo>
                      <a:pt x="641" y="111"/>
                    </a:lnTo>
                    <a:lnTo>
                      <a:pt x="642" y="115"/>
                    </a:lnTo>
                    <a:lnTo>
                      <a:pt x="645" y="116"/>
                    </a:lnTo>
                    <a:lnTo>
                      <a:pt x="649" y="117"/>
                    </a:lnTo>
                    <a:lnTo>
                      <a:pt x="652" y="117"/>
                    </a:lnTo>
                    <a:lnTo>
                      <a:pt x="655" y="118"/>
                    </a:lnTo>
                    <a:lnTo>
                      <a:pt x="659" y="119"/>
                    </a:lnTo>
                    <a:lnTo>
                      <a:pt x="662" y="119"/>
                    </a:lnTo>
                    <a:lnTo>
                      <a:pt x="665" y="120"/>
                    </a:lnTo>
                    <a:lnTo>
                      <a:pt x="667" y="122"/>
                    </a:lnTo>
                    <a:lnTo>
                      <a:pt x="671" y="123"/>
                    </a:lnTo>
                    <a:lnTo>
                      <a:pt x="673" y="126"/>
                    </a:lnTo>
                    <a:lnTo>
                      <a:pt x="675" y="128"/>
                    </a:lnTo>
                    <a:lnTo>
                      <a:pt x="676" y="130"/>
                    </a:lnTo>
                    <a:lnTo>
                      <a:pt x="681" y="131"/>
                    </a:lnTo>
                    <a:lnTo>
                      <a:pt x="686" y="131"/>
                    </a:lnTo>
                    <a:lnTo>
                      <a:pt x="691" y="131"/>
                    </a:lnTo>
                    <a:lnTo>
                      <a:pt x="697" y="131"/>
                    </a:lnTo>
                    <a:lnTo>
                      <a:pt x="703" y="131"/>
                    </a:lnTo>
                    <a:lnTo>
                      <a:pt x="709" y="131"/>
                    </a:lnTo>
                    <a:lnTo>
                      <a:pt x="714" y="132"/>
                    </a:lnTo>
                    <a:lnTo>
                      <a:pt x="719" y="132"/>
                    </a:lnTo>
                    <a:lnTo>
                      <a:pt x="726" y="133"/>
                    </a:lnTo>
                    <a:lnTo>
                      <a:pt x="732" y="133"/>
                    </a:lnTo>
                    <a:lnTo>
                      <a:pt x="739" y="134"/>
                    </a:lnTo>
                    <a:lnTo>
                      <a:pt x="745" y="135"/>
                    </a:lnTo>
                    <a:lnTo>
                      <a:pt x="751" y="136"/>
                    </a:lnTo>
                    <a:lnTo>
                      <a:pt x="757" y="137"/>
                    </a:lnTo>
                    <a:lnTo>
                      <a:pt x="764" y="138"/>
                    </a:lnTo>
                    <a:lnTo>
                      <a:pt x="770" y="138"/>
                    </a:lnTo>
                    <a:lnTo>
                      <a:pt x="776" y="140"/>
                    </a:lnTo>
                    <a:lnTo>
                      <a:pt x="781" y="142"/>
                    </a:lnTo>
                    <a:lnTo>
                      <a:pt x="785" y="144"/>
                    </a:lnTo>
                    <a:lnTo>
                      <a:pt x="788" y="147"/>
                    </a:lnTo>
                    <a:lnTo>
                      <a:pt x="792" y="150"/>
                    </a:lnTo>
                    <a:lnTo>
                      <a:pt x="796" y="152"/>
                    </a:lnTo>
                    <a:lnTo>
                      <a:pt x="800" y="154"/>
                    </a:lnTo>
                    <a:lnTo>
                      <a:pt x="805" y="156"/>
                    </a:lnTo>
                    <a:lnTo>
                      <a:pt x="813" y="161"/>
                    </a:lnTo>
                    <a:lnTo>
                      <a:pt x="822" y="165"/>
                    </a:lnTo>
                    <a:lnTo>
                      <a:pt x="831" y="168"/>
                    </a:lnTo>
                    <a:lnTo>
                      <a:pt x="841" y="171"/>
                    </a:lnTo>
                    <a:lnTo>
                      <a:pt x="851" y="174"/>
                    </a:lnTo>
                    <a:lnTo>
                      <a:pt x="862" y="176"/>
                    </a:lnTo>
                    <a:lnTo>
                      <a:pt x="873" y="178"/>
                    </a:lnTo>
                    <a:lnTo>
                      <a:pt x="884" y="181"/>
                    </a:lnTo>
                    <a:lnTo>
                      <a:pt x="891" y="182"/>
                    </a:lnTo>
                    <a:lnTo>
                      <a:pt x="898" y="184"/>
                    </a:lnTo>
                    <a:lnTo>
                      <a:pt x="905" y="186"/>
                    </a:lnTo>
                    <a:lnTo>
                      <a:pt x="912" y="188"/>
                    </a:lnTo>
                    <a:lnTo>
                      <a:pt x="918" y="191"/>
                    </a:lnTo>
                    <a:lnTo>
                      <a:pt x="924" y="194"/>
                    </a:lnTo>
                    <a:lnTo>
                      <a:pt x="931" y="197"/>
                    </a:lnTo>
                    <a:lnTo>
                      <a:pt x="937" y="199"/>
                    </a:lnTo>
                    <a:lnTo>
                      <a:pt x="939" y="203"/>
                    </a:lnTo>
                    <a:lnTo>
                      <a:pt x="943" y="207"/>
                    </a:lnTo>
                    <a:lnTo>
                      <a:pt x="947" y="210"/>
                    </a:lnTo>
                    <a:lnTo>
                      <a:pt x="949" y="214"/>
                    </a:lnTo>
                    <a:lnTo>
                      <a:pt x="951" y="222"/>
                    </a:lnTo>
                    <a:lnTo>
                      <a:pt x="953" y="230"/>
                    </a:lnTo>
                    <a:lnTo>
                      <a:pt x="955" y="237"/>
                    </a:lnTo>
                    <a:lnTo>
                      <a:pt x="961" y="244"/>
                    </a:lnTo>
                    <a:lnTo>
                      <a:pt x="966" y="252"/>
                    </a:lnTo>
                    <a:lnTo>
                      <a:pt x="969" y="261"/>
                    </a:lnTo>
                    <a:lnTo>
                      <a:pt x="973" y="269"/>
                    </a:lnTo>
                    <a:lnTo>
                      <a:pt x="978" y="276"/>
                    </a:lnTo>
                    <a:lnTo>
                      <a:pt x="982" y="279"/>
                    </a:lnTo>
                    <a:lnTo>
                      <a:pt x="985" y="282"/>
                    </a:lnTo>
                    <a:lnTo>
                      <a:pt x="987" y="286"/>
                    </a:lnTo>
                    <a:lnTo>
                      <a:pt x="990" y="289"/>
                    </a:lnTo>
                    <a:lnTo>
                      <a:pt x="992" y="292"/>
                    </a:lnTo>
                    <a:lnTo>
                      <a:pt x="996" y="295"/>
                    </a:lnTo>
                    <a:lnTo>
                      <a:pt x="1001" y="298"/>
                    </a:lnTo>
                    <a:lnTo>
                      <a:pt x="1006" y="301"/>
                    </a:lnTo>
                    <a:lnTo>
                      <a:pt x="1010" y="304"/>
                    </a:lnTo>
                    <a:lnTo>
                      <a:pt x="1012" y="308"/>
                    </a:lnTo>
                    <a:lnTo>
                      <a:pt x="1013" y="312"/>
                    </a:lnTo>
                    <a:lnTo>
                      <a:pt x="1011" y="316"/>
                    </a:lnTo>
                    <a:lnTo>
                      <a:pt x="1010" y="316"/>
                    </a:lnTo>
                    <a:lnTo>
                      <a:pt x="1009" y="317"/>
                    </a:lnTo>
                    <a:lnTo>
                      <a:pt x="1008" y="319"/>
                    </a:lnTo>
                    <a:lnTo>
                      <a:pt x="1008" y="321"/>
                    </a:lnTo>
                    <a:lnTo>
                      <a:pt x="1008" y="322"/>
                    </a:lnTo>
                    <a:lnTo>
                      <a:pt x="1007" y="329"/>
                    </a:lnTo>
                    <a:lnTo>
                      <a:pt x="1006" y="335"/>
                    </a:lnTo>
                    <a:lnTo>
                      <a:pt x="1006" y="341"/>
                    </a:lnTo>
                    <a:lnTo>
                      <a:pt x="1006" y="347"/>
                    </a:lnTo>
                    <a:lnTo>
                      <a:pt x="1009" y="349"/>
                    </a:lnTo>
                    <a:lnTo>
                      <a:pt x="1012" y="351"/>
                    </a:lnTo>
                    <a:lnTo>
                      <a:pt x="1015" y="353"/>
                    </a:lnTo>
                    <a:lnTo>
                      <a:pt x="1018" y="354"/>
                    </a:lnTo>
                    <a:lnTo>
                      <a:pt x="1021" y="356"/>
                    </a:lnTo>
                    <a:lnTo>
                      <a:pt x="1024" y="358"/>
                    </a:lnTo>
                    <a:lnTo>
                      <a:pt x="1027" y="360"/>
                    </a:lnTo>
                    <a:lnTo>
                      <a:pt x="1029" y="362"/>
                    </a:lnTo>
                    <a:lnTo>
                      <a:pt x="1035" y="366"/>
                    </a:lnTo>
                    <a:lnTo>
                      <a:pt x="1039" y="371"/>
                    </a:lnTo>
                    <a:lnTo>
                      <a:pt x="1041" y="377"/>
                    </a:lnTo>
                    <a:lnTo>
                      <a:pt x="1042" y="382"/>
                    </a:lnTo>
                    <a:lnTo>
                      <a:pt x="1041" y="383"/>
                    </a:lnTo>
                    <a:lnTo>
                      <a:pt x="1041" y="384"/>
                    </a:lnTo>
                    <a:lnTo>
                      <a:pt x="1040" y="384"/>
                    </a:lnTo>
                    <a:lnTo>
                      <a:pt x="1039" y="385"/>
                    </a:lnTo>
                    <a:lnTo>
                      <a:pt x="1036" y="388"/>
                    </a:lnTo>
                    <a:lnTo>
                      <a:pt x="1033" y="390"/>
                    </a:lnTo>
                    <a:lnTo>
                      <a:pt x="1032" y="393"/>
                    </a:lnTo>
                    <a:lnTo>
                      <a:pt x="1030" y="396"/>
                    </a:lnTo>
                    <a:lnTo>
                      <a:pt x="1027" y="398"/>
                    </a:lnTo>
                    <a:lnTo>
                      <a:pt x="1024" y="400"/>
                    </a:lnTo>
                    <a:lnTo>
                      <a:pt x="1020" y="402"/>
                    </a:lnTo>
                    <a:lnTo>
                      <a:pt x="1014" y="403"/>
                    </a:lnTo>
                    <a:lnTo>
                      <a:pt x="1009" y="404"/>
                    </a:lnTo>
                    <a:lnTo>
                      <a:pt x="1003" y="404"/>
                    </a:lnTo>
                    <a:lnTo>
                      <a:pt x="997" y="404"/>
                    </a:lnTo>
                    <a:lnTo>
                      <a:pt x="992" y="404"/>
                    </a:lnTo>
                    <a:lnTo>
                      <a:pt x="987" y="404"/>
                    </a:lnTo>
                    <a:lnTo>
                      <a:pt x="981" y="404"/>
                    </a:lnTo>
                    <a:lnTo>
                      <a:pt x="977" y="404"/>
                    </a:lnTo>
                    <a:lnTo>
                      <a:pt x="973" y="406"/>
                    </a:lnTo>
                    <a:lnTo>
                      <a:pt x="970" y="407"/>
                    </a:lnTo>
                    <a:lnTo>
                      <a:pt x="968" y="409"/>
                    </a:lnTo>
                    <a:lnTo>
                      <a:pt x="966" y="410"/>
                    </a:lnTo>
                    <a:lnTo>
                      <a:pt x="964" y="411"/>
                    </a:lnTo>
                    <a:lnTo>
                      <a:pt x="962" y="412"/>
                    </a:lnTo>
                    <a:lnTo>
                      <a:pt x="960" y="413"/>
                    </a:lnTo>
                    <a:lnTo>
                      <a:pt x="957" y="414"/>
                    </a:lnTo>
                    <a:lnTo>
                      <a:pt x="954" y="415"/>
                    </a:lnTo>
                    <a:lnTo>
                      <a:pt x="949" y="416"/>
                    </a:lnTo>
                    <a:lnTo>
                      <a:pt x="943" y="416"/>
                    </a:lnTo>
                    <a:lnTo>
                      <a:pt x="937" y="417"/>
                    </a:lnTo>
                    <a:lnTo>
                      <a:pt x="932" y="417"/>
                    </a:lnTo>
                    <a:lnTo>
                      <a:pt x="927" y="417"/>
                    </a:lnTo>
                    <a:lnTo>
                      <a:pt x="921" y="418"/>
                    </a:lnTo>
                    <a:lnTo>
                      <a:pt x="916" y="418"/>
                    </a:lnTo>
                    <a:lnTo>
                      <a:pt x="910" y="418"/>
                    </a:lnTo>
                    <a:lnTo>
                      <a:pt x="903" y="420"/>
                    </a:lnTo>
                    <a:lnTo>
                      <a:pt x="896" y="423"/>
                    </a:lnTo>
                    <a:lnTo>
                      <a:pt x="888" y="425"/>
                    </a:lnTo>
                    <a:lnTo>
                      <a:pt x="881" y="427"/>
                    </a:lnTo>
                    <a:lnTo>
                      <a:pt x="873" y="429"/>
                    </a:lnTo>
                    <a:lnTo>
                      <a:pt x="865" y="430"/>
                    </a:lnTo>
                    <a:lnTo>
                      <a:pt x="857" y="432"/>
                    </a:lnTo>
                    <a:lnTo>
                      <a:pt x="848" y="433"/>
                    </a:lnTo>
                    <a:lnTo>
                      <a:pt x="842" y="434"/>
                    </a:lnTo>
                    <a:lnTo>
                      <a:pt x="836" y="434"/>
                    </a:lnTo>
                    <a:lnTo>
                      <a:pt x="830" y="433"/>
                    </a:lnTo>
                    <a:lnTo>
                      <a:pt x="825" y="432"/>
                    </a:lnTo>
                    <a:lnTo>
                      <a:pt x="820" y="431"/>
                    </a:lnTo>
                    <a:lnTo>
                      <a:pt x="815" y="430"/>
                    </a:lnTo>
                    <a:lnTo>
                      <a:pt x="810" y="429"/>
                    </a:lnTo>
                    <a:lnTo>
                      <a:pt x="805" y="428"/>
                    </a:lnTo>
                    <a:lnTo>
                      <a:pt x="802" y="429"/>
                    </a:lnTo>
                    <a:lnTo>
                      <a:pt x="799" y="431"/>
                    </a:lnTo>
                    <a:lnTo>
                      <a:pt x="796" y="432"/>
                    </a:lnTo>
                    <a:lnTo>
                      <a:pt x="792" y="434"/>
                    </a:lnTo>
                    <a:lnTo>
                      <a:pt x="789" y="435"/>
                    </a:lnTo>
                    <a:lnTo>
                      <a:pt x="786" y="435"/>
                    </a:lnTo>
                    <a:lnTo>
                      <a:pt x="783" y="436"/>
                    </a:lnTo>
                    <a:lnTo>
                      <a:pt x="779" y="437"/>
                    </a:lnTo>
                    <a:lnTo>
                      <a:pt x="776" y="437"/>
                    </a:lnTo>
                    <a:lnTo>
                      <a:pt x="772" y="437"/>
                    </a:lnTo>
                    <a:lnTo>
                      <a:pt x="769" y="437"/>
                    </a:lnTo>
                    <a:lnTo>
                      <a:pt x="764" y="437"/>
                    </a:lnTo>
                    <a:lnTo>
                      <a:pt x="749" y="436"/>
                    </a:lnTo>
                    <a:lnTo>
                      <a:pt x="748" y="435"/>
                    </a:lnTo>
                    <a:lnTo>
                      <a:pt x="746" y="435"/>
                    </a:lnTo>
                    <a:lnTo>
                      <a:pt x="743" y="435"/>
                    </a:lnTo>
                    <a:lnTo>
                      <a:pt x="742" y="434"/>
                    </a:lnTo>
                    <a:lnTo>
                      <a:pt x="736" y="434"/>
                    </a:lnTo>
                    <a:lnTo>
                      <a:pt x="731" y="433"/>
                    </a:lnTo>
                    <a:lnTo>
                      <a:pt x="726" y="432"/>
                    </a:lnTo>
                    <a:lnTo>
                      <a:pt x="721" y="431"/>
                    </a:lnTo>
                    <a:lnTo>
                      <a:pt x="716" y="430"/>
                    </a:lnTo>
                    <a:lnTo>
                      <a:pt x="710" y="430"/>
                    </a:lnTo>
                    <a:lnTo>
                      <a:pt x="705" y="429"/>
                    </a:lnTo>
                    <a:lnTo>
                      <a:pt x="700" y="429"/>
                    </a:lnTo>
                    <a:lnTo>
                      <a:pt x="699" y="429"/>
                    </a:lnTo>
                    <a:lnTo>
                      <a:pt x="700" y="430"/>
                    </a:lnTo>
                    <a:lnTo>
                      <a:pt x="700" y="431"/>
                    </a:lnTo>
                    <a:lnTo>
                      <a:pt x="700" y="432"/>
                    </a:lnTo>
                    <a:lnTo>
                      <a:pt x="701" y="434"/>
                    </a:lnTo>
                    <a:lnTo>
                      <a:pt x="703" y="437"/>
                    </a:lnTo>
                    <a:lnTo>
                      <a:pt x="702" y="440"/>
                    </a:lnTo>
                    <a:lnTo>
                      <a:pt x="698" y="442"/>
                    </a:lnTo>
                    <a:lnTo>
                      <a:pt x="694" y="445"/>
                    </a:lnTo>
                    <a:lnTo>
                      <a:pt x="688" y="449"/>
                    </a:lnTo>
                    <a:lnTo>
                      <a:pt x="679" y="454"/>
                    </a:lnTo>
                    <a:lnTo>
                      <a:pt x="669" y="460"/>
                    </a:lnTo>
                    <a:lnTo>
                      <a:pt x="658" y="466"/>
                    </a:lnTo>
                    <a:lnTo>
                      <a:pt x="645" y="474"/>
                    </a:lnTo>
                    <a:lnTo>
                      <a:pt x="632" y="481"/>
                    </a:lnTo>
                    <a:lnTo>
                      <a:pt x="618" y="489"/>
                    </a:lnTo>
                    <a:lnTo>
                      <a:pt x="604" y="498"/>
                    </a:lnTo>
                    <a:lnTo>
                      <a:pt x="589" y="506"/>
                    </a:lnTo>
                    <a:lnTo>
                      <a:pt x="575" y="514"/>
                    </a:lnTo>
                    <a:lnTo>
                      <a:pt x="561" y="521"/>
                    </a:lnTo>
                    <a:lnTo>
                      <a:pt x="548" y="529"/>
                    </a:lnTo>
                    <a:lnTo>
                      <a:pt x="536" y="535"/>
                    </a:lnTo>
                    <a:lnTo>
                      <a:pt x="526" y="541"/>
                    </a:lnTo>
                    <a:lnTo>
                      <a:pt x="517" y="546"/>
                    </a:lnTo>
                    <a:lnTo>
                      <a:pt x="515" y="546"/>
                    </a:lnTo>
                    <a:lnTo>
                      <a:pt x="512" y="545"/>
                    </a:lnTo>
                    <a:lnTo>
                      <a:pt x="506" y="543"/>
                    </a:lnTo>
                    <a:lnTo>
                      <a:pt x="499" y="542"/>
                    </a:lnTo>
                    <a:lnTo>
                      <a:pt x="490" y="540"/>
                    </a:lnTo>
                    <a:lnTo>
                      <a:pt x="479" y="537"/>
                    </a:lnTo>
                    <a:lnTo>
                      <a:pt x="467" y="534"/>
                    </a:lnTo>
                    <a:lnTo>
                      <a:pt x="454" y="531"/>
                    </a:lnTo>
                    <a:lnTo>
                      <a:pt x="440" y="527"/>
                    </a:lnTo>
                    <a:lnTo>
                      <a:pt x="424" y="523"/>
                    </a:lnTo>
                    <a:lnTo>
                      <a:pt x="408" y="519"/>
                    </a:lnTo>
                    <a:lnTo>
                      <a:pt x="390" y="515"/>
                    </a:lnTo>
                    <a:lnTo>
                      <a:pt x="373" y="511"/>
                    </a:lnTo>
                    <a:lnTo>
                      <a:pt x="354" y="506"/>
                    </a:lnTo>
                    <a:lnTo>
                      <a:pt x="336" y="502"/>
                    </a:lnTo>
                    <a:lnTo>
                      <a:pt x="317" y="497"/>
                    </a:lnTo>
                    <a:lnTo>
                      <a:pt x="298" y="492"/>
                    </a:lnTo>
                    <a:lnTo>
                      <a:pt x="279" y="488"/>
                    </a:lnTo>
                    <a:lnTo>
                      <a:pt x="261" y="483"/>
                    </a:lnTo>
                    <a:lnTo>
                      <a:pt x="242" y="478"/>
                    </a:lnTo>
                    <a:lnTo>
                      <a:pt x="224" y="474"/>
                    </a:lnTo>
                    <a:lnTo>
                      <a:pt x="207" y="470"/>
                    </a:lnTo>
                    <a:lnTo>
                      <a:pt x="190" y="466"/>
                    </a:lnTo>
                    <a:lnTo>
                      <a:pt x="174" y="462"/>
                    </a:lnTo>
                    <a:lnTo>
                      <a:pt x="159" y="458"/>
                    </a:lnTo>
                    <a:lnTo>
                      <a:pt x="146" y="455"/>
                    </a:lnTo>
                    <a:lnTo>
                      <a:pt x="133" y="452"/>
                    </a:lnTo>
                    <a:lnTo>
                      <a:pt x="122" y="450"/>
                    </a:lnTo>
                    <a:lnTo>
                      <a:pt x="112" y="447"/>
                    </a:lnTo>
                    <a:lnTo>
                      <a:pt x="104" y="446"/>
                    </a:lnTo>
                    <a:lnTo>
                      <a:pt x="97" y="444"/>
                    </a:lnTo>
                    <a:lnTo>
                      <a:pt x="93" y="443"/>
                    </a:lnTo>
                    <a:lnTo>
                      <a:pt x="92" y="437"/>
                    </a:lnTo>
                    <a:lnTo>
                      <a:pt x="89" y="430"/>
                    </a:lnTo>
                    <a:lnTo>
                      <a:pt x="85" y="423"/>
                    </a:lnTo>
                    <a:lnTo>
                      <a:pt x="83" y="416"/>
                    </a:lnTo>
                    <a:lnTo>
                      <a:pt x="82" y="415"/>
                    </a:lnTo>
                    <a:lnTo>
                      <a:pt x="79" y="414"/>
                    </a:lnTo>
                    <a:lnTo>
                      <a:pt x="75" y="413"/>
                    </a:lnTo>
                    <a:lnTo>
                      <a:pt x="70" y="411"/>
                    </a:lnTo>
                    <a:lnTo>
                      <a:pt x="64" y="410"/>
                    </a:lnTo>
                    <a:lnTo>
                      <a:pt x="60" y="409"/>
                    </a:lnTo>
                    <a:lnTo>
                      <a:pt x="56" y="407"/>
                    </a:lnTo>
                    <a:lnTo>
                      <a:pt x="54" y="406"/>
                    </a:lnTo>
                    <a:lnTo>
                      <a:pt x="51" y="401"/>
                    </a:lnTo>
                    <a:lnTo>
                      <a:pt x="46" y="395"/>
                    </a:lnTo>
                    <a:lnTo>
                      <a:pt x="39" y="387"/>
                    </a:lnTo>
                    <a:lnTo>
                      <a:pt x="30" y="379"/>
                    </a:lnTo>
                    <a:lnTo>
                      <a:pt x="22" y="371"/>
                    </a:lnTo>
                    <a:lnTo>
                      <a:pt x="13" y="363"/>
                    </a:lnTo>
                    <a:lnTo>
                      <a:pt x="6" y="356"/>
                    </a:lnTo>
                    <a:lnTo>
                      <a:pt x="0" y="352"/>
                    </a:lnTo>
                    <a:lnTo>
                      <a:pt x="3" y="350"/>
                    </a:lnTo>
                    <a:lnTo>
                      <a:pt x="6" y="348"/>
                    </a:lnTo>
                    <a:lnTo>
                      <a:pt x="10" y="346"/>
                    </a:lnTo>
                    <a:lnTo>
                      <a:pt x="13" y="344"/>
                    </a:lnTo>
                    <a:lnTo>
                      <a:pt x="17" y="342"/>
                    </a:lnTo>
                    <a:lnTo>
                      <a:pt x="21" y="340"/>
                    </a:lnTo>
                    <a:lnTo>
                      <a:pt x="25" y="338"/>
                    </a:lnTo>
                    <a:lnTo>
                      <a:pt x="30" y="337"/>
                    </a:lnTo>
                    <a:lnTo>
                      <a:pt x="31" y="337"/>
                    </a:lnTo>
                    <a:lnTo>
                      <a:pt x="36" y="338"/>
                    </a:lnTo>
                    <a:lnTo>
                      <a:pt x="44" y="339"/>
                    </a:lnTo>
                    <a:lnTo>
                      <a:pt x="54" y="341"/>
                    </a:lnTo>
                    <a:lnTo>
                      <a:pt x="66" y="343"/>
                    </a:lnTo>
                    <a:lnTo>
                      <a:pt x="80" y="345"/>
                    </a:lnTo>
                    <a:lnTo>
                      <a:pt x="96" y="348"/>
                    </a:lnTo>
                    <a:lnTo>
                      <a:pt x="112" y="351"/>
                    </a:lnTo>
                    <a:lnTo>
                      <a:pt x="129" y="354"/>
                    </a:lnTo>
                    <a:lnTo>
                      <a:pt x="147" y="357"/>
                    </a:lnTo>
                    <a:lnTo>
                      <a:pt x="165" y="360"/>
                    </a:lnTo>
                    <a:lnTo>
                      <a:pt x="182" y="363"/>
                    </a:lnTo>
                    <a:lnTo>
                      <a:pt x="200" y="366"/>
                    </a:lnTo>
                    <a:lnTo>
                      <a:pt x="215" y="368"/>
                    </a:lnTo>
                    <a:lnTo>
                      <a:pt x="230" y="371"/>
                    </a:lnTo>
                    <a:lnTo>
                      <a:pt x="243" y="373"/>
                    </a:lnTo>
                    <a:lnTo>
                      <a:pt x="246" y="371"/>
                    </a:lnTo>
                    <a:lnTo>
                      <a:pt x="249" y="370"/>
                    </a:lnTo>
                    <a:lnTo>
                      <a:pt x="252" y="368"/>
                    </a:lnTo>
                    <a:lnTo>
                      <a:pt x="255" y="366"/>
                    </a:lnTo>
                    <a:lnTo>
                      <a:pt x="258" y="365"/>
                    </a:lnTo>
                    <a:lnTo>
                      <a:pt x="261" y="363"/>
                    </a:lnTo>
                    <a:lnTo>
                      <a:pt x="262" y="361"/>
                    </a:lnTo>
                    <a:lnTo>
                      <a:pt x="263" y="359"/>
                    </a:lnTo>
                    <a:lnTo>
                      <a:pt x="260" y="357"/>
                    </a:lnTo>
                    <a:lnTo>
                      <a:pt x="257" y="354"/>
                    </a:lnTo>
                    <a:lnTo>
                      <a:pt x="256" y="352"/>
                    </a:lnTo>
                    <a:lnTo>
                      <a:pt x="257" y="349"/>
                    </a:lnTo>
                    <a:lnTo>
                      <a:pt x="261" y="345"/>
                    </a:lnTo>
                    <a:lnTo>
                      <a:pt x="264" y="340"/>
                    </a:lnTo>
                    <a:lnTo>
                      <a:pt x="265" y="335"/>
                    </a:lnTo>
                    <a:lnTo>
                      <a:pt x="262" y="331"/>
                    </a:lnTo>
                    <a:lnTo>
                      <a:pt x="260" y="328"/>
                    </a:lnTo>
                    <a:lnTo>
                      <a:pt x="257" y="325"/>
                    </a:lnTo>
                    <a:lnTo>
                      <a:pt x="253" y="323"/>
                    </a:lnTo>
                    <a:lnTo>
                      <a:pt x="250" y="320"/>
                    </a:lnTo>
                    <a:lnTo>
                      <a:pt x="248" y="317"/>
                    </a:lnTo>
                    <a:lnTo>
                      <a:pt x="246" y="315"/>
                    </a:lnTo>
                    <a:lnTo>
                      <a:pt x="246" y="312"/>
                    </a:lnTo>
                    <a:lnTo>
                      <a:pt x="247" y="308"/>
                    </a:lnTo>
                    <a:lnTo>
                      <a:pt x="248" y="307"/>
                    </a:lnTo>
                    <a:lnTo>
                      <a:pt x="249" y="307"/>
                    </a:lnTo>
                    <a:lnTo>
                      <a:pt x="249" y="306"/>
                    </a:lnTo>
                    <a:lnTo>
                      <a:pt x="250" y="305"/>
                    </a:lnTo>
                    <a:lnTo>
                      <a:pt x="255" y="301"/>
                    </a:lnTo>
                    <a:lnTo>
                      <a:pt x="261" y="296"/>
                    </a:lnTo>
                    <a:lnTo>
                      <a:pt x="266" y="291"/>
                    </a:lnTo>
                    <a:lnTo>
                      <a:pt x="271" y="286"/>
                    </a:lnTo>
                    <a:lnTo>
                      <a:pt x="276" y="282"/>
                    </a:lnTo>
                    <a:lnTo>
                      <a:pt x="281" y="277"/>
                    </a:lnTo>
                    <a:lnTo>
                      <a:pt x="285" y="272"/>
                    </a:lnTo>
                    <a:lnTo>
                      <a:pt x="291" y="268"/>
                    </a:lnTo>
                    <a:lnTo>
                      <a:pt x="295" y="264"/>
                    </a:lnTo>
                    <a:lnTo>
                      <a:pt x="295" y="260"/>
                    </a:lnTo>
                    <a:lnTo>
                      <a:pt x="294" y="256"/>
                    </a:lnTo>
                    <a:lnTo>
                      <a:pt x="297" y="252"/>
                    </a:lnTo>
                    <a:lnTo>
                      <a:pt x="299" y="249"/>
                    </a:lnTo>
                    <a:lnTo>
                      <a:pt x="302" y="246"/>
                    </a:lnTo>
                    <a:lnTo>
                      <a:pt x="303" y="243"/>
                    </a:lnTo>
                    <a:lnTo>
                      <a:pt x="302" y="240"/>
                    </a:lnTo>
                    <a:lnTo>
                      <a:pt x="300" y="237"/>
                    </a:lnTo>
                    <a:lnTo>
                      <a:pt x="298" y="234"/>
                    </a:lnTo>
                    <a:lnTo>
                      <a:pt x="297" y="231"/>
                    </a:lnTo>
                    <a:lnTo>
                      <a:pt x="300" y="228"/>
                    </a:lnTo>
                    <a:lnTo>
                      <a:pt x="301" y="214"/>
                    </a:lnTo>
                    <a:lnTo>
                      <a:pt x="302" y="214"/>
                    </a:lnTo>
                    <a:lnTo>
                      <a:pt x="303" y="210"/>
                    </a:lnTo>
                    <a:lnTo>
                      <a:pt x="305" y="206"/>
                    </a:lnTo>
                    <a:lnTo>
                      <a:pt x="308" y="202"/>
                    </a:lnTo>
                    <a:lnTo>
                      <a:pt x="309" y="199"/>
                    </a:lnTo>
                    <a:lnTo>
                      <a:pt x="310" y="199"/>
                    </a:lnTo>
                    <a:lnTo>
                      <a:pt x="311" y="196"/>
                    </a:lnTo>
                    <a:lnTo>
                      <a:pt x="312" y="192"/>
                    </a:lnTo>
                    <a:lnTo>
                      <a:pt x="315" y="190"/>
                    </a:lnTo>
                    <a:lnTo>
                      <a:pt x="317" y="187"/>
                    </a:lnTo>
                    <a:lnTo>
                      <a:pt x="321" y="184"/>
                    </a:lnTo>
                    <a:lnTo>
                      <a:pt x="325" y="182"/>
                    </a:lnTo>
                    <a:lnTo>
                      <a:pt x="330" y="180"/>
                    </a:lnTo>
                    <a:lnTo>
                      <a:pt x="335" y="178"/>
                    </a:lnTo>
                    <a:lnTo>
                      <a:pt x="340" y="177"/>
                    </a:lnTo>
                    <a:lnTo>
                      <a:pt x="345" y="175"/>
                    </a:lnTo>
                    <a:lnTo>
                      <a:pt x="350" y="173"/>
                    </a:lnTo>
                    <a:lnTo>
                      <a:pt x="355" y="172"/>
                    </a:lnTo>
                    <a:lnTo>
                      <a:pt x="360" y="170"/>
                    </a:lnTo>
                    <a:lnTo>
                      <a:pt x="365" y="168"/>
                    </a:lnTo>
                    <a:lnTo>
                      <a:pt x="368" y="166"/>
                    </a:lnTo>
                    <a:lnTo>
                      <a:pt x="371" y="163"/>
                    </a:lnTo>
                    <a:lnTo>
                      <a:pt x="373" y="162"/>
                    </a:lnTo>
                    <a:lnTo>
                      <a:pt x="376" y="161"/>
                    </a:lnTo>
                    <a:lnTo>
                      <a:pt x="378" y="161"/>
                    </a:lnTo>
                    <a:lnTo>
                      <a:pt x="381" y="160"/>
                    </a:lnTo>
                    <a:lnTo>
                      <a:pt x="384" y="160"/>
                    </a:lnTo>
                    <a:lnTo>
                      <a:pt x="387" y="159"/>
                    </a:lnTo>
                    <a:lnTo>
                      <a:pt x="389" y="158"/>
                    </a:lnTo>
                    <a:lnTo>
                      <a:pt x="392" y="158"/>
                    </a:lnTo>
                    <a:lnTo>
                      <a:pt x="395" y="156"/>
                    </a:lnTo>
                    <a:lnTo>
                      <a:pt x="397" y="155"/>
                    </a:lnTo>
                    <a:lnTo>
                      <a:pt x="399" y="154"/>
                    </a:lnTo>
                    <a:lnTo>
                      <a:pt x="402" y="153"/>
                    </a:lnTo>
                    <a:lnTo>
                      <a:pt x="405" y="152"/>
                    </a:lnTo>
                    <a:lnTo>
                      <a:pt x="407" y="151"/>
                    </a:lnTo>
                    <a:lnTo>
                      <a:pt x="410" y="150"/>
                    </a:lnTo>
                    <a:lnTo>
                      <a:pt x="413" y="149"/>
                    </a:lnTo>
                    <a:lnTo>
                      <a:pt x="401" y="148"/>
                    </a:lnTo>
                    <a:lnTo>
                      <a:pt x="390" y="145"/>
                    </a:lnTo>
                    <a:lnTo>
                      <a:pt x="381" y="142"/>
                    </a:lnTo>
                    <a:lnTo>
                      <a:pt x="373" y="139"/>
                    </a:lnTo>
                    <a:lnTo>
                      <a:pt x="366" y="134"/>
                    </a:lnTo>
                    <a:lnTo>
                      <a:pt x="360" y="130"/>
                    </a:lnTo>
                    <a:lnTo>
                      <a:pt x="355" y="125"/>
                    </a:lnTo>
                    <a:lnTo>
                      <a:pt x="351" y="120"/>
                    </a:lnTo>
                    <a:lnTo>
                      <a:pt x="354" y="119"/>
                    </a:lnTo>
                    <a:lnTo>
                      <a:pt x="358" y="118"/>
                    </a:lnTo>
                    <a:lnTo>
                      <a:pt x="361" y="117"/>
                    </a:lnTo>
                    <a:lnTo>
                      <a:pt x="365" y="116"/>
                    </a:lnTo>
                    <a:lnTo>
                      <a:pt x="368" y="115"/>
                    </a:lnTo>
                    <a:lnTo>
                      <a:pt x="372" y="115"/>
                    </a:lnTo>
                    <a:lnTo>
                      <a:pt x="375" y="114"/>
                    </a:lnTo>
                    <a:lnTo>
                      <a:pt x="379" y="113"/>
                    </a:lnTo>
                    <a:lnTo>
                      <a:pt x="374" y="108"/>
                    </a:lnTo>
                    <a:lnTo>
                      <a:pt x="370" y="103"/>
                    </a:lnTo>
                    <a:lnTo>
                      <a:pt x="368" y="97"/>
                    </a:lnTo>
                    <a:lnTo>
                      <a:pt x="368" y="91"/>
                    </a:lnTo>
                    <a:lnTo>
                      <a:pt x="363" y="89"/>
                    </a:lnTo>
                    <a:lnTo>
                      <a:pt x="358" y="88"/>
                    </a:lnTo>
                    <a:lnTo>
                      <a:pt x="353" y="87"/>
                    </a:lnTo>
                    <a:lnTo>
                      <a:pt x="348" y="85"/>
                    </a:lnTo>
                    <a:lnTo>
                      <a:pt x="343" y="84"/>
                    </a:lnTo>
                    <a:lnTo>
                      <a:pt x="339" y="81"/>
                    </a:lnTo>
                    <a:lnTo>
                      <a:pt x="336" y="79"/>
                    </a:lnTo>
                    <a:lnTo>
                      <a:pt x="334" y="76"/>
                    </a:lnTo>
                    <a:lnTo>
                      <a:pt x="333" y="73"/>
                    </a:lnTo>
                    <a:lnTo>
                      <a:pt x="334" y="69"/>
                    </a:lnTo>
                    <a:lnTo>
                      <a:pt x="336" y="66"/>
                    </a:lnTo>
                    <a:lnTo>
                      <a:pt x="338" y="63"/>
                    </a:lnTo>
                    <a:lnTo>
                      <a:pt x="341" y="60"/>
                    </a:lnTo>
                    <a:lnTo>
                      <a:pt x="344" y="57"/>
                    </a:lnTo>
                    <a:lnTo>
                      <a:pt x="347" y="54"/>
                    </a:lnTo>
                    <a:lnTo>
                      <a:pt x="350" y="51"/>
                    </a:lnTo>
                    <a:lnTo>
                      <a:pt x="359" y="45"/>
                    </a:lnTo>
                    <a:lnTo>
                      <a:pt x="369" y="40"/>
                    </a:lnTo>
                    <a:lnTo>
                      <a:pt x="378" y="34"/>
                    </a:lnTo>
                    <a:lnTo>
                      <a:pt x="387" y="28"/>
                    </a:lnTo>
                    <a:lnTo>
                      <a:pt x="396" y="23"/>
                    </a:lnTo>
                    <a:lnTo>
                      <a:pt x="407" y="18"/>
                    </a:lnTo>
                    <a:lnTo>
                      <a:pt x="418" y="14"/>
                    </a:lnTo>
                    <a:lnTo>
                      <a:pt x="431" y="10"/>
                    </a:lnTo>
                    <a:lnTo>
                      <a:pt x="441" y="8"/>
                    </a:lnTo>
                    <a:lnTo>
                      <a:pt x="451" y="7"/>
                    </a:lnTo>
                    <a:lnTo>
                      <a:pt x="461" y="5"/>
                    </a:lnTo>
                    <a:lnTo>
                      <a:pt x="470" y="3"/>
                    </a:lnTo>
                    <a:lnTo>
                      <a:pt x="480" y="2"/>
                    </a:lnTo>
                    <a:lnTo>
                      <a:pt x="491" y="1"/>
                    </a:lnTo>
                    <a:lnTo>
                      <a:pt x="503" y="0"/>
                    </a:lnTo>
                    <a:lnTo>
                      <a:pt x="515" y="1"/>
                    </a:lnTo>
                    <a:lnTo>
                      <a:pt x="520" y="1"/>
                    </a:lnTo>
                    <a:lnTo>
                      <a:pt x="524" y="2"/>
                    </a:lnTo>
                    <a:lnTo>
                      <a:pt x="529" y="2"/>
                    </a:lnTo>
                    <a:lnTo>
                      <a:pt x="533" y="3"/>
                    </a:lnTo>
                    <a:lnTo>
                      <a:pt x="538" y="4"/>
                    </a:lnTo>
                    <a:lnTo>
                      <a:pt x="542" y="4"/>
                    </a:lnTo>
                    <a:lnTo>
                      <a:pt x="547" y="5"/>
                    </a:lnTo>
                    <a:lnTo>
                      <a:pt x="551" y="5"/>
                    </a:lnTo>
                    <a:close/>
                  </a:path>
                </a:pathLst>
              </a:custGeom>
              <a:solidFill>
                <a:srgbClr val="000000"/>
              </a:solidFill>
              <a:ln w="9525">
                <a:noFill/>
                <a:round/>
                <a:headEnd/>
                <a:tailEnd/>
              </a:ln>
            </p:spPr>
            <p:txBody>
              <a:bodyPr/>
              <a:lstStyle/>
              <a:p>
                <a:endParaRPr lang="en-US"/>
              </a:p>
            </p:txBody>
          </p:sp>
          <p:sp>
            <p:nvSpPr>
              <p:cNvPr id="24617" name="Freeform 92"/>
              <p:cNvSpPr>
                <a:spLocks/>
              </p:cNvSpPr>
              <p:nvPr/>
            </p:nvSpPr>
            <p:spPr bwMode="auto">
              <a:xfrm>
                <a:off x="4690" y="3145"/>
                <a:ext cx="200" cy="56"/>
              </a:xfrm>
              <a:custGeom>
                <a:avLst/>
                <a:gdLst>
                  <a:gd name="T0" fmla="*/ 180 w 200"/>
                  <a:gd name="T1" fmla="*/ 1 h 56"/>
                  <a:gd name="T2" fmla="*/ 185 w 200"/>
                  <a:gd name="T3" fmla="*/ 2 h 56"/>
                  <a:gd name="T4" fmla="*/ 190 w 200"/>
                  <a:gd name="T5" fmla="*/ 3 h 56"/>
                  <a:gd name="T6" fmla="*/ 197 w 200"/>
                  <a:gd name="T7" fmla="*/ 4 h 56"/>
                  <a:gd name="T8" fmla="*/ 194 w 200"/>
                  <a:gd name="T9" fmla="*/ 4 h 56"/>
                  <a:gd name="T10" fmla="*/ 181 w 200"/>
                  <a:gd name="T11" fmla="*/ 4 h 56"/>
                  <a:gd name="T12" fmla="*/ 167 w 200"/>
                  <a:gd name="T13" fmla="*/ 4 h 56"/>
                  <a:gd name="T14" fmla="*/ 155 w 200"/>
                  <a:gd name="T15" fmla="*/ 6 h 56"/>
                  <a:gd name="T16" fmla="*/ 146 w 200"/>
                  <a:gd name="T17" fmla="*/ 7 h 56"/>
                  <a:gd name="T18" fmla="*/ 138 w 200"/>
                  <a:gd name="T19" fmla="*/ 8 h 56"/>
                  <a:gd name="T20" fmla="*/ 129 w 200"/>
                  <a:gd name="T21" fmla="*/ 9 h 56"/>
                  <a:gd name="T22" fmla="*/ 121 w 200"/>
                  <a:gd name="T23" fmla="*/ 10 h 56"/>
                  <a:gd name="T24" fmla="*/ 109 w 200"/>
                  <a:gd name="T25" fmla="*/ 11 h 56"/>
                  <a:gd name="T26" fmla="*/ 94 w 200"/>
                  <a:gd name="T27" fmla="*/ 14 h 56"/>
                  <a:gd name="T28" fmla="*/ 81 w 200"/>
                  <a:gd name="T29" fmla="*/ 18 h 56"/>
                  <a:gd name="T30" fmla="*/ 70 w 200"/>
                  <a:gd name="T31" fmla="*/ 23 h 56"/>
                  <a:gd name="T32" fmla="*/ 70 w 200"/>
                  <a:gd name="T33" fmla="*/ 26 h 56"/>
                  <a:gd name="T34" fmla="*/ 80 w 200"/>
                  <a:gd name="T35" fmla="*/ 25 h 56"/>
                  <a:gd name="T36" fmla="*/ 89 w 200"/>
                  <a:gd name="T37" fmla="*/ 23 h 56"/>
                  <a:gd name="T38" fmla="*/ 99 w 200"/>
                  <a:gd name="T39" fmla="*/ 22 h 56"/>
                  <a:gd name="T40" fmla="*/ 103 w 200"/>
                  <a:gd name="T41" fmla="*/ 23 h 56"/>
                  <a:gd name="T42" fmla="*/ 98 w 200"/>
                  <a:gd name="T43" fmla="*/ 24 h 56"/>
                  <a:gd name="T44" fmla="*/ 87 w 200"/>
                  <a:gd name="T45" fmla="*/ 26 h 56"/>
                  <a:gd name="T46" fmla="*/ 72 w 200"/>
                  <a:gd name="T47" fmla="*/ 30 h 56"/>
                  <a:gd name="T48" fmla="*/ 59 w 200"/>
                  <a:gd name="T49" fmla="*/ 35 h 56"/>
                  <a:gd name="T50" fmla="*/ 48 w 200"/>
                  <a:gd name="T51" fmla="*/ 42 h 56"/>
                  <a:gd name="T52" fmla="*/ 60 w 200"/>
                  <a:gd name="T53" fmla="*/ 45 h 56"/>
                  <a:gd name="T54" fmla="*/ 71 w 200"/>
                  <a:gd name="T55" fmla="*/ 46 h 56"/>
                  <a:gd name="T56" fmla="*/ 54 w 200"/>
                  <a:gd name="T57" fmla="*/ 49 h 56"/>
                  <a:gd name="T58" fmla="*/ 36 w 200"/>
                  <a:gd name="T59" fmla="*/ 52 h 56"/>
                  <a:gd name="T60" fmla="*/ 19 w 200"/>
                  <a:gd name="T61" fmla="*/ 54 h 56"/>
                  <a:gd name="T62" fmla="*/ 0 w 200"/>
                  <a:gd name="T63" fmla="*/ 56 h 56"/>
                  <a:gd name="T64" fmla="*/ 12 w 200"/>
                  <a:gd name="T65" fmla="*/ 51 h 56"/>
                  <a:gd name="T66" fmla="*/ 23 w 200"/>
                  <a:gd name="T67" fmla="*/ 45 h 56"/>
                  <a:gd name="T68" fmla="*/ 31 w 200"/>
                  <a:gd name="T69" fmla="*/ 39 h 56"/>
                  <a:gd name="T70" fmla="*/ 36 w 200"/>
                  <a:gd name="T71" fmla="*/ 32 h 56"/>
                  <a:gd name="T72" fmla="*/ 47 w 200"/>
                  <a:gd name="T73" fmla="*/ 23 h 56"/>
                  <a:gd name="T74" fmla="*/ 63 w 200"/>
                  <a:gd name="T75" fmla="*/ 16 h 56"/>
                  <a:gd name="T76" fmla="*/ 82 w 200"/>
                  <a:gd name="T77" fmla="*/ 10 h 56"/>
                  <a:gd name="T78" fmla="*/ 101 w 200"/>
                  <a:gd name="T79" fmla="*/ 6 h 56"/>
                  <a:gd name="T80" fmla="*/ 111 w 200"/>
                  <a:gd name="T81" fmla="*/ 5 h 56"/>
                  <a:gd name="T82" fmla="*/ 121 w 200"/>
                  <a:gd name="T83" fmla="*/ 4 h 56"/>
                  <a:gd name="T84" fmla="*/ 132 w 200"/>
                  <a:gd name="T85" fmla="*/ 4 h 56"/>
                  <a:gd name="T86" fmla="*/ 141 w 200"/>
                  <a:gd name="T87" fmla="*/ 3 h 56"/>
                  <a:gd name="T88" fmla="*/ 149 w 200"/>
                  <a:gd name="T89" fmla="*/ 1 h 56"/>
                  <a:gd name="T90" fmla="*/ 159 w 200"/>
                  <a:gd name="T91" fmla="*/ 0 h 56"/>
                  <a:gd name="T92" fmla="*/ 169 w 200"/>
                  <a:gd name="T93" fmla="*/ 0 h 56"/>
                  <a:gd name="T94" fmla="*/ 179 w 200"/>
                  <a:gd name="T95" fmla="*/ 1 h 5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200"/>
                  <a:gd name="T145" fmla="*/ 0 h 56"/>
                  <a:gd name="T146" fmla="*/ 200 w 200"/>
                  <a:gd name="T147" fmla="*/ 56 h 5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200" h="56">
                    <a:moveTo>
                      <a:pt x="179" y="1"/>
                    </a:moveTo>
                    <a:lnTo>
                      <a:pt x="180" y="1"/>
                    </a:lnTo>
                    <a:lnTo>
                      <a:pt x="182" y="1"/>
                    </a:lnTo>
                    <a:lnTo>
                      <a:pt x="185" y="2"/>
                    </a:lnTo>
                    <a:lnTo>
                      <a:pt x="186" y="2"/>
                    </a:lnTo>
                    <a:lnTo>
                      <a:pt x="190" y="3"/>
                    </a:lnTo>
                    <a:lnTo>
                      <a:pt x="194" y="4"/>
                    </a:lnTo>
                    <a:lnTo>
                      <a:pt x="197" y="4"/>
                    </a:lnTo>
                    <a:lnTo>
                      <a:pt x="200" y="5"/>
                    </a:lnTo>
                    <a:lnTo>
                      <a:pt x="194" y="4"/>
                    </a:lnTo>
                    <a:lnTo>
                      <a:pt x="188" y="4"/>
                    </a:lnTo>
                    <a:lnTo>
                      <a:pt x="181" y="4"/>
                    </a:lnTo>
                    <a:lnTo>
                      <a:pt x="174" y="4"/>
                    </a:lnTo>
                    <a:lnTo>
                      <a:pt x="167" y="4"/>
                    </a:lnTo>
                    <a:lnTo>
                      <a:pt x="161" y="5"/>
                    </a:lnTo>
                    <a:lnTo>
                      <a:pt x="155" y="6"/>
                    </a:lnTo>
                    <a:lnTo>
                      <a:pt x="150" y="7"/>
                    </a:lnTo>
                    <a:lnTo>
                      <a:pt x="146" y="7"/>
                    </a:lnTo>
                    <a:lnTo>
                      <a:pt x="142" y="8"/>
                    </a:lnTo>
                    <a:lnTo>
                      <a:pt x="138" y="8"/>
                    </a:lnTo>
                    <a:lnTo>
                      <a:pt x="133" y="9"/>
                    </a:lnTo>
                    <a:lnTo>
                      <a:pt x="129" y="9"/>
                    </a:lnTo>
                    <a:lnTo>
                      <a:pt x="126" y="9"/>
                    </a:lnTo>
                    <a:lnTo>
                      <a:pt x="121" y="10"/>
                    </a:lnTo>
                    <a:lnTo>
                      <a:pt x="117" y="10"/>
                    </a:lnTo>
                    <a:lnTo>
                      <a:pt x="109" y="11"/>
                    </a:lnTo>
                    <a:lnTo>
                      <a:pt x="102" y="12"/>
                    </a:lnTo>
                    <a:lnTo>
                      <a:pt x="94" y="14"/>
                    </a:lnTo>
                    <a:lnTo>
                      <a:pt x="88" y="16"/>
                    </a:lnTo>
                    <a:lnTo>
                      <a:pt x="81" y="18"/>
                    </a:lnTo>
                    <a:lnTo>
                      <a:pt x="75" y="21"/>
                    </a:lnTo>
                    <a:lnTo>
                      <a:pt x="70" y="23"/>
                    </a:lnTo>
                    <a:lnTo>
                      <a:pt x="66" y="26"/>
                    </a:lnTo>
                    <a:lnTo>
                      <a:pt x="70" y="26"/>
                    </a:lnTo>
                    <a:lnTo>
                      <a:pt x="75" y="25"/>
                    </a:lnTo>
                    <a:lnTo>
                      <a:pt x="80" y="25"/>
                    </a:lnTo>
                    <a:lnTo>
                      <a:pt x="85" y="24"/>
                    </a:lnTo>
                    <a:lnTo>
                      <a:pt x="89" y="23"/>
                    </a:lnTo>
                    <a:lnTo>
                      <a:pt x="94" y="22"/>
                    </a:lnTo>
                    <a:lnTo>
                      <a:pt x="99" y="22"/>
                    </a:lnTo>
                    <a:lnTo>
                      <a:pt x="105" y="22"/>
                    </a:lnTo>
                    <a:lnTo>
                      <a:pt x="103" y="23"/>
                    </a:lnTo>
                    <a:lnTo>
                      <a:pt x="100" y="24"/>
                    </a:lnTo>
                    <a:lnTo>
                      <a:pt x="98" y="24"/>
                    </a:lnTo>
                    <a:lnTo>
                      <a:pt x="95" y="24"/>
                    </a:lnTo>
                    <a:lnTo>
                      <a:pt x="87" y="26"/>
                    </a:lnTo>
                    <a:lnTo>
                      <a:pt x="79" y="28"/>
                    </a:lnTo>
                    <a:lnTo>
                      <a:pt x="72" y="30"/>
                    </a:lnTo>
                    <a:lnTo>
                      <a:pt x="66" y="33"/>
                    </a:lnTo>
                    <a:lnTo>
                      <a:pt x="59" y="35"/>
                    </a:lnTo>
                    <a:lnTo>
                      <a:pt x="53" y="39"/>
                    </a:lnTo>
                    <a:lnTo>
                      <a:pt x="48" y="42"/>
                    </a:lnTo>
                    <a:lnTo>
                      <a:pt x="43" y="45"/>
                    </a:lnTo>
                    <a:lnTo>
                      <a:pt x="60" y="45"/>
                    </a:lnTo>
                    <a:lnTo>
                      <a:pt x="60" y="46"/>
                    </a:lnTo>
                    <a:lnTo>
                      <a:pt x="71" y="46"/>
                    </a:lnTo>
                    <a:lnTo>
                      <a:pt x="62" y="48"/>
                    </a:lnTo>
                    <a:lnTo>
                      <a:pt x="54" y="49"/>
                    </a:lnTo>
                    <a:lnTo>
                      <a:pt x="45" y="50"/>
                    </a:lnTo>
                    <a:lnTo>
                      <a:pt x="36" y="52"/>
                    </a:lnTo>
                    <a:lnTo>
                      <a:pt x="28" y="53"/>
                    </a:lnTo>
                    <a:lnTo>
                      <a:pt x="19" y="54"/>
                    </a:lnTo>
                    <a:lnTo>
                      <a:pt x="10" y="55"/>
                    </a:lnTo>
                    <a:lnTo>
                      <a:pt x="0" y="56"/>
                    </a:lnTo>
                    <a:lnTo>
                      <a:pt x="6" y="53"/>
                    </a:lnTo>
                    <a:lnTo>
                      <a:pt x="12" y="51"/>
                    </a:lnTo>
                    <a:lnTo>
                      <a:pt x="18" y="48"/>
                    </a:lnTo>
                    <a:lnTo>
                      <a:pt x="23" y="45"/>
                    </a:lnTo>
                    <a:lnTo>
                      <a:pt x="27" y="42"/>
                    </a:lnTo>
                    <a:lnTo>
                      <a:pt x="31" y="39"/>
                    </a:lnTo>
                    <a:lnTo>
                      <a:pt x="34" y="36"/>
                    </a:lnTo>
                    <a:lnTo>
                      <a:pt x="36" y="32"/>
                    </a:lnTo>
                    <a:lnTo>
                      <a:pt x="41" y="27"/>
                    </a:lnTo>
                    <a:lnTo>
                      <a:pt x="47" y="23"/>
                    </a:lnTo>
                    <a:lnTo>
                      <a:pt x="54" y="19"/>
                    </a:lnTo>
                    <a:lnTo>
                      <a:pt x="63" y="16"/>
                    </a:lnTo>
                    <a:lnTo>
                      <a:pt x="72" y="13"/>
                    </a:lnTo>
                    <a:lnTo>
                      <a:pt x="82" y="10"/>
                    </a:lnTo>
                    <a:lnTo>
                      <a:pt x="91" y="8"/>
                    </a:lnTo>
                    <a:lnTo>
                      <a:pt x="101" y="6"/>
                    </a:lnTo>
                    <a:lnTo>
                      <a:pt x="106" y="5"/>
                    </a:lnTo>
                    <a:lnTo>
                      <a:pt x="111" y="5"/>
                    </a:lnTo>
                    <a:lnTo>
                      <a:pt x="116" y="5"/>
                    </a:lnTo>
                    <a:lnTo>
                      <a:pt x="121" y="4"/>
                    </a:lnTo>
                    <a:lnTo>
                      <a:pt x="126" y="4"/>
                    </a:lnTo>
                    <a:lnTo>
                      <a:pt x="132" y="4"/>
                    </a:lnTo>
                    <a:lnTo>
                      <a:pt x="136" y="3"/>
                    </a:lnTo>
                    <a:lnTo>
                      <a:pt x="141" y="3"/>
                    </a:lnTo>
                    <a:lnTo>
                      <a:pt x="145" y="2"/>
                    </a:lnTo>
                    <a:lnTo>
                      <a:pt x="149" y="1"/>
                    </a:lnTo>
                    <a:lnTo>
                      <a:pt x="154" y="1"/>
                    </a:lnTo>
                    <a:lnTo>
                      <a:pt x="159" y="0"/>
                    </a:lnTo>
                    <a:lnTo>
                      <a:pt x="164" y="0"/>
                    </a:lnTo>
                    <a:lnTo>
                      <a:pt x="169" y="0"/>
                    </a:lnTo>
                    <a:lnTo>
                      <a:pt x="174" y="1"/>
                    </a:lnTo>
                    <a:lnTo>
                      <a:pt x="179" y="1"/>
                    </a:lnTo>
                    <a:close/>
                  </a:path>
                </a:pathLst>
              </a:custGeom>
              <a:solidFill>
                <a:srgbClr val="FFFFFF"/>
              </a:solidFill>
              <a:ln w="9525">
                <a:noFill/>
                <a:round/>
                <a:headEnd/>
                <a:tailEnd/>
              </a:ln>
            </p:spPr>
            <p:txBody>
              <a:bodyPr/>
              <a:lstStyle/>
              <a:p>
                <a:endParaRPr lang="en-US"/>
              </a:p>
            </p:txBody>
          </p:sp>
          <p:sp>
            <p:nvSpPr>
              <p:cNvPr id="24618" name="Freeform 93"/>
              <p:cNvSpPr>
                <a:spLocks/>
              </p:cNvSpPr>
              <p:nvPr/>
            </p:nvSpPr>
            <p:spPr bwMode="auto">
              <a:xfrm>
                <a:off x="4890" y="3179"/>
                <a:ext cx="61" cy="25"/>
              </a:xfrm>
              <a:custGeom>
                <a:avLst/>
                <a:gdLst>
                  <a:gd name="T0" fmla="*/ 61 w 61"/>
                  <a:gd name="T1" fmla="*/ 1 h 25"/>
                  <a:gd name="T2" fmla="*/ 60 w 61"/>
                  <a:gd name="T3" fmla="*/ 1 h 25"/>
                  <a:gd name="T4" fmla="*/ 53 w 61"/>
                  <a:gd name="T5" fmla="*/ 4 h 25"/>
                  <a:gd name="T6" fmla="*/ 45 w 61"/>
                  <a:gd name="T7" fmla="*/ 6 h 25"/>
                  <a:gd name="T8" fmla="*/ 38 w 61"/>
                  <a:gd name="T9" fmla="*/ 8 h 25"/>
                  <a:gd name="T10" fmla="*/ 31 w 61"/>
                  <a:gd name="T11" fmla="*/ 10 h 25"/>
                  <a:gd name="T12" fmla="*/ 24 w 61"/>
                  <a:gd name="T13" fmla="*/ 13 h 25"/>
                  <a:gd name="T14" fmla="*/ 18 w 61"/>
                  <a:gd name="T15" fmla="*/ 16 h 25"/>
                  <a:gd name="T16" fmla="*/ 12 w 61"/>
                  <a:gd name="T17" fmla="*/ 19 h 25"/>
                  <a:gd name="T18" fmla="*/ 7 w 61"/>
                  <a:gd name="T19" fmla="*/ 22 h 25"/>
                  <a:gd name="T20" fmla="*/ 0 w 61"/>
                  <a:gd name="T21" fmla="*/ 25 h 25"/>
                  <a:gd name="T22" fmla="*/ 3 w 61"/>
                  <a:gd name="T23" fmla="*/ 21 h 25"/>
                  <a:gd name="T24" fmla="*/ 7 w 61"/>
                  <a:gd name="T25" fmla="*/ 17 h 25"/>
                  <a:gd name="T26" fmla="*/ 13 w 61"/>
                  <a:gd name="T27" fmla="*/ 13 h 25"/>
                  <a:gd name="T28" fmla="*/ 20 w 61"/>
                  <a:gd name="T29" fmla="*/ 9 h 25"/>
                  <a:gd name="T30" fmla="*/ 27 w 61"/>
                  <a:gd name="T31" fmla="*/ 6 h 25"/>
                  <a:gd name="T32" fmla="*/ 36 w 61"/>
                  <a:gd name="T33" fmla="*/ 3 h 25"/>
                  <a:gd name="T34" fmla="*/ 44 w 61"/>
                  <a:gd name="T35" fmla="*/ 1 h 25"/>
                  <a:gd name="T36" fmla="*/ 53 w 61"/>
                  <a:gd name="T37" fmla="*/ 0 h 25"/>
                  <a:gd name="T38" fmla="*/ 55 w 61"/>
                  <a:gd name="T39" fmla="*/ 0 h 25"/>
                  <a:gd name="T40" fmla="*/ 57 w 61"/>
                  <a:gd name="T41" fmla="*/ 0 h 25"/>
                  <a:gd name="T42" fmla="*/ 59 w 61"/>
                  <a:gd name="T43" fmla="*/ 0 h 25"/>
                  <a:gd name="T44" fmla="*/ 61 w 61"/>
                  <a:gd name="T45" fmla="*/ 1 h 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1"/>
                  <a:gd name="T70" fmla="*/ 0 h 25"/>
                  <a:gd name="T71" fmla="*/ 61 w 61"/>
                  <a:gd name="T72" fmla="*/ 25 h 2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1" h="25">
                    <a:moveTo>
                      <a:pt x="61" y="1"/>
                    </a:moveTo>
                    <a:lnTo>
                      <a:pt x="60" y="1"/>
                    </a:lnTo>
                    <a:lnTo>
                      <a:pt x="53" y="4"/>
                    </a:lnTo>
                    <a:lnTo>
                      <a:pt x="45" y="6"/>
                    </a:lnTo>
                    <a:lnTo>
                      <a:pt x="38" y="8"/>
                    </a:lnTo>
                    <a:lnTo>
                      <a:pt x="31" y="10"/>
                    </a:lnTo>
                    <a:lnTo>
                      <a:pt x="24" y="13"/>
                    </a:lnTo>
                    <a:lnTo>
                      <a:pt x="18" y="16"/>
                    </a:lnTo>
                    <a:lnTo>
                      <a:pt x="12" y="19"/>
                    </a:lnTo>
                    <a:lnTo>
                      <a:pt x="7" y="22"/>
                    </a:lnTo>
                    <a:lnTo>
                      <a:pt x="0" y="25"/>
                    </a:lnTo>
                    <a:lnTo>
                      <a:pt x="3" y="21"/>
                    </a:lnTo>
                    <a:lnTo>
                      <a:pt x="7" y="17"/>
                    </a:lnTo>
                    <a:lnTo>
                      <a:pt x="13" y="13"/>
                    </a:lnTo>
                    <a:lnTo>
                      <a:pt x="20" y="9"/>
                    </a:lnTo>
                    <a:lnTo>
                      <a:pt x="27" y="6"/>
                    </a:lnTo>
                    <a:lnTo>
                      <a:pt x="36" y="3"/>
                    </a:lnTo>
                    <a:lnTo>
                      <a:pt x="44" y="1"/>
                    </a:lnTo>
                    <a:lnTo>
                      <a:pt x="53" y="0"/>
                    </a:lnTo>
                    <a:lnTo>
                      <a:pt x="55" y="0"/>
                    </a:lnTo>
                    <a:lnTo>
                      <a:pt x="57" y="0"/>
                    </a:lnTo>
                    <a:lnTo>
                      <a:pt x="59" y="0"/>
                    </a:lnTo>
                    <a:lnTo>
                      <a:pt x="61" y="1"/>
                    </a:lnTo>
                    <a:close/>
                  </a:path>
                </a:pathLst>
              </a:custGeom>
              <a:solidFill>
                <a:srgbClr val="FFFFFF"/>
              </a:solidFill>
              <a:ln w="9525">
                <a:noFill/>
                <a:round/>
                <a:headEnd/>
                <a:tailEnd/>
              </a:ln>
            </p:spPr>
            <p:txBody>
              <a:bodyPr/>
              <a:lstStyle/>
              <a:p>
                <a:endParaRPr lang="en-US"/>
              </a:p>
            </p:txBody>
          </p:sp>
          <p:sp>
            <p:nvSpPr>
              <p:cNvPr id="24619" name="Freeform 94"/>
              <p:cNvSpPr>
                <a:spLocks/>
              </p:cNvSpPr>
              <p:nvPr/>
            </p:nvSpPr>
            <p:spPr bwMode="auto">
              <a:xfrm>
                <a:off x="4689" y="3205"/>
                <a:ext cx="25" cy="5"/>
              </a:xfrm>
              <a:custGeom>
                <a:avLst/>
                <a:gdLst>
                  <a:gd name="T0" fmla="*/ 25 w 25"/>
                  <a:gd name="T1" fmla="*/ 0 h 5"/>
                  <a:gd name="T2" fmla="*/ 25 w 25"/>
                  <a:gd name="T3" fmla="*/ 2 h 5"/>
                  <a:gd name="T4" fmla="*/ 25 w 25"/>
                  <a:gd name="T5" fmla="*/ 2 h 5"/>
                  <a:gd name="T6" fmla="*/ 25 w 25"/>
                  <a:gd name="T7" fmla="*/ 3 h 5"/>
                  <a:gd name="T8" fmla="*/ 25 w 25"/>
                  <a:gd name="T9" fmla="*/ 4 h 5"/>
                  <a:gd name="T10" fmla="*/ 22 w 25"/>
                  <a:gd name="T11" fmla="*/ 4 h 5"/>
                  <a:gd name="T12" fmla="*/ 20 w 25"/>
                  <a:gd name="T13" fmla="*/ 5 h 5"/>
                  <a:gd name="T14" fmla="*/ 17 w 25"/>
                  <a:gd name="T15" fmla="*/ 5 h 5"/>
                  <a:gd name="T16" fmla="*/ 15 w 25"/>
                  <a:gd name="T17" fmla="*/ 5 h 5"/>
                  <a:gd name="T18" fmla="*/ 12 w 25"/>
                  <a:gd name="T19" fmla="*/ 5 h 5"/>
                  <a:gd name="T20" fmla="*/ 10 w 25"/>
                  <a:gd name="T21" fmla="*/ 5 h 5"/>
                  <a:gd name="T22" fmla="*/ 7 w 25"/>
                  <a:gd name="T23" fmla="*/ 5 h 5"/>
                  <a:gd name="T24" fmla="*/ 5 w 25"/>
                  <a:gd name="T25" fmla="*/ 4 h 5"/>
                  <a:gd name="T26" fmla="*/ 0 w 25"/>
                  <a:gd name="T27" fmla="*/ 2 h 5"/>
                  <a:gd name="T28" fmla="*/ 2 w 25"/>
                  <a:gd name="T29" fmla="*/ 1 h 5"/>
                  <a:gd name="T30" fmla="*/ 5 w 25"/>
                  <a:gd name="T31" fmla="*/ 1 h 5"/>
                  <a:gd name="T32" fmla="*/ 8 w 25"/>
                  <a:gd name="T33" fmla="*/ 0 h 5"/>
                  <a:gd name="T34" fmla="*/ 11 w 25"/>
                  <a:gd name="T35" fmla="*/ 0 h 5"/>
                  <a:gd name="T36" fmla="*/ 14 w 25"/>
                  <a:gd name="T37" fmla="*/ 0 h 5"/>
                  <a:gd name="T38" fmla="*/ 18 w 25"/>
                  <a:gd name="T39" fmla="*/ 0 h 5"/>
                  <a:gd name="T40" fmla="*/ 22 w 25"/>
                  <a:gd name="T41" fmla="*/ 0 h 5"/>
                  <a:gd name="T42" fmla="*/ 25 w 25"/>
                  <a:gd name="T43" fmla="*/ 0 h 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5"/>
                  <a:gd name="T67" fmla="*/ 0 h 5"/>
                  <a:gd name="T68" fmla="*/ 25 w 25"/>
                  <a:gd name="T69" fmla="*/ 5 h 5"/>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5" h="5">
                    <a:moveTo>
                      <a:pt x="25" y="0"/>
                    </a:moveTo>
                    <a:lnTo>
                      <a:pt x="25" y="2"/>
                    </a:lnTo>
                    <a:lnTo>
                      <a:pt x="25" y="3"/>
                    </a:lnTo>
                    <a:lnTo>
                      <a:pt x="25" y="4"/>
                    </a:lnTo>
                    <a:lnTo>
                      <a:pt x="22" y="4"/>
                    </a:lnTo>
                    <a:lnTo>
                      <a:pt x="20" y="5"/>
                    </a:lnTo>
                    <a:lnTo>
                      <a:pt x="17" y="5"/>
                    </a:lnTo>
                    <a:lnTo>
                      <a:pt x="15" y="5"/>
                    </a:lnTo>
                    <a:lnTo>
                      <a:pt x="12" y="5"/>
                    </a:lnTo>
                    <a:lnTo>
                      <a:pt x="10" y="5"/>
                    </a:lnTo>
                    <a:lnTo>
                      <a:pt x="7" y="5"/>
                    </a:lnTo>
                    <a:lnTo>
                      <a:pt x="5" y="4"/>
                    </a:lnTo>
                    <a:lnTo>
                      <a:pt x="0" y="2"/>
                    </a:lnTo>
                    <a:lnTo>
                      <a:pt x="2" y="1"/>
                    </a:lnTo>
                    <a:lnTo>
                      <a:pt x="5" y="1"/>
                    </a:lnTo>
                    <a:lnTo>
                      <a:pt x="8" y="0"/>
                    </a:lnTo>
                    <a:lnTo>
                      <a:pt x="11" y="0"/>
                    </a:lnTo>
                    <a:lnTo>
                      <a:pt x="14" y="0"/>
                    </a:lnTo>
                    <a:lnTo>
                      <a:pt x="18" y="0"/>
                    </a:lnTo>
                    <a:lnTo>
                      <a:pt x="22" y="0"/>
                    </a:lnTo>
                    <a:lnTo>
                      <a:pt x="25" y="0"/>
                    </a:lnTo>
                    <a:close/>
                  </a:path>
                </a:pathLst>
              </a:custGeom>
              <a:solidFill>
                <a:srgbClr val="FFFFFF"/>
              </a:solidFill>
              <a:ln w="9525">
                <a:noFill/>
                <a:round/>
                <a:headEnd/>
                <a:tailEnd/>
              </a:ln>
            </p:spPr>
            <p:txBody>
              <a:bodyPr/>
              <a:lstStyle/>
              <a:p>
                <a:endParaRPr lang="en-US"/>
              </a:p>
            </p:txBody>
          </p:sp>
          <p:sp>
            <p:nvSpPr>
              <p:cNvPr id="24620" name="Freeform 95"/>
              <p:cNvSpPr>
                <a:spLocks/>
              </p:cNvSpPr>
              <p:nvPr/>
            </p:nvSpPr>
            <p:spPr bwMode="auto">
              <a:xfrm>
                <a:off x="4734" y="3213"/>
                <a:ext cx="165" cy="36"/>
              </a:xfrm>
              <a:custGeom>
                <a:avLst/>
                <a:gdLst>
                  <a:gd name="T0" fmla="*/ 139 w 165"/>
                  <a:gd name="T1" fmla="*/ 4 h 36"/>
                  <a:gd name="T2" fmla="*/ 139 w 165"/>
                  <a:gd name="T3" fmla="*/ 11 h 36"/>
                  <a:gd name="T4" fmla="*/ 145 w 165"/>
                  <a:gd name="T5" fmla="*/ 16 h 36"/>
                  <a:gd name="T6" fmla="*/ 154 w 165"/>
                  <a:gd name="T7" fmla="*/ 21 h 36"/>
                  <a:gd name="T8" fmla="*/ 165 w 165"/>
                  <a:gd name="T9" fmla="*/ 25 h 36"/>
                  <a:gd name="T10" fmla="*/ 163 w 165"/>
                  <a:gd name="T11" fmla="*/ 26 h 36"/>
                  <a:gd name="T12" fmla="*/ 159 w 165"/>
                  <a:gd name="T13" fmla="*/ 28 h 36"/>
                  <a:gd name="T14" fmla="*/ 155 w 165"/>
                  <a:gd name="T15" fmla="*/ 30 h 36"/>
                  <a:gd name="T16" fmla="*/ 151 w 165"/>
                  <a:gd name="T17" fmla="*/ 32 h 36"/>
                  <a:gd name="T18" fmla="*/ 147 w 165"/>
                  <a:gd name="T19" fmla="*/ 34 h 36"/>
                  <a:gd name="T20" fmla="*/ 141 w 165"/>
                  <a:gd name="T21" fmla="*/ 35 h 36"/>
                  <a:gd name="T22" fmla="*/ 136 w 165"/>
                  <a:gd name="T23" fmla="*/ 34 h 36"/>
                  <a:gd name="T24" fmla="*/ 132 w 165"/>
                  <a:gd name="T25" fmla="*/ 34 h 36"/>
                  <a:gd name="T26" fmla="*/ 124 w 165"/>
                  <a:gd name="T27" fmla="*/ 32 h 36"/>
                  <a:gd name="T28" fmla="*/ 115 w 165"/>
                  <a:gd name="T29" fmla="*/ 31 h 36"/>
                  <a:gd name="T30" fmla="*/ 106 w 165"/>
                  <a:gd name="T31" fmla="*/ 31 h 36"/>
                  <a:gd name="T32" fmla="*/ 96 w 165"/>
                  <a:gd name="T33" fmla="*/ 32 h 36"/>
                  <a:gd name="T34" fmla="*/ 88 w 165"/>
                  <a:gd name="T35" fmla="*/ 33 h 36"/>
                  <a:gd name="T36" fmla="*/ 80 w 165"/>
                  <a:gd name="T37" fmla="*/ 35 h 36"/>
                  <a:gd name="T38" fmla="*/ 71 w 165"/>
                  <a:gd name="T39" fmla="*/ 36 h 36"/>
                  <a:gd name="T40" fmla="*/ 60 w 165"/>
                  <a:gd name="T41" fmla="*/ 36 h 36"/>
                  <a:gd name="T42" fmla="*/ 55 w 165"/>
                  <a:gd name="T43" fmla="*/ 35 h 36"/>
                  <a:gd name="T44" fmla="*/ 44 w 165"/>
                  <a:gd name="T45" fmla="*/ 36 h 36"/>
                  <a:gd name="T46" fmla="*/ 35 w 165"/>
                  <a:gd name="T47" fmla="*/ 36 h 36"/>
                  <a:gd name="T48" fmla="*/ 26 w 165"/>
                  <a:gd name="T49" fmla="*/ 35 h 36"/>
                  <a:gd name="T50" fmla="*/ 17 w 165"/>
                  <a:gd name="T51" fmla="*/ 34 h 36"/>
                  <a:gd name="T52" fmla="*/ 8 w 165"/>
                  <a:gd name="T53" fmla="*/ 32 h 36"/>
                  <a:gd name="T54" fmla="*/ 4 w 165"/>
                  <a:gd name="T55" fmla="*/ 26 h 36"/>
                  <a:gd name="T56" fmla="*/ 0 w 165"/>
                  <a:gd name="T57" fmla="*/ 17 h 36"/>
                  <a:gd name="T58" fmla="*/ 2 w 165"/>
                  <a:gd name="T59" fmla="*/ 12 h 36"/>
                  <a:gd name="T60" fmla="*/ 8 w 165"/>
                  <a:gd name="T61" fmla="*/ 13 h 36"/>
                  <a:gd name="T62" fmla="*/ 13 w 165"/>
                  <a:gd name="T63" fmla="*/ 14 h 36"/>
                  <a:gd name="T64" fmla="*/ 19 w 165"/>
                  <a:gd name="T65" fmla="*/ 15 h 36"/>
                  <a:gd name="T66" fmla="*/ 26 w 165"/>
                  <a:gd name="T67" fmla="*/ 16 h 36"/>
                  <a:gd name="T68" fmla="*/ 33 w 165"/>
                  <a:gd name="T69" fmla="*/ 17 h 36"/>
                  <a:gd name="T70" fmla="*/ 37 w 165"/>
                  <a:gd name="T71" fmla="*/ 18 h 36"/>
                  <a:gd name="T72" fmla="*/ 54 w 165"/>
                  <a:gd name="T73" fmla="*/ 19 h 36"/>
                  <a:gd name="T74" fmla="*/ 71 w 165"/>
                  <a:gd name="T75" fmla="*/ 18 h 36"/>
                  <a:gd name="T76" fmla="*/ 86 w 165"/>
                  <a:gd name="T77" fmla="*/ 15 h 36"/>
                  <a:gd name="T78" fmla="*/ 99 w 165"/>
                  <a:gd name="T79" fmla="*/ 11 h 36"/>
                  <a:gd name="T80" fmla="*/ 109 w 165"/>
                  <a:gd name="T81" fmla="*/ 8 h 36"/>
                  <a:gd name="T82" fmla="*/ 121 w 165"/>
                  <a:gd name="T83" fmla="*/ 7 h 36"/>
                  <a:gd name="T84" fmla="*/ 131 w 165"/>
                  <a:gd name="T85" fmla="*/ 5 h 36"/>
                  <a:gd name="T86" fmla="*/ 139 w 165"/>
                  <a:gd name="T87" fmla="*/ 0 h 36"/>
                  <a:gd name="T88" fmla="*/ 139 w 165"/>
                  <a:gd name="T89" fmla="*/ 4 h 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65"/>
                  <a:gd name="T136" fmla="*/ 0 h 36"/>
                  <a:gd name="T137" fmla="*/ 165 w 165"/>
                  <a:gd name="T138" fmla="*/ 36 h 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65" h="36">
                    <a:moveTo>
                      <a:pt x="139" y="4"/>
                    </a:moveTo>
                    <a:lnTo>
                      <a:pt x="139" y="4"/>
                    </a:lnTo>
                    <a:lnTo>
                      <a:pt x="138" y="7"/>
                    </a:lnTo>
                    <a:lnTo>
                      <a:pt x="139" y="11"/>
                    </a:lnTo>
                    <a:lnTo>
                      <a:pt x="142" y="13"/>
                    </a:lnTo>
                    <a:lnTo>
                      <a:pt x="145" y="16"/>
                    </a:lnTo>
                    <a:lnTo>
                      <a:pt x="150" y="18"/>
                    </a:lnTo>
                    <a:lnTo>
                      <a:pt x="154" y="21"/>
                    </a:lnTo>
                    <a:lnTo>
                      <a:pt x="160" y="23"/>
                    </a:lnTo>
                    <a:lnTo>
                      <a:pt x="165" y="25"/>
                    </a:lnTo>
                    <a:lnTo>
                      <a:pt x="165" y="26"/>
                    </a:lnTo>
                    <a:lnTo>
                      <a:pt x="163" y="26"/>
                    </a:lnTo>
                    <a:lnTo>
                      <a:pt x="160" y="27"/>
                    </a:lnTo>
                    <a:lnTo>
                      <a:pt x="159" y="28"/>
                    </a:lnTo>
                    <a:lnTo>
                      <a:pt x="157" y="29"/>
                    </a:lnTo>
                    <a:lnTo>
                      <a:pt x="155" y="30"/>
                    </a:lnTo>
                    <a:lnTo>
                      <a:pt x="153" y="31"/>
                    </a:lnTo>
                    <a:lnTo>
                      <a:pt x="151" y="32"/>
                    </a:lnTo>
                    <a:lnTo>
                      <a:pt x="150" y="33"/>
                    </a:lnTo>
                    <a:lnTo>
                      <a:pt x="147" y="34"/>
                    </a:lnTo>
                    <a:lnTo>
                      <a:pt x="144" y="35"/>
                    </a:lnTo>
                    <a:lnTo>
                      <a:pt x="141" y="35"/>
                    </a:lnTo>
                    <a:lnTo>
                      <a:pt x="139" y="35"/>
                    </a:lnTo>
                    <a:lnTo>
                      <a:pt x="136" y="34"/>
                    </a:lnTo>
                    <a:lnTo>
                      <a:pt x="135" y="34"/>
                    </a:lnTo>
                    <a:lnTo>
                      <a:pt x="132" y="34"/>
                    </a:lnTo>
                    <a:lnTo>
                      <a:pt x="129" y="33"/>
                    </a:lnTo>
                    <a:lnTo>
                      <a:pt x="124" y="32"/>
                    </a:lnTo>
                    <a:lnTo>
                      <a:pt x="120" y="32"/>
                    </a:lnTo>
                    <a:lnTo>
                      <a:pt x="115" y="31"/>
                    </a:lnTo>
                    <a:lnTo>
                      <a:pt x="111" y="31"/>
                    </a:lnTo>
                    <a:lnTo>
                      <a:pt x="106" y="31"/>
                    </a:lnTo>
                    <a:lnTo>
                      <a:pt x="101" y="31"/>
                    </a:lnTo>
                    <a:lnTo>
                      <a:pt x="96" y="32"/>
                    </a:lnTo>
                    <a:lnTo>
                      <a:pt x="92" y="33"/>
                    </a:lnTo>
                    <a:lnTo>
                      <a:pt x="88" y="33"/>
                    </a:lnTo>
                    <a:lnTo>
                      <a:pt x="84" y="35"/>
                    </a:lnTo>
                    <a:lnTo>
                      <a:pt x="80" y="35"/>
                    </a:lnTo>
                    <a:lnTo>
                      <a:pt x="75" y="36"/>
                    </a:lnTo>
                    <a:lnTo>
                      <a:pt x="71" y="36"/>
                    </a:lnTo>
                    <a:lnTo>
                      <a:pt x="65" y="36"/>
                    </a:lnTo>
                    <a:lnTo>
                      <a:pt x="60" y="36"/>
                    </a:lnTo>
                    <a:lnTo>
                      <a:pt x="55" y="35"/>
                    </a:lnTo>
                    <a:lnTo>
                      <a:pt x="50" y="35"/>
                    </a:lnTo>
                    <a:lnTo>
                      <a:pt x="44" y="36"/>
                    </a:lnTo>
                    <a:lnTo>
                      <a:pt x="40" y="36"/>
                    </a:lnTo>
                    <a:lnTo>
                      <a:pt x="35" y="36"/>
                    </a:lnTo>
                    <a:lnTo>
                      <a:pt x="31" y="36"/>
                    </a:lnTo>
                    <a:lnTo>
                      <a:pt x="26" y="35"/>
                    </a:lnTo>
                    <a:lnTo>
                      <a:pt x="22" y="34"/>
                    </a:lnTo>
                    <a:lnTo>
                      <a:pt x="17" y="34"/>
                    </a:lnTo>
                    <a:lnTo>
                      <a:pt x="12" y="33"/>
                    </a:lnTo>
                    <a:lnTo>
                      <a:pt x="8" y="32"/>
                    </a:lnTo>
                    <a:lnTo>
                      <a:pt x="5" y="30"/>
                    </a:lnTo>
                    <a:lnTo>
                      <a:pt x="4" y="26"/>
                    </a:lnTo>
                    <a:lnTo>
                      <a:pt x="1" y="22"/>
                    </a:lnTo>
                    <a:lnTo>
                      <a:pt x="0" y="17"/>
                    </a:lnTo>
                    <a:lnTo>
                      <a:pt x="0" y="12"/>
                    </a:lnTo>
                    <a:lnTo>
                      <a:pt x="2" y="12"/>
                    </a:lnTo>
                    <a:lnTo>
                      <a:pt x="5" y="12"/>
                    </a:lnTo>
                    <a:lnTo>
                      <a:pt x="8" y="13"/>
                    </a:lnTo>
                    <a:lnTo>
                      <a:pt x="11" y="13"/>
                    </a:lnTo>
                    <a:lnTo>
                      <a:pt x="13" y="14"/>
                    </a:lnTo>
                    <a:lnTo>
                      <a:pt x="16" y="15"/>
                    </a:lnTo>
                    <a:lnTo>
                      <a:pt x="19" y="15"/>
                    </a:lnTo>
                    <a:lnTo>
                      <a:pt x="22" y="16"/>
                    </a:lnTo>
                    <a:lnTo>
                      <a:pt x="26" y="16"/>
                    </a:lnTo>
                    <a:lnTo>
                      <a:pt x="29" y="17"/>
                    </a:lnTo>
                    <a:lnTo>
                      <a:pt x="33" y="17"/>
                    </a:lnTo>
                    <a:lnTo>
                      <a:pt x="37" y="18"/>
                    </a:lnTo>
                    <a:lnTo>
                      <a:pt x="46" y="18"/>
                    </a:lnTo>
                    <a:lnTo>
                      <a:pt x="54" y="19"/>
                    </a:lnTo>
                    <a:lnTo>
                      <a:pt x="62" y="18"/>
                    </a:lnTo>
                    <a:lnTo>
                      <a:pt x="71" y="18"/>
                    </a:lnTo>
                    <a:lnTo>
                      <a:pt x="79" y="17"/>
                    </a:lnTo>
                    <a:lnTo>
                      <a:pt x="86" y="15"/>
                    </a:lnTo>
                    <a:lnTo>
                      <a:pt x="93" y="13"/>
                    </a:lnTo>
                    <a:lnTo>
                      <a:pt x="99" y="11"/>
                    </a:lnTo>
                    <a:lnTo>
                      <a:pt x="104" y="9"/>
                    </a:lnTo>
                    <a:lnTo>
                      <a:pt x="109" y="8"/>
                    </a:lnTo>
                    <a:lnTo>
                      <a:pt x="115" y="8"/>
                    </a:lnTo>
                    <a:lnTo>
                      <a:pt x="121" y="7"/>
                    </a:lnTo>
                    <a:lnTo>
                      <a:pt x="126" y="6"/>
                    </a:lnTo>
                    <a:lnTo>
                      <a:pt x="131" y="5"/>
                    </a:lnTo>
                    <a:lnTo>
                      <a:pt x="135" y="3"/>
                    </a:lnTo>
                    <a:lnTo>
                      <a:pt x="139" y="0"/>
                    </a:lnTo>
                    <a:lnTo>
                      <a:pt x="141" y="0"/>
                    </a:lnTo>
                    <a:lnTo>
                      <a:pt x="139" y="4"/>
                    </a:lnTo>
                    <a:close/>
                  </a:path>
                </a:pathLst>
              </a:custGeom>
              <a:solidFill>
                <a:srgbClr val="FFFFFF"/>
              </a:solidFill>
              <a:ln w="9525">
                <a:noFill/>
                <a:round/>
                <a:headEnd/>
                <a:tailEnd/>
              </a:ln>
            </p:spPr>
            <p:txBody>
              <a:bodyPr/>
              <a:lstStyle/>
              <a:p>
                <a:endParaRPr lang="en-US"/>
              </a:p>
            </p:txBody>
          </p:sp>
          <p:sp>
            <p:nvSpPr>
              <p:cNvPr id="24621" name="Freeform 96"/>
              <p:cNvSpPr>
                <a:spLocks/>
              </p:cNvSpPr>
              <p:nvPr/>
            </p:nvSpPr>
            <p:spPr bwMode="auto">
              <a:xfrm>
                <a:off x="4846" y="3217"/>
                <a:ext cx="110" cy="88"/>
              </a:xfrm>
              <a:custGeom>
                <a:avLst/>
                <a:gdLst>
                  <a:gd name="T0" fmla="*/ 108 w 110"/>
                  <a:gd name="T1" fmla="*/ 10 h 88"/>
                  <a:gd name="T2" fmla="*/ 106 w 110"/>
                  <a:gd name="T3" fmla="*/ 24 h 88"/>
                  <a:gd name="T4" fmla="*/ 99 w 110"/>
                  <a:gd name="T5" fmla="*/ 31 h 88"/>
                  <a:gd name="T6" fmla="*/ 92 w 110"/>
                  <a:gd name="T7" fmla="*/ 32 h 88"/>
                  <a:gd name="T8" fmla="*/ 90 w 110"/>
                  <a:gd name="T9" fmla="*/ 33 h 88"/>
                  <a:gd name="T10" fmla="*/ 96 w 110"/>
                  <a:gd name="T11" fmla="*/ 34 h 88"/>
                  <a:gd name="T12" fmla="*/ 103 w 110"/>
                  <a:gd name="T13" fmla="*/ 36 h 88"/>
                  <a:gd name="T14" fmla="*/ 108 w 110"/>
                  <a:gd name="T15" fmla="*/ 38 h 88"/>
                  <a:gd name="T16" fmla="*/ 110 w 110"/>
                  <a:gd name="T17" fmla="*/ 51 h 88"/>
                  <a:gd name="T18" fmla="*/ 108 w 110"/>
                  <a:gd name="T19" fmla="*/ 56 h 88"/>
                  <a:gd name="T20" fmla="*/ 101 w 110"/>
                  <a:gd name="T21" fmla="*/ 63 h 88"/>
                  <a:gd name="T22" fmla="*/ 96 w 110"/>
                  <a:gd name="T23" fmla="*/ 64 h 88"/>
                  <a:gd name="T24" fmla="*/ 98 w 110"/>
                  <a:gd name="T25" fmla="*/ 59 h 88"/>
                  <a:gd name="T26" fmla="*/ 96 w 110"/>
                  <a:gd name="T27" fmla="*/ 54 h 88"/>
                  <a:gd name="T28" fmla="*/ 90 w 110"/>
                  <a:gd name="T29" fmla="*/ 48 h 88"/>
                  <a:gd name="T30" fmla="*/ 84 w 110"/>
                  <a:gd name="T31" fmla="*/ 56 h 88"/>
                  <a:gd name="T32" fmla="*/ 83 w 110"/>
                  <a:gd name="T33" fmla="*/ 57 h 88"/>
                  <a:gd name="T34" fmla="*/ 81 w 110"/>
                  <a:gd name="T35" fmla="*/ 59 h 88"/>
                  <a:gd name="T36" fmla="*/ 77 w 110"/>
                  <a:gd name="T37" fmla="*/ 64 h 88"/>
                  <a:gd name="T38" fmla="*/ 71 w 110"/>
                  <a:gd name="T39" fmla="*/ 68 h 88"/>
                  <a:gd name="T40" fmla="*/ 64 w 110"/>
                  <a:gd name="T41" fmla="*/ 72 h 88"/>
                  <a:gd name="T42" fmla="*/ 59 w 110"/>
                  <a:gd name="T43" fmla="*/ 77 h 88"/>
                  <a:gd name="T44" fmla="*/ 56 w 110"/>
                  <a:gd name="T45" fmla="*/ 82 h 88"/>
                  <a:gd name="T46" fmla="*/ 47 w 110"/>
                  <a:gd name="T47" fmla="*/ 87 h 88"/>
                  <a:gd name="T48" fmla="*/ 38 w 110"/>
                  <a:gd name="T49" fmla="*/ 88 h 88"/>
                  <a:gd name="T50" fmla="*/ 29 w 110"/>
                  <a:gd name="T51" fmla="*/ 88 h 88"/>
                  <a:gd name="T52" fmla="*/ 19 w 110"/>
                  <a:gd name="T53" fmla="*/ 88 h 88"/>
                  <a:gd name="T54" fmla="*/ 9 w 110"/>
                  <a:gd name="T55" fmla="*/ 88 h 88"/>
                  <a:gd name="T56" fmla="*/ 7 w 110"/>
                  <a:gd name="T57" fmla="*/ 84 h 88"/>
                  <a:gd name="T58" fmla="*/ 0 w 110"/>
                  <a:gd name="T59" fmla="*/ 81 h 88"/>
                  <a:gd name="T60" fmla="*/ 8 w 110"/>
                  <a:gd name="T61" fmla="*/ 79 h 88"/>
                  <a:gd name="T62" fmla="*/ 17 w 110"/>
                  <a:gd name="T63" fmla="*/ 78 h 88"/>
                  <a:gd name="T64" fmla="*/ 26 w 110"/>
                  <a:gd name="T65" fmla="*/ 77 h 88"/>
                  <a:gd name="T66" fmla="*/ 36 w 110"/>
                  <a:gd name="T67" fmla="*/ 78 h 88"/>
                  <a:gd name="T68" fmla="*/ 41 w 110"/>
                  <a:gd name="T69" fmla="*/ 80 h 88"/>
                  <a:gd name="T70" fmla="*/ 46 w 110"/>
                  <a:gd name="T71" fmla="*/ 82 h 88"/>
                  <a:gd name="T72" fmla="*/ 46 w 110"/>
                  <a:gd name="T73" fmla="*/ 77 h 88"/>
                  <a:gd name="T74" fmla="*/ 44 w 110"/>
                  <a:gd name="T75" fmla="*/ 73 h 88"/>
                  <a:gd name="T76" fmla="*/ 38 w 110"/>
                  <a:gd name="T77" fmla="*/ 70 h 88"/>
                  <a:gd name="T78" fmla="*/ 30 w 110"/>
                  <a:gd name="T79" fmla="*/ 67 h 88"/>
                  <a:gd name="T80" fmla="*/ 25 w 110"/>
                  <a:gd name="T81" fmla="*/ 65 h 88"/>
                  <a:gd name="T82" fmla="*/ 20 w 110"/>
                  <a:gd name="T83" fmla="*/ 63 h 88"/>
                  <a:gd name="T84" fmla="*/ 33 w 110"/>
                  <a:gd name="T85" fmla="*/ 62 h 88"/>
                  <a:gd name="T86" fmla="*/ 46 w 110"/>
                  <a:gd name="T87" fmla="*/ 59 h 88"/>
                  <a:gd name="T88" fmla="*/ 56 w 110"/>
                  <a:gd name="T89" fmla="*/ 55 h 88"/>
                  <a:gd name="T90" fmla="*/ 63 w 110"/>
                  <a:gd name="T91" fmla="*/ 50 h 88"/>
                  <a:gd name="T92" fmla="*/ 62 w 110"/>
                  <a:gd name="T93" fmla="*/ 41 h 88"/>
                  <a:gd name="T94" fmla="*/ 56 w 110"/>
                  <a:gd name="T95" fmla="*/ 34 h 88"/>
                  <a:gd name="T96" fmla="*/ 62 w 110"/>
                  <a:gd name="T97" fmla="*/ 30 h 88"/>
                  <a:gd name="T98" fmla="*/ 70 w 110"/>
                  <a:gd name="T99" fmla="*/ 28 h 88"/>
                  <a:gd name="T100" fmla="*/ 73 w 110"/>
                  <a:gd name="T101" fmla="*/ 31 h 88"/>
                  <a:gd name="T102" fmla="*/ 76 w 110"/>
                  <a:gd name="T103" fmla="*/ 33 h 88"/>
                  <a:gd name="T104" fmla="*/ 78 w 110"/>
                  <a:gd name="T105" fmla="*/ 31 h 88"/>
                  <a:gd name="T106" fmla="*/ 78 w 110"/>
                  <a:gd name="T107" fmla="*/ 29 h 88"/>
                  <a:gd name="T108" fmla="*/ 81 w 110"/>
                  <a:gd name="T109" fmla="*/ 22 h 88"/>
                  <a:gd name="T110" fmla="*/ 81 w 110"/>
                  <a:gd name="T111" fmla="*/ 21 h 88"/>
                  <a:gd name="T112" fmla="*/ 81 w 110"/>
                  <a:gd name="T113" fmla="*/ 19 h 88"/>
                  <a:gd name="T114" fmla="*/ 81 w 110"/>
                  <a:gd name="T115" fmla="*/ 18 h 88"/>
                  <a:gd name="T116" fmla="*/ 82 w 110"/>
                  <a:gd name="T117" fmla="*/ 8 h 88"/>
                  <a:gd name="T118" fmla="*/ 91 w 110"/>
                  <a:gd name="T119" fmla="*/ 0 h 88"/>
                  <a:gd name="T120" fmla="*/ 100 w 110"/>
                  <a:gd name="T121" fmla="*/ 1 h 88"/>
                  <a:gd name="T122" fmla="*/ 106 w 110"/>
                  <a:gd name="T123" fmla="*/ 3 h 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0"/>
                  <a:gd name="T187" fmla="*/ 0 h 88"/>
                  <a:gd name="T188" fmla="*/ 110 w 110"/>
                  <a:gd name="T189" fmla="*/ 88 h 8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0" h="88">
                    <a:moveTo>
                      <a:pt x="106" y="3"/>
                    </a:moveTo>
                    <a:lnTo>
                      <a:pt x="108" y="10"/>
                    </a:lnTo>
                    <a:lnTo>
                      <a:pt x="108" y="17"/>
                    </a:lnTo>
                    <a:lnTo>
                      <a:pt x="106" y="24"/>
                    </a:lnTo>
                    <a:lnTo>
                      <a:pt x="101" y="30"/>
                    </a:lnTo>
                    <a:lnTo>
                      <a:pt x="99" y="31"/>
                    </a:lnTo>
                    <a:lnTo>
                      <a:pt x="96" y="32"/>
                    </a:lnTo>
                    <a:lnTo>
                      <a:pt x="92" y="32"/>
                    </a:lnTo>
                    <a:lnTo>
                      <a:pt x="89" y="32"/>
                    </a:lnTo>
                    <a:lnTo>
                      <a:pt x="90" y="33"/>
                    </a:lnTo>
                    <a:lnTo>
                      <a:pt x="93" y="34"/>
                    </a:lnTo>
                    <a:lnTo>
                      <a:pt x="96" y="34"/>
                    </a:lnTo>
                    <a:lnTo>
                      <a:pt x="99" y="35"/>
                    </a:lnTo>
                    <a:lnTo>
                      <a:pt x="103" y="36"/>
                    </a:lnTo>
                    <a:lnTo>
                      <a:pt x="106" y="37"/>
                    </a:lnTo>
                    <a:lnTo>
                      <a:pt x="108" y="38"/>
                    </a:lnTo>
                    <a:lnTo>
                      <a:pt x="110" y="39"/>
                    </a:lnTo>
                    <a:lnTo>
                      <a:pt x="110" y="51"/>
                    </a:lnTo>
                    <a:lnTo>
                      <a:pt x="109" y="51"/>
                    </a:lnTo>
                    <a:lnTo>
                      <a:pt x="108" y="56"/>
                    </a:lnTo>
                    <a:lnTo>
                      <a:pt x="105" y="60"/>
                    </a:lnTo>
                    <a:lnTo>
                      <a:pt x="101" y="63"/>
                    </a:lnTo>
                    <a:lnTo>
                      <a:pt x="96" y="66"/>
                    </a:lnTo>
                    <a:lnTo>
                      <a:pt x="96" y="64"/>
                    </a:lnTo>
                    <a:lnTo>
                      <a:pt x="97" y="62"/>
                    </a:lnTo>
                    <a:lnTo>
                      <a:pt x="98" y="59"/>
                    </a:lnTo>
                    <a:lnTo>
                      <a:pt x="98" y="57"/>
                    </a:lnTo>
                    <a:lnTo>
                      <a:pt x="96" y="54"/>
                    </a:lnTo>
                    <a:lnTo>
                      <a:pt x="93" y="51"/>
                    </a:lnTo>
                    <a:lnTo>
                      <a:pt x="90" y="48"/>
                    </a:lnTo>
                    <a:lnTo>
                      <a:pt x="86" y="46"/>
                    </a:lnTo>
                    <a:lnTo>
                      <a:pt x="84" y="56"/>
                    </a:lnTo>
                    <a:lnTo>
                      <a:pt x="83" y="57"/>
                    </a:lnTo>
                    <a:lnTo>
                      <a:pt x="82" y="58"/>
                    </a:lnTo>
                    <a:lnTo>
                      <a:pt x="81" y="59"/>
                    </a:lnTo>
                    <a:lnTo>
                      <a:pt x="80" y="62"/>
                    </a:lnTo>
                    <a:lnTo>
                      <a:pt x="77" y="64"/>
                    </a:lnTo>
                    <a:lnTo>
                      <a:pt x="74" y="66"/>
                    </a:lnTo>
                    <a:lnTo>
                      <a:pt x="71" y="68"/>
                    </a:lnTo>
                    <a:lnTo>
                      <a:pt x="68" y="70"/>
                    </a:lnTo>
                    <a:lnTo>
                      <a:pt x="64" y="72"/>
                    </a:lnTo>
                    <a:lnTo>
                      <a:pt x="61" y="74"/>
                    </a:lnTo>
                    <a:lnTo>
                      <a:pt x="59" y="77"/>
                    </a:lnTo>
                    <a:lnTo>
                      <a:pt x="57" y="80"/>
                    </a:lnTo>
                    <a:lnTo>
                      <a:pt x="56" y="82"/>
                    </a:lnTo>
                    <a:lnTo>
                      <a:pt x="53" y="85"/>
                    </a:lnTo>
                    <a:lnTo>
                      <a:pt x="47" y="87"/>
                    </a:lnTo>
                    <a:lnTo>
                      <a:pt x="43" y="87"/>
                    </a:lnTo>
                    <a:lnTo>
                      <a:pt x="38" y="88"/>
                    </a:lnTo>
                    <a:lnTo>
                      <a:pt x="33" y="88"/>
                    </a:lnTo>
                    <a:lnTo>
                      <a:pt x="29" y="88"/>
                    </a:lnTo>
                    <a:lnTo>
                      <a:pt x="24" y="88"/>
                    </a:lnTo>
                    <a:lnTo>
                      <a:pt x="19" y="88"/>
                    </a:lnTo>
                    <a:lnTo>
                      <a:pt x="14" y="88"/>
                    </a:lnTo>
                    <a:lnTo>
                      <a:pt x="9" y="88"/>
                    </a:lnTo>
                    <a:lnTo>
                      <a:pt x="9" y="86"/>
                    </a:lnTo>
                    <a:lnTo>
                      <a:pt x="7" y="84"/>
                    </a:lnTo>
                    <a:lnTo>
                      <a:pt x="4" y="82"/>
                    </a:lnTo>
                    <a:lnTo>
                      <a:pt x="0" y="81"/>
                    </a:lnTo>
                    <a:lnTo>
                      <a:pt x="4" y="80"/>
                    </a:lnTo>
                    <a:lnTo>
                      <a:pt x="8" y="79"/>
                    </a:lnTo>
                    <a:lnTo>
                      <a:pt x="12" y="78"/>
                    </a:lnTo>
                    <a:lnTo>
                      <a:pt x="17" y="78"/>
                    </a:lnTo>
                    <a:lnTo>
                      <a:pt x="21" y="77"/>
                    </a:lnTo>
                    <a:lnTo>
                      <a:pt x="26" y="77"/>
                    </a:lnTo>
                    <a:lnTo>
                      <a:pt x="31" y="77"/>
                    </a:lnTo>
                    <a:lnTo>
                      <a:pt x="36" y="78"/>
                    </a:lnTo>
                    <a:lnTo>
                      <a:pt x="38" y="79"/>
                    </a:lnTo>
                    <a:lnTo>
                      <a:pt x="41" y="80"/>
                    </a:lnTo>
                    <a:lnTo>
                      <a:pt x="44" y="81"/>
                    </a:lnTo>
                    <a:lnTo>
                      <a:pt x="46" y="82"/>
                    </a:lnTo>
                    <a:lnTo>
                      <a:pt x="47" y="80"/>
                    </a:lnTo>
                    <a:lnTo>
                      <a:pt x="46" y="77"/>
                    </a:lnTo>
                    <a:lnTo>
                      <a:pt x="45" y="75"/>
                    </a:lnTo>
                    <a:lnTo>
                      <a:pt x="44" y="73"/>
                    </a:lnTo>
                    <a:lnTo>
                      <a:pt x="41" y="71"/>
                    </a:lnTo>
                    <a:lnTo>
                      <a:pt x="38" y="70"/>
                    </a:lnTo>
                    <a:lnTo>
                      <a:pt x="34" y="68"/>
                    </a:lnTo>
                    <a:lnTo>
                      <a:pt x="30" y="67"/>
                    </a:lnTo>
                    <a:lnTo>
                      <a:pt x="27" y="66"/>
                    </a:lnTo>
                    <a:lnTo>
                      <a:pt x="25" y="65"/>
                    </a:lnTo>
                    <a:lnTo>
                      <a:pt x="22" y="64"/>
                    </a:lnTo>
                    <a:lnTo>
                      <a:pt x="20" y="63"/>
                    </a:lnTo>
                    <a:lnTo>
                      <a:pt x="27" y="63"/>
                    </a:lnTo>
                    <a:lnTo>
                      <a:pt x="33" y="62"/>
                    </a:lnTo>
                    <a:lnTo>
                      <a:pt x="40" y="60"/>
                    </a:lnTo>
                    <a:lnTo>
                      <a:pt x="46" y="59"/>
                    </a:lnTo>
                    <a:lnTo>
                      <a:pt x="51" y="57"/>
                    </a:lnTo>
                    <a:lnTo>
                      <a:pt x="56" y="55"/>
                    </a:lnTo>
                    <a:lnTo>
                      <a:pt x="60" y="53"/>
                    </a:lnTo>
                    <a:lnTo>
                      <a:pt x="63" y="50"/>
                    </a:lnTo>
                    <a:lnTo>
                      <a:pt x="63" y="45"/>
                    </a:lnTo>
                    <a:lnTo>
                      <a:pt x="62" y="41"/>
                    </a:lnTo>
                    <a:lnTo>
                      <a:pt x="59" y="38"/>
                    </a:lnTo>
                    <a:lnTo>
                      <a:pt x="56" y="34"/>
                    </a:lnTo>
                    <a:lnTo>
                      <a:pt x="59" y="32"/>
                    </a:lnTo>
                    <a:lnTo>
                      <a:pt x="62" y="30"/>
                    </a:lnTo>
                    <a:lnTo>
                      <a:pt x="65" y="29"/>
                    </a:lnTo>
                    <a:lnTo>
                      <a:pt x="70" y="28"/>
                    </a:lnTo>
                    <a:lnTo>
                      <a:pt x="72" y="29"/>
                    </a:lnTo>
                    <a:lnTo>
                      <a:pt x="73" y="31"/>
                    </a:lnTo>
                    <a:lnTo>
                      <a:pt x="75" y="32"/>
                    </a:lnTo>
                    <a:lnTo>
                      <a:pt x="76" y="33"/>
                    </a:lnTo>
                    <a:lnTo>
                      <a:pt x="77" y="32"/>
                    </a:lnTo>
                    <a:lnTo>
                      <a:pt x="78" y="31"/>
                    </a:lnTo>
                    <a:lnTo>
                      <a:pt x="78" y="29"/>
                    </a:lnTo>
                    <a:lnTo>
                      <a:pt x="81" y="22"/>
                    </a:lnTo>
                    <a:lnTo>
                      <a:pt x="82" y="22"/>
                    </a:lnTo>
                    <a:lnTo>
                      <a:pt x="81" y="21"/>
                    </a:lnTo>
                    <a:lnTo>
                      <a:pt x="81" y="19"/>
                    </a:lnTo>
                    <a:lnTo>
                      <a:pt x="81" y="18"/>
                    </a:lnTo>
                    <a:lnTo>
                      <a:pt x="83" y="13"/>
                    </a:lnTo>
                    <a:lnTo>
                      <a:pt x="82" y="8"/>
                    </a:lnTo>
                    <a:lnTo>
                      <a:pt x="84" y="3"/>
                    </a:lnTo>
                    <a:lnTo>
                      <a:pt x="91" y="0"/>
                    </a:lnTo>
                    <a:lnTo>
                      <a:pt x="96" y="0"/>
                    </a:lnTo>
                    <a:lnTo>
                      <a:pt x="100" y="1"/>
                    </a:lnTo>
                    <a:lnTo>
                      <a:pt x="103" y="2"/>
                    </a:lnTo>
                    <a:lnTo>
                      <a:pt x="106" y="3"/>
                    </a:lnTo>
                    <a:close/>
                  </a:path>
                </a:pathLst>
              </a:custGeom>
              <a:solidFill>
                <a:srgbClr val="FFFFFF"/>
              </a:solidFill>
              <a:ln w="9525">
                <a:noFill/>
                <a:round/>
                <a:headEnd/>
                <a:tailEnd/>
              </a:ln>
            </p:spPr>
            <p:txBody>
              <a:bodyPr/>
              <a:lstStyle/>
              <a:p>
                <a:endParaRPr lang="en-US"/>
              </a:p>
            </p:txBody>
          </p:sp>
          <p:sp>
            <p:nvSpPr>
              <p:cNvPr id="24622" name="Freeform 97"/>
              <p:cNvSpPr>
                <a:spLocks/>
              </p:cNvSpPr>
              <p:nvPr/>
            </p:nvSpPr>
            <p:spPr bwMode="auto">
              <a:xfrm>
                <a:off x="4711" y="3254"/>
                <a:ext cx="70" cy="22"/>
              </a:xfrm>
              <a:custGeom>
                <a:avLst/>
                <a:gdLst>
                  <a:gd name="T0" fmla="*/ 42 w 70"/>
                  <a:gd name="T1" fmla="*/ 0 h 22"/>
                  <a:gd name="T2" fmla="*/ 43 w 70"/>
                  <a:gd name="T3" fmla="*/ 1 h 22"/>
                  <a:gd name="T4" fmla="*/ 46 w 70"/>
                  <a:gd name="T5" fmla="*/ 1 h 22"/>
                  <a:gd name="T6" fmla="*/ 48 w 70"/>
                  <a:gd name="T7" fmla="*/ 1 h 22"/>
                  <a:gd name="T8" fmla="*/ 51 w 70"/>
                  <a:gd name="T9" fmla="*/ 2 h 22"/>
                  <a:gd name="T10" fmla="*/ 55 w 70"/>
                  <a:gd name="T11" fmla="*/ 2 h 22"/>
                  <a:gd name="T12" fmla="*/ 59 w 70"/>
                  <a:gd name="T13" fmla="*/ 3 h 22"/>
                  <a:gd name="T14" fmla="*/ 63 w 70"/>
                  <a:gd name="T15" fmla="*/ 4 h 22"/>
                  <a:gd name="T16" fmla="*/ 66 w 70"/>
                  <a:gd name="T17" fmla="*/ 5 h 22"/>
                  <a:gd name="T18" fmla="*/ 68 w 70"/>
                  <a:gd name="T19" fmla="*/ 8 h 22"/>
                  <a:gd name="T20" fmla="*/ 69 w 70"/>
                  <a:gd name="T21" fmla="*/ 10 h 22"/>
                  <a:gd name="T22" fmla="*/ 70 w 70"/>
                  <a:gd name="T23" fmla="*/ 12 h 22"/>
                  <a:gd name="T24" fmla="*/ 70 w 70"/>
                  <a:gd name="T25" fmla="*/ 15 h 22"/>
                  <a:gd name="T26" fmla="*/ 66 w 70"/>
                  <a:gd name="T27" fmla="*/ 17 h 22"/>
                  <a:gd name="T28" fmla="*/ 61 w 70"/>
                  <a:gd name="T29" fmla="*/ 18 h 22"/>
                  <a:gd name="T30" fmla="*/ 56 w 70"/>
                  <a:gd name="T31" fmla="*/ 20 h 22"/>
                  <a:gd name="T32" fmla="*/ 51 w 70"/>
                  <a:gd name="T33" fmla="*/ 21 h 22"/>
                  <a:gd name="T34" fmla="*/ 45 w 70"/>
                  <a:gd name="T35" fmla="*/ 22 h 22"/>
                  <a:gd name="T36" fmla="*/ 39 w 70"/>
                  <a:gd name="T37" fmla="*/ 22 h 22"/>
                  <a:gd name="T38" fmla="*/ 33 w 70"/>
                  <a:gd name="T39" fmla="*/ 22 h 22"/>
                  <a:gd name="T40" fmla="*/ 26 w 70"/>
                  <a:gd name="T41" fmla="*/ 22 h 22"/>
                  <a:gd name="T42" fmla="*/ 21 w 70"/>
                  <a:gd name="T43" fmla="*/ 20 h 22"/>
                  <a:gd name="T44" fmla="*/ 18 w 70"/>
                  <a:gd name="T45" fmla="*/ 18 h 22"/>
                  <a:gd name="T46" fmla="*/ 14 w 70"/>
                  <a:gd name="T47" fmla="*/ 15 h 22"/>
                  <a:gd name="T48" fmla="*/ 11 w 70"/>
                  <a:gd name="T49" fmla="*/ 13 h 22"/>
                  <a:gd name="T50" fmla="*/ 9 w 70"/>
                  <a:gd name="T51" fmla="*/ 10 h 22"/>
                  <a:gd name="T52" fmla="*/ 6 w 70"/>
                  <a:gd name="T53" fmla="*/ 8 h 22"/>
                  <a:gd name="T54" fmla="*/ 3 w 70"/>
                  <a:gd name="T55" fmla="*/ 6 h 22"/>
                  <a:gd name="T56" fmla="*/ 0 w 70"/>
                  <a:gd name="T57" fmla="*/ 3 h 22"/>
                  <a:gd name="T58" fmla="*/ 0 w 70"/>
                  <a:gd name="T59" fmla="*/ 2 h 22"/>
                  <a:gd name="T60" fmla="*/ 4 w 70"/>
                  <a:gd name="T61" fmla="*/ 1 h 22"/>
                  <a:gd name="T62" fmla="*/ 7 w 70"/>
                  <a:gd name="T63" fmla="*/ 1 h 22"/>
                  <a:gd name="T64" fmla="*/ 11 w 70"/>
                  <a:gd name="T65" fmla="*/ 0 h 22"/>
                  <a:gd name="T66" fmla="*/ 15 w 70"/>
                  <a:gd name="T67" fmla="*/ 0 h 22"/>
                  <a:gd name="T68" fmla="*/ 18 w 70"/>
                  <a:gd name="T69" fmla="*/ 0 h 22"/>
                  <a:gd name="T70" fmla="*/ 22 w 70"/>
                  <a:gd name="T71" fmla="*/ 0 h 22"/>
                  <a:gd name="T72" fmla="*/ 26 w 70"/>
                  <a:gd name="T73" fmla="*/ 0 h 22"/>
                  <a:gd name="T74" fmla="*/ 30 w 70"/>
                  <a:gd name="T75" fmla="*/ 0 h 22"/>
                  <a:gd name="T76" fmla="*/ 34 w 70"/>
                  <a:gd name="T77" fmla="*/ 0 h 22"/>
                  <a:gd name="T78" fmla="*/ 38 w 70"/>
                  <a:gd name="T79" fmla="*/ 0 h 22"/>
                  <a:gd name="T80" fmla="*/ 42 w 70"/>
                  <a:gd name="T81" fmla="*/ 0 h 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0"/>
                  <a:gd name="T124" fmla="*/ 0 h 22"/>
                  <a:gd name="T125" fmla="*/ 70 w 70"/>
                  <a:gd name="T126" fmla="*/ 22 h 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0" h="22">
                    <a:moveTo>
                      <a:pt x="42" y="0"/>
                    </a:moveTo>
                    <a:lnTo>
                      <a:pt x="43" y="1"/>
                    </a:lnTo>
                    <a:lnTo>
                      <a:pt x="46" y="1"/>
                    </a:lnTo>
                    <a:lnTo>
                      <a:pt x="48" y="1"/>
                    </a:lnTo>
                    <a:lnTo>
                      <a:pt x="51" y="2"/>
                    </a:lnTo>
                    <a:lnTo>
                      <a:pt x="55" y="2"/>
                    </a:lnTo>
                    <a:lnTo>
                      <a:pt x="59" y="3"/>
                    </a:lnTo>
                    <a:lnTo>
                      <a:pt x="63" y="4"/>
                    </a:lnTo>
                    <a:lnTo>
                      <a:pt x="66" y="5"/>
                    </a:lnTo>
                    <a:lnTo>
                      <a:pt x="68" y="8"/>
                    </a:lnTo>
                    <a:lnTo>
                      <a:pt x="69" y="10"/>
                    </a:lnTo>
                    <a:lnTo>
                      <a:pt x="70" y="12"/>
                    </a:lnTo>
                    <a:lnTo>
                      <a:pt x="70" y="15"/>
                    </a:lnTo>
                    <a:lnTo>
                      <a:pt x="66" y="17"/>
                    </a:lnTo>
                    <a:lnTo>
                      <a:pt x="61" y="18"/>
                    </a:lnTo>
                    <a:lnTo>
                      <a:pt x="56" y="20"/>
                    </a:lnTo>
                    <a:lnTo>
                      <a:pt x="51" y="21"/>
                    </a:lnTo>
                    <a:lnTo>
                      <a:pt x="45" y="22"/>
                    </a:lnTo>
                    <a:lnTo>
                      <a:pt x="39" y="22"/>
                    </a:lnTo>
                    <a:lnTo>
                      <a:pt x="33" y="22"/>
                    </a:lnTo>
                    <a:lnTo>
                      <a:pt x="26" y="22"/>
                    </a:lnTo>
                    <a:lnTo>
                      <a:pt x="21" y="20"/>
                    </a:lnTo>
                    <a:lnTo>
                      <a:pt x="18" y="18"/>
                    </a:lnTo>
                    <a:lnTo>
                      <a:pt x="14" y="15"/>
                    </a:lnTo>
                    <a:lnTo>
                      <a:pt x="11" y="13"/>
                    </a:lnTo>
                    <a:lnTo>
                      <a:pt x="9" y="10"/>
                    </a:lnTo>
                    <a:lnTo>
                      <a:pt x="6" y="8"/>
                    </a:lnTo>
                    <a:lnTo>
                      <a:pt x="3" y="6"/>
                    </a:lnTo>
                    <a:lnTo>
                      <a:pt x="0" y="3"/>
                    </a:lnTo>
                    <a:lnTo>
                      <a:pt x="0" y="2"/>
                    </a:lnTo>
                    <a:lnTo>
                      <a:pt x="4" y="1"/>
                    </a:lnTo>
                    <a:lnTo>
                      <a:pt x="7" y="1"/>
                    </a:lnTo>
                    <a:lnTo>
                      <a:pt x="11" y="0"/>
                    </a:lnTo>
                    <a:lnTo>
                      <a:pt x="15" y="0"/>
                    </a:lnTo>
                    <a:lnTo>
                      <a:pt x="18" y="0"/>
                    </a:lnTo>
                    <a:lnTo>
                      <a:pt x="22" y="0"/>
                    </a:lnTo>
                    <a:lnTo>
                      <a:pt x="26" y="0"/>
                    </a:lnTo>
                    <a:lnTo>
                      <a:pt x="30" y="0"/>
                    </a:lnTo>
                    <a:lnTo>
                      <a:pt x="34" y="0"/>
                    </a:lnTo>
                    <a:lnTo>
                      <a:pt x="38" y="0"/>
                    </a:lnTo>
                    <a:lnTo>
                      <a:pt x="42" y="0"/>
                    </a:lnTo>
                    <a:close/>
                  </a:path>
                </a:pathLst>
              </a:custGeom>
              <a:solidFill>
                <a:srgbClr val="FFFFFF"/>
              </a:solidFill>
              <a:ln w="9525">
                <a:noFill/>
                <a:round/>
                <a:headEnd/>
                <a:tailEnd/>
              </a:ln>
            </p:spPr>
            <p:txBody>
              <a:bodyPr/>
              <a:lstStyle/>
              <a:p>
                <a:endParaRPr lang="en-US"/>
              </a:p>
            </p:txBody>
          </p:sp>
          <p:sp>
            <p:nvSpPr>
              <p:cNvPr id="24623" name="Freeform 98"/>
              <p:cNvSpPr>
                <a:spLocks/>
              </p:cNvSpPr>
              <p:nvPr/>
            </p:nvSpPr>
            <p:spPr bwMode="auto">
              <a:xfrm>
                <a:off x="4816" y="3255"/>
                <a:ext cx="73" cy="19"/>
              </a:xfrm>
              <a:custGeom>
                <a:avLst/>
                <a:gdLst>
                  <a:gd name="T0" fmla="*/ 72 w 73"/>
                  <a:gd name="T1" fmla="*/ 2 h 19"/>
                  <a:gd name="T2" fmla="*/ 73 w 73"/>
                  <a:gd name="T3" fmla="*/ 6 h 19"/>
                  <a:gd name="T4" fmla="*/ 72 w 73"/>
                  <a:gd name="T5" fmla="*/ 10 h 19"/>
                  <a:gd name="T6" fmla="*/ 69 w 73"/>
                  <a:gd name="T7" fmla="*/ 14 h 19"/>
                  <a:gd name="T8" fmla="*/ 65 w 73"/>
                  <a:gd name="T9" fmla="*/ 17 h 19"/>
                  <a:gd name="T10" fmla="*/ 60 w 73"/>
                  <a:gd name="T11" fmla="*/ 18 h 19"/>
                  <a:gd name="T12" fmla="*/ 56 w 73"/>
                  <a:gd name="T13" fmla="*/ 18 h 19"/>
                  <a:gd name="T14" fmla="*/ 50 w 73"/>
                  <a:gd name="T15" fmla="*/ 19 h 19"/>
                  <a:gd name="T16" fmla="*/ 45 w 73"/>
                  <a:gd name="T17" fmla="*/ 19 h 19"/>
                  <a:gd name="T18" fmla="*/ 39 w 73"/>
                  <a:gd name="T19" fmla="*/ 19 h 19"/>
                  <a:gd name="T20" fmla="*/ 34 w 73"/>
                  <a:gd name="T21" fmla="*/ 18 h 19"/>
                  <a:gd name="T22" fmla="*/ 29 w 73"/>
                  <a:gd name="T23" fmla="*/ 17 h 19"/>
                  <a:gd name="T24" fmla="*/ 25 w 73"/>
                  <a:gd name="T25" fmla="*/ 16 h 19"/>
                  <a:gd name="T26" fmla="*/ 21 w 73"/>
                  <a:gd name="T27" fmla="*/ 15 h 19"/>
                  <a:gd name="T28" fmla="*/ 18 w 73"/>
                  <a:gd name="T29" fmla="*/ 13 h 19"/>
                  <a:gd name="T30" fmla="*/ 15 w 73"/>
                  <a:gd name="T31" fmla="*/ 12 h 19"/>
                  <a:gd name="T32" fmla="*/ 12 w 73"/>
                  <a:gd name="T33" fmla="*/ 10 h 19"/>
                  <a:gd name="T34" fmla="*/ 8 w 73"/>
                  <a:gd name="T35" fmla="*/ 8 h 19"/>
                  <a:gd name="T36" fmla="*/ 5 w 73"/>
                  <a:gd name="T37" fmla="*/ 6 h 19"/>
                  <a:gd name="T38" fmla="*/ 3 w 73"/>
                  <a:gd name="T39" fmla="*/ 4 h 19"/>
                  <a:gd name="T40" fmla="*/ 0 w 73"/>
                  <a:gd name="T41" fmla="*/ 2 h 19"/>
                  <a:gd name="T42" fmla="*/ 7 w 73"/>
                  <a:gd name="T43" fmla="*/ 1 h 19"/>
                  <a:gd name="T44" fmla="*/ 17 w 73"/>
                  <a:gd name="T45" fmla="*/ 1 h 19"/>
                  <a:gd name="T46" fmla="*/ 26 w 73"/>
                  <a:gd name="T47" fmla="*/ 0 h 19"/>
                  <a:gd name="T48" fmla="*/ 35 w 73"/>
                  <a:gd name="T49" fmla="*/ 0 h 19"/>
                  <a:gd name="T50" fmla="*/ 45 w 73"/>
                  <a:gd name="T51" fmla="*/ 0 h 19"/>
                  <a:gd name="T52" fmla="*/ 54 w 73"/>
                  <a:gd name="T53" fmla="*/ 0 h 19"/>
                  <a:gd name="T54" fmla="*/ 63 w 73"/>
                  <a:gd name="T55" fmla="*/ 1 h 19"/>
                  <a:gd name="T56" fmla="*/ 72 w 73"/>
                  <a:gd name="T57" fmla="*/ 2 h 1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73"/>
                  <a:gd name="T88" fmla="*/ 0 h 19"/>
                  <a:gd name="T89" fmla="*/ 73 w 73"/>
                  <a:gd name="T90" fmla="*/ 19 h 1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73" h="19">
                    <a:moveTo>
                      <a:pt x="72" y="2"/>
                    </a:moveTo>
                    <a:lnTo>
                      <a:pt x="73" y="6"/>
                    </a:lnTo>
                    <a:lnTo>
                      <a:pt x="72" y="10"/>
                    </a:lnTo>
                    <a:lnTo>
                      <a:pt x="69" y="14"/>
                    </a:lnTo>
                    <a:lnTo>
                      <a:pt x="65" y="17"/>
                    </a:lnTo>
                    <a:lnTo>
                      <a:pt x="60" y="18"/>
                    </a:lnTo>
                    <a:lnTo>
                      <a:pt x="56" y="18"/>
                    </a:lnTo>
                    <a:lnTo>
                      <a:pt x="50" y="19"/>
                    </a:lnTo>
                    <a:lnTo>
                      <a:pt x="45" y="19"/>
                    </a:lnTo>
                    <a:lnTo>
                      <a:pt x="39" y="19"/>
                    </a:lnTo>
                    <a:lnTo>
                      <a:pt x="34" y="18"/>
                    </a:lnTo>
                    <a:lnTo>
                      <a:pt x="29" y="17"/>
                    </a:lnTo>
                    <a:lnTo>
                      <a:pt x="25" y="16"/>
                    </a:lnTo>
                    <a:lnTo>
                      <a:pt x="21" y="15"/>
                    </a:lnTo>
                    <a:lnTo>
                      <a:pt x="18" y="13"/>
                    </a:lnTo>
                    <a:lnTo>
                      <a:pt x="15" y="12"/>
                    </a:lnTo>
                    <a:lnTo>
                      <a:pt x="12" y="10"/>
                    </a:lnTo>
                    <a:lnTo>
                      <a:pt x="8" y="8"/>
                    </a:lnTo>
                    <a:lnTo>
                      <a:pt x="5" y="6"/>
                    </a:lnTo>
                    <a:lnTo>
                      <a:pt x="3" y="4"/>
                    </a:lnTo>
                    <a:lnTo>
                      <a:pt x="0" y="2"/>
                    </a:lnTo>
                    <a:lnTo>
                      <a:pt x="7" y="1"/>
                    </a:lnTo>
                    <a:lnTo>
                      <a:pt x="17" y="1"/>
                    </a:lnTo>
                    <a:lnTo>
                      <a:pt x="26" y="0"/>
                    </a:lnTo>
                    <a:lnTo>
                      <a:pt x="35" y="0"/>
                    </a:lnTo>
                    <a:lnTo>
                      <a:pt x="45" y="0"/>
                    </a:lnTo>
                    <a:lnTo>
                      <a:pt x="54" y="0"/>
                    </a:lnTo>
                    <a:lnTo>
                      <a:pt x="63" y="1"/>
                    </a:lnTo>
                    <a:lnTo>
                      <a:pt x="72" y="2"/>
                    </a:lnTo>
                    <a:close/>
                  </a:path>
                </a:pathLst>
              </a:custGeom>
              <a:solidFill>
                <a:srgbClr val="FFFFFF"/>
              </a:solidFill>
              <a:ln w="9525">
                <a:noFill/>
                <a:round/>
                <a:headEnd/>
                <a:tailEnd/>
              </a:ln>
            </p:spPr>
            <p:txBody>
              <a:bodyPr/>
              <a:lstStyle/>
              <a:p>
                <a:endParaRPr lang="en-US"/>
              </a:p>
            </p:txBody>
          </p:sp>
          <p:sp>
            <p:nvSpPr>
              <p:cNvPr id="24624" name="Freeform 99"/>
              <p:cNvSpPr>
                <a:spLocks/>
              </p:cNvSpPr>
              <p:nvPr/>
            </p:nvSpPr>
            <p:spPr bwMode="auto">
              <a:xfrm>
                <a:off x="4795" y="3266"/>
                <a:ext cx="35" cy="26"/>
              </a:xfrm>
              <a:custGeom>
                <a:avLst/>
                <a:gdLst>
                  <a:gd name="T0" fmla="*/ 33 w 35"/>
                  <a:gd name="T1" fmla="*/ 17 h 26"/>
                  <a:gd name="T2" fmla="*/ 35 w 35"/>
                  <a:gd name="T3" fmla="*/ 18 h 26"/>
                  <a:gd name="T4" fmla="*/ 32 w 35"/>
                  <a:gd name="T5" fmla="*/ 19 h 26"/>
                  <a:gd name="T6" fmla="*/ 29 w 35"/>
                  <a:gd name="T7" fmla="*/ 21 h 26"/>
                  <a:gd name="T8" fmla="*/ 26 w 35"/>
                  <a:gd name="T9" fmla="*/ 23 h 26"/>
                  <a:gd name="T10" fmla="*/ 22 w 35"/>
                  <a:gd name="T11" fmla="*/ 24 h 26"/>
                  <a:gd name="T12" fmla="*/ 19 w 35"/>
                  <a:gd name="T13" fmla="*/ 25 h 26"/>
                  <a:gd name="T14" fmla="*/ 15 w 35"/>
                  <a:gd name="T15" fmla="*/ 26 h 26"/>
                  <a:gd name="T16" fmla="*/ 11 w 35"/>
                  <a:gd name="T17" fmla="*/ 26 h 26"/>
                  <a:gd name="T18" fmla="*/ 6 w 35"/>
                  <a:gd name="T19" fmla="*/ 25 h 26"/>
                  <a:gd name="T20" fmla="*/ 3 w 35"/>
                  <a:gd name="T21" fmla="*/ 22 h 26"/>
                  <a:gd name="T22" fmla="*/ 1 w 35"/>
                  <a:gd name="T23" fmla="*/ 18 h 26"/>
                  <a:gd name="T24" fmla="*/ 1 w 35"/>
                  <a:gd name="T25" fmla="*/ 13 h 26"/>
                  <a:gd name="T26" fmla="*/ 0 w 35"/>
                  <a:gd name="T27" fmla="*/ 9 h 26"/>
                  <a:gd name="T28" fmla="*/ 1 w 35"/>
                  <a:gd name="T29" fmla="*/ 6 h 26"/>
                  <a:gd name="T30" fmla="*/ 2 w 35"/>
                  <a:gd name="T31" fmla="*/ 4 h 26"/>
                  <a:gd name="T32" fmla="*/ 3 w 35"/>
                  <a:gd name="T33" fmla="*/ 2 h 26"/>
                  <a:gd name="T34" fmla="*/ 4 w 35"/>
                  <a:gd name="T35" fmla="*/ 0 h 26"/>
                  <a:gd name="T36" fmla="*/ 10 w 35"/>
                  <a:gd name="T37" fmla="*/ 1 h 26"/>
                  <a:gd name="T38" fmla="*/ 15 w 35"/>
                  <a:gd name="T39" fmla="*/ 3 h 26"/>
                  <a:gd name="T40" fmla="*/ 18 w 35"/>
                  <a:gd name="T41" fmla="*/ 5 h 26"/>
                  <a:gd name="T42" fmla="*/ 19 w 35"/>
                  <a:gd name="T43" fmla="*/ 8 h 26"/>
                  <a:gd name="T44" fmla="*/ 21 w 35"/>
                  <a:gd name="T45" fmla="*/ 11 h 26"/>
                  <a:gd name="T46" fmla="*/ 24 w 35"/>
                  <a:gd name="T47" fmla="*/ 13 h 26"/>
                  <a:gd name="T48" fmla="*/ 28 w 35"/>
                  <a:gd name="T49" fmla="*/ 16 h 26"/>
                  <a:gd name="T50" fmla="*/ 33 w 35"/>
                  <a:gd name="T51" fmla="*/ 17 h 2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5"/>
                  <a:gd name="T79" fmla="*/ 0 h 26"/>
                  <a:gd name="T80" fmla="*/ 35 w 35"/>
                  <a:gd name="T81" fmla="*/ 26 h 2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5" h="26">
                    <a:moveTo>
                      <a:pt x="33" y="17"/>
                    </a:moveTo>
                    <a:lnTo>
                      <a:pt x="35" y="18"/>
                    </a:lnTo>
                    <a:lnTo>
                      <a:pt x="32" y="19"/>
                    </a:lnTo>
                    <a:lnTo>
                      <a:pt x="29" y="21"/>
                    </a:lnTo>
                    <a:lnTo>
                      <a:pt x="26" y="23"/>
                    </a:lnTo>
                    <a:lnTo>
                      <a:pt x="22" y="24"/>
                    </a:lnTo>
                    <a:lnTo>
                      <a:pt x="19" y="25"/>
                    </a:lnTo>
                    <a:lnTo>
                      <a:pt x="15" y="26"/>
                    </a:lnTo>
                    <a:lnTo>
                      <a:pt x="11" y="26"/>
                    </a:lnTo>
                    <a:lnTo>
                      <a:pt x="6" y="25"/>
                    </a:lnTo>
                    <a:lnTo>
                      <a:pt x="3" y="22"/>
                    </a:lnTo>
                    <a:lnTo>
                      <a:pt x="1" y="18"/>
                    </a:lnTo>
                    <a:lnTo>
                      <a:pt x="1" y="13"/>
                    </a:lnTo>
                    <a:lnTo>
                      <a:pt x="0" y="9"/>
                    </a:lnTo>
                    <a:lnTo>
                      <a:pt x="1" y="6"/>
                    </a:lnTo>
                    <a:lnTo>
                      <a:pt x="2" y="4"/>
                    </a:lnTo>
                    <a:lnTo>
                      <a:pt x="3" y="2"/>
                    </a:lnTo>
                    <a:lnTo>
                      <a:pt x="4" y="0"/>
                    </a:lnTo>
                    <a:lnTo>
                      <a:pt x="10" y="1"/>
                    </a:lnTo>
                    <a:lnTo>
                      <a:pt x="15" y="3"/>
                    </a:lnTo>
                    <a:lnTo>
                      <a:pt x="18" y="5"/>
                    </a:lnTo>
                    <a:lnTo>
                      <a:pt x="19" y="8"/>
                    </a:lnTo>
                    <a:lnTo>
                      <a:pt x="21" y="11"/>
                    </a:lnTo>
                    <a:lnTo>
                      <a:pt x="24" y="13"/>
                    </a:lnTo>
                    <a:lnTo>
                      <a:pt x="28" y="16"/>
                    </a:lnTo>
                    <a:lnTo>
                      <a:pt x="33" y="17"/>
                    </a:lnTo>
                    <a:close/>
                  </a:path>
                </a:pathLst>
              </a:custGeom>
              <a:solidFill>
                <a:srgbClr val="FFFFFF"/>
              </a:solidFill>
              <a:ln w="9525">
                <a:noFill/>
                <a:round/>
                <a:headEnd/>
                <a:tailEnd/>
              </a:ln>
            </p:spPr>
            <p:txBody>
              <a:bodyPr/>
              <a:lstStyle/>
              <a:p>
                <a:endParaRPr lang="en-US"/>
              </a:p>
            </p:txBody>
          </p:sp>
          <p:sp>
            <p:nvSpPr>
              <p:cNvPr id="24625" name="Freeform 100"/>
              <p:cNvSpPr>
                <a:spLocks/>
              </p:cNvSpPr>
              <p:nvPr/>
            </p:nvSpPr>
            <p:spPr bwMode="auto">
              <a:xfrm>
                <a:off x="4909" y="3267"/>
                <a:ext cx="91" cy="74"/>
              </a:xfrm>
              <a:custGeom>
                <a:avLst/>
                <a:gdLst>
                  <a:gd name="T0" fmla="*/ 89 w 91"/>
                  <a:gd name="T1" fmla="*/ 13 h 74"/>
                  <a:gd name="T2" fmla="*/ 86 w 91"/>
                  <a:gd name="T3" fmla="*/ 16 h 74"/>
                  <a:gd name="T4" fmla="*/ 84 w 91"/>
                  <a:gd name="T5" fmla="*/ 20 h 74"/>
                  <a:gd name="T6" fmla="*/ 81 w 91"/>
                  <a:gd name="T7" fmla="*/ 23 h 74"/>
                  <a:gd name="T8" fmla="*/ 78 w 91"/>
                  <a:gd name="T9" fmla="*/ 26 h 74"/>
                  <a:gd name="T10" fmla="*/ 75 w 91"/>
                  <a:gd name="T11" fmla="*/ 29 h 74"/>
                  <a:gd name="T12" fmla="*/ 72 w 91"/>
                  <a:gd name="T13" fmla="*/ 33 h 74"/>
                  <a:gd name="T14" fmla="*/ 69 w 91"/>
                  <a:gd name="T15" fmla="*/ 36 h 74"/>
                  <a:gd name="T16" fmla="*/ 68 w 91"/>
                  <a:gd name="T17" fmla="*/ 40 h 74"/>
                  <a:gd name="T18" fmla="*/ 66 w 91"/>
                  <a:gd name="T19" fmla="*/ 53 h 74"/>
                  <a:gd name="T20" fmla="*/ 66 w 91"/>
                  <a:gd name="T21" fmla="*/ 54 h 74"/>
                  <a:gd name="T22" fmla="*/ 65 w 91"/>
                  <a:gd name="T23" fmla="*/ 55 h 74"/>
                  <a:gd name="T24" fmla="*/ 65 w 91"/>
                  <a:gd name="T25" fmla="*/ 56 h 74"/>
                  <a:gd name="T26" fmla="*/ 64 w 91"/>
                  <a:gd name="T27" fmla="*/ 57 h 74"/>
                  <a:gd name="T28" fmla="*/ 61 w 91"/>
                  <a:gd name="T29" fmla="*/ 59 h 74"/>
                  <a:gd name="T30" fmla="*/ 57 w 91"/>
                  <a:gd name="T31" fmla="*/ 61 h 74"/>
                  <a:gd name="T32" fmla="*/ 54 w 91"/>
                  <a:gd name="T33" fmla="*/ 63 h 74"/>
                  <a:gd name="T34" fmla="*/ 52 w 91"/>
                  <a:gd name="T35" fmla="*/ 65 h 74"/>
                  <a:gd name="T36" fmla="*/ 49 w 91"/>
                  <a:gd name="T37" fmla="*/ 67 h 74"/>
                  <a:gd name="T38" fmla="*/ 47 w 91"/>
                  <a:gd name="T39" fmla="*/ 69 h 74"/>
                  <a:gd name="T40" fmla="*/ 44 w 91"/>
                  <a:gd name="T41" fmla="*/ 72 h 74"/>
                  <a:gd name="T42" fmla="*/ 42 w 91"/>
                  <a:gd name="T43" fmla="*/ 74 h 74"/>
                  <a:gd name="T44" fmla="*/ 39 w 91"/>
                  <a:gd name="T45" fmla="*/ 70 h 74"/>
                  <a:gd name="T46" fmla="*/ 35 w 91"/>
                  <a:gd name="T47" fmla="*/ 65 h 74"/>
                  <a:gd name="T48" fmla="*/ 31 w 91"/>
                  <a:gd name="T49" fmla="*/ 61 h 74"/>
                  <a:gd name="T50" fmla="*/ 26 w 91"/>
                  <a:gd name="T51" fmla="*/ 57 h 74"/>
                  <a:gd name="T52" fmla="*/ 21 w 91"/>
                  <a:gd name="T53" fmla="*/ 54 h 74"/>
                  <a:gd name="T54" fmla="*/ 15 w 91"/>
                  <a:gd name="T55" fmla="*/ 50 h 74"/>
                  <a:gd name="T56" fmla="*/ 8 w 91"/>
                  <a:gd name="T57" fmla="*/ 47 h 74"/>
                  <a:gd name="T58" fmla="*/ 0 w 91"/>
                  <a:gd name="T59" fmla="*/ 44 h 74"/>
                  <a:gd name="T60" fmla="*/ 5 w 91"/>
                  <a:gd name="T61" fmla="*/ 42 h 74"/>
                  <a:gd name="T62" fmla="*/ 10 w 91"/>
                  <a:gd name="T63" fmla="*/ 40 h 74"/>
                  <a:gd name="T64" fmla="*/ 14 w 91"/>
                  <a:gd name="T65" fmla="*/ 38 h 74"/>
                  <a:gd name="T66" fmla="*/ 18 w 91"/>
                  <a:gd name="T67" fmla="*/ 36 h 74"/>
                  <a:gd name="T68" fmla="*/ 22 w 91"/>
                  <a:gd name="T69" fmla="*/ 34 h 74"/>
                  <a:gd name="T70" fmla="*/ 26 w 91"/>
                  <a:gd name="T71" fmla="*/ 32 h 74"/>
                  <a:gd name="T72" fmla="*/ 31 w 91"/>
                  <a:gd name="T73" fmla="*/ 30 h 74"/>
                  <a:gd name="T74" fmla="*/ 36 w 91"/>
                  <a:gd name="T75" fmla="*/ 28 h 74"/>
                  <a:gd name="T76" fmla="*/ 42 w 91"/>
                  <a:gd name="T77" fmla="*/ 25 h 74"/>
                  <a:gd name="T78" fmla="*/ 47 w 91"/>
                  <a:gd name="T79" fmla="*/ 22 h 74"/>
                  <a:gd name="T80" fmla="*/ 52 w 91"/>
                  <a:gd name="T81" fmla="*/ 18 h 74"/>
                  <a:gd name="T82" fmla="*/ 57 w 91"/>
                  <a:gd name="T83" fmla="*/ 14 h 74"/>
                  <a:gd name="T84" fmla="*/ 62 w 91"/>
                  <a:gd name="T85" fmla="*/ 10 h 74"/>
                  <a:gd name="T86" fmla="*/ 66 w 91"/>
                  <a:gd name="T87" fmla="*/ 7 h 74"/>
                  <a:gd name="T88" fmla="*/ 71 w 91"/>
                  <a:gd name="T89" fmla="*/ 3 h 74"/>
                  <a:gd name="T90" fmla="*/ 77 w 91"/>
                  <a:gd name="T91" fmla="*/ 0 h 74"/>
                  <a:gd name="T92" fmla="*/ 79 w 91"/>
                  <a:gd name="T93" fmla="*/ 1 h 74"/>
                  <a:gd name="T94" fmla="*/ 82 w 91"/>
                  <a:gd name="T95" fmla="*/ 2 h 74"/>
                  <a:gd name="T96" fmla="*/ 85 w 91"/>
                  <a:gd name="T97" fmla="*/ 4 h 74"/>
                  <a:gd name="T98" fmla="*/ 88 w 91"/>
                  <a:gd name="T99" fmla="*/ 5 h 74"/>
                  <a:gd name="T100" fmla="*/ 90 w 91"/>
                  <a:gd name="T101" fmla="*/ 7 h 74"/>
                  <a:gd name="T102" fmla="*/ 91 w 91"/>
                  <a:gd name="T103" fmla="*/ 9 h 74"/>
                  <a:gd name="T104" fmla="*/ 91 w 91"/>
                  <a:gd name="T105" fmla="*/ 10 h 74"/>
                  <a:gd name="T106" fmla="*/ 89 w 91"/>
                  <a:gd name="T107" fmla="*/ 13 h 7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91"/>
                  <a:gd name="T163" fmla="*/ 0 h 74"/>
                  <a:gd name="T164" fmla="*/ 91 w 91"/>
                  <a:gd name="T165" fmla="*/ 74 h 74"/>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91" h="74">
                    <a:moveTo>
                      <a:pt x="89" y="13"/>
                    </a:moveTo>
                    <a:lnTo>
                      <a:pt x="86" y="16"/>
                    </a:lnTo>
                    <a:lnTo>
                      <a:pt x="84" y="20"/>
                    </a:lnTo>
                    <a:lnTo>
                      <a:pt x="81" y="23"/>
                    </a:lnTo>
                    <a:lnTo>
                      <a:pt x="78" y="26"/>
                    </a:lnTo>
                    <a:lnTo>
                      <a:pt x="75" y="29"/>
                    </a:lnTo>
                    <a:lnTo>
                      <a:pt x="72" y="33"/>
                    </a:lnTo>
                    <a:lnTo>
                      <a:pt x="69" y="36"/>
                    </a:lnTo>
                    <a:lnTo>
                      <a:pt x="68" y="40"/>
                    </a:lnTo>
                    <a:lnTo>
                      <a:pt x="66" y="53"/>
                    </a:lnTo>
                    <a:lnTo>
                      <a:pt x="66" y="54"/>
                    </a:lnTo>
                    <a:lnTo>
                      <a:pt x="65" y="55"/>
                    </a:lnTo>
                    <a:lnTo>
                      <a:pt x="65" y="56"/>
                    </a:lnTo>
                    <a:lnTo>
                      <a:pt x="64" y="57"/>
                    </a:lnTo>
                    <a:lnTo>
                      <a:pt x="61" y="59"/>
                    </a:lnTo>
                    <a:lnTo>
                      <a:pt x="57" y="61"/>
                    </a:lnTo>
                    <a:lnTo>
                      <a:pt x="54" y="63"/>
                    </a:lnTo>
                    <a:lnTo>
                      <a:pt x="52" y="65"/>
                    </a:lnTo>
                    <a:lnTo>
                      <a:pt x="49" y="67"/>
                    </a:lnTo>
                    <a:lnTo>
                      <a:pt x="47" y="69"/>
                    </a:lnTo>
                    <a:lnTo>
                      <a:pt x="44" y="72"/>
                    </a:lnTo>
                    <a:lnTo>
                      <a:pt x="42" y="74"/>
                    </a:lnTo>
                    <a:lnTo>
                      <a:pt x="39" y="70"/>
                    </a:lnTo>
                    <a:lnTo>
                      <a:pt x="35" y="65"/>
                    </a:lnTo>
                    <a:lnTo>
                      <a:pt x="31" y="61"/>
                    </a:lnTo>
                    <a:lnTo>
                      <a:pt x="26" y="57"/>
                    </a:lnTo>
                    <a:lnTo>
                      <a:pt x="21" y="54"/>
                    </a:lnTo>
                    <a:lnTo>
                      <a:pt x="15" y="50"/>
                    </a:lnTo>
                    <a:lnTo>
                      <a:pt x="8" y="47"/>
                    </a:lnTo>
                    <a:lnTo>
                      <a:pt x="0" y="44"/>
                    </a:lnTo>
                    <a:lnTo>
                      <a:pt x="5" y="42"/>
                    </a:lnTo>
                    <a:lnTo>
                      <a:pt x="10" y="40"/>
                    </a:lnTo>
                    <a:lnTo>
                      <a:pt x="14" y="38"/>
                    </a:lnTo>
                    <a:lnTo>
                      <a:pt x="18" y="36"/>
                    </a:lnTo>
                    <a:lnTo>
                      <a:pt x="22" y="34"/>
                    </a:lnTo>
                    <a:lnTo>
                      <a:pt x="26" y="32"/>
                    </a:lnTo>
                    <a:lnTo>
                      <a:pt x="31" y="30"/>
                    </a:lnTo>
                    <a:lnTo>
                      <a:pt x="36" y="28"/>
                    </a:lnTo>
                    <a:lnTo>
                      <a:pt x="42" y="25"/>
                    </a:lnTo>
                    <a:lnTo>
                      <a:pt x="47" y="22"/>
                    </a:lnTo>
                    <a:lnTo>
                      <a:pt x="52" y="18"/>
                    </a:lnTo>
                    <a:lnTo>
                      <a:pt x="57" y="14"/>
                    </a:lnTo>
                    <a:lnTo>
                      <a:pt x="62" y="10"/>
                    </a:lnTo>
                    <a:lnTo>
                      <a:pt x="66" y="7"/>
                    </a:lnTo>
                    <a:lnTo>
                      <a:pt x="71" y="3"/>
                    </a:lnTo>
                    <a:lnTo>
                      <a:pt x="77" y="0"/>
                    </a:lnTo>
                    <a:lnTo>
                      <a:pt x="79" y="1"/>
                    </a:lnTo>
                    <a:lnTo>
                      <a:pt x="82" y="2"/>
                    </a:lnTo>
                    <a:lnTo>
                      <a:pt x="85" y="4"/>
                    </a:lnTo>
                    <a:lnTo>
                      <a:pt x="88" y="5"/>
                    </a:lnTo>
                    <a:lnTo>
                      <a:pt x="90" y="7"/>
                    </a:lnTo>
                    <a:lnTo>
                      <a:pt x="91" y="9"/>
                    </a:lnTo>
                    <a:lnTo>
                      <a:pt x="91" y="10"/>
                    </a:lnTo>
                    <a:lnTo>
                      <a:pt x="89" y="13"/>
                    </a:lnTo>
                    <a:close/>
                  </a:path>
                </a:pathLst>
              </a:custGeom>
              <a:solidFill>
                <a:srgbClr val="FFFFFF"/>
              </a:solidFill>
              <a:ln w="9525">
                <a:noFill/>
                <a:round/>
                <a:headEnd/>
                <a:tailEnd/>
              </a:ln>
            </p:spPr>
            <p:txBody>
              <a:bodyPr/>
              <a:lstStyle/>
              <a:p>
                <a:endParaRPr lang="en-US"/>
              </a:p>
            </p:txBody>
          </p:sp>
          <p:sp>
            <p:nvSpPr>
              <p:cNvPr id="24626" name="Freeform 101"/>
              <p:cNvSpPr>
                <a:spLocks/>
              </p:cNvSpPr>
              <p:nvPr/>
            </p:nvSpPr>
            <p:spPr bwMode="auto">
              <a:xfrm>
                <a:off x="4923" y="3284"/>
                <a:ext cx="395" cy="229"/>
              </a:xfrm>
              <a:custGeom>
                <a:avLst/>
                <a:gdLst>
                  <a:gd name="T0" fmla="*/ 217 w 395"/>
                  <a:gd name="T1" fmla="*/ 23 h 229"/>
                  <a:gd name="T2" fmla="*/ 210 w 395"/>
                  <a:gd name="T3" fmla="*/ 28 h 229"/>
                  <a:gd name="T4" fmla="*/ 174 w 395"/>
                  <a:gd name="T5" fmla="*/ 44 h 229"/>
                  <a:gd name="T6" fmla="*/ 196 w 395"/>
                  <a:gd name="T7" fmla="*/ 39 h 229"/>
                  <a:gd name="T8" fmla="*/ 238 w 395"/>
                  <a:gd name="T9" fmla="*/ 29 h 229"/>
                  <a:gd name="T10" fmla="*/ 269 w 395"/>
                  <a:gd name="T11" fmla="*/ 32 h 229"/>
                  <a:gd name="T12" fmla="*/ 318 w 395"/>
                  <a:gd name="T13" fmla="*/ 47 h 229"/>
                  <a:gd name="T14" fmla="*/ 338 w 395"/>
                  <a:gd name="T15" fmla="*/ 84 h 229"/>
                  <a:gd name="T16" fmla="*/ 353 w 395"/>
                  <a:gd name="T17" fmla="*/ 106 h 229"/>
                  <a:gd name="T18" fmla="*/ 384 w 395"/>
                  <a:gd name="T19" fmla="*/ 134 h 229"/>
                  <a:gd name="T20" fmla="*/ 390 w 395"/>
                  <a:gd name="T21" fmla="*/ 154 h 229"/>
                  <a:gd name="T22" fmla="*/ 384 w 395"/>
                  <a:gd name="T23" fmla="*/ 179 h 229"/>
                  <a:gd name="T24" fmla="*/ 377 w 395"/>
                  <a:gd name="T25" fmla="*/ 192 h 229"/>
                  <a:gd name="T26" fmla="*/ 352 w 395"/>
                  <a:gd name="T27" fmla="*/ 187 h 229"/>
                  <a:gd name="T28" fmla="*/ 314 w 395"/>
                  <a:gd name="T29" fmla="*/ 162 h 229"/>
                  <a:gd name="T30" fmla="*/ 288 w 395"/>
                  <a:gd name="T31" fmla="*/ 157 h 229"/>
                  <a:gd name="T32" fmla="*/ 289 w 395"/>
                  <a:gd name="T33" fmla="*/ 142 h 229"/>
                  <a:gd name="T34" fmla="*/ 301 w 395"/>
                  <a:gd name="T35" fmla="*/ 110 h 229"/>
                  <a:gd name="T36" fmla="*/ 304 w 395"/>
                  <a:gd name="T37" fmla="*/ 87 h 229"/>
                  <a:gd name="T38" fmla="*/ 280 w 395"/>
                  <a:gd name="T39" fmla="*/ 123 h 229"/>
                  <a:gd name="T40" fmla="*/ 250 w 395"/>
                  <a:gd name="T41" fmla="*/ 154 h 229"/>
                  <a:gd name="T42" fmla="*/ 240 w 395"/>
                  <a:gd name="T43" fmla="*/ 127 h 229"/>
                  <a:gd name="T44" fmla="*/ 251 w 395"/>
                  <a:gd name="T45" fmla="*/ 99 h 229"/>
                  <a:gd name="T46" fmla="*/ 261 w 395"/>
                  <a:gd name="T47" fmla="*/ 66 h 229"/>
                  <a:gd name="T48" fmla="*/ 257 w 395"/>
                  <a:gd name="T49" fmla="*/ 62 h 229"/>
                  <a:gd name="T50" fmla="*/ 214 w 395"/>
                  <a:gd name="T51" fmla="*/ 106 h 229"/>
                  <a:gd name="T52" fmla="*/ 184 w 395"/>
                  <a:gd name="T53" fmla="*/ 111 h 229"/>
                  <a:gd name="T54" fmla="*/ 168 w 395"/>
                  <a:gd name="T55" fmla="*/ 88 h 229"/>
                  <a:gd name="T56" fmla="*/ 178 w 395"/>
                  <a:gd name="T57" fmla="*/ 132 h 229"/>
                  <a:gd name="T58" fmla="*/ 183 w 395"/>
                  <a:gd name="T59" fmla="*/ 149 h 229"/>
                  <a:gd name="T60" fmla="*/ 157 w 395"/>
                  <a:gd name="T61" fmla="*/ 173 h 229"/>
                  <a:gd name="T62" fmla="*/ 120 w 395"/>
                  <a:gd name="T63" fmla="*/ 179 h 229"/>
                  <a:gd name="T64" fmla="*/ 85 w 395"/>
                  <a:gd name="T65" fmla="*/ 182 h 229"/>
                  <a:gd name="T66" fmla="*/ 91 w 395"/>
                  <a:gd name="T67" fmla="*/ 183 h 229"/>
                  <a:gd name="T68" fmla="*/ 149 w 395"/>
                  <a:gd name="T69" fmla="*/ 180 h 229"/>
                  <a:gd name="T70" fmla="*/ 150 w 395"/>
                  <a:gd name="T71" fmla="*/ 192 h 229"/>
                  <a:gd name="T72" fmla="*/ 106 w 395"/>
                  <a:gd name="T73" fmla="*/ 208 h 229"/>
                  <a:gd name="T74" fmla="*/ 88 w 395"/>
                  <a:gd name="T75" fmla="*/ 210 h 229"/>
                  <a:gd name="T76" fmla="*/ 61 w 395"/>
                  <a:gd name="T77" fmla="*/ 207 h 229"/>
                  <a:gd name="T78" fmla="*/ 84 w 395"/>
                  <a:gd name="T79" fmla="*/ 213 h 229"/>
                  <a:gd name="T80" fmla="*/ 136 w 395"/>
                  <a:gd name="T81" fmla="*/ 224 h 229"/>
                  <a:gd name="T82" fmla="*/ 82 w 395"/>
                  <a:gd name="T83" fmla="*/ 229 h 229"/>
                  <a:gd name="T84" fmla="*/ 52 w 395"/>
                  <a:gd name="T85" fmla="*/ 216 h 229"/>
                  <a:gd name="T86" fmla="*/ 22 w 395"/>
                  <a:gd name="T87" fmla="*/ 198 h 229"/>
                  <a:gd name="T88" fmla="*/ 18 w 395"/>
                  <a:gd name="T89" fmla="*/ 170 h 229"/>
                  <a:gd name="T90" fmla="*/ 35 w 395"/>
                  <a:gd name="T91" fmla="*/ 145 h 229"/>
                  <a:gd name="T92" fmla="*/ 18 w 395"/>
                  <a:gd name="T93" fmla="*/ 112 h 229"/>
                  <a:gd name="T94" fmla="*/ 0 w 395"/>
                  <a:gd name="T95" fmla="*/ 72 h 229"/>
                  <a:gd name="T96" fmla="*/ 6 w 395"/>
                  <a:gd name="T97" fmla="*/ 60 h 229"/>
                  <a:gd name="T98" fmla="*/ 26 w 395"/>
                  <a:gd name="T99" fmla="*/ 79 h 229"/>
                  <a:gd name="T100" fmla="*/ 34 w 395"/>
                  <a:gd name="T101" fmla="*/ 66 h 229"/>
                  <a:gd name="T102" fmla="*/ 69 w 395"/>
                  <a:gd name="T103" fmla="*/ 44 h 229"/>
                  <a:gd name="T104" fmla="*/ 81 w 395"/>
                  <a:gd name="T105" fmla="*/ 25 h 229"/>
                  <a:gd name="T106" fmla="*/ 82 w 395"/>
                  <a:gd name="T107" fmla="*/ 18 h 229"/>
                  <a:gd name="T108" fmla="*/ 94 w 395"/>
                  <a:gd name="T109" fmla="*/ 13 h 229"/>
                  <a:gd name="T110" fmla="*/ 115 w 395"/>
                  <a:gd name="T111" fmla="*/ 41 h 229"/>
                  <a:gd name="T112" fmla="*/ 121 w 395"/>
                  <a:gd name="T113" fmla="*/ 6 h 229"/>
                  <a:gd name="T114" fmla="*/ 141 w 395"/>
                  <a:gd name="T115" fmla="*/ 0 h 229"/>
                  <a:gd name="T116" fmla="*/ 174 w 395"/>
                  <a:gd name="T117" fmla="*/ 5 h 22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395"/>
                  <a:gd name="T178" fmla="*/ 0 h 229"/>
                  <a:gd name="T179" fmla="*/ 395 w 395"/>
                  <a:gd name="T180" fmla="*/ 229 h 22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395" h="229">
                    <a:moveTo>
                      <a:pt x="195" y="16"/>
                    </a:moveTo>
                    <a:lnTo>
                      <a:pt x="198" y="17"/>
                    </a:lnTo>
                    <a:lnTo>
                      <a:pt x="201" y="18"/>
                    </a:lnTo>
                    <a:lnTo>
                      <a:pt x="205" y="19"/>
                    </a:lnTo>
                    <a:lnTo>
                      <a:pt x="209" y="21"/>
                    </a:lnTo>
                    <a:lnTo>
                      <a:pt x="213" y="21"/>
                    </a:lnTo>
                    <a:lnTo>
                      <a:pt x="217" y="23"/>
                    </a:lnTo>
                    <a:lnTo>
                      <a:pt x="221" y="24"/>
                    </a:lnTo>
                    <a:lnTo>
                      <a:pt x="225" y="25"/>
                    </a:lnTo>
                    <a:lnTo>
                      <a:pt x="223" y="25"/>
                    </a:lnTo>
                    <a:lnTo>
                      <a:pt x="220" y="26"/>
                    </a:lnTo>
                    <a:lnTo>
                      <a:pt x="219" y="26"/>
                    </a:lnTo>
                    <a:lnTo>
                      <a:pt x="216" y="26"/>
                    </a:lnTo>
                    <a:lnTo>
                      <a:pt x="210" y="28"/>
                    </a:lnTo>
                    <a:lnTo>
                      <a:pt x="204" y="29"/>
                    </a:lnTo>
                    <a:lnTo>
                      <a:pt x="198" y="31"/>
                    </a:lnTo>
                    <a:lnTo>
                      <a:pt x="192" y="33"/>
                    </a:lnTo>
                    <a:lnTo>
                      <a:pt x="186" y="36"/>
                    </a:lnTo>
                    <a:lnTo>
                      <a:pt x="181" y="38"/>
                    </a:lnTo>
                    <a:lnTo>
                      <a:pt x="177" y="41"/>
                    </a:lnTo>
                    <a:lnTo>
                      <a:pt x="174" y="44"/>
                    </a:lnTo>
                    <a:lnTo>
                      <a:pt x="177" y="44"/>
                    </a:lnTo>
                    <a:lnTo>
                      <a:pt x="181" y="44"/>
                    </a:lnTo>
                    <a:lnTo>
                      <a:pt x="184" y="43"/>
                    </a:lnTo>
                    <a:lnTo>
                      <a:pt x="187" y="42"/>
                    </a:lnTo>
                    <a:lnTo>
                      <a:pt x="190" y="41"/>
                    </a:lnTo>
                    <a:lnTo>
                      <a:pt x="193" y="40"/>
                    </a:lnTo>
                    <a:lnTo>
                      <a:pt x="196" y="39"/>
                    </a:lnTo>
                    <a:lnTo>
                      <a:pt x="199" y="37"/>
                    </a:lnTo>
                    <a:lnTo>
                      <a:pt x="205" y="36"/>
                    </a:lnTo>
                    <a:lnTo>
                      <a:pt x="211" y="34"/>
                    </a:lnTo>
                    <a:lnTo>
                      <a:pt x="217" y="32"/>
                    </a:lnTo>
                    <a:lnTo>
                      <a:pt x="224" y="30"/>
                    </a:lnTo>
                    <a:lnTo>
                      <a:pt x="231" y="29"/>
                    </a:lnTo>
                    <a:lnTo>
                      <a:pt x="238" y="29"/>
                    </a:lnTo>
                    <a:lnTo>
                      <a:pt x="246" y="28"/>
                    </a:lnTo>
                    <a:lnTo>
                      <a:pt x="254" y="29"/>
                    </a:lnTo>
                    <a:lnTo>
                      <a:pt x="255" y="29"/>
                    </a:lnTo>
                    <a:lnTo>
                      <a:pt x="257" y="30"/>
                    </a:lnTo>
                    <a:lnTo>
                      <a:pt x="259" y="30"/>
                    </a:lnTo>
                    <a:lnTo>
                      <a:pt x="261" y="31"/>
                    </a:lnTo>
                    <a:lnTo>
                      <a:pt x="269" y="32"/>
                    </a:lnTo>
                    <a:lnTo>
                      <a:pt x="277" y="33"/>
                    </a:lnTo>
                    <a:lnTo>
                      <a:pt x="284" y="35"/>
                    </a:lnTo>
                    <a:lnTo>
                      <a:pt x="291" y="37"/>
                    </a:lnTo>
                    <a:lnTo>
                      <a:pt x="298" y="39"/>
                    </a:lnTo>
                    <a:lnTo>
                      <a:pt x="305" y="41"/>
                    </a:lnTo>
                    <a:lnTo>
                      <a:pt x="312" y="44"/>
                    </a:lnTo>
                    <a:lnTo>
                      <a:pt x="318" y="47"/>
                    </a:lnTo>
                    <a:lnTo>
                      <a:pt x="323" y="49"/>
                    </a:lnTo>
                    <a:lnTo>
                      <a:pt x="326" y="52"/>
                    </a:lnTo>
                    <a:lnTo>
                      <a:pt x="328" y="55"/>
                    </a:lnTo>
                    <a:lnTo>
                      <a:pt x="330" y="58"/>
                    </a:lnTo>
                    <a:lnTo>
                      <a:pt x="334" y="66"/>
                    </a:lnTo>
                    <a:lnTo>
                      <a:pt x="336" y="75"/>
                    </a:lnTo>
                    <a:lnTo>
                      <a:pt x="338" y="84"/>
                    </a:lnTo>
                    <a:lnTo>
                      <a:pt x="341" y="93"/>
                    </a:lnTo>
                    <a:lnTo>
                      <a:pt x="342" y="94"/>
                    </a:lnTo>
                    <a:lnTo>
                      <a:pt x="343" y="95"/>
                    </a:lnTo>
                    <a:lnTo>
                      <a:pt x="344" y="97"/>
                    </a:lnTo>
                    <a:lnTo>
                      <a:pt x="344" y="98"/>
                    </a:lnTo>
                    <a:lnTo>
                      <a:pt x="348" y="102"/>
                    </a:lnTo>
                    <a:lnTo>
                      <a:pt x="353" y="106"/>
                    </a:lnTo>
                    <a:lnTo>
                      <a:pt x="358" y="110"/>
                    </a:lnTo>
                    <a:lnTo>
                      <a:pt x="363" y="114"/>
                    </a:lnTo>
                    <a:lnTo>
                      <a:pt x="369" y="118"/>
                    </a:lnTo>
                    <a:lnTo>
                      <a:pt x="374" y="122"/>
                    </a:lnTo>
                    <a:lnTo>
                      <a:pt x="378" y="126"/>
                    </a:lnTo>
                    <a:lnTo>
                      <a:pt x="381" y="131"/>
                    </a:lnTo>
                    <a:lnTo>
                      <a:pt x="384" y="134"/>
                    </a:lnTo>
                    <a:lnTo>
                      <a:pt x="386" y="138"/>
                    </a:lnTo>
                    <a:lnTo>
                      <a:pt x="390" y="141"/>
                    </a:lnTo>
                    <a:lnTo>
                      <a:pt x="395" y="144"/>
                    </a:lnTo>
                    <a:lnTo>
                      <a:pt x="393" y="151"/>
                    </a:lnTo>
                    <a:lnTo>
                      <a:pt x="392" y="152"/>
                    </a:lnTo>
                    <a:lnTo>
                      <a:pt x="392" y="153"/>
                    </a:lnTo>
                    <a:lnTo>
                      <a:pt x="390" y="154"/>
                    </a:lnTo>
                    <a:lnTo>
                      <a:pt x="390" y="156"/>
                    </a:lnTo>
                    <a:lnTo>
                      <a:pt x="389" y="159"/>
                    </a:lnTo>
                    <a:lnTo>
                      <a:pt x="389" y="162"/>
                    </a:lnTo>
                    <a:lnTo>
                      <a:pt x="389" y="165"/>
                    </a:lnTo>
                    <a:lnTo>
                      <a:pt x="387" y="169"/>
                    </a:lnTo>
                    <a:lnTo>
                      <a:pt x="384" y="179"/>
                    </a:lnTo>
                    <a:lnTo>
                      <a:pt x="381" y="190"/>
                    </a:lnTo>
                    <a:lnTo>
                      <a:pt x="380" y="191"/>
                    </a:lnTo>
                    <a:lnTo>
                      <a:pt x="381" y="192"/>
                    </a:lnTo>
                    <a:lnTo>
                      <a:pt x="377" y="192"/>
                    </a:lnTo>
                    <a:lnTo>
                      <a:pt x="374" y="190"/>
                    </a:lnTo>
                    <a:lnTo>
                      <a:pt x="371" y="189"/>
                    </a:lnTo>
                    <a:lnTo>
                      <a:pt x="368" y="188"/>
                    </a:lnTo>
                    <a:lnTo>
                      <a:pt x="364" y="188"/>
                    </a:lnTo>
                    <a:lnTo>
                      <a:pt x="360" y="187"/>
                    </a:lnTo>
                    <a:lnTo>
                      <a:pt x="356" y="187"/>
                    </a:lnTo>
                    <a:lnTo>
                      <a:pt x="352" y="187"/>
                    </a:lnTo>
                    <a:lnTo>
                      <a:pt x="352" y="186"/>
                    </a:lnTo>
                    <a:lnTo>
                      <a:pt x="329" y="186"/>
                    </a:lnTo>
                    <a:lnTo>
                      <a:pt x="326" y="180"/>
                    </a:lnTo>
                    <a:lnTo>
                      <a:pt x="324" y="175"/>
                    </a:lnTo>
                    <a:lnTo>
                      <a:pt x="321" y="169"/>
                    </a:lnTo>
                    <a:lnTo>
                      <a:pt x="318" y="164"/>
                    </a:lnTo>
                    <a:lnTo>
                      <a:pt x="314" y="162"/>
                    </a:lnTo>
                    <a:lnTo>
                      <a:pt x="311" y="162"/>
                    </a:lnTo>
                    <a:lnTo>
                      <a:pt x="307" y="161"/>
                    </a:lnTo>
                    <a:lnTo>
                      <a:pt x="303" y="160"/>
                    </a:lnTo>
                    <a:lnTo>
                      <a:pt x="298" y="160"/>
                    </a:lnTo>
                    <a:lnTo>
                      <a:pt x="295" y="159"/>
                    </a:lnTo>
                    <a:lnTo>
                      <a:pt x="291" y="158"/>
                    </a:lnTo>
                    <a:lnTo>
                      <a:pt x="288" y="157"/>
                    </a:lnTo>
                    <a:lnTo>
                      <a:pt x="287" y="154"/>
                    </a:lnTo>
                    <a:lnTo>
                      <a:pt x="287" y="151"/>
                    </a:lnTo>
                    <a:lnTo>
                      <a:pt x="287" y="148"/>
                    </a:lnTo>
                    <a:lnTo>
                      <a:pt x="287" y="145"/>
                    </a:lnTo>
                    <a:lnTo>
                      <a:pt x="288" y="144"/>
                    </a:lnTo>
                    <a:lnTo>
                      <a:pt x="289" y="143"/>
                    </a:lnTo>
                    <a:lnTo>
                      <a:pt x="289" y="142"/>
                    </a:lnTo>
                    <a:lnTo>
                      <a:pt x="290" y="141"/>
                    </a:lnTo>
                    <a:lnTo>
                      <a:pt x="296" y="137"/>
                    </a:lnTo>
                    <a:lnTo>
                      <a:pt x="301" y="133"/>
                    </a:lnTo>
                    <a:lnTo>
                      <a:pt x="303" y="127"/>
                    </a:lnTo>
                    <a:lnTo>
                      <a:pt x="302" y="121"/>
                    </a:lnTo>
                    <a:lnTo>
                      <a:pt x="301" y="116"/>
                    </a:lnTo>
                    <a:lnTo>
                      <a:pt x="301" y="110"/>
                    </a:lnTo>
                    <a:lnTo>
                      <a:pt x="301" y="104"/>
                    </a:lnTo>
                    <a:lnTo>
                      <a:pt x="301" y="98"/>
                    </a:lnTo>
                    <a:lnTo>
                      <a:pt x="302" y="98"/>
                    </a:lnTo>
                    <a:lnTo>
                      <a:pt x="303" y="95"/>
                    </a:lnTo>
                    <a:lnTo>
                      <a:pt x="304" y="93"/>
                    </a:lnTo>
                    <a:lnTo>
                      <a:pt x="304" y="90"/>
                    </a:lnTo>
                    <a:lnTo>
                      <a:pt x="304" y="87"/>
                    </a:lnTo>
                    <a:lnTo>
                      <a:pt x="301" y="93"/>
                    </a:lnTo>
                    <a:lnTo>
                      <a:pt x="298" y="98"/>
                    </a:lnTo>
                    <a:lnTo>
                      <a:pt x="295" y="103"/>
                    </a:lnTo>
                    <a:lnTo>
                      <a:pt x="292" y="108"/>
                    </a:lnTo>
                    <a:lnTo>
                      <a:pt x="289" y="114"/>
                    </a:lnTo>
                    <a:lnTo>
                      <a:pt x="285" y="119"/>
                    </a:lnTo>
                    <a:lnTo>
                      <a:pt x="280" y="123"/>
                    </a:lnTo>
                    <a:lnTo>
                      <a:pt x="275" y="128"/>
                    </a:lnTo>
                    <a:lnTo>
                      <a:pt x="269" y="136"/>
                    </a:lnTo>
                    <a:lnTo>
                      <a:pt x="264" y="144"/>
                    </a:lnTo>
                    <a:lnTo>
                      <a:pt x="261" y="153"/>
                    </a:lnTo>
                    <a:lnTo>
                      <a:pt x="258" y="162"/>
                    </a:lnTo>
                    <a:lnTo>
                      <a:pt x="254" y="158"/>
                    </a:lnTo>
                    <a:lnTo>
                      <a:pt x="250" y="154"/>
                    </a:lnTo>
                    <a:lnTo>
                      <a:pt x="246" y="150"/>
                    </a:lnTo>
                    <a:lnTo>
                      <a:pt x="243" y="146"/>
                    </a:lnTo>
                    <a:lnTo>
                      <a:pt x="241" y="141"/>
                    </a:lnTo>
                    <a:lnTo>
                      <a:pt x="240" y="136"/>
                    </a:lnTo>
                    <a:lnTo>
                      <a:pt x="239" y="132"/>
                    </a:lnTo>
                    <a:lnTo>
                      <a:pt x="239" y="127"/>
                    </a:lnTo>
                    <a:lnTo>
                      <a:pt x="240" y="127"/>
                    </a:lnTo>
                    <a:lnTo>
                      <a:pt x="242" y="120"/>
                    </a:lnTo>
                    <a:lnTo>
                      <a:pt x="243" y="120"/>
                    </a:lnTo>
                    <a:lnTo>
                      <a:pt x="245" y="115"/>
                    </a:lnTo>
                    <a:lnTo>
                      <a:pt x="247" y="110"/>
                    </a:lnTo>
                    <a:lnTo>
                      <a:pt x="249" y="105"/>
                    </a:lnTo>
                    <a:lnTo>
                      <a:pt x="250" y="99"/>
                    </a:lnTo>
                    <a:lnTo>
                      <a:pt x="251" y="99"/>
                    </a:lnTo>
                    <a:lnTo>
                      <a:pt x="253" y="90"/>
                    </a:lnTo>
                    <a:lnTo>
                      <a:pt x="254" y="90"/>
                    </a:lnTo>
                    <a:lnTo>
                      <a:pt x="256" y="82"/>
                    </a:lnTo>
                    <a:lnTo>
                      <a:pt x="257" y="82"/>
                    </a:lnTo>
                    <a:lnTo>
                      <a:pt x="258" y="77"/>
                    </a:lnTo>
                    <a:lnTo>
                      <a:pt x="260" y="71"/>
                    </a:lnTo>
                    <a:lnTo>
                      <a:pt x="261" y="66"/>
                    </a:lnTo>
                    <a:lnTo>
                      <a:pt x="262" y="60"/>
                    </a:lnTo>
                    <a:lnTo>
                      <a:pt x="263" y="59"/>
                    </a:lnTo>
                    <a:lnTo>
                      <a:pt x="263" y="57"/>
                    </a:lnTo>
                    <a:lnTo>
                      <a:pt x="262" y="56"/>
                    </a:lnTo>
                    <a:lnTo>
                      <a:pt x="261" y="55"/>
                    </a:lnTo>
                    <a:lnTo>
                      <a:pt x="257" y="62"/>
                    </a:lnTo>
                    <a:lnTo>
                      <a:pt x="252" y="69"/>
                    </a:lnTo>
                    <a:lnTo>
                      <a:pt x="247" y="75"/>
                    </a:lnTo>
                    <a:lnTo>
                      <a:pt x="242" y="82"/>
                    </a:lnTo>
                    <a:lnTo>
                      <a:pt x="236" y="88"/>
                    </a:lnTo>
                    <a:lnTo>
                      <a:pt x="229" y="95"/>
                    </a:lnTo>
                    <a:lnTo>
                      <a:pt x="222" y="101"/>
                    </a:lnTo>
                    <a:lnTo>
                      <a:pt x="214" y="106"/>
                    </a:lnTo>
                    <a:lnTo>
                      <a:pt x="208" y="111"/>
                    </a:lnTo>
                    <a:lnTo>
                      <a:pt x="204" y="117"/>
                    </a:lnTo>
                    <a:lnTo>
                      <a:pt x="200" y="123"/>
                    </a:lnTo>
                    <a:lnTo>
                      <a:pt x="198" y="129"/>
                    </a:lnTo>
                    <a:lnTo>
                      <a:pt x="192" y="124"/>
                    </a:lnTo>
                    <a:lnTo>
                      <a:pt x="187" y="118"/>
                    </a:lnTo>
                    <a:lnTo>
                      <a:pt x="184" y="111"/>
                    </a:lnTo>
                    <a:lnTo>
                      <a:pt x="180" y="105"/>
                    </a:lnTo>
                    <a:lnTo>
                      <a:pt x="178" y="102"/>
                    </a:lnTo>
                    <a:lnTo>
                      <a:pt x="177" y="99"/>
                    </a:lnTo>
                    <a:lnTo>
                      <a:pt x="175" y="97"/>
                    </a:lnTo>
                    <a:lnTo>
                      <a:pt x="173" y="94"/>
                    </a:lnTo>
                    <a:lnTo>
                      <a:pt x="171" y="91"/>
                    </a:lnTo>
                    <a:lnTo>
                      <a:pt x="168" y="88"/>
                    </a:lnTo>
                    <a:lnTo>
                      <a:pt x="164" y="86"/>
                    </a:lnTo>
                    <a:lnTo>
                      <a:pt x="159" y="84"/>
                    </a:lnTo>
                    <a:lnTo>
                      <a:pt x="160" y="95"/>
                    </a:lnTo>
                    <a:lnTo>
                      <a:pt x="163" y="106"/>
                    </a:lnTo>
                    <a:lnTo>
                      <a:pt x="168" y="117"/>
                    </a:lnTo>
                    <a:lnTo>
                      <a:pt x="174" y="128"/>
                    </a:lnTo>
                    <a:lnTo>
                      <a:pt x="178" y="132"/>
                    </a:lnTo>
                    <a:lnTo>
                      <a:pt x="183" y="136"/>
                    </a:lnTo>
                    <a:lnTo>
                      <a:pt x="185" y="140"/>
                    </a:lnTo>
                    <a:lnTo>
                      <a:pt x="186" y="145"/>
                    </a:lnTo>
                    <a:lnTo>
                      <a:pt x="185" y="146"/>
                    </a:lnTo>
                    <a:lnTo>
                      <a:pt x="184" y="147"/>
                    </a:lnTo>
                    <a:lnTo>
                      <a:pt x="184" y="148"/>
                    </a:lnTo>
                    <a:lnTo>
                      <a:pt x="183" y="149"/>
                    </a:lnTo>
                    <a:lnTo>
                      <a:pt x="178" y="153"/>
                    </a:lnTo>
                    <a:lnTo>
                      <a:pt x="174" y="157"/>
                    </a:lnTo>
                    <a:lnTo>
                      <a:pt x="169" y="162"/>
                    </a:lnTo>
                    <a:lnTo>
                      <a:pt x="166" y="167"/>
                    </a:lnTo>
                    <a:lnTo>
                      <a:pt x="164" y="169"/>
                    </a:lnTo>
                    <a:lnTo>
                      <a:pt x="161" y="171"/>
                    </a:lnTo>
                    <a:lnTo>
                      <a:pt x="157" y="173"/>
                    </a:lnTo>
                    <a:lnTo>
                      <a:pt x="151" y="174"/>
                    </a:lnTo>
                    <a:lnTo>
                      <a:pt x="146" y="175"/>
                    </a:lnTo>
                    <a:lnTo>
                      <a:pt x="141" y="175"/>
                    </a:lnTo>
                    <a:lnTo>
                      <a:pt x="135" y="176"/>
                    </a:lnTo>
                    <a:lnTo>
                      <a:pt x="130" y="177"/>
                    </a:lnTo>
                    <a:lnTo>
                      <a:pt x="125" y="178"/>
                    </a:lnTo>
                    <a:lnTo>
                      <a:pt x="120" y="179"/>
                    </a:lnTo>
                    <a:lnTo>
                      <a:pt x="114" y="179"/>
                    </a:lnTo>
                    <a:lnTo>
                      <a:pt x="109" y="180"/>
                    </a:lnTo>
                    <a:lnTo>
                      <a:pt x="103" y="180"/>
                    </a:lnTo>
                    <a:lnTo>
                      <a:pt x="97" y="181"/>
                    </a:lnTo>
                    <a:lnTo>
                      <a:pt x="92" y="182"/>
                    </a:lnTo>
                    <a:lnTo>
                      <a:pt x="87" y="182"/>
                    </a:lnTo>
                    <a:lnTo>
                      <a:pt x="85" y="182"/>
                    </a:lnTo>
                    <a:lnTo>
                      <a:pt x="85" y="183"/>
                    </a:lnTo>
                    <a:lnTo>
                      <a:pt x="84" y="183"/>
                    </a:lnTo>
                    <a:lnTo>
                      <a:pt x="86" y="183"/>
                    </a:lnTo>
                    <a:lnTo>
                      <a:pt x="88" y="183"/>
                    </a:lnTo>
                    <a:lnTo>
                      <a:pt x="90" y="183"/>
                    </a:lnTo>
                    <a:lnTo>
                      <a:pt x="91" y="183"/>
                    </a:lnTo>
                    <a:lnTo>
                      <a:pt x="91" y="184"/>
                    </a:lnTo>
                    <a:lnTo>
                      <a:pt x="102" y="184"/>
                    </a:lnTo>
                    <a:lnTo>
                      <a:pt x="111" y="183"/>
                    </a:lnTo>
                    <a:lnTo>
                      <a:pt x="120" y="182"/>
                    </a:lnTo>
                    <a:lnTo>
                      <a:pt x="130" y="182"/>
                    </a:lnTo>
                    <a:lnTo>
                      <a:pt x="139" y="181"/>
                    </a:lnTo>
                    <a:lnTo>
                      <a:pt x="149" y="180"/>
                    </a:lnTo>
                    <a:lnTo>
                      <a:pt x="159" y="180"/>
                    </a:lnTo>
                    <a:lnTo>
                      <a:pt x="170" y="180"/>
                    </a:lnTo>
                    <a:lnTo>
                      <a:pt x="166" y="182"/>
                    </a:lnTo>
                    <a:lnTo>
                      <a:pt x="162" y="185"/>
                    </a:lnTo>
                    <a:lnTo>
                      <a:pt x="158" y="187"/>
                    </a:lnTo>
                    <a:lnTo>
                      <a:pt x="154" y="189"/>
                    </a:lnTo>
                    <a:lnTo>
                      <a:pt x="150" y="192"/>
                    </a:lnTo>
                    <a:lnTo>
                      <a:pt x="145" y="195"/>
                    </a:lnTo>
                    <a:lnTo>
                      <a:pt x="141" y="198"/>
                    </a:lnTo>
                    <a:lnTo>
                      <a:pt x="135" y="201"/>
                    </a:lnTo>
                    <a:lnTo>
                      <a:pt x="129" y="204"/>
                    </a:lnTo>
                    <a:lnTo>
                      <a:pt x="123" y="206"/>
                    </a:lnTo>
                    <a:lnTo>
                      <a:pt x="115" y="208"/>
                    </a:lnTo>
                    <a:lnTo>
                      <a:pt x="106" y="208"/>
                    </a:lnTo>
                    <a:lnTo>
                      <a:pt x="104" y="209"/>
                    </a:lnTo>
                    <a:lnTo>
                      <a:pt x="102" y="209"/>
                    </a:lnTo>
                    <a:lnTo>
                      <a:pt x="99" y="209"/>
                    </a:lnTo>
                    <a:lnTo>
                      <a:pt x="97" y="210"/>
                    </a:lnTo>
                    <a:lnTo>
                      <a:pt x="94" y="210"/>
                    </a:lnTo>
                    <a:lnTo>
                      <a:pt x="91" y="210"/>
                    </a:lnTo>
                    <a:lnTo>
                      <a:pt x="88" y="210"/>
                    </a:lnTo>
                    <a:lnTo>
                      <a:pt x="85" y="210"/>
                    </a:lnTo>
                    <a:lnTo>
                      <a:pt x="70" y="209"/>
                    </a:lnTo>
                    <a:lnTo>
                      <a:pt x="69" y="208"/>
                    </a:lnTo>
                    <a:lnTo>
                      <a:pt x="66" y="208"/>
                    </a:lnTo>
                    <a:lnTo>
                      <a:pt x="63" y="208"/>
                    </a:lnTo>
                    <a:lnTo>
                      <a:pt x="61" y="207"/>
                    </a:lnTo>
                    <a:lnTo>
                      <a:pt x="59" y="207"/>
                    </a:lnTo>
                    <a:lnTo>
                      <a:pt x="57" y="207"/>
                    </a:lnTo>
                    <a:lnTo>
                      <a:pt x="54" y="206"/>
                    </a:lnTo>
                    <a:lnTo>
                      <a:pt x="51" y="206"/>
                    </a:lnTo>
                    <a:lnTo>
                      <a:pt x="62" y="208"/>
                    </a:lnTo>
                    <a:lnTo>
                      <a:pt x="73" y="211"/>
                    </a:lnTo>
                    <a:lnTo>
                      <a:pt x="84" y="213"/>
                    </a:lnTo>
                    <a:lnTo>
                      <a:pt x="95" y="215"/>
                    </a:lnTo>
                    <a:lnTo>
                      <a:pt x="106" y="216"/>
                    </a:lnTo>
                    <a:lnTo>
                      <a:pt x="119" y="216"/>
                    </a:lnTo>
                    <a:lnTo>
                      <a:pt x="132" y="216"/>
                    </a:lnTo>
                    <a:lnTo>
                      <a:pt x="145" y="216"/>
                    </a:lnTo>
                    <a:lnTo>
                      <a:pt x="144" y="224"/>
                    </a:lnTo>
                    <a:lnTo>
                      <a:pt x="136" y="224"/>
                    </a:lnTo>
                    <a:lnTo>
                      <a:pt x="128" y="225"/>
                    </a:lnTo>
                    <a:lnTo>
                      <a:pt x="120" y="225"/>
                    </a:lnTo>
                    <a:lnTo>
                      <a:pt x="112" y="226"/>
                    </a:lnTo>
                    <a:lnTo>
                      <a:pt x="105" y="226"/>
                    </a:lnTo>
                    <a:lnTo>
                      <a:pt x="97" y="227"/>
                    </a:lnTo>
                    <a:lnTo>
                      <a:pt x="90" y="228"/>
                    </a:lnTo>
                    <a:lnTo>
                      <a:pt x="82" y="229"/>
                    </a:lnTo>
                    <a:lnTo>
                      <a:pt x="76" y="229"/>
                    </a:lnTo>
                    <a:lnTo>
                      <a:pt x="72" y="227"/>
                    </a:lnTo>
                    <a:lnTo>
                      <a:pt x="69" y="224"/>
                    </a:lnTo>
                    <a:lnTo>
                      <a:pt x="65" y="222"/>
                    </a:lnTo>
                    <a:lnTo>
                      <a:pt x="61" y="220"/>
                    </a:lnTo>
                    <a:lnTo>
                      <a:pt x="57" y="218"/>
                    </a:lnTo>
                    <a:lnTo>
                      <a:pt x="52" y="216"/>
                    </a:lnTo>
                    <a:lnTo>
                      <a:pt x="47" y="214"/>
                    </a:lnTo>
                    <a:lnTo>
                      <a:pt x="42" y="212"/>
                    </a:lnTo>
                    <a:lnTo>
                      <a:pt x="37" y="210"/>
                    </a:lnTo>
                    <a:lnTo>
                      <a:pt x="31" y="209"/>
                    </a:lnTo>
                    <a:lnTo>
                      <a:pt x="25" y="208"/>
                    </a:lnTo>
                    <a:lnTo>
                      <a:pt x="24" y="203"/>
                    </a:lnTo>
                    <a:lnTo>
                      <a:pt x="22" y="198"/>
                    </a:lnTo>
                    <a:lnTo>
                      <a:pt x="21" y="193"/>
                    </a:lnTo>
                    <a:lnTo>
                      <a:pt x="19" y="188"/>
                    </a:lnTo>
                    <a:lnTo>
                      <a:pt x="16" y="184"/>
                    </a:lnTo>
                    <a:lnTo>
                      <a:pt x="14" y="181"/>
                    </a:lnTo>
                    <a:lnTo>
                      <a:pt x="13" y="177"/>
                    </a:lnTo>
                    <a:lnTo>
                      <a:pt x="15" y="174"/>
                    </a:lnTo>
                    <a:lnTo>
                      <a:pt x="18" y="170"/>
                    </a:lnTo>
                    <a:lnTo>
                      <a:pt x="20" y="167"/>
                    </a:lnTo>
                    <a:lnTo>
                      <a:pt x="23" y="164"/>
                    </a:lnTo>
                    <a:lnTo>
                      <a:pt x="25" y="160"/>
                    </a:lnTo>
                    <a:lnTo>
                      <a:pt x="28" y="156"/>
                    </a:lnTo>
                    <a:lnTo>
                      <a:pt x="30" y="152"/>
                    </a:lnTo>
                    <a:lnTo>
                      <a:pt x="33" y="149"/>
                    </a:lnTo>
                    <a:lnTo>
                      <a:pt x="35" y="145"/>
                    </a:lnTo>
                    <a:lnTo>
                      <a:pt x="34" y="140"/>
                    </a:lnTo>
                    <a:lnTo>
                      <a:pt x="32" y="135"/>
                    </a:lnTo>
                    <a:lnTo>
                      <a:pt x="30" y="131"/>
                    </a:lnTo>
                    <a:lnTo>
                      <a:pt x="27" y="126"/>
                    </a:lnTo>
                    <a:lnTo>
                      <a:pt x="24" y="121"/>
                    </a:lnTo>
                    <a:lnTo>
                      <a:pt x="21" y="116"/>
                    </a:lnTo>
                    <a:lnTo>
                      <a:pt x="18" y="112"/>
                    </a:lnTo>
                    <a:lnTo>
                      <a:pt x="16" y="107"/>
                    </a:lnTo>
                    <a:lnTo>
                      <a:pt x="12" y="101"/>
                    </a:lnTo>
                    <a:lnTo>
                      <a:pt x="9" y="96"/>
                    </a:lnTo>
                    <a:lnTo>
                      <a:pt x="6" y="90"/>
                    </a:lnTo>
                    <a:lnTo>
                      <a:pt x="3" y="84"/>
                    </a:lnTo>
                    <a:lnTo>
                      <a:pt x="1" y="78"/>
                    </a:lnTo>
                    <a:lnTo>
                      <a:pt x="0" y="72"/>
                    </a:lnTo>
                    <a:lnTo>
                      <a:pt x="0" y="66"/>
                    </a:lnTo>
                    <a:lnTo>
                      <a:pt x="1" y="59"/>
                    </a:lnTo>
                    <a:lnTo>
                      <a:pt x="2" y="59"/>
                    </a:lnTo>
                    <a:lnTo>
                      <a:pt x="2" y="58"/>
                    </a:lnTo>
                    <a:lnTo>
                      <a:pt x="3" y="58"/>
                    </a:lnTo>
                    <a:lnTo>
                      <a:pt x="6" y="60"/>
                    </a:lnTo>
                    <a:lnTo>
                      <a:pt x="10" y="62"/>
                    </a:lnTo>
                    <a:lnTo>
                      <a:pt x="13" y="65"/>
                    </a:lnTo>
                    <a:lnTo>
                      <a:pt x="15" y="68"/>
                    </a:lnTo>
                    <a:lnTo>
                      <a:pt x="18" y="70"/>
                    </a:lnTo>
                    <a:lnTo>
                      <a:pt x="21" y="74"/>
                    </a:lnTo>
                    <a:lnTo>
                      <a:pt x="24" y="76"/>
                    </a:lnTo>
                    <a:lnTo>
                      <a:pt x="26" y="79"/>
                    </a:lnTo>
                    <a:lnTo>
                      <a:pt x="27" y="79"/>
                    </a:lnTo>
                    <a:lnTo>
                      <a:pt x="28" y="80"/>
                    </a:lnTo>
                    <a:lnTo>
                      <a:pt x="30" y="81"/>
                    </a:lnTo>
                    <a:lnTo>
                      <a:pt x="31" y="81"/>
                    </a:lnTo>
                    <a:lnTo>
                      <a:pt x="31" y="76"/>
                    </a:lnTo>
                    <a:lnTo>
                      <a:pt x="32" y="71"/>
                    </a:lnTo>
                    <a:lnTo>
                      <a:pt x="34" y="66"/>
                    </a:lnTo>
                    <a:lnTo>
                      <a:pt x="39" y="62"/>
                    </a:lnTo>
                    <a:lnTo>
                      <a:pt x="43" y="58"/>
                    </a:lnTo>
                    <a:lnTo>
                      <a:pt x="49" y="54"/>
                    </a:lnTo>
                    <a:lnTo>
                      <a:pt x="56" y="50"/>
                    </a:lnTo>
                    <a:lnTo>
                      <a:pt x="63" y="47"/>
                    </a:lnTo>
                    <a:lnTo>
                      <a:pt x="66" y="45"/>
                    </a:lnTo>
                    <a:lnTo>
                      <a:pt x="69" y="44"/>
                    </a:lnTo>
                    <a:lnTo>
                      <a:pt x="73" y="42"/>
                    </a:lnTo>
                    <a:lnTo>
                      <a:pt x="76" y="41"/>
                    </a:lnTo>
                    <a:lnTo>
                      <a:pt x="79" y="39"/>
                    </a:lnTo>
                    <a:lnTo>
                      <a:pt x="81" y="38"/>
                    </a:lnTo>
                    <a:lnTo>
                      <a:pt x="82" y="36"/>
                    </a:lnTo>
                    <a:lnTo>
                      <a:pt x="82" y="34"/>
                    </a:lnTo>
                    <a:lnTo>
                      <a:pt x="81" y="25"/>
                    </a:lnTo>
                    <a:lnTo>
                      <a:pt x="80" y="25"/>
                    </a:lnTo>
                    <a:lnTo>
                      <a:pt x="81" y="24"/>
                    </a:lnTo>
                    <a:lnTo>
                      <a:pt x="80" y="23"/>
                    </a:lnTo>
                    <a:lnTo>
                      <a:pt x="80" y="21"/>
                    </a:lnTo>
                    <a:lnTo>
                      <a:pt x="81" y="21"/>
                    </a:lnTo>
                    <a:lnTo>
                      <a:pt x="82" y="18"/>
                    </a:lnTo>
                    <a:lnTo>
                      <a:pt x="83" y="15"/>
                    </a:lnTo>
                    <a:lnTo>
                      <a:pt x="85" y="12"/>
                    </a:lnTo>
                    <a:lnTo>
                      <a:pt x="89" y="10"/>
                    </a:lnTo>
                    <a:lnTo>
                      <a:pt x="92" y="9"/>
                    </a:lnTo>
                    <a:lnTo>
                      <a:pt x="93" y="10"/>
                    </a:lnTo>
                    <a:lnTo>
                      <a:pt x="94" y="11"/>
                    </a:lnTo>
                    <a:lnTo>
                      <a:pt x="94" y="13"/>
                    </a:lnTo>
                    <a:lnTo>
                      <a:pt x="100" y="19"/>
                    </a:lnTo>
                    <a:lnTo>
                      <a:pt x="105" y="25"/>
                    </a:lnTo>
                    <a:lnTo>
                      <a:pt x="108" y="31"/>
                    </a:lnTo>
                    <a:lnTo>
                      <a:pt x="111" y="38"/>
                    </a:lnTo>
                    <a:lnTo>
                      <a:pt x="112" y="39"/>
                    </a:lnTo>
                    <a:lnTo>
                      <a:pt x="113" y="40"/>
                    </a:lnTo>
                    <a:lnTo>
                      <a:pt x="115" y="41"/>
                    </a:lnTo>
                    <a:lnTo>
                      <a:pt x="117" y="42"/>
                    </a:lnTo>
                    <a:lnTo>
                      <a:pt x="117" y="36"/>
                    </a:lnTo>
                    <a:lnTo>
                      <a:pt x="118" y="36"/>
                    </a:lnTo>
                    <a:lnTo>
                      <a:pt x="118" y="28"/>
                    </a:lnTo>
                    <a:lnTo>
                      <a:pt x="119" y="21"/>
                    </a:lnTo>
                    <a:lnTo>
                      <a:pt x="120" y="13"/>
                    </a:lnTo>
                    <a:lnTo>
                      <a:pt x="121" y="6"/>
                    </a:lnTo>
                    <a:lnTo>
                      <a:pt x="120" y="5"/>
                    </a:lnTo>
                    <a:lnTo>
                      <a:pt x="121" y="4"/>
                    </a:lnTo>
                    <a:lnTo>
                      <a:pt x="124" y="3"/>
                    </a:lnTo>
                    <a:lnTo>
                      <a:pt x="127" y="2"/>
                    </a:lnTo>
                    <a:lnTo>
                      <a:pt x="131" y="1"/>
                    </a:lnTo>
                    <a:lnTo>
                      <a:pt x="136" y="1"/>
                    </a:lnTo>
                    <a:lnTo>
                      <a:pt x="141" y="0"/>
                    </a:lnTo>
                    <a:lnTo>
                      <a:pt x="147" y="0"/>
                    </a:lnTo>
                    <a:lnTo>
                      <a:pt x="152" y="0"/>
                    </a:lnTo>
                    <a:lnTo>
                      <a:pt x="157" y="0"/>
                    </a:lnTo>
                    <a:lnTo>
                      <a:pt x="162" y="1"/>
                    </a:lnTo>
                    <a:lnTo>
                      <a:pt x="166" y="2"/>
                    </a:lnTo>
                    <a:lnTo>
                      <a:pt x="169" y="3"/>
                    </a:lnTo>
                    <a:lnTo>
                      <a:pt x="174" y="5"/>
                    </a:lnTo>
                    <a:lnTo>
                      <a:pt x="177" y="7"/>
                    </a:lnTo>
                    <a:lnTo>
                      <a:pt x="180" y="9"/>
                    </a:lnTo>
                    <a:lnTo>
                      <a:pt x="184" y="11"/>
                    </a:lnTo>
                    <a:lnTo>
                      <a:pt x="187" y="12"/>
                    </a:lnTo>
                    <a:lnTo>
                      <a:pt x="191" y="14"/>
                    </a:lnTo>
                    <a:lnTo>
                      <a:pt x="195" y="16"/>
                    </a:lnTo>
                    <a:close/>
                  </a:path>
                </a:pathLst>
              </a:custGeom>
              <a:solidFill>
                <a:srgbClr val="FFFFFF"/>
              </a:solidFill>
              <a:ln w="9525">
                <a:noFill/>
                <a:round/>
                <a:headEnd/>
                <a:tailEnd/>
              </a:ln>
            </p:spPr>
            <p:txBody>
              <a:bodyPr/>
              <a:lstStyle/>
              <a:p>
                <a:endParaRPr lang="en-US"/>
              </a:p>
            </p:txBody>
          </p:sp>
          <p:sp>
            <p:nvSpPr>
              <p:cNvPr id="24627" name="Freeform 102"/>
              <p:cNvSpPr>
                <a:spLocks/>
              </p:cNvSpPr>
              <p:nvPr/>
            </p:nvSpPr>
            <p:spPr bwMode="auto">
              <a:xfrm>
                <a:off x="4843" y="3286"/>
                <a:ext cx="27" cy="6"/>
              </a:xfrm>
              <a:custGeom>
                <a:avLst/>
                <a:gdLst>
                  <a:gd name="T0" fmla="*/ 27 w 27"/>
                  <a:gd name="T1" fmla="*/ 6 h 6"/>
                  <a:gd name="T2" fmla="*/ 0 w 27"/>
                  <a:gd name="T3" fmla="*/ 6 h 6"/>
                  <a:gd name="T4" fmla="*/ 2 w 27"/>
                  <a:gd name="T5" fmla="*/ 4 h 6"/>
                  <a:gd name="T6" fmla="*/ 4 w 27"/>
                  <a:gd name="T7" fmla="*/ 3 h 6"/>
                  <a:gd name="T8" fmla="*/ 6 w 27"/>
                  <a:gd name="T9" fmla="*/ 1 h 6"/>
                  <a:gd name="T10" fmla="*/ 9 w 27"/>
                  <a:gd name="T11" fmla="*/ 0 h 6"/>
                  <a:gd name="T12" fmla="*/ 11 w 27"/>
                  <a:gd name="T13" fmla="*/ 0 h 6"/>
                  <a:gd name="T14" fmla="*/ 14 w 27"/>
                  <a:gd name="T15" fmla="*/ 1 h 6"/>
                  <a:gd name="T16" fmla="*/ 16 w 27"/>
                  <a:gd name="T17" fmla="*/ 1 h 6"/>
                  <a:gd name="T18" fmla="*/ 19 w 27"/>
                  <a:gd name="T19" fmla="*/ 2 h 6"/>
                  <a:gd name="T20" fmla="*/ 21 w 27"/>
                  <a:gd name="T21" fmla="*/ 3 h 6"/>
                  <a:gd name="T22" fmla="*/ 24 w 27"/>
                  <a:gd name="T23" fmla="*/ 3 h 6"/>
                  <a:gd name="T24" fmla="*/ 26 w 27"/>
                  <a:gd name="T25" fmla="*/ 4 h 6"/>
                  <a:gd name="T26" fmla="*/ 27 w 27"/>
                  <a:gd name="T27" fmla="*/ 6 h 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7"/>
                  <a:gd name="T43" fmla="*/ 0 h 6"/>
                  <a:gd name="T44" fmla="*/ 27 w 27"/>
                  <a:gd name="T45" fmla="*/ 6 h 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7" h="6">
                    <a:moveTo>
                      <a:pt x="27" y="6"/>
                    </a:moveTo>
                    <a:lnTo>
                      <a:pt x="0" y="6"/>
                    </a:lnTo>
                    <a:lnTo>
                      <a:pt x="2" y="4"/>
                    </a:lnTo>
                    <a:lnTo>
                      <a:pt x="4" y="3"/>
                    </a:lnTo>
                    <a:lnTo>
                      <a:pt x="6" y="1"/>
                    </a:lnTo>
                    <a:lnTo>
                      <a:pt x="9" y="0"/>
                    </a:lnTo>
                    <a:lnTo>
                      <a:pt x="11" y="0"/>
                    </a:lnTo>
                    <a:lnTo>
                      <a:pt x="14" y="1"/>
                    </a:lnTo>
                    <a:lnTo>
                      <a:pt x="16" y="1"/>
                    </a:lnTo>
                    <a:lnTo>
                      <a:pt x="19" y="2"/>
                    </a:lnTo>
                    <a:lnTo>
                      <a:pt x="21" y="3"/>
                    </a:lnTo>
                    <a:lnTo>
                      <a:pt x="24" y="3"/>
                    </a:lnTo>
                    <a:lnTo>
                      <a:pt x="26" y="4"/>
                    </a:lnTo>
                    <a:lnTo>
                      <a:pt x="27" y="6"/>
                    </a:lnTo>
                    <a:close/>
                  </a:path>
                </a:pathLst>
              </a:custGeom>
              <a:solidFill>
                <a:srgbClr val="FFFFFF"/>
              </a:solidFill>
              <a:ln w="9525">
                <a:noFill/>
                <a:round/>
                <a:headEnd/>
                <a:tailEnd/>
              </a:ln>
            </p:spPr>
            <p:txBody>
              <a:bodyPr/>
              <a:lstStyle/>
              <a:p>
                <a:endParaRPr lang="en-US"/>
              </a:p>
            </p:txBody>
          </p:sp>
          <p:sp>
            <p:nvSpPr>
              <p:cNvPr id="24628" name="Freeform 103"/>
              <p:cNvSpPr>
                <a:spLocks/>
              </p:cNvSpPr>
              <p:nvPr/>
            </p:nvSpPr>
            <p:spPr bwMode="auto">
              <a:xfrm>
                <a:off x="4726" y="3288"/>
                <a:ext cx="131" cy="138"/>
              </a:xfrm>
              <a:custGeom>
                <a:avLst/>
                <a:gdLst>
                  <a:gd name="T0" fmla="*/ 50 w 131"/>
                  <a:gd name="T1" fmla="*/ 3 h 138"/>
                  <a:gd name="T2" fmla="*/ 55 w 131"/>
                  <a:gd name="T3" fmla="*/ 9 h 138"/>
                  <a:gd name="T4" fmla="*/ 63 w 131"/>
                  <a:gd name="T5" fmla="*/ 11 h 138"/>
                  <a:gd name="T6" fmla="*/ 69 w 131"/>
                  <a:gd name="T7" fmla="*/ 12 h 138"/>
                  <a:gd name="T8" fmla="*/ 72 w 131"/>
                  <a:gd name="T9" fmla="*/ 12 h 138"/>
                  <a:gd name="T10" fmla="*/ 79 w 131"/>
                  <a:gd name="T11" fmla="*/ 12 h 138"/>
                  <a:gd name="T12" fmla="*/ 83 w 131"/>
                  <a:gd name="T13" fmla="*/ 14 h 138"/>
                  <a:gd name="T14" fmla="*/ 85 w 131"/>
                  <a:gd name="T15" fmla="*/ 17 h 138"/>
                  <a:gd name="T16" fmla="*/ 90 w 131"/>
                  <a:gd name="T17" fmla="*/ 19 h 138"/>
                  <a:gd name="T18" fmla="*/ 97 w 131"/>
                  <a:gd name="T19" fmla="*/ 21 h 138"/>
                  <a:gd name="T20" fmla="*/ 105 w 131"/>
                  <a:gd name="T21" fmla="*/ 22 h 138"/>
                  <a:gd name="T22" fmla="*/ 111 w 131"/>
                  <a:gd name="T23" fmla="*/ 25 h 138"/>
                  <a:gd name="T24" fmla="*/ 114 w 131"/>
                  <a:gd name="T25" fmla="*/ 28 h 138"/>
                  <a:gd name="T26" fmla="*/ 112 w 131"/>
                  <a:gd name="T27" fmla="*/ 31 h 138"/>
                  <a:gd name="T28" fmla="*/ 114 w 131"/>
                  <a:gd name="T29" fmla="*/ 35 h 138"/>
                  <a:gd name="T30" fmla="*/ 120 w 131"/>
                  <a:gd name="T31" fmla="*/ 39 h 138"/>
                  <a:gd name="T32" fmla="*/ 127 w 131"/>
                  <a:gd name="T33" fmla="*/ 42 h 138"/>
                  <a:gd name="T34" fmla="*/ 125 w 131"/>
                  <a:gd name="T35" fmla="*/ 47 h 138"/>
                  <a:gd name="T36" fmla="*/ 115 w 131"/>
                  <a:gd name="T37" fmla="*/ 54 h 138"/>
                  <a:gd name="T38" fmla="*/ 106 w 131"/>
                  <a:gd name="T39" fmla="*/ 61 h 138"/>
                  <a:gd name="T40" fmla="*/ 98 w 131"/>
                  <a:gd name="T41" fmla="*/ 69 h 138"/>
                  <a:gd name="T42" fmla="*/ 93 w 131"/>
                  <a:gd name="T43" fmla="*/ 78 h 138"/>
                  <a:gd name="T44" fmla="*/ 96 w 131"/>
                  <a:gd name="T45" fmla="*/ 86 h 138"/>
                  <a:gd name="T46" fmla="*/ 101 w 131"/>
                  <a:gd name="T47" fmla="*/ 93 h 138"/>
                  <a:gd name="T48" fmla="*/ 103 w 131"/>
                  <a:gd name="T49" fmla="*/ 98 h 138"/>
                  <a:gd name="T50" fmla="*/ 108 w 131"/>
                  <a:gd name="T51" fmla="*/ 109 h 138"/>
                  <a:gd name="T52" fmla="*/ 111 w 131"/>
                  <a:gd name="T53" fmla="*/ 127 h 138"/>
                  <a:gd name="T54" fmla="*/ 105 w 131"/>
                  <a:gd name="T55" fmla="*/ 138 h 138"/>
                  <a:gd name="T56" fmla="*/ 94 w 131"/>
                  <a:gd name="T57" fmla="*/ 129 h 138"/>
                  <a:gd name="T58" fmla="*/ 82 w 131"/>
                  <a:gd name="T59" fmla="*/ 119 h 138"/>
                  <a:gd name="T60" fmla="*/ 71 w 131"/>
                  <a:gd name="T61" fmla="*/ 109 h 138"/>
                  <a:gd name="T62" fmla="*/ 61 w 131"/>
                  <a:gd name="T63" fmla="*/ 100 h 138"/>
                  <a:gd name="T64" fmla="*/ 51 w 131"/>
                  <a:gd name="T65" fmla="*/ 88 h 138"/>
                  <a:gd name="T66" fmla="*/ 42 w 131"/>
                  <a:gd name="T67" fmla="*/ 77 h 138"/>
                  <a:gd name="T68" fmla="*/ 32 w 131"/>
                  <a:gd name="T69" fmla="*/ 66 h 138"/>
                  <a:gd name="T70" fmla="*/ 20 w 131"/>
                  <a:gd name="T71" fmla="*/ 55 h 138"/>
                  <a:gd name="T72" fmla="*/ 19 w 131"/>
                  <a:gd name="T73" fmla="*/ 56 h 138"/>
                  <a:gd name="T74" fmla="*/ 21 w 131"/>
                  <a:gd name="T75" fmla="*/ 58 h 138"/>
                  <a:gd name="T76" fmla="*/ 25 w 131"/>
                  <a:gd name="T77" fmla="*/ 68 h 138"/>
                  <a:gd name="T78" fmla="*/ 32 w 131"/>
                  <a:gd name="T79" fmla="*/ 77 h 138"/>
                  <a:gd name="T80" fmla="*/ 37 w 131"/>
                  <a:gd name="T81" fmla="*/ 87 h 138"/>
                  <a:gd name="T82" fmla="*/ 39 w 131"/>
                  <a:gd name="T83" fmla="*/ 98 h 138"/>
                  <a:gd name="T84" fmla="*/ 44 w 131"/>
                  <a:gd name="T85" fmla="*/ 109 h 138"/>
                  <a:gd name="T86" fmla="*/ 50 w 131"/>
                  <a:gd name="T87" fmla="*/ 120 h 138"/>
                  <a:gd name="T88" fmla="*/ 42 w 131"/>
                  <a:gd name="T89" fmla="*/ 117 h 138"/>
                  <a:gd name="T90" fmla="*/ 34 w 131"/>
                  <a:gd name="T91" fmla="*/ 115 h 138"/>
                  <a:gd name="T92" fmla="*/ 27 w 131"/>
                  <a:gd name="T93" fmla="*/ 112 h 138"/>
                  <a:gd name="T94" fmla="*/ 22 w 131"/>
                  <a:gd name="T95" fmla="*/ 108 h 138"/>
                  <a:gd name="T96" fmla="*/ 23 w 131"/>
                  <a:gd name="T97" fmla="*/ 103 h 138"/>
                  <a:gd name="T98" fmla="*/ 24 w 131"/>
                  <a:gd name="T99" fmla="*/ 100 h 138"/>
                  <a:gd name="T100" fmla="*/ 23 w 131"/>
                  <a:gd name="T101" fmla="*/ 97 h 138"/>
                  <a:gd name="T102" fmla="*/ 19 w 131"/>
                  <a:gd name="T103" fmla="*/ 78 h 138"/>
                  <a:gd name="T104" fmla="*/ 9 w 131"/>
                  <a:gd name="T105" fmla="*/ 60 h 138"/>
                  <a:gd name="T106" fmla="*/ 1 w 131"/>
                  <a:gd name="T107" fmla="*/ 47 h 138"/>
                  <a:gd name="T108" fmla="*/ 0 w 131"/>
                  <a:gd name="T109" fmla="*/ 31 h 138"/>
                  <a:gd name="T110" fmla="*/ 1 w 131"/>
                  <a:gd name="T111" fmla="*/ 29 h 138"/>
                  <a:gd name="T112" fmla="*/ 1 w 131"/>
                  <a:gd name="T113" fmla="*/ 23 h 138"/>
                  <a:gd name="T114" fmla="*/ 1 w 131"/>
                  <a:gd name="T115" fmla="*/ 19 h 138"/>
                  <a:gd name="T116" fmla="*/ 2 w 131"/>
                  <a:gd name="T117" fmla="*/ 18 h 138"/>
                  <a:gd name="T118" fmla="*/ 8 w 131"/>
                  <a:gd name="T119" fmla="*/ 15 h 138"/>
                  <a:gd name="T120" fmla="*/ 21 w 131"/>
                  <a:gd name="T121" fmla="*/ 11 h 138"/>
                  <a:gd name="T122" fmla="*/ 33 w 131"/>
                  <a:gd name="T123" fmla="*/ 7 h 138"/>
                  <a:gd name="T124" fmla="*/ 44 w 131"/>
                  <a:gd name="T125" fmla="*/ 3 h 13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31"/>
                  <a:gd name="T190" fmla="*/ 0 h 138"/>
                  <a:gd name="T191" fmla="*/ 131 w 131"/>
                  <a:gd name="T192" fmla="*/ 138 h 13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31" h="138">
                    <a:moveTo>
                      <a:pt x="49" y="0"/>
                    </a:moveTo>
                    <a:lnTo>
                      <a:pt x="50" y="3"/>
                    </a:lnTo>
                    <a:lnTo>
                      <a:pt x="52" y="6"/>
                    </a:lnTo>
                    <a:lnTo>
                      <a:pt x="55" y="9"/>
                    </a:lnTo>
                    <a:lnTo>
                      <a:pt x="61" y="11"/>
                    </a:lnTo>
                    <a:lnTo>
                      <a:pt x="63" y="11"/>
                    </a:lnTo>
                    <a:lnTo>
                      <a:pt x="66" y="12"/>
                    </a:lnTo>
                    <a:lnTo>
                      <a:pt x="69" y="12"/>
                    </a:lnTo>
                    <a:lnTo>
                      <a:pt x="72" y="12"/>
                    </a:lnTo>
                    <a:lnTo>
                      <a:pt x="76" y="12"/>
                    </a:lnTo>
                    <a:lnTo>
                      <a:pt x="79" y="12"/>
                    </a:lnTo>
                    <a:lnTo>
                      <a:pt x="81" y="13"/>
                    </a:lnTo>
                    <a:lnTo>
                      <a:pt x="83" y="14"/>
                    </a:lnTo>
                    <a:lnTo>
                      <a:pt x="84" y="16"/>
                    </a:lnTo>
                    <a:lnTo>
                      <a:pt x="85" y="17"/>
                    </a:lnTo>
                    <a:lnTo>
                      <a:pt x="87" y="18"/>
                    </a:lnTo>
                    <a:lnTo>
                      <a:pt x="90" y="19"/>
                    </a:lnTo>
                    <a:lnTo>
                      <a:pt x="94" y="20"/>
                    </a:lnTo>
                    <a:lnTo>
                      <a:pt x="97" y="21"/>
                    </a:lnTo>
                    <a:lnTo>
                      <a:pt x="102" y="22"/>
                    </a:lnTo>
                    <a:lnTo>
                      <a:pt x="105" y="22"/>
                    </a:lnTo>
                    <a:lnTo>
                      <a:pt x="108" y="24"/>
                    </a:lnTo>
                    <a:lnTo>
                      <a:pt x="111" y="25"/>
                    </a:lnTo>
                    <a:lnTo>
                      <a:pt x="113" y="26"/>
                    </a:lnTo>
                    <a:lnTo>
                      <a:pt x="114" y="28"/>
                    </a:lnTo>
                    <a:lnTo>
                      <a:pt x="113" y="28"/>
                    </a:lnTo>
                    <a:lnTo>
                      <a:pt x="112" y="31"/>
                    </a:lnTo>
                    <a:lnTo>
                      <a:pt x="113" y="33"/>
                    </a:lnTo>
                    <a:lnTo>
                      <a:pt x="114" y="35"/>
                    </a:lnTo>
                    <a:lnTo>
                      <a:pt x="117" y="37"/>
                    </a:lnTo>
                    <a:lnTo>
                      <a:pt x="120" y="39"/>
                    </a:lnTo>
                    <a:lnTo>
                      <a:pt x="123" y="40"/>
                    </a:lnTo>
                    <a:lnTo>
                      <a:pt x="127" y="42"/>
                    </a:lnTo>
                    <a:lnTo>
                      <a:pt x="131" y="43"/>
                    </a:lnTo>
                    <a:lnTo>
                      <a:pt x="125" y="47"/>
                    </a:lnTo>
                    <a:lnTo>
                      <a:pt x="120" y="50"/>
                    </a:lnTo>
                    <a:lnTo>
                      <a:pt x="115" y="54"/>
                    </a:lnTo>
                    <a:lnTo>
                      <a:pt x="110" y="58"/>
                    </a:lnTo>
                    <a:lnTo>
                      <a:pt x="106" y="61"/>
                    </a:lnTo>
                    <a:lnTo>
                      <a:pt x="102" y="65"/>
                    </a:lnTo>
                    <a:lnTo>
                      <a:pt x="98" y="69"/>
                    </a:lnTo>
                    <a:lnTo>
                      <a:pt x="94" y="73"/>
                    </a:lnTo>
                    <a:lnTo>
                      <a:pt x="93" y="78"/>
                    </a:lnTo>
                    <a:lnTo>
                      <a:pt x="94" y="82"/>
                    </a:lnTo>
                    <a:lnTo>
                      <a:pt x="96" y="86"/>
                    </a:lnTo>
                    <a:lnTo>
                      <a:pt x="99" y="90"/>
                    </a:lnTo>
                    <a:lnTo>
                      <a:pt x="101" y="93"/>
                    </a:lnTo>
                    <a:lnTo>
                      <a:pt x="102" y="95"/>
                    </a:lnTo>
                    <a:lnTo>
                      <a:pt x="103" y="98"/>
                    </a:lnTo>
                    <a:lnTo>
                      <a:pt x="105" y="101"/>
                    </a:lnTo>
                    <a:lnTo>
                      <a:pt x="108" y="109"/>
                    </a:lnTo>
                    <a:lnTo>
                      <a:pt x="111" y="118"/>
                    </a:lnTo>
                    <a:lnTo>
                      <a:pt x="111" y="127"/>
                    </a:lnTo>
                    <a:lnTo>
                      <a:pt x="108" y="135"/>
                    </a:lnTo>
                    <a:lnTo>
                      <a:pt x="105" y="138"/>
                    </a:lnTo>
                    <a:lnTo>
                      <a:pt x="100" y="134"/>
                    </a:lnTo>
                    <a:lnTo>
                      <a:pt x="94" y="129"/>
                    </a:lnTo>
                    <a:lnTo>
                      <a:pt x="88" y="124"/>
                    </a:lnTo>
                    <a:lnTo>
                      <a:pt x="82" y="119"/>
                    </a:lnTo>
                    <a:lnTo>
                      <a:pt x="76" y="114"/>
                    </a:lnTo>
                    <a:lnTo>
                      <a:pt x="71" y="109"/>
                    </a:lnTo>
                    <a:lnTo>
                      <a:pt x="66" y="105"/>
                    </a:lnTo>
                    <a:lnTo>
                      <a:pt x="61" y="100"/>
                    </a:lnTo>
                    <a:lnTo>
                      <a:pt x="56" y="94"/>
                    </a:lnTo>
                    <a:lnTo>
                      <a:pt x="51" y="88"/>
                    </a:lnTo>
                    <a:lnTo>
                      <a:pt x="46" y="83"/>
                    </a:lnTo>
                    <a:lnTo>
                      <a:pt x="42" y="77"/>
                    </a:lnTo>
                    <a:lnTo>
                      <a:pt x="37" y="71"/>
                    </a:lnTo>
                    <a:lnTo>
                      <a:pt x="32" y="66"/>
                    </a:lnTo>
                    <a:lnTo>
                      <a:pt x="26" y="60"/>
                    </a:lnTo>
                    <a:lnTo>
                      <a:pt x="20" y="55"/>
                    </a:lnTo>
                    <a:lnTo>
                      <a:pt x="18" y="56"/>
                    </a:lnTo>
                    <a:lnTo>
                      <a:pt x="19" y="56"/>
                    </a:lnTo>
                    <a:lnTo>
                      <a:pt x="21" y="57"/>
                    </a:lnTo>
                    <a:lnTo>
                      <a:pt x="21" y="58"/>
                    </a:lnTo>
                    <a:lnTo>
                      <a:pt x="23" y="63"/>
                    </a:lnTo>
                    <a:lnTo>
                      <a:pt x="25" y="68"/>
                    </a:lnTo>
                    <a:lnTo>
                      <a:pt x="29" y="73"/>
                    </a:lnTo>
                    <a:lnTo>
                      <a:pt x="32" y="77"/>
                    </a:lnTo>
                    <a:lnTo>
                      <a:pt x="35" y="82"/>
                    </a:lnTo>
                    <a:lnTo>
                      <a:pt x="37" y="87"/>
                    </a:lnTo>
                    <a:lnTo>
                      <a:pt x="39" y="92"/>
                    </a:lnTo>
                    <a:lnTo>
                      <a:pt x="39" y="98"/>
                    </a:lnTo>
                    <a:lnTo>
                      <a:pt x="41" y="103"/>
                    </a:lnTo>
                    <a:lnTo>
                      <a:pt x="44" y="109"/>
                    </a:lnTo>
                    <a:lnTo>
                      <a:pt x="47" y="114"/>
                    </a:lnTo>
                    <a:lnTo>
                      <a:pt x="50" y="120"/>
                    </a:lnTo>
                    <a:lnTo>
                      <a:pt x="46" y="119"/>
                    </a:lnTo>
                    <a:lnTo>
                      <a:pt x="42" y="117"/>
                    </a:lnTo>
                    <a:lnTo>
                      <a:pt x="39" y="116"/>
                    </a:lnTo>
                    <a:lnTo>
                      <a:pt x="34" y="115"/>
                    </a:lnTo>
                    <a:lnTo>
                      <a:pt x="31" y="113"/>
                    </a:lnTo>
                    <a:lnTo>
                      <a:pt x="27" y="112"/>
                    </a:lnTo>
                    <a:lnTo>
                      <a:pt x="25" y="110"/>
                    </a:lnTo>
                    <a:lnTo>
                      <a:pt x="22" y="108"/>
                    </a:lnTo>
                    <a:lnTo>
                      <a:pt x="22" y="103"/>
                    </a:lnTo>
                    <a:lnTo>
                      <a:pt x="23" y="103"/>
                    </a:lnTo>
                    <a:lnTo>
                      <a:pt x="24" y="102"/>
                    </a:lnTo>
                    <a:lnTo>
                      <a:pt x="24" y="100"/>
                    </a:lnTo>
                    <a:lnTo>
                      <a:pt x="24" y="99"/>
                    </a:lnTo>
                    <a:lnTo>
                      <a:pt x="23" y="97"/>
                    </a:lnTo>
                    <a:lnTo>
                      <a:pt x="22" y="88"/>
                    </a:lnTo>
                    <a:lnTo>
                      <a:pt x="19" y="78"/>
                    </a:lnTo>
                    <a:lnTo>
                      <a:pt x="15" y="69"/>
                    </a:lnTo>
                    <a:lnTo>
                      <a:pt x="9" y="60"/>
                    </a:lnTo>
                    <a:lnTo>
                      <a:pt x="5" y="53"/>
                    </a:lnTo>
                    <a:lnTo>
                      <a:pt x="1" y="47"/>
                    </a:lnTo>
                    <a:lnTo>
                      <a:pt x="0" y="39"/>
                    </a:lnTo>
                    <a:lnTo>
                      <a:pt x="0" y="31"/>
                    </a:lnTo>
                    <a:lnTo>
                      <a:pt x="1" y="29"/>
                    </a:lnTo>
                    <a:lnTo>
                      <a:pt x="1" y="25"/>
                    </a:lnTo>
                    <a:lnTo>
                      <a:pt x="1" y="23"/>
                    </a:lnTo>
                    <a:lnTo>
                      <a:pt x="0" y="20"/>
                    </a:lnTo>
                    <a:lnTo>
                      <a:pt x="1" y="19"/>
                    </a:lnTo>
                    <a:lnTo>
                      <a:pt x="1" y="18"/>
                    </a:lnTo>
                    <a:lnTo>
                      <a:pt x="2" y="18"/>
                    </a:lnTo>
                    <a:lnTo>
                      <a:pt x="3" y="17"/>
                    </a:lnTo>
                    <a:lnTo>
                      <a:pt x="8" y="15"/>
                    </a:lnTo>
                    <a:lnTo>
                      <a:pt x="14" y="13"/>
                    </a:lnTo>
                    <a:lnTo>
                      <a:pt x="21" y="11"/>
                    </a:lnTo>
                    <a:lnTo>
                      <a:pt x="27" y="9"/>
                    </a:lnTo>
                    <a:lnTo>
                      <a:pt x="33" y="7"/>
                    </a:lnTo>
                    <a:lnTo>
                      <a:pt x="39" y="5"/>
                    </a:lnTo>
                    <a:lnTo>
                      <a:pt x="44" y="3"/>
                    </a:lnTo>
                    <a:lnTo>
                      <a:pt x="49" y="0"/>
                    </a:lnTo>
                    <a:close/>
                  </a:path>
                </a:pathLst>
              </a:custGeom>
              <a:solidFill>
                <a:srgbClr val="FFFFFF"/>
              </a:solidFill>
              <a:ln w="9525">
                <a:noFill/>
                <a:round/>
                <a:headEnd/>
                <a:tailEnd/>
              </a:ln>
            </p:spPr>
            <p:txBody>
              <a:bodyPr/>
              <a:lstStyle/>
              <a:p>
                <a:endParaRPr lang="en-US"/>
              </a:p>
            </p:txBody>
          </p:sp>
          <p:sp>
            <p:nvSpPr>
              <p:cNvPr id="24629" name="Freeform 104"/>
              <p:cNvSpPr>
                <a:spLocks/>
              </p:cNvSpPr>
              <p:nvPr/>
            </p:nvSpPr>
            <p:spPr bwMode="auto">
              <a:xfrm>
                <a:off x="4871" y="3310"/>
                <a:ext cx="28" cy="23"/>
              </a:xfrm>
              <a:custGeom>
                <a:avLst/>
                <a:gdLst>
                  <a:gd name="T0" fmla="*/ 28 w 28"/>
                  <a:gd name="T1" fmla="*/ 1 h 23"/>
                  <a:gd name="T2" fmla="*/ 23 w 28"/>
                  <a:gd name="T3" fmla="*/ 5 h 23"/>
                  <a:gd name="T4" fmla="*/ 20 w 28"/>
                  <a:gd name="T5" fmla="*/ 8 h 23"/>
                  <a:gd name="T6" fmla="*/ 17 w 28"/>
                  <a:gd name="T7" fmla="*/ 12 h 23"/>
                  <a:gd name="T8" fmla="*/ 17 w 28"/>
                  <a:gd name="T9" fmla="*/ 17 h 23"/>
                  <a:gd name="T10" fmla="*/ 16 w 28"/>
                  <a:gd name="T11" fmla="*/ 17 h 23"/>
                  <a:gd name="T12" fmla="*/ 15 w 28"/>
                  <a:gd name="T13" fmla="*/ 23 h 23"/>
                  <a:gd name="T14" fmla="*/ 1 w 28"/>
                  <a:gd name="T15" fmla="*/ 23 h 23"/>
                  <a:gd name="T16" fmla="*/ 0 w 28"/>
                  <a:gd name="T17" fmla="*/ 22 h 23"/>
                  <a:gd name="T18" fmla="*/ 2 w 28"/>
                  <a:gd name="T19" fmla="*/ 0 h 23"/>
                  <a:gd name="T20" fmla="*/ 5 w 28"/>
                  <a:gd name="T21" fmla="*/ 0 h 23"/>
                  <a:gd name="T22" fmla="*/ 8 w 28"/>
                  <a:gd name="T23" fmla="*/ 0 h 23"/>
                  <a:gd name="T24" fmla="*/ 12 w 28"/>
                  <a:gd name="T25" fmla="*/ 0 h 23"/>
                  <a:gd name="T26" fmla="*/ 16 w 28"/>
                  <a:gd name="T27" fmla="*/ 0 h 23"/>
                  <a:gd name="T28" fmla="*/ 19 w 28"/>
                  <a:gd name="T29" fmla="*/ 0 h 23"/>
                  <a:gd name="T30" fmla="*/ 22 w 28"/>
                  <a:gd name="T31" fmla="*/ 0 h 23"/>
                  <a:gd name="T32" fmla="*/ 25 w 28"/>
                  <a:gd name="T33" fmla="*/ 1 h 23"/>
                  <a:gd name="T34" fmla="*/ 28 w 28"/>
                  <a:gd name="T35" fmla="*/ 1 h 2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8"/>
                  <a:gd name="T55" fmla="*/ 0 h 23"/>
                  <a:gd name="T56" fmla="*/ 28 w 28"/>
                  <a:gd name="T57" fmla="*/ 23 h 2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8" h="23">
                    <a:moveTo>
                      <a:pt x="28" y="1"/>
                    </a:moveTo>
                    <a:lnTo>
                      <a:pt x="23" y="5"/>
                    </a:lnTo>
                    <a:lnTo>
                      <a:pt x="20" y="8"/>
                    </a:lnTo>
                    <a:lnTo>
                      <a:pt x="17" y="12"/>
                    </a:lnTo>
                    <a:lnTo>
                      <a:pt x="17" y="17"/>
                    </a:lnTo>
                    <a:lnTo>
                      <a:pt x="16" y="17"/>
                    </a:lnTo>
                    <a:lnTo>
                      <a:pt x="15" y="23"/>
                    </a:lnTo>
                    <a:lnTo>
                      <a:pt x="1" y="23"/>
                    </a:lnTo>
                    <a:lnTo>
                      <a:pt x="0" y="22"/>
                    </a:lnTo>
                    <a:lnTo>
                      <a:pt x="2" y="0"/>
                    </a:lnTo>
                    <a:lnTo>
                      <a:pt x="5" y="0"/>
                    </a:lnTo>
                    <a:lnTo>
                      <a:pt x="8" y="0"/>
                    </a:lnTo>
                    <a:lnTo>
                      <a:pt x="12" y="0"/>
                    </a:lnTo>
                    <a:lnTo>
                      <a:pt x="16" y="0"/>
                    </a:lnTo>
                    <a:lnTo>
                      <a:pt x="19" y="0"/>
                    </a:lnTo>
                    <a:lnTo>
                      <a:pt x="22" y="0"/>
                    </a:lnTo>
                    <a:lnTo>
                      <a:pt x="25" y="1"/>
                    </a:lnTo>
                    <a:lnTo>
                      <a:pt x="28" y="1"/>
                    </a:lnTo>
                    <a:close/>
                  </a:path>
                </a:pathLst>
              </a:custGeom>
              <a:solidFill>
                <a:srgbClr val="FFFFFF"/>
              </a:solidFill>
              <a:ln w="9525">
                <a:noFill/>
                <a:round/>
                <a:headEnd/>
                <a:tailEnd/>
              </a:ln>
            </p:spPr>
            <p:txBody>
              <a:bodyPr/>
              <a:lstStyle/>
              <a:p>
                <a:endParaRPr lang="en-US"/>
              </a:p>
            </p:txBody>
          </p:sp>
          <p:sp>
            <p:nvSpPr>
              <p:cNvPr id="24630" name="Freeform 105"/>
              <p:cNvSpPr>
                <a:spLocks/>
              </p:cNvSpPr>
              <p:nvPr/>
            </p:nvSpPr>
            <p:spPr bwMode="auto">
              <a:xfrm>
                <a:off x="4655" y="3325"/>
                <a:ext cx="102" cy="114"/>
              </a:xfrm>
              <a:custGeom>
                <a:avLst/>
                <a:gdLst>
                  <a:gd name="T0" fmla="*/ 52 w 102"/>
                  <a:gd name="T1" fmla="*/ 9 h 114"/>
                  <a:gd name="T2" fmla="*/ 57 w 102"/>
                  <a:gd name="T3" fmla="*/ 26 h 114"/>
                  <a:gd name="T4" fmla="*/ 62 w 102"/>
                  <a:gd name="T5" fmla="*/ 43 h 114"/>
                  <a:gd name="T6" fmla="*/ 71 w 102"/>
                  <a:gd name="T7" fmla="*/ 60 h 114"/>
                  <a:gd name="T8" fmla="*/ 70 w 102"/>
                  <a:gd name="T9" fmla="*/ 67 h 114"/>
                  <a:gd name="T10" fmla="*/ 64 w 102"/>
                  <a:gd name="T11" fmla="*/ 64 h 114"/>
                  <a:gd name="T12" fmla="*/ 57 w 102"/>
                  <a:gd name="T13" fmla="*/ 62 h 114"/>
                  <a:gd name="T14" fmla="*/ 50 w 102"/>
                  <a:gd name="T15" fmla="*/ 59 h 114"/>
                  <a:gd name="T16" fmla="*/ 43 w 102"/>
                  <a:gd name="T17" fmla="*/ 57 h 114"/>
                  <a:gd name="T18" fmla="*/ 38 w 102"/>
                  <a:gd name="T19" fmla="*/ 56 h 114"/>
                  <a:gd name="T20" fmla="*/ 41 w 102"/>
                  <a:gd name="T21" fmla="*/ 61 h 114"/>
                  <a:gd name="T22" fmla="*/ 56 w 102"/>
                  <a:gd name="T23" fmla="*/ 72 h 114"/>
                  <a:gd name="T24" fmla="*/ 72 w 102"/>
                  <a:gd name="T25" fmla="*/ 83 h 114"/>
                  <a:gd name="T26" fmla="*/ 89 w 102"/>
                  <a:gd name="T27" fmla="*/ 94 h 114"/>
                  <a:gd name="T28" fmla="*/ 100 w 102"/>
                  <a:gd name="T29" fmla="*/ 100 h 114"/>
                  <a:gd name="T30" fmla="*/ 102 w 102"/>
                  <a:gd name="T31" fmla="*/ 103 h 114"/>
                  <a:gd name="T32" fmla="*/ 99 w 102"/>
                  <a:gd name="T33" fmla="*/ 107 h 114"/>
                  <a:gd name="T34" fmla="*/ 90 w 102"/>
                  <a:gd name="T35" fmla="*/ 112 h 114"/>
                  <a:gd name="T36" fmla="*/ 85 w 102"/>
                  <a:gd name="T37" fmla="*/ 114 h 114"/>
                  <a:gd name="T38" fmla="*/ 74 w 102"/>
                  <a:gd name="T39" fmla="*/ 103 h 114"/>
                  <a:gd name="T40" fmla="*/ 59 w 102"/>
                  <a:gd name="T41" fmla="*/ 93 h 114"/>
                  <a:gd name="T42" fmla="*/ 41 w 102"/>
                  <a:gd name="T43" fmla="*/ 83 h 114"/>
                  <a:gd name="T44" fmla="*/ 19 w 102"/>
                  <a:gd name="T45" fmla="*/ 76 h 114"/>
                  <a:gd name="T46" fmla="*/ 13 w 102"/>
                  <a:gd name="T47" fmla="*/ 65 h 114"/>
                  <a:gd name="T48" fmla="*/ 5 w 102"/>
                  <a:gd name="T49" fmla="*/ 54 h 114"/>
                  <a:gd name="T50" fmla="*/ 2 w 102"/>
                  <a:gd name="T51" fmla="*/ 49 h 114"/>
                  <a:gd name="T52" fmla="*/ 0 w 102"/>
                  <a:gd name="T53" fmla="*/ 43 h 114"/>
                  <a:gd name="T54" fmla="*/ 1 w 102"/>
                  <a:gd name="T55" fmla="*/ 21 h 114"/>
                  <a:gd name="T56" fmla="*/ 2 w 102"/>
                  <a:gd name="T57" fmla="*/ 18 h 114"/>
                  <a:gd name="T58" fmla="*/ 7 w 102"/>
                  <a:gd name="T59" fmla="*/ 15 h 114"/>
                  <a:gd name="T60" fmla="*/ 14 w 102"/>
                  <a:gd name="T61" fmla="*/ 8 h 114"/>
                  <a:gd name="T62" fmla="*/ 21 w 102"/>
                  <a:gd name="T63" fmla="*/ 4 h 114"/>
                  <a:gd name="T64" fmla="*/ 29 w 102"/>
                  <a:gd name="T65" fmla="*/ 3 h 114"/>
                  <a:gd name="T66" fmla="*/ 36 w 102"/>
                  <a:gd name="T67" fmla="*/ 2 h 114"/>
                  <a:gd name="T68" fmla="*/ 44 w 102"/>
                  <a:gd name="T69" fmla="*/ 1 h 114"/>
                  <a:gd name="T70" fmla="*/ 50 w 102"/>
                  <a:gd name="T71" fmla="*/ 0 h 11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02"/>
                  <a:gd name="T109" fmla="*/ 0 h 114"/>
                  <a:gd name="T110" fmla="*/ 102 w 102"/>
                  <a:gd name="T111" fmla="*/ 114 h 11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02" h="114">
                    <a:moveTo>
                      <a:pt x="50" y="0"/>
                    </a:moveTo>
                    <a:lnTo>
                      <a:pt x="52" y="9"/>
                    </a:lnTo>
                    <a:lnTo>
                      <a:pt x="54" y="17"/>
                    </a:lnTo>
                    <a:lnTo>
                      <a:pt x="57" y="26"/>
                    </a:lnTo>
                    <a:lnTo>
                      <a:pt x="58" y="35"/>
                    </a:lnTo>
                    <a:lnTo>
                      <a:pt x="62" y="43"/>
                    </a:lnTo>
                    <a:lnTo>
                      <a:pt x="67" y="52"/>
                    </a:lnTo>
                    <a:lnTo>
                      <a:pt x="71" y="60"/>
                    </a:lnTo>
                    <a:lnTo>
                      <a:pt x="73" y="69"/>
                    </a:lnTo>
                    <a:lnTo>
                      <a:pt x="70" y="67"/>
                    </a:lnTo>
                    <a:lnTo>
                      <a:pt x="67" y="66"/>
                    </a:lnTo>
                    <a:lnTo>
                      <a:pt x="64" y="64"/>
                    </a:lnTo>
                    <a:lnTo>
                      <a:pt x="60" y="63"/>
                    </a:lnTo>
                    <a:lnTo>
                      <a:pt x="57" y="62"/>
                    </a:lnTo>
                    <a:lnTo>
                      <a:pt x="53" y="60"/>
                    </a:lnTo>
                    <a:lnTo>
                      <a:pt x="50" y="59"/>
                    </a:lnTo>
                    <a:lnTo>
                      <a:pt x="46" y="58"/>
                    </a:lnTo>
                    <a:lnTo>
                      <a:pt x="43" y="57"/>
                    </a:lnTo>
                    <a:lnTo>
                      <a:pt x="41" y="56"/>
                    </a:lnTo>
                    <a:lnTo>
                      <a:pt x="38" y="56"/>
                    </a:lnTo>
                    <a:lnTo>
                      <a:pt x="35" y="55"/>
                    </a:lnTo>
                    <a:lnTo>
                      <a:pt x="41" y="61"/>
                    </a:lnTo>
                    <a:lnTo>
                      <a:pt x="48" y="67"/>
                    </a:lnTo>
                    <a:lnTo>
                      <a:pt x="56" y="72"/>
                    </a:lnTo>
                    <a:lnTo>
                      <a:pt x="64" y="77"/>
                    </a:lnTo>
                    <a:lnTo>
                      <a:pt x="72" y="83"/>
                    </a:lnTo>
                    <a:lnTo>
                      <a:pt x="81" y="88"/>
                    </a:lnTo>
                    <a:lnTo>
                      <a:pt x="89" y="94"/>
                    </a:lnTo>
                    <a:lnTo>
                      <a:pt x="98" y="99"/>
                    </a:lnTo>
                    <a:lnTo>
                      <a:pt x="100" y="100"/>
                    </a:lnTo>
                    <a:lnTo>
                      <a:pt x="101" y="101"/>
                    </a:lnTo>
                    <a:lnTo>
                      <a:pt x="102" y="103"/>
                    </a:lnTo>
                    <a:lnTo>
                      <a:pt x="102" y="104"/>
                    </a:lnTo>
                    <a:lnTo>
                      <a:pt x="99" y="107"/>
                    </a:lnTo>
                    <a:lnTo>
                      <a:pt x="95" y="109"/>
                    </a:lnTo>
                    <a:lnTo>
                      <a:pt x="90" y="112"/>
                    </a:lnTo>
                    <a:lnTo>
                      <a:pt x="86" y="114"/>
                    </a:lnTo>
                    <a:lnTo>
                      <a:pt x="85" y="114"/>
                    </a:lnTo>
                    <a:lnTo>
                      <a:pt x="80" y="109"/>
                    </a:lnTo>
                    <a:lnTo>
                      <a:pt x="74" y="103"/>
                    </a:lnTo>
                    <a:lnTo>
                      <a:pt x="67" y="98"/>
                    </a:lnTo>
                    <a:lnTo>
                      <a:pt x="59" y="93"/>
                    </a:lnTo>
                    <a:lnTo>
                      <a:pt x="50" y="88"/>
                    </a:lnTo>
                    <a:lnTo>
                      <a:pt x="41" y="83"/>
                    </a:lnTo>
                    <a:lnTo>
                      <a:pt x="30" y="80"/>
                    </a:lnTo>
                    <a:lnTo>
                      <a:pt x="19" y="76"/>
                    </a:lnTo>
                    <a:lnTo>
                      <a:pt x="15" y="71"/>
                    </a:lnTo>
                    <a:lnTo>
                      <a:pt x="13" y="65"/>
                    </a:lnTo>
                    <a:lnTo>
                      <a:pt x="10" y="59"/>
                    </a:lnTo>
                    <a:lnTo>
                      <a:pt x="5" y="54"/>
                    </a:lnTo>
                    <a:lnTo>
                      <a:pt x="3" y="52"/>
                    </a:lnTo>
                    <a:lnTo>
                      <a:pt x="2" y="49"/>
                    </a:lnTo>
                    <a:lnTo>
                      <a:pt x="1" y="46"/>
                    </a:lnTo>
                    <a:lnTo>
                      <a:pt x="0" y="43"/>
                    </a:lnTo>
                    <a:lnTo>
                      <a:pt x="0" y="22"/>
                    </a:lnTo>
                    <a:lnTo>
                      <a:pt x="1" y="21"/>
                    </a:lnTo>
                    <a:lnTo>
                      <a:pt x="2" y="19"/>
                    </a:lnTo>
                    <a:lnTo>
                      <a:pt x="2" y="18"/>
                    </a:lnTo>
                    <a:lnTo>
                      <a:pt x="3" y="18"/>
                    </a:lnTo>
                    <a:lnTo>
                      <a:pt x="7" y="15"/>
                    </a:lnTo>
                    <a:lnTo>
                      <a:pt x="11" y="11"/>
                    </a:lnTo>
                    <a:lnTo>
                      <a:pt x="14" y="8"/>
                    </a:lnTo>
                    <a:lnTo>
                      <a:pt x="17" y="5"/>
                    </a:lnTo>
                    <a:lnTo>
                      <a:pt x="21" y="4"/>
                    </a:lnTo>
                    <a:lnTo>
                      <a:pt x="24" y="4"/>
                    </a:lnTo>
                    <a:lnTo>
                      <a:pt x="29" y="3"/>
                    </a:lnTo>
                    <a:lnTo>
                      <a:pt x="32" y="2"/>
                    </a:lnTo>
                    <a:lnTo>
                      <a:pt x="36" y="2"/>
                    </a:lnTo>
                    <a:lnTo>
                      <a:pt x="40" y="1"/>
                    </a:lnTo>
                    <a:lnTo>
                      <a:pt x="44" y="1"/>
                    </a:lnTo>
                    <a:lnTo>
                      <a:pt x="47" y="0"/>
                    </a:lnTo>
                    <a:lnTo>
                      <a:pt x="50" y="0"/>
                    </a:lnTo>
                    <a:close/>
                  </a:path>
                </a:pathLst>
              </a:custGeom>
              <a:solidFill>
                <a:srgbClr val="FFFFFF"/>
              </a:solidFill>
              <a:ln w="9525">
                <a:noFill/>
                <a:round/>
                <a:headEnd/>
                <a:tailEnd/>
              </a:ln>
            </p:spPr>
            <p:txBody>
              <a:bodyPr/>
              <a:lstStyle/>
              <a:p>
                <a:endParaRPr lang="en-US"/>
              </a:p>
            </p:txBody>
          </p:sp>
          <p:sp>
            <p:nvSpPr>
              <p:cNvPr id="24631" name="Freeform 106"/>
              <p:cNvSpPr>
                <a:spLocks/>
              </p:cNvSpPr>
              <p:nvPr/>
            </p:nvSpPr>
            <p:spPr bwMode="auto">
              <a:xfrm>
                <a:off x="4856" y="3340"/>
                <a:ext cx="70" cy="150"/>
              </a:xfrm>
              <a:custGeom>
                <a:avLst/>
                <a:gdLst>
                  <a:gd name="T0" fmla="*/ 37 w 70"/>
                  <a:gd name="T1" fmla="*/ 12 h 150"/>
                  <a:gd name="T2" fmla="*/ 39 w 70"/>
                  <a:gd name="T3" fmla="*/ 21 h 150"/>
                  <a:gd name="T4" fmla="*/ 45 w 70"/>
                  <a:gd name="T5" fmla="*/ 29 h 150"/>
                  <a:gd name="T6" fmla="*/ 52 w 70"/>
                  <a:gd name="T7" fmla="*/ 37 h 150"/>
                  <a:gd name="T8" fmla="*/ 56 w 70"/>
                  <a:gd name="T9" fmla="*/ 50 h 150"/>
                  <a:gd name="T10" fmla="*/ 59 w 70"/>
                  <a:gd name="T11" fmla="*/ 67 h 150"/>
                  <a:gd name="T12" fmla="*/ 68 w 70"/>
                  <a:gd name="T13" fmla="*/ 80 h 150"/>
                  <a:gd name="T14" fmla="*/ 70 w 70"/>
                  <a:gd name="T15" fmla="*/ 92 h 150"/>
                  <a:gd name="T16" fmla="*/ 62 w 70"/>
                  <a:gd name="T17" fmla="*/ 101 h 150"/>
                  <a:gd name="T18" fmla="*/ 54 w 70"/>
                  <a:gd name="T19" fmla="*/ 108 h 150"/>
                  <a:gd name="T20" fmla="*/ 49 w 70"/>
                  <a:gd name="T21" fmla="*/ 116 h 150"/>
                  <a:gd name="T22" fmla="*/ 49 w 70"/>
                  <a:gd name="T23" fmla="*/ 124 h 150"/>
                  <a:gd name="T24" fmla="*/ 51 w 70"/>
                  <a:gd name="T25" fmla="*/ 129 h 150"/>
                  <a:gd name="T26" fmla="*/ 56 w 70"/>
                  <a:gd name="T27" fmla="*/ 140 h 150"/>
                  <a:gd name="T28" fmla="*/ 61 w 70"/>
                  <a:gd name="T29" fmla="*/ 150 h 150"/>
                  <a:gd name="T30" fmla="*/ 55 w 70"/>
                  <a:gd name="T31" fmla="*/ 150 h 150"/>
                  <a:gd name="T32" fmla="*/ 49 w 70"/>
                  <a:gd name="T33" fmla="*/ 150 h 150"/>
                  <a:gd name="T34" fmla="*/ 43 w 70"/>
                  <a:gd name="T35" fmla="*/ 150 h 150"/>
                  <a:gd name="T36" fmla="*/ 37 w 70"/>
                  <a:gd name="T37" fmla="*/ 150 h 150"/>
                  <a:gd name="T38" fmla="*/ 30 w 70"/>
                  <a:gd name="T39" fmla="*/ 138 h 150"/>
                  <a:gd name="T40" fmla="*/ 26 w 70"/>
                  <a:gd name="T41" fmla="*/ 125 h 150"/>
                  <a:gd name="T42" fmla="*/ 24 w 70"/>
                  <a:gd name="T43" fmla="*/ 118 h 150"/>
                  <a:gd name="T44" fmla="*/ 19 w 70"/>
                  <a:gd name="T45" fmla="*/ 111 h 150"/>
                  <a:gd name="T46" fmla="*/ 13 w 70"/>
                  <a:gd name="T47" fmla="*/ 105 h 150"/>
                  <a:gd name="T48" fmla="*/ 4 w 70"/>
                  <a:gd name="T49" fmla="*/ 99 h 150"/>
                  <a:gd name="T50" fmla="*/ 4 w 70"/>
                  <a:gd name="T51" fmla="*/ 91 h 150"/>
                  <a:gd name="T52" fmla="*/ 10 w 70"/>
                  <a:gd name="T53" fmla="*/ 84 h 150"/>
                  <a:gd name="T54" fmla="*/ 17 w 70"/>
                  <a:gd name="T55" fmla="*/ 88 h 150"/>
                  <a:gd name="T56" fmla="*/ 26 w 70"/>
                  <a:gd name="T57" fmla="*/ 91 h 150"/>
                  <a:gd name="T58" fmla="*/ 35 w 70"/>
                  <a:gd name="T59" fmla="*/ 93 h 150"/>
                  <a:gd name="T60" fmla="*/ 43 w 70"/>
                  <a:gd name="T61" fmla="*/ 95 h 150"/>
                  <a:gd name="T62" fmla="*/ 38 w 70"/>
                  <a:gd name="T63" fmla="*/ 84 h 150"/>
                  <a:gd name="T64" fmla="*/ 32 w 70"/>
                  <a:gd name="T65" fmla="*/ 73 h 150"/>
                  <a:gd name="T66" fmla="*/ 25 w 70"/>
                  <a:gd name="T67" fmla="*/ 62 h 150"/>
                  <a:gd name="T68" fmla="*/ 17 w 70"/>
                  <a:gd name="T69" fmla="*/ 50 h 150"/>
                  <a:gd name="T70" fmla="*/ 10 w 70"/>
                  <a:gd name="T71" fmla="*/ 39 h 150"/>
                  <a:gd name="T72" fmla="*/ 5 w 70"/>
                  <a:gd name="T73" fmla="*/ 27 h 150"/>
                  <a:gd name="T74" fmla="*/ 1 w 70"/>
                  <a:gd name="T75" fmla="*/ 22 h 150"/>
                  <a:gd name="T76" fmla="*/ 2 w 70"/>
                  <a:gd name="T77" fmla="*/ 17 h 150"/>
                  <a:gd name="T78" fmla="*/ 13 w 70"/>
                  <a:gd name="T79" fmla="*/ 9 h 150"/>
                  <a:gd name="T80" fmla="*/ 20 w 70"/>
                  <a:gd name="T81" fmla="*/ 0 h 150"/>
                  <a:gd name="T82" fmla="*/ 25 w 70"/>
                  <a:gd name="T83" fmla="*/ 1 h 150"/>
                  <a:gd name="T84" fmla="*/ 32 w 70"/>
                  <a:gd name="T85" fmla="*/ 2 h 150"/>
                  <a:gd name="T86" fmla="*/ 37 w 70"/>
                  <a:gd name="T87" fmla="*/ 4 h 150"/>
                  <a:gd name="T88" fmla="*/ 38 w 70"/>
                  <a:gd name="T89" fmla="*/ 6 h 15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0"/>
                  <a:gd name="T136" fmla="*/ 0 h 150"/>
                  <a:gd name="T137" fmla="*/ 70 w 70"/>
                  <a:gd name="T138" fmla="*/ 150 h 15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0" h="150">
                    <a:moveTo>
                      <a:pt x="38" y="6"/>
                    </a:moveTo>
                    <a:lnTo>
                      <a:pt x="37" y="12"/>
                    </a:lnTo>
                    <a:lnTo>
                      <a:pt x="38" y="16"/>
                    </a:lnTo>
                    <a:lnTo>
                      <a:pt x="39" y="21"/>
                    </a:lnTo>
                    <a:lnTo>
                      <a:pt x="42" y="25"/>
                    </a:lnTo>
                    <a:lnTo>
                      <a:pt x="45" y="29"/>
                    </a:lnTo>
                    <a:lnTo>
                      <a:pt x="49" y="33"/>
                    </a:lnTo>
                    <a:lnTo>
                      <a:pt x="52" y="37"/>
                    </a:lnTo>
                    <a:lnTo>
                      <a:pt x="54" y="42"/>
                    </a:lnTo>
                    <a:lnTo>
                      <a:pt x="56" y="50"/>
                    </a:lnTo>
                    <a:lnTo>
                      <a:pt x="57" y="59"/>
                    </a:lnTo>
                    <a:lnTo>
                      <a:pt x="59" y="67"/>
                    </a:lnTo>
                    <a:lnTo>
                      <a:pt x="62" y="75"/>
                    </a:lnTo>
                    <a:lnTo>
                      <a:pt x="68" y="80"/>
                    </a:lnTo>
                    <a:lnTo>
                      <a:pt x="70" y="86"/>
                    </a:lnTo>
                    <a:lnTo>
                      <a:pt x="70" y="92"/>
                    </a:lnTo>
                    <a:lnTo>
                      <a:pt x="66" y="98"/>
                    </a:lnTo>
                    <a:lnTo>
                      <a:pt x="62" y="101"/>
                    </a:lnTo>
                    <a:lnTo>
                      <a:pt x="58" y="105"/>
                    </a:lnTo>
                    <a:lnTo>
                      <a:pt x="54" y="108"/>
                    </a:lnTo>
                    <a:lnTo>
                      <a:pt x="51" y="112"/>
                    </a:lnTo>
                    <a:lnTo>
                      <a:pt x="49" y="116"/>
                    </a:lnTo>
                    <a:lnTo>
                      <a:pt x="49" y="120"/>
                    </a:lnTo>
                    <a:lnTo>
                      <a:pt x="49" y="124"/>
                    </a:lnTo>
                    <a:lnTo>
                      <a:pt x="50" y="128"/>
                    </a:lnTo>
                    <a:lnTo>
                      <a:pt x="51" y="129"/>
                    </a:lnTo>
                    <a:lnTo>
                      <a:pt x="53" y="134"/>
                    </a:lnTo>
                    <a:lnTo>
                      <a:pt x="56" y="140"/>
                    </a:lnTo>
                    <a:lnTo>
                      <a:pt x="58" y="145"/>
                    </a:lnTo>
                    <a:lnTo>
                      <a:pt x="61" y="150"/>
                    </a:lnTo>
                    <a:lnTo>
                      <a:pt x="58" y="150"/>
                    </a:lnTo>
                    <a:lnTo>
                      <a:pt x="55" y="150"/>
                    </a:lnTo>
                    <a:lnTo>
                      <a:pt x="52" y="150"/>
                    </a:lnTo>
                    <a:lnTo>
                      <a:pt x="49" y="150"/>
                    </a:lnTo>
                    <a:lnTo>
                      <a:pt x="46" y="150"/>
                    </a:lnTo>
                    <a:lnTo>
                      <a:pt x="43" y="150"/>
                    </a:lnTo>
                    <a:lnTo>
                      <a:pt x="40" y="150"/>
                    </a:lnTo>
                    <a:lnTo>
                      <a:pt x="37" y="150"/>
                    </a:lnTo>
                    <a:lnTo>
                      <a:pt x="34" y="144"/>
                    </a:lnTo>
                    <a:lnTo>
                      <a:pt x="30" y="138"/>
                    </a:lnTo>
                    <a:lnTo>
                      <a:pt x="28" y="131"/>
                    </a:lnTo>
                    <a:lnTo>
                      <a:pt x="26" y="125"/>
                    </a:lnTo>
                    <a:lnTo>
                      <a:pt x="25" y="121"/>
                    </a:lnTo>
                    <a:lnTo>
                      <a:pt x="24" y="118"/>
                    </a:lnTo>
                    <a:lnTo>
                      <a:pt x="22" y="114"/>
                    </a:lnTo>
                    <a:lnTo>
                      <a:pt x="19" y="111"/>
                    </a:lnTo>
                    <a:lnTo>
                      <a:pt x="16" y="108"/>
                    </a:lnTo>
                    <a:lnTo>
                      <a:pt x="13" y="105"/>
                    </a:lnTo>
                    <a:lnTo>
                      <a:pt x="8" y="102"/>
                    </a:lnTo>
                    <a:lnTo>
                      <a:pt x="4" y="99"/>
                    </a:lnTo>
                    <a:lnTo>
                      <a:pt x="2" y="95"/>
                    </a:lnTo>
                    <a:lnTo>
                      <a:pt x="4" y="91"/>
                    </a:lnTo>
                    <a:lnTo>
                      <a:pt x="7" y="88"/>
                    </a:lnTo>
                    <a:lnTo>
                      <a:pt x="10" y="84"/>
                    </a:lnTo>
                    <a:lnTo>
                      <a:pt x="13" y="86"/>
                    </a:lnTo>
                    <a:lnTo>
                      <a:pt x="17" y="88"/>
                    </a:lnTo>
                    <a:lnTo>
                      <a:pt x="21" y="89"/>
                    </a:lnTo>
                    <a:lnTo>
                      <a:pt x="26" y="91"/>
                    </a:lnTo>
                    <a:lnTo>
                      <a:pt x="30" y="92"/>
                    </a:lnTo>
                    <a:lnTo>
                      <a:pt x="35" y="93"/>
                    </a:lnTo>
                    <a:lnTo>
                      <a:pt x="39" y="94"/>
                    </a:lnTo>
                    <a:lnTo>
                      <a:pt x="43" y="95"/>
                    </a:lnTo>
                    <a:lnTo>
                      <a:pt x="41" y="90"/>
                    </a:lnTo>
                    <a:lnTo>
                      <a:pt x="38" y="84"/>
                    </a:lnTo>
                    <a:lnTo>
                      <a:pt x="34" y="79"/>
                    </a:lnTo>
                    <a:lnTo>
                      <a:pt x="32" y="73"/>
                    </a:lnTo>
                    <a:lnTo>
                      <a:pt x="29" y="67"/>
                    </a:lnTo>
                    <a:lnTo>
                      <a:pt x="25" y="62"/>
                    </a:lnTo>
                    <a:lnTo>
                      <a:pt x="20" y="56"/>
                    </a:lnTo>
                    <a:lnTo>
                      <a:pt x="17" y="50"/>
                    </a:lnTo>
                    <a:lnTo>
                      <a:pt x="14" y="44"/>
                    </a:lnTo>
                    <a:lnTo>
                      <a:pt x="10" y="39"/>
                    </a:lnTo>
                    <a:lnTo>
                      <a:pt x="7" y="34"/>
                    </a:lnTo>
                    <a:lnTo>
                      <a:pt x="5" y="27"/>
                    </a:lnTo>
                    <a:lnTo>
                      <a:pt x="2" y="25"/>
                    </a:lnTo>
                    <a:lnTo>
                      <a:pt x="1" y="22"/>
                    </a:lnTo>
                    <a:lnTo>
                      <a:pt x="0" y="19"/>
                    </a:lnTo>
                    <a:lnTo>
                      <a:pt x="2" y="17"/>
                    </a:lnTo>
                    <a:lnTo>
                      <a:pt x="8" y="13"/>
                    </a:lnTo>
                    <a:lnTo>
                      <a:pt x="13" y="9"/>
                    </a:lnTo>
                    <a:lnTo>
                      <a:pt x="16" y="4"/>
                    </a:lnTo>
                    <a:lnTo>
                      <a:pt x="20" y="0"/>
                    </a:lnTo>
                    <a:lnTo>
                      <a:pt x="22" y="0"/>
                    </a:lnTo>
                    <a:lnTo>
                      <a:pt x="25" y="1"/>
                    </a:lnTo>
                    <a:lnTo>
                      <a:pt x="29" y="1"/>
                    </a:lnTo>
                    <a:lnTo>
                      <a:pt x="32" y="2"/>
                    </a:lnTo>
                    <a:lnTo>
                      <a:pt x="34" y="3"/>
                    </a:lnTo>
                    <a:lnTo>
                      <a:pt x="37" y="4"/>
                    </a:lnTo>
                    <a:lnTo>
                      <a:pt x="38" y="5"/>
                    </a:lnTo>
                    <a:lnTo>
                      <a:pt x="38" y="6"/>
                    </a:lnTo>
                    <a:close/>
                  </a:path>
                </a:pathLst>
              </a:custGeom>
              <a:solidFill>
                <a:srgbClr val="FFFFFF"/>
              </a:solidFill>
              <a:ln w="9525">
                <a:noFill/>
                <a:round/>
                <a:headEnd/>
                <a:tailEnd/>
              </a:ln>
            </p:spPr>
            <p:txBody>
              <a:bodyPr/>
              <a:lstStyle/>
              <a:p>
                <a:endParaRPr lang="en-US"/>
              </a:p>
            </p:txBody>
          </p:sp>
          <p:sp>
            <p:nvSpPr>
              <p:cNvPr id="24632" name="Rectangle 107"/>
              <p:cNvSpPr>
                <a:spLocks noChangeArrowheads="1"/>
              </p:cNvSpPr>
              <p:nvPr/>
            </p:nvSpPr>
            <p:spPr bwMode="auto">
              <a:xfrm>
                <a:off x="4689" y="3379"/>
                <a:ext cx="1" cy="1"/>
              </a:xfrm>
              <a:prstGeom prst="rect">
                <a:avLst/>
              </a:prstGeom>
              <a:solidFill>
                <a:srgbClr val="000000"/>
              </a:solidFill>
              <a:ln w="9525">
                <a:noFill/>
                <a:miter lim="800000"/>
                <a:headEnd/>
                <a:tailEnd/>
              </a:ln>
            </p:spPr>
            <p:txBody>
              <a:bodyPr/>
              <a:lstStyle/>
              <a:p>
                <a:endParaRPr lang="en-US"/>
              </a:p>
            </p:txBody>
          </p:sp>
          <p:sp>
            <p:nvSpPr>
              <p:cNvPr id="24633" name="Freeform 108"/>
              <p:cNvSpPr>
                <a:spLocks/>
              </p:cNvSpPr>
              <p:nvPr/>
            </p:nvSpPr>
            <p:spPr bwMode="auto">
              <a:xfrm>
                <a:off x="4616" y="3403"/>
                <a:ext cx="129" cy="85"/>
              </a:xfrm>
              <a:custGeom>
                <a:avLst/>
                <a:gdLst>
                  <a:gd name="T0" fmla="*/ 102 w 129"/>
                  <a:gd name="T1" fmla="*/ 35 h 85"/>
                  <a:gd name="T2" fmla="*/ 104 w 129"/>
                  <a:gd name="T3" fmla="*/ 42 h 85"/>
                  <a:gd name="T4" fmla="*/ 93 w 129"/>
                  <a:gd name="T5" fmla="*/ 42 h 85"/>
                  <a:gd name="T6" fmla="*/ 81 w 129"/>
                  <a:gd name="T7" fmla="*/ 42 h 85"/>
                  <a:gd name="T8" fmla="*/ 80 w 129"/>
                  <a:gd name="T9" fmla="*/ 43 h 85"/>
                  <a:gd name="T10" fmla="*/ 90 w 129"/>
                  <a:gd name="T11" fmla="*/ 45 h 85"/>
                  <a:gd name="T12" fmla="*/ 110 w 129"/>
                  <a:gd name="T13" fmla="*/ 50 h 85"/>
                  <a:gd name="T14" fmla="*/ 125 w 129"/>
                  <a:gd name="T15" fmla="*/ 58 h 85"/>
                  <a:gd name="T16" fmla="*/ 129 w 129"/>
                  <a:gd name="T17" fmla="*/ 66 h 85"/>
                  <a:gd name="T18" fmla="*/ 125 w 129"/>
                  <a:gd name="T19" fmla="*/ 70 h 85"/>
                  <a:gd name="T20" fmla="*/ 116 w 129"/>
                  <a:gd name="T21" fmla="*/ 69 h 85"/>
                  <a:gd name="T22" fmla="*/ 105 w 129"/>
                  <a:gd name="T23" fmla="*/ 69 h 85"/>
                  <a:gd name="T24" fmla="*/ 92 w 129"/>
                  <a:gd name="T25" fmla="*/ 71 h 85"/>
                  <a:gd name="T26" fmla="*/ 77 w 129"/>
                  <a:gd name="T27" fmla="*/ 71 h 85"/>
                  <a:gd name="T28" fmla="*/ 70 w 129"/>
                  <a:gd name="T29" fmla="*/ 70 h 85"/>
                  <a:gd name="T30" fmla="*/ 62 w 129"/>
                  <a:gd name="T31" fmla="*/ 70 h 85"/>
                  <a:gd name="T32" fmla="*/ 54 w 129"/>
                  <a:gd name="T33" fmla="*/ 72 h 85"/>
                  <a:gd name="T34" fmla="*/ 45 w 129"/>
                  <a:gd name="T35" fmla="*/ 78 h 85"/>
                  <a:gd name="T36" fmla="*/ 38 w 129"/>
                  <a:gd name="T37" fmla="*/ 83 h 85"/>
                  <a:gd name="T38" fmla="*/ 34 w 129"/>
                  <a:gd name="T39" fmla="*/ 74 h 85"/>
                  <a:gd name="T40" fmla="*/ 36 w 129"/>
                  <a:gd name="T41" fmla="*/ 71 h 85"/>
                  <a:gd name="T42" fmla="*/ 46 w 129"/>
                  <a:gd name="T43" fmla="*/ 63 h 85"/>
                  <a:gd name="T44" fmla="*/ 45 w 129"/>
                  <a:gd name="T45" fmla="*/ 61 h 85"/>
                  <a:gd name="T46" fmla="*/ 34 w 129"/>
                  <a:gd name="T47" fmla="*/ 65 h 85"/>
                  <a:gd name="T48" fmla="*/ 21 w 129"/>
                  <a:gd name="T49" fmla="*/ 72 h 85"/>
                  <a:gd name="T50" fmla="*/ 19 w 129"/>
                  <a:gd name="T51" fmla="*/ 63 h 85"/>
                  <a:gd name="T52" fmla="*/ 27 w 129"/>
                  <a:gd name="T53" fmla="*/ 55 h 85"/>
                  <a:gd name="T54" fmla="*/ 41 w 129"/>
                  <a:gd name="T55" fmla="*/ 48 h 85"/>
                  <a:gd name="T56" fmla="*/ 57 w 129"/>
                  <a:gd name="T57" fmla="*/ 43 h 85"/>
                  <a:gd name="T58" fmla="*/ 73 w 129"/>
                  <a:gd name="T59" fmla="*/ 37 h 85"/>
                  <a:gd name="T60" fmla="*/ 66 w 129"/>
                  <a:gd name="T61" fmla="*/ 35 h 85"/>
                  <a:gd name="T62" fmla="*/ 51 w 129"/>
                  <a:gd name="T63" fmla="*/ 37 h 85"/>
                  <a:gd name="T64" fmla="*/ 33 w 129"/>
                  <a:gd name="T65" fmla="*/ 38 h 85"/>
                  <a:gd name="T66" fmla="*/ 21 w 129"/>
                  <a:gd name="T67" fmla="*/ 42 h 85"/>
                  <a:gd name="T68" fmla="*/ 10 w 129"/>
                  <a:gd name="T69" fmla="*/ 46 h 85"/>
                  <a:gd name="T70" fmla="*/ 2 w 129"/>
                  <a:gd name="T71" fmla="*/ 48 h 85"/>
                  <a:gd name="T72" fmla="*/ 0 w 129"/>
                  <a:gd name="T73" fmla="*/ 40 h 85"/>
                  <a:gd name="T74" fmla="*/ 11 w 129"/>
                  <a:gd name="T75" fmla="*/ 32 h 85"/>
                  <a:gd name="T76" fmla="*/ 21 w 129"/>
                  <a:gd name="T77" fmla="*/ 23 h 85"/>
                  <a:gd name="T78" fmla="*/ 30 w 129"/>
                  <a:gd name="T79" fmla="*/ 15 h 85"/>
                  <a:gd name="T80" fmla="*/ 39 w 129"/>
                  <a:gd name="T81" fmla="*/ 9 h 85"/>
                  <a:gd name="T82" fmla="*/ 47 w 129"/>
                  <a:gd name="T83" fmla="*/ 2 h 85"/>
                  <a:gd name="T84" fmla="*/ 65 w 129"/>
                  <a:gd name="T85" fmla="*/ 6 h 85"/>
                  <a:gd name="T86" fmla="*/ 83 w 129"/>
                  <a:gd name="T87" fmla="*/ 16 h 85"/>
                  <a:gd name="T88" fmla="*/ 98 w 129"/>
                  <a:gd name="T89" fmla="*/ 28 h 8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129"/>
                  <a:gd name="T136" fmla="*/ 0 h 85"/>
                  <a:gd name="T137" fmla="*/ 129 w 129"/>
                  <a:gd name="T138" fmla="*/ 85 h 8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129" h="85">
                    <a:moveTo>
                      <a:pt x="98" y="28"/>
                    </a:moveTo>
                    <a:lnTo>
                      <a:pt x="99" y="32"/>
                    </a:lnTo>
                    <a:lnTo>
                      <a:pt x="102" y="35"/>
                    </a:lnTo>
                    <a:lnTo>
                      <a:pt x="104" y="39"/>
                    </a:lnTo>
                    <a:lnTo>
                      <a:pt x="107" y="42"/>
                    </a:lnTo>
                    <a:lnTo>
                      <a:pt x="104" y="42"/>
                    </a:lnTo>
                    <a:lnTo>
                      <a:pt x="100" y="42"/>
                    </a:lnTo>
                    <a:lnTo>
                      <a:pt x="96" y="42"/>
                    </a:lnTo>
                    <a:lnTo>
                      <a:pt x="93" y="42"/>
                    </a:lnTo>
                    <a:lnTo>
                      <a:pt x="89" y="42"/>
                    </a:lnTo>
                    <a:lnTo>
                      <a:pt x="85" y="42"/>
                    </a:lnTo>
                    <a:lnTo>
                      <a:pt x="81" y="42"/>
                    </a:lnTo>
                    <a:lnTo>
                      <a:pt x="77" y="42"/>
                    </a:lnTo>
                    <a:lnTo>
                      <a:pt x="78" y="43"/>
                    </a:lnTo>
                    <a:lnTo>
                      <a:pt x="80" y="43"/>
                    </a:lnTo>
                    <a:lnTo>
                      <a:pt x="81" y="44"/>
                    </a:lnTo>
                    <a:lnTo>
                      <a:pt x="83" y="44"/>
                    </a:lnTo>
                    <a:lnTo>
                      <a:pt x="90" y="45"/>
                    </a:lnTo>
                    <a:lnTo>
                      <a:pt x="97" y="46"/>
                    </a:lnTo>
                    <a:lnTo>
                      <a:pt x="104" y="48"/>
                    </a:lnTo>
                    <a:lnTo>
                      <a:pt x="110" y="50"/>
                    </a:lnTo>
                    <a:lnTo>
                      <a:pt x="116" y="52"/>
                    </a:lnTo>
                    <a:lnTo>
                      <a:pt x="120" y="55"/>
                    </a:lnTo>
                    <a:lnTo>
                      <a:pt x="125" y="58"/>
                    </a:lnTo>
                    <a:lnTo>
                      <a:pt x="129" y="61"/>
                    </a:lnTo>
                    <a:lnTo>
                      <a:pt x="129" y="63"/>
                    </a:lnTo>
                    <a:lnTo>
                      <a:pt x="129" y="66"/>
                    </a:lnTo>
                    <a:lnTo>
                      <a:pt x="128" y="68"/>
                    </a:lnTo>
                    <a:lnTo>
                      <a:pt x="128" y="71"/>
                    </a:lnTo>
                    <a:lnTo>
                      <a:pt x="125" y="70"/>
                    </a:lnTo>
                    <a:lnTo>
                      <a:pt x="122" y="69"/>
                    </a:lnTo>
                    <a:lnTo>
                      <a:pt x="119" y="69"/>
                    </a:lnTo>
                    <a:lnTo>
                      <a:pt x="116" y="69"/>
                    </a:lnTo>
                    <a:lnTo>
                      <a:pt x="110" y="69"/>
                    </a:lnTo>
                    <a:lnTo>
                      <a:pt x="105" y="69"/>
                    </a:lnTo>
                    <a:lnTo>
                      <a:pt x="101" y="70"/>
                    </a:lnTo>
                    <a:lnTo>
                      <a:pt x="96" y="71"/>
                    </a:lnTo>
                    <a:lnTo>
                      <a:pt x="92" y="71"/>
                    </a:lnTo>
                    <a:lnTo>
                      <a:pt x="87" y="72"/>
                    </a:lnTo>
                    <a:lnTo>
                      <a:pt x="82" y="71"/>
                    </a:lnTo>
                    <a:lnTo>
                      <a:pt x="77" y="71"/>
                    </a:lnTo>
                    <a:lnTo>
                      <a:pt x="74" y="70"/>
                    </a:lnTo>
                    <a:lnTo>
                      <a:pt x="72" y="70"/>
                    </a:lnTo>
                    <a:lnTo>
                      <a:pt x="70" y="70"/>
                    </a:lnTo>
                    <a:lnTo>
                      <a:pt x="68" y="70"/>
                    </a:lnTo>
                    <a:lnTo>
                      <a:pt x="65" y="70"/>
                    </a:lnTo>
                    <a:lnTo>
                      <a:pt x="62" y="70"/>
                    </a:lnTo>
                    <a:lnTo>
                      <a:pt x="60" y="70"/>
                    </a:lnTo>
                    <a:lnTo>
                      <a:pt x="58" y="71"/>
                    </a:lnTo>
                    <a:lnTo>
                      <a:pt x="54" y="72"/>
                    </a:lnTo>
                    <a:lnTo>
                      <a:pt x="50" y="74"/>
                    </a:lnTo>
                    <a:lnTo>
                      <a:pt x="48" y="76"/>
                    </a:lnTo>
                    <a:lnTo>
                      <a:pt x="45" y="78"/>
                    </a:lnTo>
                    <a:lnTo>
                      <a:pt x="44" y="80"/>
                    </a:lnTo>
                    <a:lnTo>
                      <a:pt x="41" y="82"/>
                    </a:lnTo>
                    <a:lnTo>
                      <a:pt x="38" y="83"/>
                    </a:lnTo>
                    <a:lnTo>
                      <a:pt x="33" y="85"/>
                    </a:lnTo>
                    <a:lnTo>
                      <a:pt x="33" y="74"/>
                    </a:lnTo>
                    <a:lnTo>
                      <a:pt x="34" y="74"/>
                    </a:lnTo>
                    <a:lnTo>
                      <a:pt x="35" y="73"/>
                    </a:lnTo>
                    <a:lnTo>
                      <a:pt x="35" y="72"/>
                    </a:lnTo>
                    <a:lnTo>
                      <a:pt x="36" y="71"/>
                    </a:lnTo>
                    <a:lnTo>
                      <a:pt x="39" y="68"/>
                    </a:lnTo>
                    <a:lnTo>
                      <a:pt x="42" y="65"/>
                    </a:lnTo>
                    <a:lnTo>
                      <a:pt x="46" y="63"/>
                    </a:lnTo>
                    <a:lnTo>
                      <a:pt x="51" y="60"/>
                    </a:lnTo>
                    <a:lnTo>
                      <a:pt x="48" y="60"/>
                    </a:lnTo>
                    <a:lnTo>
                      <a:pt x="45" y="61"/>
                    </a:lnTo>
                    <a:lnTo>
                      <a:pt x="42" y="62"/>
                    </a:lnTo>
                    <a:lnTo>
                      <a:pt x="39" y="63"/>
                    </a:lnTo>
                    <a:lnTo>
                      <a:pt x="34" y="65"/>
                    </a:lnTo>
                    <a:lnTo>
                      <a:pt x="30" y="67"/>
                    </a:lnTo>
                    <a:lnTo>
                      <a:pt x="26" y="70"/>
                    </a:lnTo>
                    <a:lnTo>
                      <a:pt x="21" y="72"/>
                    </a:lnTo>
                    <a:lnTo>
                      <a:pt x="19" y="69"/>
                    </a:lnTo>
                    <a:lnTo>
                      <a:pt x="18" y="66"/>
                    </a:lnTo>
                    <a:lnTo>
                      <a:pt x="19" y="63"/>
                    </a:lnTo>
                    <a:lnTo>
                      <a:pt x="21" y="60"/>
                    </a:lnTo>
                    <a:lnTo>
                      <a:pt x="23" y="57"/>
                    </a:lnTo>
                    <a:lnTo>
                      <a:pt x="27" y="55"/>
                    </a:lnTo>
                    <a:lnTo>
                      <a:pt x="30" y="52"/>
                    </a:lnTo>
                    <a:lnTo>
                      <a:pt x="35" y="50"/>
                    </a:lnTo>
                    <a:lnTo>
                      <a:pt x="41" y="48"/>
                    </a:lnTo>
                    <a:lnTo>
                      <a:pt x="46" y="46"/>
                    </a:lnTo>
                    <a:lnTo>
                      <a:pt x="51" y="45"/>
                    </a:lnTo>
                    <a:lnTo>
                      <a:pt x="57" y="43"/>
                    </a:lnTo>
                    <a:lnTo>
                      <a:pt x="62" y="41"/>
                    </a:lnTo>
                    <a:lnTo>
                      <a:pt x="68" y="39"/>
                    </a:lnTo>
                    <a:lnTo>
                      <a:pt x="73" y="37"/>
                    </a:lnTo>
                    <a:lnTo>
                      <a:pt x="78" y="34"/>
                    </a:lnTo>
                    <a:lnTo>
                      <a:pt x="72" y="35"/>
                    </a:lnTo>
                    <a:lnTo>
                      <a:pt x="66" y="35"/>
                    </a:lnTo>
                    <a:lnTo>
                      <a:pt x="61" y="36"/>
                    </a:lnTo>
                    <a:lnTo>
                      <a:pt x="56" y="37"/>
                    </a:lnTo>
                    <a:lnTo>
                      <a:pt x="51" y="37"/>
                    </a:lnTo>
                    <a:lnTo>
                      <a:pt x="45" y="38"/>
                    </a:lnTo>
                    <a:lnTo>
                      <a:pt x="39" y="38"/>
                    </a:lnTo>
                    <a:lnTo>
                      <a:pt x="33" y="38"/>
                    </a:lnTo>
                    <a:lnTo>
                      <a:pt x="29" y="39"/>
                    </a:lnTo>
                    <a:lnTo>
                      <a:pt x="25" y="40"/>
                    </a:lnTo>
                    <a:lnTo>
                      <a:pt x="21" y="42"/>
                    </a:lnTo>
                    <a:lnTo>
                      <a:pt x="17" y="43"/>
                    </a:lnTo>
                    <a:lnTo>
                      <a:pt x="14" y="45"/>
                    </a:lnTo>
                    <a:lnTo>
                      <a:pt x="10" y="46"/>
                    </a:lnTo>
                    <a:lnTo>
                      <a:pt x="6" y="48"/>
                    </a:lnTo>
                    <a:lnTo>
                      <a:pt x="3" y="50"/>
                    </a:lnTo>
                    <a:lnTo>
                      <a:pt x="2" y="48"/>
                    </a:lnTo>
                    <a:lnTo>
                      <a:pt x="1" y="45"/>
                    </a:lnTo>
                    <a:lnTo>
                      <a:pt x="1" y="43"/>
                    </a:lnTo>
                    <a:lnTo>
                      <a:pt x="0" y="40"/>
                    </a:lnTo>
                    <a:lnTo>
                      <a:pt x="3" y="38"/>
                    </a:lnTo>
                    <a:lnTo>
                      <a:pt x="7" y="35"/>
                    </a:lnTo>
                    <a:lnTo>
                      <a:pt x="11" y="32"/>
                    </a:lnTo>
                    <a:lnTo>
                      <a:pt x="14" y="29"/>
                    </a:lnTo>
                    <a:lnTo>
                      <a:pt x="18" y="26"/>
                    </a:lnTo>
                    <a:lnTo>
                      <a:pt x="21" y="23"/>
                    </a:lnTo>
                    <a:lnTo>
                      <a:pt x="25" y="20"/>
                    </a:lnTo>
                    <a:lnTo>
                      <a:pt x="28" y="17"/>
                    </a:lnTo>
                    <a:lnTo>
                      <a:pt x="30" y="15"/>
                    </a:lnTo>
                    <a:lnTo>
                      <a:pt x="33" y="13"/>
                    </a:lnTo>
                    <a:lnTo>
                      <a:pt x="36" y="11"/>
                    </a:lnTo>
                    <a:lnTo>
                      <a:pt x="39" y="9"/>
                    </a:lnTo>
                    <a:lnTo>
                      <a:pt x="42" y="7"/>
                    </a:lnTo>
                    <a:lnTo>
                      <a:pt x="44" y="5"/>
                    </a:lnTo>
                    <a:lnTo>
                      <a:pt x="47" y="2"/>
                    </a:lnTo>
                    <a:lnTo>
                      <a:pt x="49" y="0"/>
                    </a:lnTo>
                    <a:lnTo>
                      <a:pt x="57" y="3"/>
                    </a:lnTo>
                    <a:lnTo>
                      <a:pt x="65" y="6"/>
                    </a:lnTo>
                    <a:lnTo>
                      <a:pt x="71" y="9"/>
                    </a:lnTo>
                    <a:lnTo>
                      <a:pt x="78" y="12"/>
                    </a:lnTo>
                    <a:lnTo>
                      <a:pt x="83" y="16"/>
                    </a:lnTo>
                    <a:lnTo>
                      <a:pt x="89" y="20"/>
                    </a:lnTo>
                    <a:lnTo>
                      <a:pt x="93" y="24"/>
                    </a:lnTo>
                    <a:lnTo>
                      <a:pt x="98" y="28"/>
                    </a:lnTo>
                    <a:close/>
                  </a:path>
                </a:pathLst>
              </a:custGeom>
              <a:solidFill>
                <a:srgbClr val="FFFFFF"/>
              </a:solidFill>
              <a:ln w="9525">
                <a:noFill/>
                <a:round/>
                <a:headEnd/>
                <a:tailEnd/>
              </a:ln>
            </p:spPr>
            <p:txBody>
              <a:bodyPr/>
              <a:lstStyle/>
              <a:p>
                <a:endParaRPr lang="en-US"/>
              </a:p>
            </p:txBody>
          </p:sp>
          <p:sp>
            <p:nvSpPr>
              <p:cNvPr id="24634" name="Freeform 109"/>
              <p:cNvSpPr>
                <a:spLocks/>
              </p:cNvSpPr>
              <p:nvPr/>
            </p:nvSpPr>
            <p:spPr bwMode="auto">
              <a:xfrm>
                <a:off x="4777" y="3441"/>
                <a:ext cx="55" cy="57"/>
              </a:xfrm>
              <a:custGeom>
                <a:avLst/>
                <a:gdLst>
                  <a:gd name="T0" fmla="*/ 37 w 55"/>
                  <a:gd name="T1" fmla="*/ 42 h 57"/>
                  <a:gd name="T2" fmla="*/ 38 w 55"/>
                  <a:gd name="T3" fmla="*/ 44 h 57"/>
                  <a:gd name="T4" fmla="*/ 40 w 55"/>
                  <a:gd name="T5" fmla="*/ 46 h 57"/>
                  <a:gd name="T6" fmla="*/ 43 w 55"/>
                  <a:gd name="T7" fmla="*/ 48 h 57"/>
                  <a:gd name="T8" fmla="*/ 46 w 55"/>
                  <a:gd name="T9" fmla="*/ 49 h 57"/>
                  <a:gd name="T10" fmla="*/ 49 w 55"/>
                  <a:gd name="T11" fmla="*/ 51 h 57"/>
                  <a:gd name="T12" fmla="*/ 52 w 55"/>
                  <a:gd name="T13" fmla="*/ 53 h 57"/>
                  <a:gd name="T14" fmla="*/ 54 w 55"/>
                  <a:gd name="T15" fmla="*/ 55 h 57"/>
                  <a:gd name="T16" fmla="*/ 55 w 55"/>
                  <a:gd name="T17" fmla="*/ 57 h 57"/>
                  <a:gd name="T18" fmla="*/ 43 w 55"/>
                  <a:gd name="T19" fmla="*/ 53 h 57"/>
                  <a:gd name="T20" fmla="*/ 34 w 55"/>
                  <a:gd name="T21" fmla="*/ 49 h 57"/>
                  <a:gd name="T22" fmla="*/ 27 w 55"/>
                  <a:gd name="T23" fmla="*/ 43 h 57"/>
                  <a:gd name="T24" fmla="*/ 21 w 55"/>
                  <a:gd name="T25" fmla="*/ 38 h 57"/>
                  <a:gd name="T26" fmla="*/ 17 w 55"/>
                  <a:gd name="T27" fmla="*/ 31 h 57"/>
                  <a:gd name="T28" fmla="*/ 14 w 55"/>
                  <a:gd name="T29" fmla="*/ 25 h 57"/>
                  <a:gd name="T30" fmla="*/ 13 w 55"/>
                  <a:gd name="T31" fmla="*/ 18 h 57"/>
                  <a:gd name="T32" fmla="*/ 13 w 55"/>
                  <a:gd name="T33" fmla="*/ 11 h 57"/>
                  <a:gd name="T34" fmla="*/ 10 w 55"/>
                  <a:gd name="T35" fmla="*/ 8 h 57"/>
                  <a:gd name="T36" fmla="*/ 7 w 55"/>
                  <a:gd name="T37" fmla="*/ 5 h 57"/>
                  <a:gd name="T38" fmla="*/ 3 w 55"/>
                  <a:gd name="T39" fmla="*/ 3 h 57"/>
                  <a:gd name="T40" fmla="*/ 0 w 55"/>
                  <a:gd name="T41" fmla="*/ 0 h 57"/>
                  <a:gd name="T42" fmla="*/ 12 w 55"/>
                  <a:gd name="T43" fmla="*/ 4 h 57"/>
                  <a:gd name="T44" fmla="*/ 20 w 55"/>
                  <a:gd name="T45" fmla="*/ 8 h 57"/>
                  <a:gd name="T46" fmla="*/ 27 w 55"/>
                  <a:gd name="T47" fmla="*/ 12 h 57"/>
                  <a:gd name="T48" fmla="*/ 31 w 55"/>
                  <a:gd name="T49" fmla="*/ 18 h 57"/>
                  <a:gd name="T50" fmla="*/ 34 w 55"/>
                  <a:gd name="T51" fmla="*/ 23 h 57"/>
                  <a:gd name="T52" fmla="*/ 36 w 55"/>
                  <a:gd name="T53" fmla="*/ 29 h 57"/>
                  <a:gd name="T54" fmla="*/ 36 w 55"/>
                  <a:gd name="T55" fmla="*/ 36 h 57"/>
                  <a:gd name="T56" fmla="*/ 37 w 55"/>
                  <a:gd name="T57" fmla="*/ 42 h 5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5"/>
                  <a:gd name="T88" fmla="*/ 0 h 57"/>
                  <a:gd name="T89" fmla="*/ 55 w 55"/>
                  <a:gd name="T90" fmla="*/ 57 h 57"/>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5" h="57">
                    <a:moveTo>
                      <a:pt x="37" y="42"/>
                    </a:moveTo>
                    <a:lnTo>
                      <a:pt x="38" y="44"/>
                    </a:lnTo>
                    <a:lnTo>
                      <a:pt x="40" y="46"/>
                    </a:lnTo>
                    <a:lnTo>
                      <a:pt x="43" y="48"/>
                    </a:lnTo>
                    <a:lnTo>
                      <a:pt x="46" y="49"/>
                    </a:lnTo>
                    <a:lnTo>
                      <a:pt x="49" y="51"/>
                    </a:lnTo>
                    <a:lnTo>
                      <a:pt x="52" y="53"/>
                    </a:lnTo>
                    <a:lnTo>
                      <a:pt x="54" y="55"/>
                    </a:lnTo>
                    <a:lnTo>
                      <a:pt x="55" y="57"/>
                    </a:lnTo>
                    <a:lnTo>
                      <a:pt x="43" y="53"/>
                    </a:lnTo>
                    <a:lnTo>
                      <a:pt x="34" y="49"/>
                    </a:lnTo>
                    <a:lnTo>
                      <a:pt x="27" y="43"/>
                    </a:lnTo>
                    <a:lnTo>
                      <a:pt x="21" y="38"/>
                    </a:lnTo>
                    <a:lnTo>
                      <a:pt x="17" y="31"/>
                    </a:lnTo>
                    <a:lnTo>
                      <a:pt x="14" y="25"/>
                    </a:lnTo>
                    <a:lnTo>
                      <a:pt x="13" y="18"/>
                    </a:lnTo>
                    <a:lnTo>
                      <a:pt x="13" y="11"/>
                    </a:lnTo>
                    <a:lnTo>
                      <a:pt x="10" y="8"/>
                    </a:lnTo>
                    <a:lnTo>
                      <a:pt x="7" y="5"/>
                    </a:lnTo>
                    <a:lnTo>
                      <a:pt x="3" y="3"/>
                    </a:lnTo>
                    <a:lnTo>
                      <a:pt x="0" y="0"/>
                    </a:lnTo>
                    <a:lnTo>
                      <a:pt x="12" y="4"/>
                    </a:lnTo>
                    <a:lnTo>
                      <a:pt x="20" y="8"/>
                    </a:lnTo>
                    <a:lnTo>
                      <a:pt x="27" y="12"/>
                    </a:lnTo>
                    <a:lnTo>
                      <a:pt x="31" y="18"/>
                    </a:lnTo>
                    <a:lnTo>
                      <a:pt x="34" y="23"/>
                    </a:lnTo>
                    <a:lnTo>
                      <a:pt x="36" y="29"/>
                    </a:lnTo>
                    <a:lnTo>
                      <a:pt x="36" y="36"/>
                    </a:lnTo>
                    <a:lnTo>
                      <a:pt x="37" y="42"/>
                    </a:lnTo>
                    <a:close/>
                  </a:path>
                </a:pathLst>
              </a:custGeom>
              <a:solidFill>
                <a:srgbClr val="FFFFFF"/>
              </a:solidFill>
              <a:ln w="9525">
                <a:noFill/>
                <a:round/>
                <a:headEnd/>
                <a:tailEnd/>
              </a:ln>
            </p:spPr>
            <p:txBody>
              <a:bodyPr/>
              <a:lstStyle/>
              <a:p>
                <a:endParaRPr lang="en-US"/>
              </a:p>
            </p:txBody>
          </p:sp>
          <p:sp>
            <p:nvSpPr>
              <p:cNvPr id="24635" name="Freeform 110"/>
              <p:cNvSpPr>
                <a:spLocks/>
              </p:cNvSpPr>
              <p:nvPr/>
            </p:nvSpPr>
            <p:spPr bwMode="auto">
              <a:xfrm>
                <a:off x="4825" y="3462"/>
                <a:ext cx="15" cy="11"/>
              </a:xfrm>
              <a:custGeom>
                <a:avLst/>
                <a:gdLst>
                  <a:gd name="T0" fmla="*/ 12 w 15"/>
                  <a:gd name="T1" fmla="*/ 2 h 11"/>
                  <a:gd name="T2" fmla="*/ 13 w 15"/>
                  <a:gd name="T3" fmla="*/ 3 h 11"/>
                  <a:gd name="T4" fmla="*/ 14 w 15"/>
                  <a:gd name="T5" fmla="*/ 4 h 11"/>
                  <a:gd name="T6" fmla="*/ 15 w 15"/>
                  <a:gd name="T7" fmla="*/ 6 h 11"/>
                  <a:gd name="T8" fmla="*/ 15 w 15"/>
                  <a:gd name="T9" fmla="*/ 7 h 11"/>
                  <a:gd name="T10" fmla="*/ 13 w 15"/>
                  <a:gd name="T11" fmla="*/ 8 h 11"/>
                  <a:gd name="T12" fmla="*/ 12 w 15"/>
                  <a:gd name="T13" fmla="*/ 9 h 11"/>
                  <a:gd name="T14" fmla="*/ 12 w 15"/>
                  <a:gd name="T15" fmla="*/ 10 h 11"/>
                  <a:gd name="T16" fmla="*/ 12 w 15"/>
                  <a:gd name="T17" fmla="*/ 11 h 11"/>
                  <a:gd name="T18" fmla="*/ 6 w 15"/>
                  <a:gd name="T19" fmla="*/ 9 h 11"/>
                  <a:gd name="T20" fmla="*/ 2 w 15"/>
                  <a:gd name="T21" fmla="*/ 6 h 11"/>
                  <a:gd name="T22" fmla="*/ 0 w 15"/>
                  <a:gd name="T23" fmla="*/ 4 h 11"/>
                  <a:gd name="T24" fmla="*/ 0 w 15"/>
                  <a:gd name="T25" fmla="*/ 0 h 11"/>
                  <a:gd name="T26" fmla="*/ 3 w 15"/>
                  <a:gd name="T27" fmla="*/ 0 h 11"/>
                  <a:gd name="T28" fmla="*/ 6 w 15"/>
                  <a:gd name="T29" fmla="*/ 0 h 11"/>
                  <a:gd name="T30" fmla="*/ 9 w 15"/>
                  <a:gd name="T31" fmla="*/ 1 h 11"/>
                  <a:gd name="T32" fmla="*/ 12 w 15"/>
                  <a:gd name="T33" fmla="*/ 2 h 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
                  <a:gd name="T52" fmla="*/ 0 h 11"/>
                  <a:gd name="T53" fmla="*/ 15 w 15"/>
                  <a:gd name="T54" fmla="*/ 11 h 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 h="11">
                    <a:moveTo>
                      <a:pt x="12" y="2"/>
                    </a:moveTo>
                    <a:lnTo>
                      <a:pt x="13" y="3"/>
                    </a:lnTo>
                    <a:lnTo>
                      <a:pt x="14" y="4"/>
                    </a:lnTo>
                    <a:lnTo>
                      <a:pt x="15" y="6"/>
                    </a:lnTo>
                    <a:lnTo>
                      <a:pt x="15" y="7"/>
                    </a:lnTo>
                    <a:lnTo>
                      <a:pt x="13" y="8"/>
                    </a:lnTo>
                    <a:lnTo>
                      <a:pt x="12" y="9"/>
                    </a:lnTo>
                    <a:lnTo>
                      <a:pt x="12" y="10"/>
                    </a:lnTo>
                    <a:lnTo>
                      <a:pt x="12" y="11"/>
                    </a:lnTo>
                    <a:lnTo>
                      <a:pt x="6" y="9"/>
                    </a:lnTo>
                    <a:lnTo>
                      <a:pt x="2" y="6"/>
                    </a:lnTo>
                    <a:lnTo>
                      <a:pt x="0" y="4"/>
                    </a:lnTo>
                    <a:lnTo>
                      <a:pt x="0" y="0"/>
                    </a:lnTo>
                    <a:lnTo>
                      <a:pt x="3" y="0"/>
                    </a:lnTo>
                    <a:lnTo>
                      <a:pt x="6" y="0"/>
                    </a:lnTo>
                    <a:lnTo>
                      <a:pt x="9" y="1"/>
                    </a:lnTo>
                    <a:lnTo>
                      <a:pt x="12" y="2"/>
                    </a:lnTo>
                    <a:close/>
                  </a:path>
                </a:pathLst>
              </a:custGeom>
              <a:solidFill>
                <a:srgbClr val="FFFFFF"/>
              </a:solidFill>
              <a:ln w="9525">
                <a:noFill/>
                <a:round/>
                <a:headEnd/>
                <a:tailEnd/>
              </a:ln>
            </p:spPr>
            <p:txBody>
              <a:bodyPr/>
              <a:lstStyle/>
              <a:p>
                <a:endParaRPr lang="en-US"/>
              </a:p>
            </p:txBody>
          </p:sp>
          <p:sp>
            <p:nvSpPr>
              <p:cNvPr id="24636" name="Freeform 111"/>
              <p:cNvSpPr>
                <a:spLocks/>
              </p:cNvSpPr>
              <p:nvPr/>
            </p:nvSpPr>
            <p:spPr bwMode="auto">
              <a:xfrm>
                <a:off x="5028" y="3477"/>
                <a:ext cx="331" cy="73"/>
              </a:xfrm>
              <a:custGeom>
                <a:avLst/>
                <a:gdLst>
                  <a:gd name="T0" fmla="*/ 290 w 331"/>
                  <a:gd name="T1" fmla="*/ 12 h 73"/>
                  <a:gd name="T2" fmla="*/ 317 w 331"/>
                  <a:gd name="T3" fmla="*/ 21 h 73"/>
                  <a:gd name="T4" fmla="*/ 330 w 331"/>
                  <a:gd name="T5" fmla="*/ 28 h 73"/>
                  <a:gd name="T6" fmla="*/ 321 w 331"/>
                  <a:gd name="T7" fmla="*/ 40 h 73"/>
                  <a:gd name="T8" fmla="*/ 319 w 331"/>
                  <a:gd name="T9" fmla="*/ 44 h 73"/>
                  <a:gd name="T10" fmla="*/ 301 w 331"/>
                  <a:gd name="T11" fmla="*/ 35 h 73"/>
                  <a:gd name="T12" fmla="*/ 274 w 331"/>
                  <a:gd name="T13" fmla="*/ 25 h 73"/>
                  <a:gd name="T14" fmla="*/ 244 w 331"/>
                  <a:gd name="T15" fmla="*/ 18 h 73"/>
                  <a:gd name="T16" fmla="*/ 211 w 331"/>
                  <a:gd name="T17" fmla="*/ 14 h 73"/>
                  <a:gd name="T18" fmla="*/ 207 w 331"/>
                  <a:gd name="T19" fmla="*/ 16 h 73"/>
                  <a:gd name="T20" fmla="*/ 244 w 331"/>
                  <a:gd name="T21" fmla="*/ 27 h 73"/>
                  <a:gd name="T22" fmla="*/ 281 w 331"/>
                  <a:gd name="T23" fmla="*/ 46 h 73"/>
                  <a:gd name="T24" fmla="*/ 278 w 331"/>
                  <a:gd name="T25" fmla="*/ 52 h 73"/>
                  <a:gd name="T26" fmla="*/ 263 w 331"/>
                  <a:gd name="T27" fmla="*/ 54 h 73"/>
                  <a:gd name="T28" fmla="*/ 243 w 331"/>
                  <a:gd name="T29" fmla="*/ 51 h 73"/>
                  <a:gd name="T30" fmla="*/ 221 w 331"/>
                  <a:gd name="T31" fmla="*/ 49 h 73"/>
                  <a:gd name="T32" fmla="*/ 205 w 331"/>
                  <a:gd name="T33" fmla="*/ 47 h 73"/>
                  <a:gd name="T34" fmla="*/ 192 w 331"/>
                  <a:gd name="T35" fmla="*/ 45 h 73"/>
                  <a:gd name="T36" fmla="*/ 197 w 331"/>
                  <a:gd name="T37" fmla="*/ 48 h 73"/>
                  <a:gd name="T38" fmla="*/ 219 w 331"/>
                  <a:gd name="T39" fmla="*/ 53 h 73"/>
                  <a:gd name="T40" fmla="*/ 229 w 331"/>
                  <a:gd name="T41" fmla="*/ 61 h 73"/>
                  <a:gd name="T42" fmla="*/ 214 w 331"/>
                  <a:gd name="T43" fmla="*/ 64 h 73"/>
                  <a:gd name="T44" fmla="*/ 200 w 331"/>
                  <a:gd name="T45" fmla="*/ 64 h 73"/>
                  <a:gd name="T46" fmla="*/ 186 w 331"/>
                  <a:gd name="T47" fmla="*/ 58 h 73"/>
                  <a:gd name="T48" fmla="*/ 165 w 331"/>
                  <a:gd name="T49" fmla="*/ 53 h 73"/>
                  <a:gd name="T50" fmla="*/ 150 w 331"/>
                  <a:gd name="T51" fmla="*/ 51 h 73"/>
                  <a:gd name="T52" fmla="*/ 153 w 331"/>
                  <a:gd name="T53" fmla="*/ 58 h 73"/>
                  <a:gd name="T54" fmla="*/ 143 w 331"/>
                  <a:gd name="T55" fmla="*/ 64 h 73"/>
                  <a:gd name="T56" fmla="*/ 135 w 331"/>
                  <a:gd name="T57" fmla="*/ 58 h 73"/>
                  <a:gd name="T58" fmla="*/ 121 w 331"/>
                  <a:gd name="T59" fmla="*/ 51 h 73"/>
                  <a:gd name="T60" fmla="*/ 110 w 331"/>
                  <a:gd name="T61" fmla="*/ 43 h 73"/>
                  <a:gd name="T62" fmla="*/ 104 w 331"/>
                  <a:gd name="T63" fmla="*/ 43 h 73"/>
                  <a:gd name="T64" fmla="*/ 118 w 331"/>
                  <a:gd name="T65" fmla="*/ 56 h 73"/>
                  <a:gd name="T66" fmla="*/ 112 w 331"/>
                  <a:gd name="T67" fmla="*/ 68 h 73"/>
                  <a:gd name="T68" fmla="*/ 93 w 331"/>
                  <a:gd name="T69" fmla="*/ 68 h 73"/>
                  <a:gd name="T70" fmla="*/ 76 w 331"/>
                  <a:gd name="T71" fmla="*/ 66 h 73"/>
                  <a:gd name="T72" fmla="*/ 60 w 331"/>
                  <a:gd name="T73" fmla="*/ 65 h 73"/>
                  <a:gd name="T74" fmla="*/ 36 w 331"/>
                  <a:gd name="T75" fmla="*/ 59 h 73"/>
                  <a:gd name="T76" fmla="*/ 21 w 331"/>
                  <a:gd name="T77" fmla="*/ 55 h 73"/>
                  <a:gd name="T78" fmla="*/ 27 w 331"/>
                  <a:gd name="T79" fmla="*/ 64 h 73"/>
                  <a:gd name="T80" fmla="*/ 15 w 331"/>
                  <a:gd name="T81" fmla="*/ 68 h 73"/>
                  <a:gd name="T82" fmla="*/ 0 w 331"/>
                  <a:gd name="T83" fmla="*/ 47 h 73"/>
                  <a:gd name="T84" fmla="*/ 44 w 331"/>
                  <a:gd name="T85" fmla="*/ 42 h 73"/>
                  <a:gd name="T86" fmla="*/ 85 w 331"/>
                  <a:gd name="T87" fmla="*/ 34 h 73"/>
                  <a:gd name="T88" fmla="*/ 100 w 331"/>
                  <a:gd name="T89" fmla="*/ 30 h 73"/>
                  <a:gd name="T90" fmla="*/ 87 w 331"/>
                  <a:gd name="T91" fmla="*/ 31 h 73"/>
                  <a:gd name="T92" fmla="*/ 72 w 331"/>
                  <a:gd name="T93" fmla="*/ 30 h 73"/>
                  <a:gd name="T94" fmla="*/ 78 w 331"/>
                  <a:gd name="T95" fmla="*/ 22 h 73"/>
                  <a:gd name="T96" fmla="*/ 118 w 331"/>
                  <a:gd name="T97" fmla="*/ 24 h 73"/>
                  <a:gd name="T98" fmla="*/ 156 w 331"/>
                  <a:gd name="T99" fmla="*/ 29 h 73"/>
                  <a:gd name="T100" fmla="*/ 167 w 331"/>
                  <a:gd name="T101" fmla="*/ 30 h 73"/>
                  <a:gd name="T102" fmla="*/ 179 w 331"/>
                  <a:gd name="T103" fmla="*/ 30 h 73"/>
                  <a:gd name="T104" fmla="*/ 163 w 331"/>
                  <a:gd name="T105" fmla="*/ 24 h 73"/>
                  <a:gd name="T106" fmla="*/ 144 w 331"/>
                  <a:gd name="T107" fmla="*/ 20 h 73"/>
                  <a:gd name="T108" fmla="*/ 151 w 331"/>
                  <a:gd name="T109" fmla="*/ 14 h 73"/>
                  <a:gd name="T110" fmla="*/ 162 w 331"/>
                  <a:gd name="T111" fmla="*/ 10 h 73"/>
                  <a:gd name="T112" fmla="*/ 189 w 331"/>
                  <a:gd name="T113" fmla="*/ 9 h 73"/>
                  <a:gd name="T114" fmla="*/ 212 w 331"/>
                  <a:gd name="T115" fmla="*/ 4 h 73"/>
                  <a:gd name="T116" fmla="*/ 235 w 331"/>
                  <a:gd name="T117" fmla="*/ 0 h 73"/>
                  <a:gd name="T118" fmla="*/ 261 w 331"/>
                  <a:gd name="T119" fmla="*/ 3 h 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331"/>
                  <a:gd name="T181" fmla="*/ 0 h 73"/>
                  <a:gd name="T182" fmla="*/ 331 w 331"/>
                  <a:gd name="T183" fmla="*/ 73 h 7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331" h="73">
                    <a:moveTo>
                      <a:pt x="270" y="5"/>
                    </a:moveTo>
                    <a:lnTo>
                      <a:pt x="276" y="7"/>
                    </a:lnTo>
                    <a:lnTo>
                      <a:pt x="284" y="9"/>
                    </a:lnTo>
                    <a:lnTo>
                      <a:pt x="290" y="12"/>
                    </a:lnTo>
                    <a:lnTo>
                      <a:pt x="297" y="14"/>
                    </a:lnTo>
                    <a:lnTo>
                      <a:pt x="303" y="16"/>
                    </a:lnTo>
                    <a:lnTo>
                      <a:pt x="310" y="18"/>
                    </a:lnTo>
                    <a:lnTo>
                      <a:pt x="317" y="21"/>
                    </a:lnTo>
                    <a:lnTo>
                      <a:pt x="324" y="23"/>
                    </a:lnTo>
                    <a:lnTo>
                      <a:pt x="327" y="25"/>
                    </a:lnTo>
                    <a:lnTo>
                      <a:pt x="329" y="26"/>
                    </a:lnTo>
                    <a:lnTo>
                      <a:pt x="330" y="28"/>
                    </a:lnTo>
                    <a:lnTo>
                      <a:pt x="331" y="30"/>
                    </a:lnTo>
                    <a:lnTo>
                      <a:pt x="327" y="33"/>
                    </a:lnTo>
                    <a:lnTo>
                      <a:pt x="324" y="36"/>
                    </a:lnTo>
                    <a:lnTo>
                      <a:pt x="321" y="40"/>
                    </a:lnTo>
                    <a:lnTo>
                      <a:pt x="320" y="43"/>
                    </a:lnTo>
                    <a:lnTo>
                      <a:pt x="319" y="43"/>
                    </a:lnTo>
                    <a:lnTo>
                      <a:pt x="319" y="44"/>
                    </a:lnTo>
                    <a:lnTo>
                      <a:pt x="318" y="44"/>
                    </a:lnTo>
                    <a:lnTo>
                      <a:pt x="313" y="41"/>
                    </a:lnTo>
                    <a:lnTo>
                      <a:pt x="307" y="38"/>
                    </a:lnTo>
                    <a:lnTo>
                      <a:pt x="301" y="35"/>
                    </a:lnTo>
                    <a:lnTo>
                      <a:pt x="294" y="32"/>
                    </a:lnTo>
                    <a:lnTo>
                      <a:pt x="288" y="30"/>
                    </a:lnTo>
                    <a:lnTo>
                      <a:pt x="281" y="27"/>
                    </a:lnTo>
                    <a:lnTo>
                      <a:pt x="274" y="25"/>
                    </a:lnTo>
                    <a:lnTo>
                      <a:pt x="267" y="23"/>
                    </a:lnTo>
                    <a:lnTo>
                      <a:pt x="260" y="22"/>
                    </a:lnTo>
                    <a:lnTo>
                      <a:pt x="252" y="20"/>
                    </a:lnTo>
                    <a:lnTo>
                      <a:pt x="244" y="18"/>
                    </a:lnTo>
                    <a:lnTo>
                      <a:pt x="236" y="17"/>
                    </a:lnTo>
                    <a:lnTo>
                      <a:pt x="228" y="16"/>
                    </a:lnTo>
                    <a:lnTo>
                      <a:pt x="219" y="15"/>
                    </a:lnTo>
                    <a:lnTo>
                      <a:pt x="211" y="14"/>
                    </a:lnTo>
                    <a:lnTo>
                      <a:pt x="202" y="13"/>
                    </a:lnTo>
                    <a:lnTo>
                      <a:pt x="203" y="15"/>
                    </a:lnTo>
                    <a:lnTo>
                      <a:pt x="205" y="15"/>
                    </a:lnTo>
                    <a:lnTo>
                      <a:pt x="207" y="16"/>
                    </a:lnTo>
                    <a:lnTo>
                      <a:pt x="210" y="17"/>
                    </a:lnTo>
                    <a:lnTo>
                      <a:pt x="223" y="19"/>
                    </a:lnTo>
                    <a:lnTo>
                      <a:pt x="234" y="23"/>
                    </a:lnTo>
                    <a:lnTo>
                      <a:pt x="244" y="27"/>
                    </a:lnTo>
                    <a:lnTo>
                      <a:pt x="254" y="32"/>
                    </a:lnTo>
                    <a:lnTo>
                      <a:pt x="263" y="36"/>
                    </a:lnTo>
                    <a:lnTo>
                      <a:pt x="272" y="41"/>
                    </a:lnTo>
                    <a:lnTo>
                      <a:pt x="281" y="46"/>
                    </a:lnTo>
                    <a:lnTo>
                      <a:pt x="291" y="50"/>
                    </a:lnTo>
                    <a:lnTo>
                      <a:pt x="286" y="51"/>
                    </a:lnTo>
                    <a:lnTo>
                      <a:pt x="282" y="51"/>
                    </a:lnTo>
                    <a:lnTo>
                      <a:pt x="278" y="52"/>
                    </a:lnTo>
                    <a:lnTo>
                      <a:pt x="275" y="53"/>
                    </a:lnTo>
                    <a:lnTo>
                      <a:pt x="271" y="54"/>
                    </a:lnTo>
                    <a:lnTo>
                      <a:pt x="267" y="54"/>
                    </a:lnTo>
                    <a:lnTo>
                      <a:pt x="263" y="54"/>
                    </a:lnTo>
                    <a:lnTo>
                      <a:pt x="258" y="54"/>
                    </a:lnTo>
                    <a:lnTo>
                      <a:pt x="253" y="53"/>
                    </a:lnTo>
                    <a:lnTo>
                      <a:pt x="248" y="52"/>
                    </a:lnTo>
                    <a:lnTo>
                      <a:pt x="243" y="51"/>
                    </a:lnTo>
                    <a:lnTo>
                      <a:pt x="237" y="51"/>
                    </a:lnTo>
                    <a:lnTo>
                      <a:pt x="232" y="50"/>
                    </a:lnTo>
                    <a:lnTo>
                      <a:pt x="227" y="50"/>
                    </a:lnTo>
                    <a:lnTo>
                      <a:pt x="221" y="49"/>
                    </a:lnTo>
                    <a:lnTo>
                      <a:pt x="215" y="48"/>
                    </a:lnTo>
                    <a:lnTo>
                      <a:pt x="212" y="48"/>
                    </a:lnTo>
                    <a:lnTo>
                      <a:pt x="209" y="48"/>
                    </a:lnTo>
                    <a:lnTo>
                      <a:pt x="205" y="47"/>
                    </a:lnTo>
                    <a:lnTo>
                      <a:pt x="202" y="46"/>
                    </a:lnTo>
                    <a:lnTo>
                      <a:pt x="198" y="46"/>
                    </a:lnTo>
                    <a:lnTo>
                      <a:pt x="195" y="46"/>
                    </a:lnTo>
                    <a:lnTo>
                      <a:pt x="192" y="45"/>
                    </a:lnTo>
                    <a:lnTo>
                      <a:pt x="188" y="45"/>
                    </a:lnTo>
                    <a:lnTo>
                      <a:pt x="187" y="45"/>
                    </a:lnTo>
                    <a:lnTo>
                      <a:pt x="192" y="47"/>
                    </a:lnTo>
                    <a:lnTo>
                      <a:pt x="197" y="48"/>
                    </a:lnTo>
                    <a:lnTo>
                      <a:pt x="203" y="49"/>
                    </a:lnTo>
                    <a:lnTo>
                      <a:pt x="208" y="50"/>
                    </a:lnTo>
                    <a:lnTo>
                      <a:pt x="213" y="52"/>
                    </a:lnTo>
                    <a:lnTo>
                      <a:pt x="219" y="53"/>
                    </a:lnTo>
                    <a:lnTo>
                      <a:pt x="224" y="55"/>
                    </a:lnTo>
                    <a:lnTo>
                      <a:pt x="228" y="57"/>
                    </a:lnTo>
                    <a:lnTo>
                      <a:pt x="233" y="61"/>
                    </a:lnTo>
                    <a:lnTo>
                      <a:pt x="229" y="61"/>
                    </a:lnTo>
                    <a:lnTo>
                      <a:pt x="225" y="62"/>
                    </a:lnTo>
                    <a:lnTo>
                      <a:pt x="221" y="63"/>
                    </a:lnTo>
                    <a:lnTo>
                      <a:pt x="218" y="63"/>
                    </a:lnTo>
                    <a:lnTo>
                      <a:pt x="214" y="64"/>
                    </a:lnTo>
                    <a:lnTo>
                      <a:pt x="210" y="65"/>
                    </a:lnTo>
                    <a:lnTo>
                      <a:pt x="206" y="65"/>
                    </a:lnTo>
                    <a:lnTo>
                      <a:pt x="202" y="66"/>
                    </a:lnTo>
                    <a:lnTo>
                      <a:pt x="200" y="64"/>
                    </a:lnTo>
                    <a:lnTo>
                      <a:pt x="198" y="63"/>
                    </a:lnTo>
                    <a:lnTo>
                      <a:pt x="195" y="61"/>
                    </a:lnTo>
                    <a:lnTo>
                      <a:pt x="191" y="60"/>
                    </a:lnTo>
                    <a:lnTo>
                      <a:pt x="186" y="58"/>
                    </a:lnTo>
                    <a:lnTo>
                      <a:pt x="181" y="56"/>
                    </a:lnTo>
                    <a:lnTo>
                      <a:pt x="176" y="55"/>
                    </a:lnTo>
                    <a:lnTo>
                      <a:pt x="171" y="54"/>
                    </a:lnTo>
                    <a:lnTo>
                      <a:pt x="165" y="53"/>
                    </a:lnTo>
                    <a:lnTo>
                      <a:pt x="159" y="52"/>
                    </a:lnTo>
                    <a:lnTo>
                      <a:pt x="153" y="51"/>
                    </a:lnTo>
                    <a:lnTo>
                      <a:pt x="148" y="50"/>
                    </a:lnTo>
                    <a:lnTo>
                      <a:pt x="150" y="51"/>
                    </a:lnTo>
                    <a:lnTo>
                      <a:pt x="152" y="53"/>
                    </a:lnTo>
                    <a:lnTo>
                      <a:pt x="154" y="54"/>
                    </a:lnTo>
                    <a:lnTo>
                      <a:pt x="154" y="56"/>
                    </a:lnTo>
                    <a:lnTo>
                      <a:pt x="153" y="58"/>
                    </a:lnTo>
                    <a:lnTo>
                      <a:pt x="150" y="60"/>
                    </a:lnTo>
                    <a:lnTo>
                      <a:pt x="147" y="62"/>
                    </a:lnTo>
                    <a:lnTo>
                      <a:pt x="145" y="64"/>
                    </a:lnTo>
                    <a:lnTo>
                      <a:pt x="143" y="64"/>
                    </a:lnTo>
                    <a:lnTo>
                      <a:pt x="142" y="63"/>
                    </a:lnTo>
                    <a:lnTo>
                      <a:pt x="141" y="61"/>
                    </a:lnTo>
                    <a:lnTo>
                      <a:pt x="139" y="61"/>
                    </a:lnTo>
                    <a:lnTo>
                      <a:pt x="135" y="58"/>
                    </a:lnTo>
                    <a:lnTo>
                      <a:pt x="132" y="56"/>
                    </a:lnTo>
                    <a:lnTo>
                      <a:pt x="128" y="54"/>
                    </a:lnTo>
                    <a:lnTo>
                      <a:pt x="124" y="53"/>
                    </a:lnTo>
                    <a:lnTo>
                      <a:pt x="121" y="51"/>
                    </a:lnTo>
                    <a:lnTo>
                      <a:pt x="118" y="49"/>
                    </a:lnTo>
                    <a:lnTo>
                      <a:pt x="115" y="46"/>
                    </a:lnTo>
                    <a:lnTo>
                      <a:pt x="112" y="44"/>
                    </a:lnTo>
                    <a:lnTo>
                      <a:pt x="110" y="43"/>
                    </a:lnTo>
                    <a:lnTo>
                      <a:pt x="107" y="41"/>
                    </a:lnTo>
                    <a:lnTo>
                      <a:pt x="103" y="40"/>
                    </a:lnTo>
                    <a:lnTo>
                      <a:pt x="100" y="39"/>
                    </a:lnTo>
                    <a:lnTo>
                      <a:pt x="104" y="43"/>
                    </a:lnTo>
                    <a:lnTo>
                      <a:pt x="108" y="46"/>
                    </a:lnTo>
                    <a:lnTo>
                      <a:pt x="112" y="50"/>
                    </a:lnTo>
                    <a:lnTo>
                      <a:pt x="115" y="53"/>
                    </a:lnTo>
                    <a:lnTo>
                      <a:pt x="118" y="56"/>
                    </a:lnTo>
                    <a:lnTo>
                      <a:pt x="120" y="60"/>
                    </a:lnTo>
                    <a:lnTo>
                      <a:pt x="120" y="64"/>
                    </a:lnTo>
                    <a:lnTo>
                      <a:pt x="117" y="67"/>
                    </a:lnTo>
                    <a:lnTo>
                      <a:pt x="112" y="68"/>
                    </a:lnTo>
                    <a:lnTo>
                      <a:pt x="108" y="68"/>
                    </a:lnTo>
                    <a:lnTo>
                      <a:pt x="103" y="68"/>
                    </a:lnTo>
                    <a:lnTo>
                      <a:pt x="98" y="68"/>
                    </a:lnTo>
                    <a:lnTo>
                      <a:pt x="93" y="68"/>
                    </a:lnTo>
                    <a:lnTo>
                      <a:pt x="88" y="67"/>
                    </a:lnTo>
                    <a:lnTo>
                      <a:pt x="84" y="67"/>
                    </a:lnTo>
                    <a:lnTo>
                      <a:pt x="79" y="67"/>
                    </a:lnTo>
                    <a:lnTo>
                      <a:pt x="76" y="66"/>
                    </a:lnTo>
                    <a:lnTo>
                      <a:pt x="73" y="66"/>
                    </a:lnTo>
                    <a:lnTo>
                      <a:pt x="70" y="66"/>
                    </a:lnTo>
                    <a:lnTo>
                      <a:pt x="67" y="66"/>
                    </a:lnTo>
                    <a:lnTo>
                      <a:pt x="60" y="65"/>
                    </a:lnTo>
                    <a:lnTo>
                      <a:pt x="54" y="64"/>
                    </a:lnTo>
                    <a:lnTo>
                      <a:pt x="48" y="63"/>
                    </a:lnTo>
                    <a:lnTo>
                      <a:pt x="42" y="61"/>
                    </a:lnTo>
                    <a:lnTo>
                      <a:pt x="36" y="59"/>
                    </a:lnTo>
                    <a:lnTo>
                      <a:pt x="30" y="58"/>
                    </a:lnTo>
                    <a:lnTo>
                      <a:pt x="25" y="55"/>
                    </a:lnTo>
                    <a:lnTo>
                      <a:pt x="20" y="53"/>
                    </a:lnTo>
                    <a:lnTo>
                      <a:pt x="21" y="55"/>
                    </a:lnTo>
                    <a:lnTo>
                      <a:pt x="24" y="57"/>
                    </a:lnTo>
                    <a:lnTo>
                      <a:pt x="26" y="59"/>
                    </a:lnTo>
                    <a:lnTo>
                      <a:pt x="28" y="61"/>
                    </a:lnTo>
                    <a:lnTo>
                      <a:pt x="27" y="64"/>
                    </a:lnTo>
                    <a:lnTo>
                      <a:pt x="24" y="68"/>
                    </a:lnTo>
                    <a:lnTo>
                      <a:pt x="20" y="71"/>
                    </a:lnTo>
                    <a:lnTo>
                      <a:pt x="14" y="73"/>
                    </a:lnTo>
                    <a:lnTo>
                      <a:pt x="15" y="68"/>
                    </a:lnTo>
                    <a:lnTo>
                      <a:pt x="15" y="63"/>
                    </a:lnTo>
                    <a:lnTo>
                      <a:pt x="15" y="58"/>
                    </a:lnTo>
                    <a:lnTo>
                      <a:pt x="13" y="53"/>
                    </a:lnTo>
                    <a:lnTo>
                      <a:pt x="0" y="47"/>
                    </a:lnTo>
                    <a:lnTo>
                      <a:pt x="12" y="46"/>
                    </a:lnTo>
                    <a:lnTo>
                      <a:pt x="23" y="45"/>
                    </a:lnTo>
                    <a:lnTo>
                      <a:pt x="34" y="44"/>
                    </a:lnTo>
                    <a:lnTo>
                      <a:pt x="44" y="42"/>
                    </a:lnTo>
                    <a:lnTo>
                      <a:pt x="54" y="40"/>
                    </a:lnTo>
                    <a:lnTo>
                      <a:pt x="64" y="38"/>
                    </a:lnTo>
                    <a:lnTo>
                      <a:pt x="74" y="36"/>
                    </a:lnTo>
                    <a:lnTo>
                      <a:pt x="85" y="34"/>
                    </a:lnTo>
                    <a:lnTo>
                      <a:pt x="89" y="33"/>
                    </a:lnTo>
                    <a:lnTo>
                      <a:pt x="93" y="32"/>
                    </a:lnTo>
                    <a:lnTo>
                      <a:pt x="97" y="32"/>
                    </a:lnTo>
                    <a:lnTo>
                      <a:pt x="100" y="30"/>
                    </a:lnTo>
                    <a:lnTo>
                      <a:pt x="96" y="30"/>
                    </a:lnTo>
                    <a:lnTo>
                      <a:pt x="93" y="30"/>
                    </a:lnTo>
                    <a:lnTo>
                      <a:pt x="90" y="30"/>
                    </a:lnTo>
                    <a:lnTo>
                      <a:pt x="87" y="31"/>
                    </a:lnTo>
                    <a:lnTo>
                      <a:pt x="82" y="31"/>
                    </a:lnTo>
                    <a:lnTo>
                      <a:pt x="78" y="31"/>
                    </a:lnTo>
                    <a:lnTo>
                      <a:pt x="74" y="31"/>
                    </a:lnTo>
                    <a:lnTo>
                      <a:pt x="72" y="30"/>
                    </a:lnTo>
                    <a:lnTo>
                      <a:pt x="73" y="28"/>
                    </a:lnTo>
                    <a:lnTo>
                      <a:pt x="75" y="26"/>
                    </a:lnTo>
                    <a:lnTo>
                      <a:pt x="76" y="24"/>
                    </a:lnTo>
                    <a:lnTo>
                      <a:pt x="78" y="22"/>
                    </a:lnTo>
                    <a:lnTo>
                      <a:pt x="88" y="22"/>
                    </a:lnTo>
                    <a:lnTo>
                      <a:pt x="99" y="23"/>
                    </a:lnTo>
                    <a:lnTo>
                      <a:pt x="108" y="23"/>
                    </a:lnTo>
                    <a:lnTo>
                      <a:pt x="118" y="24"/>
                    </a:lnTo>
                    <a:lnTo>
                      <a:pt x="127" y="26"/>
                    </a:lnTo>
                    <a:lnTo>
                      <a:pt x="137" y="27"/>
                    </a:lnTo>
                    <a:lnTo>
                      <a:pt x="146" y="28"/>
                    </a:lnTo>
                    <a:lnTo>
                      <a:pt x="156" y="29"/>
                    </a:lnTo>
                    <a:lnTo>
                      <a:pt x="159" y="29"/>
                    </a:lnTo>
                    <a:lnTo>
                      <a:pt x="161" y="29"/>
                    </a:lnTo>
                    <a:lnTo>
                      <a:pt x="164" y="29"/>
                    </a:lnTo>
                    <a:lnTo>
                      <a:pt x="167" y="30"/>
                    </a:lnTo>
                    <a:lnTo>
                      <a:pt x="170" y="30"/>
                    </a:lnTo>
                    <a:lnTo>
                      <a:pt x="173" y="30"/>
                    </a:lnTo>
                    <a:lnTo>
                      <a:pt x="176" y="30"/>
                    </a:lnTo>
                    <a:lnTo>
                      <a:pt x="179" y="30"/>
                    </a:lnTo>
                    <a:lnTo>
                      <a:pt x="176" y="28"/>
                    </a:lnTo>
                    <a:lnTo>
                      <a:pt x="172" y="27"/>
                    </a:lnTo>
                    <a:lnTo>
                      <a:pt x="168" y="25"/>
                    </a:lnTo>
                    <a:lnTo>
                      <a:pt x="163" y="24"/>
                    </a:lnTo>
                    <a:lnTo>
                      <a:pt x="158" y="23"/>
                    </a:lnTo>
                    <a:lnTo>
                      <a:pt x="153" y="23"/>
                    </a:lnTo>
                    <a:lnTo>
                      <a:pt x="148" y="22"/>
                    </a:lnTo>
                    <a:lnTo>
                      <a:pt x="144" y="20"/>
                    </a:lnTo>
                    <a:lnTo>
                      <a:pt x="146" y="19"/>
                    </a:lnTo>
                    <a:lnTo>
                      <a:pt x="148" y="18"/>
                    </a:lnTo>
                    <a:lnTo>
                      <a:pt x="150" y="16"/>
                    </a:lnTo>
                    <a:lnTo>
                      <a:pt x="151" y="14"/>
                    </a:lnTo>
                    <a:lnTo>
                      <a:pt x="153" y="13"/>
                    </a:lnTo>
                    <a:lnTo>
                      <a:pt x="156" y="11"/>
                    </a:lnTo>
                    <a:lnTo>
                      <a:pt x="159" y="10"/>
                    </a:lnTo>
                    <a:lnTo>
                      <a:pt x="162" y="10"/>
                    </a:lnTo>
                    <a:lnTo>
                      <a:pt x="169" y="10"/>
                    </a:lnTo>
                    <a:lnTo>
                      <a:pt x="176" y="10"/>
                    </a:lnTo>
                    <a:lnTo>
                      <a:pt x="183" y="9"/>
                    </a:lnTo>
                    <a:lnTo>
                      <a:pt x="189" y="9"/>
                    </a:lnTo>
                    <a:lnTo>
                      <a:pt x="195" y="7"/>
                    </a:lnTo>
                    <a:lnTo>
                      <a:pt x="201" y="6"/>
                    </a:lnTo>
                    <a:lnTo>
                      <a:pt x="206" y="5"/>
                    </a:lnTo>
                    <a:lnTo>
                      <a:pt x="212" y="4"/>
                    </a:lnTo>
                    <a:lnTo>
                      <a:pt x="218" y="3"/>
                    </a:lnTo>
                    <a:lnTo>
                      <a:pt x="224" y="2"/>
                    </a:lnTo>
                    <a:lnTo>
                      <a:pt x="229" y="1"/>
                    </a:lnTo>
                    <a:lnTo>
                      <a:pt x="235" y="0"/>
                    </a:lnTo>
                    <a:lnTo>
                      <a:pt x="242" y="0"/>
                    </a:lnTo>
                    <a:lnTo>
                      <a:pt x="248" y="0"/>
                    </a:lnTo>
                    <a:lnTo>
                      <a:pt x="254" y="2"/>
                    </a:lnTo>
                    <a:lnTo>
                      <a:pt x="261" y="3"/>
                    </a:lnTo>
                    <a:lnTo>
                      <a:pt x="270" y="5"/>
                    </a:lnTo>
                    <a:close/>
                  </a:path>
                </a:pathLst>
              </a:custGeom>
              <a:solidFill>
                <a:srgbClr val="FFFFFF"/>
              </a:solidFill>
              <a:ln w="9525">
                <a:noFill/>
                <a:round/>
                <a:headEnd/>
                <a:tailEnd/>
              </a:ln>
            </p:spPr>
            <p:txBody>
              <a:bodyPr/>
              <a:lstStyle/>
              <a:p>
                <a:endParaRPr lang="en-US"/>
              </a:p>
            </p:txBody>
          </p:sp>
          <p:sp>
            <p:nvSpPr>
              <p:cNvPr id="24637" name="Freeform 112"/>
              <p:cNvSpPr>
                <a:spLocks/>
              </p:cNvSpPr>
              <p:nvPr/>
            </p:nvSpPr>
            <p:spPr bwMode="auto">
              <a:xfrm>
                <a:off x="4356" y="3479"/>
                <a:ext cx="536" cy="103"/>
              </a:xfrm>
              <a:custGeom>
                <a:avLst/>
                <a:gdLst>
                  <a:gd name="T0" fmla="*/ 496 w 536"/>
                  <a:gd name="T1" fmla="*/ 103 h 103"/>
                  <a:gd name="T2" fmla="*/ 490 w 536"/>
                  <a:gd name="T3" fmla="*/ 102 h 103"/>
                  <a:gd name="T4" fmla="*/ 475 w 536"/>
                  <a:gd name="T5" fmla="*/ 99 h 103"/>
                  <a:gd name="T6" fmla="*/ 451 w 536"/>
                  <a:gd name="T7" fmla="*/ 95 h 103"/>
                  <a:gd name="T8" fmla="*/ 421 w 536"/>
                  <a:gd name="T9" fmla="*/ 89 h 103"/>
                  <a:gd name="T10" fmla="*/ 386 w 536"/>
                  <a:gd name="T11" fmla="*/ 82 h 103"/>
                  <a:gd name="T12" fmla="*/ 346 w 536"/>
                  <a:gd name="T13" fmla="*/ 75 h 103"/>
                  <a:gd name="T14" fmla="*/ 303 w 536"/>
                  <a:gd name="T15" fmla="*/ 67 h 103"/>
                  <a:gd name="T16" fmla="*/ 259 w 536"/>
                  <a:gd name="T17" fmla="*/ 59 h 103"/>
                  <a:gd name="T18" fmla="*/ 214 w 536"/>
                  <a:gd name="T19" fmla="*/ 50 h 103"/>
                  <a:gd name="T20" fmla="*/ 170 w 536"/>
                  <a:gd name="T21" fmla="*/ 42 h 103"/>
                  <a:gd name="T22" fmla="*/ 129 w 536"/>
                  <a:gd name="T23" fmla="*/ 34 h 103"/>
                  <a:gd name="T24" fmla="*/ 91 w 536"/>
                  <a:gd name="T25" fmla="*/ 27 h 103"/>
                  <a:gd name="T26" fmla="*/ 58 w 536"/>
                  <a:gd name="T27" fmla="*/ 21 h 103"/>
                  <a:gd name="T28" fmla="*/ 31 w 536"/>
                  <a:gd name="T29" fmla="*/ 16 h 103"/>
                  <a:gd name="T30" fmla="*/ 11 w 536"/>
                  <a:gd name="T31" fmla="*/ 12 h 103"/>
                  <a:gd name="T32" fmla="*/ 0 w 536"/>
                  <a:gd name="T33" fmla="*/ 10 h 103"/>
                  <a:gd name="T34" fmla="*/ 5 w 536"/>
                  <a:gd name="T35" fmla="*/ 7 h 103"/>
                  <a:gd name="T36" fmla="*/ 10 w 536"/>
                  <a:gd name="T37" fmla="*/ 5 h 103"/>
                  <a:gd name="T38" fmla="*/ 15 w 536"/>
                  <a:gd name="T39" fmla="*/ 3 h 103"/>
                  <a:gd name="T40" fmla="*/ 18 w 536"/>
                  <a:gd name="T41" fmla="*/ 0 h 103"/>
                  <a:gd name="T42" fmla="*/ 28 w 536"/>
                  <a:gd name="T43" fmla="*/ 1 h 103"/>
                  <a:gd name="T44" fmla="*/ 47 w 536"/>
                  <a:gd name="T45" fmla="*/ 4 h 103"/>
                  <a:gd name="T46" fmla="*/ 74 w 536"/>
                  <a:gd name="T47" fmla="*/ 9 h 103"/>
                  <a:gd name="T48" fmla="*/ 109 w 536"/>
                  <a:gd name="T49" fmla="*/ 15 h 103"/>
                  <a:gd name="T50" fmla="*/ 148 w 536"/>
                  <a:gd name="T51" fmla="*/ 23 h 103"/>
                  <a:gd name="T52" fmla="*/ 191 w 536"/>
                  <a:gd name="T53" fmla="*/ 31 h 103"/>
                  <a:gd name="T54" fmla="*/ 237 w 536"/>
                  <a:gd name="T55" fmla="*/ 39 h 103"/>
                  <a:gd name="T56" fmla="*/ 284 w 536"/>
                  <a:gd name="T57" fmla="*/ 49 h 103"/>
                  <a:gd name="T58" fmla="*/ 331 w 536"/>
                  <a:gd name="T59" fmla="*/ 57 h 103"/>
                  <a:gd name="T60" fmla="*/ 376 w 536"/>
                  <a:gd name="T61" fmla="*/ 66 h 103"/>
                  <a:gd name="T62" fmla="*/ 418 w 536"/>
                  <a:gd name="T63" fmla="*/ 74 h 103"/>
                  <a:gd name="T64" fmla="*/ 456 w 536"/>
                  <a:gd name="T65" fmla="*/ 82 h 103"/>
                  <a:gd name="T66" fmla="*/ 488 w 536"/>
                  <a:gd name="T67" fmla="*/ 88 h 103"/>
                  <a:gd name="T68" fmla="*/ 513 w 536"/>
                  <a:gd name="T69" fmla="*/ 92 h 103"/>
                  <a:gd name="T70" fmla="*/ 529 w 536"/>
                  <a:gd name="T71" fmla="*/ 96 h 103"/>
                  <a:gd name="T72" fmla="*/ 536 w 536"/>
                  <a:gd name="T73" fmla="*/ 97 h 10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536"/>
                  <a:gd name="T112" fmla="*/ 0 h 103"/>
                  <a:gd name="T113" fmla="*/ 536 w 536"/>
                  <a:gd name="T114" fmla="*/ 103 h 10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536" h="103">
                    <a:moveTo>
                      <a:pt x="536" y="97"/>
                    </a:moveTo>
                    <a:lnTo>
                      <a:pt x="496" y="103"/>
                    </a:lnTo>
                    <a:lnTo>
                      <a:pt x="495" y="103"/>
                    </a:lnTo>
                    <a:lnTo>
                      <a:pt x="490" y="102"/>
                    </a:lnTo>
                    <a:lnTo>
                      <a:pt x="484" y="101"/>
                    </a:lnTo>
                    <a:lnTo>
                      <a:pt x="475" y="99"/>
                    </a:lnTo>
                    <a:lnTo>
                      <a:pt x="464" y="97"/>
                    </a:lnTo>
                    <a:lnTo>
                      <a:pt x="451" y="95"/>
                    </a:lnTo>
                    <a:lnTo>
                      <a:pt x="437" y="92"/>
                    </a:lnTo>
                    <a:lnTo>
                      <a:pt x="421" y="89"/>
                    </a:lnTo>
                    <a:lnTo>
                      <a:pt x="404" y="86"/>
                    </a:lnTo>
                    <a:lnTo>
                      <a:pt x="386" y="82"/>
                    </a:lnTo>
                    <a:lnTo>
                      <a:pt x="366" y="79"/>
                    </a:lnTo>
                    <a:lnTo>
                      <a:pt x="346" y="75"/>
                    </a:lnTo>
                    <a:lnTo>
                      <a:pt x="325" y="71"/>
                    </a:lnTo>
                    <a:lnTo>
                      <a:pt x="303" y="67"/>
                    </a:lnTo>
                    <a:lnTo>
                      <a:pt x="281" y="63"/>
                    </a:lnTo>
                    <a:lnTo>
                      <a:pt x="259" y="59"/>
                    </a:lnTo>
                    <a:lnTo>
                      <a:pt x="236" y="54"/>
                    </a:lnTo>
                    <a:lnTo>
                      <a:pt x="214" y="50"/>
                    </a:lnTo>
                    <a:lnTo>
                      <a:pt x="192" y="46"/>
                    </a:lnTo>
                    <a:lnTo>
                      <a:pt x="170" y="42"/>
                    </a:lnTo>
                    <a:lnTo>
                      <a:pt x="149" y="38"/>
                    </a:lnTo>
                    <a:lnTo>
                      <a:pt x="129" y="34"/>
                    </a:lnTo>
                    <a:lnTo>
                      <a:pt x="109" y="30"/>
                    </a:lnTo>
                    <a:lnTo>
                      <a:pt x="91" y="27"/>
                    </a:lnTo>
                    <a:lnTo>
                      <a:pt x="74" y="24"/>
                    </a:lnTo>
                    <a:lnTo>
                      <a:pt x="58" y="21"/>
                    </a:lnTo>
                    <a:lnTo>
                      <a:pt x="44" y="18"/>
                    </a:lnTo>
                    <a:lnTo>
                      <a:pt x="31" y="16"/>
                    </a:lnTo>
                    <a:lnTo>
                      <a:pt x="20" y="13"/>
                    </a:lnTo>
                    <a:lnTo>
                      <a:pt x="11" y="12"/>
                    </a:lnTo>
                    <a:lnTo>
                      <a:pt x="5" y="11"/>
                    </a:lnTo>
                    <a:lnTo>
                      <a:pt x="0" y="10"/>
                    </a:lnTo>
                    <a:lnTo>
                      <a:pt x="3" y="9"/>
                    </a:lnTo>
                    <a:lnTo>
                      <a:pt x="5" y="7"/>
                    </a:lnTo>
                    <a:lnTo>
                      <a:pt x="8" y="6"/>
                    </a:lnTo>
                    <a:lnTo>
                      <a:pt x="10" y="5"/>
                    </a:lnTo>
                    <a:lnTo>
                      <a:pt x="12" y="4"/>
                    </a:lnTo>
                    <a:lnTo>
                      <a:pt x="15" y="3"/>
                    </a:lnTo>
                    <a:lnTo>
                      <a:pt x="17" y="1"/>
                    </a:lnTo>
                    <a:lnTo>
                      <a:pt x="18" y="0"/>
                    </a:lnTo>
                    <a:lnTo>
                      <a:pt x="22" y="0"/>
                    </a:lnTo>
                    <a:lnTo>
                      <a:pt x="28" y="1"/>
                    </a:lnTo>
                    <a:lnTo>
                      <a:pt x="36" y="3"/>
                    </a:lnTo>
                    <a:lnTo>
                      <a:pt x="47" y="4"/>
                    </a:lnTo>
                    <a:lnTo>
                      <a:pt x="60" y="7"/>
                    </a:lnTo>
                    <a:lnTo>
                      <a:pt x="74" y="9"/>
                    </a:lnTo>
                    <a:lnTo>
                      <a:pt x="91" y="12"/>
                    </a:lnTo>
                    <a:lnTo>
                      <a:pt x="109" y="15"/>
                    </a:lnTo>
                    <a:lnTo>
                      <a:pt x="127" y="19"/>
                    </a:lnTo>
                    <a:lnTo>
                      <a:pt x="148" y="23"/>
                    </a:lnTo>
                    <a:lnTo>
                      <a:pt x="169" y="27"/>
                    </a:lnTo>
                    <a:lnTo>
                      <a:pt x="191" y="31"/>
                    </a:lnTo>
                    <a:lnTo>
                      <a:pt x="214" y="35"/>
                    </a:lnTo>
                    <a:lnTo>
                      <a:pt x="237" y="39"/>
                    </a:lnTo>
                    <a:lnTo>
                      <a:pt x="260" y="44"/>
                    </a:lnTo>
                    <a:lnTo>
                      <a:pt x="284" y="49"/>
                    </a:lnTo>
                    <a:lnTo>
                      <a:pt x="307" y="53"/>
                    </a:lnTo>
                    <a:lnTo>
                      <a:pt x="331" y="57"/>
                    </a:lnTo>
                    <a:lnTo>
                      <a:pt x="353" y="62"/>
                    </a:lnTo>
                    <a:lnTo>
                      <a:pt x="376" y="66"/>
                    </a:lnTo>
                    <a:lnTo>
                      <a:pt x="397" y="70"/>
                    </a:lnTo>
                    <a:lnTo>
                      <a:pt x="418" y="74"/>
                    </a:lnTo>
                    <a:lnTo>
                      <a:pt x="437" y="78"/>
                    </a:lnTo>
                    <a:lnTo>
                      <a:pt x="456" y="82"/>
                    </a:lnTo>
                    <a:lnTo>
                      <a:pt x="473" y="85"/>
                    </a:lnTo>
                    <a:lnTo>
                      <a:pt x="488" y="88"/>
                    </a:lnTo>
                    <a:lnTo>
                      <a:pt x="502" y="90"/>
                    </a:lnTo>
                    <a:lnTo>
                      <a:pt x="513" y="92"/>
                    </a:lnTo>
                    <a:lnTo>
                      <a:pt x="522" y="94"/>
                    </a:lnTo>
                    <a:lnTo>
                      <a:pt x="529" y="96"/>
                    </a:lnTo>
                    <a:lnTo>
                      <a:pt x="534" y="97"/>
                    </a:lnTo>
                    <a:lnTo>
                      <a:pt x="536" y="97"/>
                    </a:lnTo>
                    <a:close/>
                  </a:path>
                </a:pathLst>
              </a:custGeom>
              <a:solidFill>
                <a:srgbClr val="FFFFFF"/>
              </a:solidFill>
              <a:ln w="9525">
                <a:noFill/>
                <a:round/>
                <a:headEnd/>
                <a:tailEnd/>
              </a:ln>
            </p:spPr>
            <p:txBody>
              <a:bodyPr/>
              <a:lstStyle/>
              <a:p>
                <a:endParaRPr lang="en-US"/>
              </a:p>
            </p:txBody>
          </p:sp>
          <p:sp>
            <p:nvSpPr>
              <p:cNvPr id="24638" name="Freeform 113"/>
              <p:cNvSpPr>
                <a:spLocks/>
              </p:cNvSpPr>
              <p:nvPr/>
            </p:nvSpPr>
            <p:spPr bwMode="auto">
              <a:xfrm>
                <a:off x="4685" y="3480"/>
                <a:ext cx="74" cy="55"/>
              </a:xfrm>
              <a:custGeom>
                <a:avLst/>
                <a:gdLst>
                  <a:gd name="T0" fmla="*/ 57 w 74"/>
                  <a:gd name="T1" fmla="*/ 6 h 55"/>
                  <a:gd name="T2" fmla="*/ 66 w 74"/>
                  <a:gd name="T3" fmla="*/ 17 h 55"/>
                  <a:gd name="T4" fmla="*/ 72 w 74"/>
                  <a:gd name="T5" fmla="*/ 29 h 55"/>
                  <a:gd name="T6" fmla="*/ 74 w 74"/>
                  <a:gd name="T7" fmla="*/ 42 h 55"/>
                  <a:gd name="T8" fmla="*/ 72 w 74"/>
                  <a:gd name="T9" fmla="*/ 49 h 55"/>
                  <a:gd name="T10" fmla="*/ 71 w 74"/>
                  <a:gd name="T11" fmla="*/ 51 h 55"/>
                  <a:gd name="T12" fmla="*/ 68 w 74"/>
                  <a:gd name="T13" fmla="*/ 53 h 55"/>
                  <a:gd name="T14" fmla="*/ 63 w 74"/>
                  <a:gd name="T15" fmla="*/ 55 h 55"/>
                  <a:gd name="T16" fmla="*/ 57 w 74"/>
                  <a:gd name="T17" fmla="*/ 55 h 55"/>
                  <a:gd name="T18" fmla="*/ 51 w 74"/>
                  <a:gd name="T19" fmla="*/ 55 h 55"/>
                  <a:gd name="T20" fmla="*/ 48 w 74"/>
                  <a:gd name="T21" fmla="*/ 49 h 55"/>
                  <a:gd name="T22" fmla="*/ 46 w 74"/>
                  <a:gd name="T23" fmla="*/ 40 h 55"/>
                  <a:gd name="T24" fmla="*/ 47 w 74"/>
                  <a:gd name="T25" fmla="*/ 34 h 55"/>
                  <a:gd name="T26" fmla="*/ 49 w 74"/>
                  <a:gd name="T27" fmla="*/ 32 h 55"/>
                  <a:gd name="T28" fmla="*/ 52 w 74"/>
                  <a:gd name="T29" fmla="*/ 29 h 55"/>
                  <a:gd name="T30" fmla="*/ 59 w 74"/>
                  <a:gd name="T31" fmla="*/ 26 h 55"/>
                  <a:gd name="T32" fmla="*/ 63 w 74"/>
                  <a:gd name="T33" fmla="*/ 25 h 55"/>
                  <a:gd name="T34" fmla="*/ 60 w 74"/>
                  <a:gd name="T35" fmla="*/ 24 h 55"/>
                  <a:gd name="T36" fmla="*/ 59 w 74"/>
                  <a:gd name="T37" fmla="*/ 24 h 55"/>
                  <a:gd name="T38" fmla="*/ 57 w 74"/>
                  <a:gd name="T39" fmla="*/ 24 h 55"/>
                  <a:gd name="T40" fmla="*/ 53 w 74"/>
                  <a:gd name="T41" fmla="*/ 25 h 55"/>
                  <a:gd name="T42" fmla="*/ 47 w 74"/>
                  <a:gd name="T43" fmla="*/ 26 h 55"/>
                  <a:gd name="T44" fmla="*/ 42 w 74"/>
                  <a:gd name="T45" fmla="*/ 22 h 55"/>
                  <a:gd name="T46" fmla="*/ 38 w 74"/>
                  <a:gd name="T47" fmla="*/ 12 h 55"/>
                  <a:gd name="T48" fmla="*/ 36 w 74"/>
                  <a:gd name="T49" fmla="*/ 6 h 55"/>
                  <a:gd name="T50" fmla="*/ 33 w 74"/>
                  <a:gd name="T51" fmla="*/ 6 h 55"/>
                  <a:gd name="T52" fmla="*/ 33 w 74"/>
                  <a:gd name="T53" fmla="*/ 8 h 55"/>
                  <a:gd name="T54" fmla="*/ 30 w 74"/>
                  <a:gd name="T55" fmla="*/ 18 h 55"/>
                  <a:gd name="T56" fmla="*/ 35 w 74"/>
                  <a:gd name="T57" fmla="*/ 38 h 55"/>
                  <a:gd name="T58" fmla="*/ 31 w 74"/>
                  <a:gd name="T59" fmla="*/ 49 h 55"/>
                  <a:gd name="T60" fmla="*/ 26 w 74"/>
                  <a:gd name="T61" fmla="*/ 50 h 55"/>
                  <a:gd name="T62" fmla="*/ 18 w 74"/>
                  <a:gd name="T63" fmla="*/ 48 h 55"/>
                  <a:gd name="T64" fmla="*/ 12 w 74"/>
                  <a:gd name="T65" fmla="*/ 43 h 55"/>
                  <a:gd name="T66" fmla="*/ 8 w 74"/>
                  <a:gd name="T67" fmla="*/ 38 h 55"/>
                  <a:gd name="T68" fmla="*/ 5 w 74"/>
                  <a:gd name="T69" fmla="*/ 32 h 55"/>
                  <a:gd name="T70" fmla="*/ 2 w 74"/>
                  <a:gd name="T71" fmla="*/ 24 h 55"/>
                  <a:gd name="T72" fmla="*/ 0 w 74"/>
                  <a:gd name="T73" fmla="*/ 10 h 55"/>
                  <a:gd name="T74" fmla="*/ 4 w 74"/>
                  <a:gd name="T75" fmla="*/ 3 h 55"/>
                  <a:gd name="T76" fmla="*/ 11 w 74"/>
                  <a:gd name="T77" fmla="*/ 2 h 55"/>
                  <a:gd name="T78" fmla="*/ 18 w 74"/>
                  <a:gd name="T79" fmla="*/ 1 h 55"/>
                  <a:gd name="T80" fmla="*/ 24 w 74"/>
                  <a:gd name="T81" fmla="*/ 2 h 55"/>
                  <a:gd name="T82" fmla="*/ 29 w 74"/>
                  <a:gd name="T83" fmla="*/ 3 h 55"/>
                  <a:gd name="T84" fmla="*/ 35 w 74"/>
                  <a:gd name="T85" fmla="*/ 3 h 55"/>
                  <a:gd name="T86" fmla="*/ 41 w 74"/>
                  <a:gd name="T87" fmla="*/ 2 h 55"/>
                  <a:gd name="T88" fmla="*/ 47 w 74"/>
                  <a:gd name="T89" fmla="*/ 0 h 55"/>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74"/>
                  <a:gd name="T136" fmla="*/ 0 h 55"/>
                  <a:gd name="T137" fmla="*/ 74 w 74"/>
                  <a:gd name="T138" fmla="*/ 55 h 55"/>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74" h="55">
                    <a:moveTo>
                      <a:pt x="51" y="1"/>
                    </a:moveTo>
                    <a:lnTo>
                      <a:pt x="57" y="6"/>
                    </a:lnTo>
                    <a:lnTo>
                      <a:pt x="62" y="11"/>
                    </a:lnTo>
                    <a:lnTo>
                      <a:pt x="66" y="17"/>
                    </a:lnTo>
                    <a:lnTo>
                      <a:pt x="69" y="23"/>
                    </a:lnTo>
                    <a:lnTo>
                      <a:pt x="72" y="29"/>
                    </a:lnTo>
                    <a:lnTo>
                      <a:pt x="73" y="35"/>
                    </a:lnTo>
                    <a:lnTo>
                      <a:pt x="74" y="42"/>
                    </a:lnTo>
                    <a:lnTo>
                      <a:pt x="72" y="48"/>
                    </a:lnTo>
                    <a:lnTo>
                      <a:pt x="72" y="49"/>
                    </a:lnTo>
                    <a:lnTo>
                      <a:pt x="71" y="50"/>
                    </a:lnTo>
                    <a:lnTo>
                      <a:pt x="71" y="51"/>
                    </a:lnTo>
                    <a:lnTo>
                      <a:pt x="70" y="51"/>
                    </a:lnTo>
                    <a:lnTo>
                      <a:pt x="68" y="53"/>
                    </a:lnTo>
                    <a:lnTo>
                      <a:pt x="65" y="54"/>
                    </a:lnTo>
                    <a:lnTo>
                      <a:pt x="63" y="55"/>
                    </a:lnTo>
                    <a:lnTo>
                      <a:pt x="60" y="55"/>
                    </a:lnTo>
                    <a:lnTo>
                      <a:pt x="57" y="55"/>
                    </a:lnTo>
                    <a:lnTo>
                      <a:pt x="54" y="55"/>
                    </a:lnTo>
                    <a:lnTo>
                      <a:pt x="51" y="55"/>
                    </a:lnTo>
                    <a:lnTo>
                      <a:pt x="51" y="54"/>
                    </a:lnTo>
                    <a:lnTo>
                      <a:pt x="48" y="49"/>
                    </a:lnTo>
                    <a:lnTo>
                      <a:pt x="47" y="44"/>
                    </a:lnTo>
                    <a:lnTo>
                      <a:pt x="46" y="40"/>
                    </a:lnTo>
                    <a:lnTo>
                      <a:pt x="47" y="34"/>
                    </a:lnTo>
                    <a:lnTo>
                      <a:pt x="48" y="33"/>
                    </a:lnTo>
                    <a:lnTo>
                      <a:pt x="49" y="32"/>
                    </a:lnTo>
                    <a:lnTo>
                      <a:pt x="50" y="31"/>
                    </a:lnTo>
                    <a:lnTo>
                      <a:pt x="52" y="29"/>
                    </a:lnTo>
                    <a:lnTo>
                      <a:pt x="56" y="28"/>
                    </a:lnTo>
                    <a:lnTo>
                      <a:pt x="59" y="26"/>
                    </a:lnTo>
                    <a:lnTo>
                      <a:pt x="63" y="25"/>
                    </a:lnTo>
                    <a:lnTo>
                      <a:pt x="62" y="24"/>
                    </a:lnTo>
                    <a:lnTo>
                      <a:pt x="60" y="24"/>
                    </a:lnTo>
                    <a:lnTo>
                      <a:pt x="59" y="24"/>
                    </a:lnTo>
                    <a:lnTo>
                      <a:pt x="57" y="24"/>
                    </a:lnTo>
                    <a:lnTo>
                      <a:pt x="53" y="25"/>
                    </a:lnTo>
                    <a:lnTo>
                      <a:pt x="50" y="25"/>
                    </a:lnTo>
                    <a:lnTo>
                      <a:pt x="47" y="26"/>
                    </a:lnTo>
                    <a:lnTo>
                      <a:pt x="43" y="27"/>
                    </a:lnTo>
                    <a:lnTo>
                      <a:pt x="42" y="22"/>
                    </a:lnTo>
                    <a:lnTo>
                      <a:pt x="39" y="17"/>
                    </a:lnTo>
                    <a:lnTo>
                      <a:pt x="38" y="12"/>
                    </a:lnTo>
                    <a:lnTo>
                      <a:pt x="37" y="7"/>
                    </a:lnTo>
                    <a:lnTo>
                      <a:pt x="36" y="6"/>
                    </a:lnTo>
                    <a:lnTo>
                      <a:pt x="35" y="6"/>
                    </a:lnTo>
                    <a:lnTo>
                      <a:pt x="33" y="6"/>
                    </a:lnTo>
                    <a:lnTo>
                      <a:pt x="33" y="7"/>
                    </a:lnTo>
                    <a:lnTo>
                      <a:pt x="33" y="8"/>
                    </a:lnTo>
                    <a:lnTo>
                      <a:pt x="32" y="8"/>
                    </a:lnTo>
                    <a:lnTo>
                      <a:pt x="30" y="18"/>
                    </a:lnTo>
                    <a:lnTo>
                      <a:pt x="32" y="28"/>
                    </a:lnTo>
                    <a:lnTo>
                      <a:pt x="35" y="38"/>
                    </a:lnTo>
                    <a:lnTo>
                      <a:pt x="33" y="48"/>
                    </a:lnTo>
                    <a:lnTo>
                      <a:pt x="31" y="49"/>
                    </a:lnTo>
                    <a:lnTo>
                      <a:pt x="29" y="50"/>
                    </a:lnTo>
                    <a:lnTo>
                      <a:pt x="26" y="50"/>
                    </a:lnTo>
                    <a:lnTo>
                      <a:pt x="23" y="50"/>
                    </a:lnTo>
                    <a:lnTo>
                      <a:pt x="18" y="48"/>
                    </a:lnTo>
                    <a:lnTo>
                      <a:pt x="14" y="46"/>
                    </a:lnTo>
                    <a:lnTo>
                      <a:pt x="12" y="43"/>
                    </a:lnTo>
                    <a:lnTo>
                      <a:pt x="9" y="40"/>
                    </a:lnTo>
                    <a:lnTo>
                      <a:pt x="8" y="38"/>
                    </a:lnTo>
                    <a:lnTo>
                      <a:pt x="6" y="35"/>
                    </a:lnTo>
                    <a:lnTo>
                      <a:pt x="5" y="32"/>
                    </a:lnTo>
                    <a:lnTo>
                      <a:pt x="3" y="30"/>
                    </a:lnTo>
                    <a:lnTo>
                      <a:pt x="2" y="24"/>
                    </a:lnTo>
                    <a:lnTo>
                      <a:pt x="0" y="17"/>
                    </a:lnTo>
                    <a:lnTo>
                      <a:pt x="0" y="10"/>
                    </a:lnTo>
                    <a:lnTo>
                      <a:pt x="1" y="4"/>
                    </a:lnTo>
                    <a:lnTo>
                      <a:pt x="4" y="3"/>
                    </a:lnTo>
                    <a:lnTo>
                      <a:pt x="8" y="3"/>
                    </a:lnTo>
                    <a:lnTo>
                      <a:pt x="11" y="2"/>
                    </a:lnTo>
                    <a:lnTo>
                      <a:pt x="14" y="1"/>
                    </a:lnTo>
                    <a:lnTo>
                      <a:pt x="18" y="1"/>
                    </a:lnTo>
                    <a:lnTo>
                      <a:pt x="21" y="2"/>
                    </a:lnTo>
                    <a:lnTo>
                      <a:pt x="24" y="2"/>
                    </a:lnTo>
                    <a:lnTo>
                      <a:pt x="27" y="2"/>
                    </a:lnTo>
                    <a:lnTo>
                      <a:pt x="29" y="3"/>
                    </a:lnTo>
                    <a:lnTo>
                      <a:pt x="32" y="3"/>
                    </a:lnTo>
                    <a:lnTo>
                      <a:pt x="35" y="3"/>
                    </a:lnTo>
                    <a:lnTo>
                      <a:pt x="39" y="3"/>
                    </a:lnTo>
                    <a:lnTo>
                      <a:pt x="41" y="2"/>
                    </a:lnTo>
                    <a:lnTo>
                      <a:pt x="44" y="1"/>
                    </a:lnTo>
                    <a:lnTo>
                      <a:pt x="47" y="0"/>
                    </a:lnTo>
                    <a:lnTo>
                      <a:pt x="51" y="1"/>
                    </a:lnTo>
                    <a:close/>
                  </a:path>
                </a:pathLst>
              </a:custGeom>
              <a:solidFill>
                <a:srgbClr val="FFFFFF"/>
              </a:solidFill>
              <a:ln w="9525">
                <a:noFill/>
                <a:round/>
                <a:headEnd/>
                <a:tailEnd/>
              </a:ln>
            </p:spPr>
            <p:txBody>
              <a:bodyPr/>
              <a:lstStyle/>
              <a:p>
                <a:endParaRPr lang="en-US"/>
              </a:p>
            </p:txBody>
          </p:sp>
          <p:sp>
            <p:nvSpPr>
              <p:cNvPr id="24639" name="Freeform 114"/>
              <p:cNvSpPr>
                <a:spLocks/>
              </p:cNvSpPr>
              <p:nvPr/>
            </p:nvSpPr>
            <p:spPr bwMode="auto">
              <a:xfrm>
                <a:off x="4654" y="3491"/>
                <a:ext cx="30" cy="35"/>
              </a:xfrm>
              <a:custGeom>
                <a:avLst/>
                <a:gdLst>
                  <a:gd name="T0" fmla="*/ 18 w 30"/>
                  <a:gd name="T1" fmla="*/ 2 h 35"/>
                  <a:gd name="T2" fmla="*/ 20 w 30"/>
                  <a:gd name="T3" fmla="*/ 6 h 35"/>
                  <a:gd name="T4" fmla="*/ 21 w 30"/>
                  <a:gd name="T5" fmla="*/ 10 h 35"/>
                  <a:gd name="T6" fmla="*/ 22 w 30"/>
                  <a:gd name="T7" fmla="*/ 14 h 35"/>
                  <a:gd name="T8" fmla="*/ 24 w 30"/>
                  <a:gd name="T9" fmla="*/ 18 h 35"/>
                  <a:gd name="T10" fmla="*/ 25 w 30"/>
                  <a:gd name="T11" fmla="*/ 22 h 35"/>
                  <a:gd name="T12" fmla="*/ 27 w 30"/>
                  <a:gd name="T13" fmla="*/ 26 h 35"/>
                  <a:gd name="T14" fmla="*/ 29 w 30"/>
                  <a:gd name="T15" fmla="*/ 31 h 35"/>
                  <a:gd name="T16" fmla="*/ 30 w 30"/>
                  <a:gd name="T17" fmla="*/ 35 h 35"/>
                  <a:gd name="T18" fmla="*/ 27 w 30"/>
                  <a:gd name="T19" fmla="*/ 35 h 35"/>
                  <a:gd name="T20" fmla="*/ 24 w 30"/>
                  <a:gd name="T21" fmla="*/ 35 h 35"/>
                  <a:gd name="T22" fmla="*/ 22 w 30"/>
                  <a:gd name="T23" fmla="*/ 34 h 35"/>
                  <a:gd name="T24" fmla="*/ 19 w 30"/>
                  <a:gd name="T25" fmla="*/ 34 h 35"/>
                  <a:gd name="T26" fmla="*/ 16 w 30"/>
                  <a:gd name="T27" fmla="*/ 33 h 35"/>
                  <a:gd name="T28" fmla="*/ 13 w 30"/>
                  <a:gd name="T29" fmla="*/ 33 h 35"/>
                  <a:gd name="T30" fmla="*/ 11 w 30"/>
                  <a:gd name="T31" fmla="*/ 32 h 35"/>
                  <a:gd name="T32" fmla="*/ 9 w 30"/>
                  <a:gd name="T33" fmla="*/ 32 h 35"/>
                  <a:gd name="T34" fmla="*/ 4 w 30"/>
                  <a:gd name="T35" fmla="*/ 26 h 35"/>
                  <a:gd name="T36" fmla="*/ 1 w 30"/>
                  <a:gd name="T37" fmla="*/ 19 h 35"/>
                  <a:gd name="T38" fmla="*/ 0 w 30"/>
                  <a:gd name="T39" fmla="*/ 13 h 35"/>
                  <a:gd name="T40" fmla="*/ 0 w 30"/>
                  <a:gd name="T41" fmla="*/ 5 h 35"/>
                  <a:gd name="T42" fmla="*/ 0 w 30"/>
                  <a:gd name="T43" fmla="*/ 3 h 35"/>
                  <a:gd name="T44" fmla="*/ 2 w 30"/>
                  <a:gd name="T45" fmla="*/ 2 h 35"/>
                  <a:gd name="T46" fmla="*/ 6 w 30"/>
                  <a:gd name="T47" fmla="*/ 1 h 35"/>
                  <a:gd name="T48" fmla="*/ 10 w 30"/>
                  <a:gd name="T49" fmla="*/ 0 h 35"/>
                  <a:gd name="T50" fmla="*/ 13 w 30"/>
                  <a:gd name="T51" fmla="*/ 0 h 35"/>
                  <a:gd name="T52" fmla="*/ 16 w 30"/>
                  <a:gd name="T53" fmla="*/ 0 h 35"/>
                  <a:gd name="T54" fmla="*/ 18 w 30"/>
                  <a:gd name="T55" fmla="*/ 1 h 35"/>
                  <a:gd name="T56" fmla="*/ 18 w 30"/>
                  <a:gd name="T57" fmla="*/ 2 h 3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0"/>
                  <a:gd name="T88" fmla="*/ 0 h 35"/>
                  <a:gd name="T89" fmla="*/ 30 w 30"/>
                  <a:gd name="T90" fmla="*/ 35 h 3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0" h="35">
                    <a:moveTo>
                      <a:pt x="18" y="2"/>
                    </a:moveTo>
                    <a:lnTo>
                      <a:pt x="20" y="6"/>
                    </a:lnTo>
                    <a:lnTo>
                      <a:pt x="21" y="10"/>
                    </a:lnTo>
                    <a:lnTo>
                      <a:pt x="22" y="14"/>
                    </a:lnTo>
                    <a:lnTo>
                      <a:pt x="24" y="18"/>
                    </a:lnTo>
                    <a:lnTo>
                      <a:pt x="25" y="22"/>
                    </a:lnTo>
                    <a:lnTo>
                      <a:pt x="27" y="26"/>
                    </a:lnTo>
                    <a:lnTo>
                      <a:pt x="29" y="31"/>
                    </a:lnTo>
                    <a:lnTo>
                      <a:pt x="30" y="35"/>
                    </a:lnTo>
                    <a:lnTo>
                      <a:pt x="27" y="35"/>
                    </a:lnTo>
                    <a:lnTo>
                      <a:pt x="24" y="35"/>
                    </a:lnTo>
                    <a:lnTo>
                      <a:pt x="22" y="34"/>
                    </a:lnTo>
                    <a:lnTo>
                      <a:pt x="19" y="34"/>
                    </a:lnTo>
                    <a:lnTo>
                      <a:pt x="16" y="33"/>
                    </a:lnTo>
                    <a:lnTo>
                      <a:pt x="13" y="33"/>
                    </a:lnTo>
                    <a:lnTo>
                      <a:pt x="11" y="32"/>
                    </a:lnTo>
                    <a:lnTo>
                      <a:pt x="9" y="32"/>
                    </a:lnTo>
                    <a:lnTo>
                      <a:pt x="4" y="26"/>
                    </a:lnTo>
                    <a:lnTo>
                      <a:pt x="1" y="19"/>
                    </a:lnTo>
                    <a:lnTo>
                      <a:pt x="0" y="13"/>
                    </a:lnTo>
                    <a:lnTo>
                      <a:pt x="0" y="5"/>
                    </a:lnTo>
                    <a:lnTo>
                      <a:pt x="0" y="3"/>
                    </a:lnTo>
                    <a:lnTo>
                      <a:pt x="2" y="2"/>
                    </a:lnTo>
                    <a:lnTo>
                      <a:pt x="6" y="1"/>
                    </a:lnTo>
                    <a:lnTo>
                      <a:pt x="10" y="0"/>
                    </a:lnTo>
                    <a:lnTo>
                      <a:pt x="13" y="0"/>
                    </a:lnTo>
                    <a:lnTo>
                      <a:pt x="16" y="0"/>
                    </a:lnTo>
                    <a:lnTo>
                      <a:pt x="18" y="1"/>
                    </a:lnTo>
                    <a:lnTo>
                      <a:pt x="18" y="2"/>
                    </a:lnTo>
                    <a:close/>
                  </a:path>
                </a:pathLst>
              </a:custGeom>
              <a:solidFill>
                <a:srgbClr val="FFFFFF"/>
              </a:solidFill>
              <a:ln w="9525">
                <a:noFill/>
                <a:round/>
                <a:headEnd/>
                <a:tailEnd/>
              </a:ln>
            </p:spPr>
            <p:txBody>
              <a:bodyPr/>
              <a:lstStyle/>
              <a:p>
                <a:endParaRPr lang="en-US"/>
              </a:p>
            </p:txBody>
          </p:sp>
          <p:sp>
            <p:nvSpPr>
              <p:cNvPr id="24640" name="Freeform 115"/>
              <p:cNvSpPr>
                <a:spLocks/>
              </p:cNvSpPr>
              <p:nvPr/>
            </p:nvSpPr>
            <p:spPr bwMode="auto">
              <a:xfrm>
                <a:off x="4767" y="3495"/>
                <a:ext cx="15" cy="9"/>
              </a:xfrm>
              <a:custGeom>
                <a:avLst/>
                <a:gdLst>
                  <a:gd name="T0" fmla="*/ 3 w 15"/>
                  <a:gd name="T1" fmla="*/ 0 h 9"/>
                  <a:gd name="T2" fmla="*/ 5 w 15"/>
                  <a:gd name="T3" fmla="*/ 0 h 9"/>
                  <a:gd name="T4" fmla="*/ 8 w 15"/>
                  <a:gd name="T5" fmla="*/ 1 h 9"/>
                  <a:gd name="T6" fmla="*/ 11 w 15"/>
                  <a:gd name="T7" fmla="*/ 1 h 9"/>
                  <a:gd name="T8" fmla="*/ 14 w 15"/>
                  <a:gd name="T9" fmla="*/ 1 h 9"/>
                  <a:gd name="T10" fmla="*/ 15 w 15"/>
                  <a:gd name="T11" fmla="*/ 3 h 9"/>
                  <a:gd name="T12" fmla="*/ 15 w 15"/>
                  <a:gd name="T13" fmla="*/ 5 h 9"/>
                  <a:gd name="T14" fmla="*/ 15 w 15"/>
                  <a:gd name="T15" fmla="*/ 7 h 9"/>
                  <a:gd name="T16" fmla="*/ 14 w 15"/>
                  <a:gd name="T17" fmla="*/ 9 h 9"/>
                  <a:gd name="T18" fmla="*/ 13 w 15"/>
                  <a:gd name="T19" fmla="*/ 9 h 9"/>
                  <a:gd name="T20" fmla="*/ 11 w 15"/>
                  <a:gd name="T21" fmla="*/ 9 h 9"/>
                  <a:gd name="T22" fmla="*/ 9 w 15"/>
                  <a:gd name="T23" fmla="*/ 9 h 9"/>
                  <a:gd name="T24" fmla="*/ 7 w 15"/>
                  <a:gd name="T25" fmla="*/ 8 h 9"/>
                  <a:gd name="T26" fmla="*/ 4 w 15"/>
                  <a:gd name="T27" fmla="*/ 7 h 9"/>
                  <a:gd name="T28" fmla="*/ 2 w 15"/>
                  <a:gd name="T29" fmla="*/ 5 h 9"/>
                  <a:gd name="T30" fmla="*/ 1 w 15"/>
                  <a:gd name="T31" fmla="*/ 2 h 9"/>
                  <a:gd name="T32" fmla="*/ 0 w 15"/>
                  <a:gd name="T33" fmla="*/ 0 h 9"/>
                  <a:gd name="T34" fmla="*/ 3 w 15"/>
                  <a:gd name="T35" fmla="*/ 0 h 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5"/>
                  <a:gd name="T55" fmla="*/ 0 h 9"/>
                  <a:gd name="T56" fmla="*/ 15 w 15"/>
                  <a:gd name="T57" fmla="*/ 9 h 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5" h="9">
                    <a:moveTo>
                      <a:pt x="3" y="0"/>
                    </a:moveTo>
                    <a:lnTo>
                      <a:pt x="5" y="0"/>
                    </a:lnTo>
                    <a:lnTo>
                      <a:pt x="8" y="1"/>
                    </a:lnTo>
                    <a:lnTo>
                      <a:pt x="11" y="1"/>
                    </a:lnTo>
                    <a:lnTo>
                      <a:pt x="14" y="1"/>
                    </a:lnTo>
                    <a:lnTo>
                      <a:pt x="15" y="3"/>
                    </a:lnTo>
                    <a:lnTo>
                      <a:pt x="15" y="5"/>
                    </a:lnTo>
                    <a:lnTo>
                      <a:pt x="15" y="7"/>
                    </a:lnTo>
                    <a:lnTo>
                      <a:pt x="14" y="9"/>
                    </a:lnTo>
                    <a:lnTo>
                      <a:pt x="13" y="9"/>
                    </a:lnTo>
                    <a:lnTo>
                      <a:pt x="11" y="9"/>
                    </a:lnTo>
                    <a:lnTo>
                      <a:pt x="9" y="9"/>
                    </a:lnTo>
                    <a:lnTo>
                      <a:pt x="7" y="8"/>
                    </a:lnTo>
                    <a:lnTo>
                      <a:pt x="4" y="7"/>
                    </a:lnTo>
                    <a:lnTo>
                      <a:pt x="2" y="5"/>
                    </a:lnTo>
                    <a:lnTo>
                      <a:pt x="1" y="2"/>
                    </a:lnTo>
                    <a:lnTo>
                      <a:pt x="0" y="0"/>
                    </a:lnTo>
                    <a:lnTo>
                      <a:pt x="3" y="0"/>
                    </a:lnTo>
                    <a:close/>
                  </a:path>
                </a:pathLst>
              </a:custGeom>
              <a:solidFill>
                <a:srgbClr val="FFFFFF"/>
              </a:solidFill>
              <a:ln w="9525">
                <a:noFill/>
                <a:round/>
                <a:headEnd/>
                <a:tailEnd/>
              </a:ln>
            </p:spPr>
            <p:txBody>
              <a:bodyPr/>
              <a:lstStyle/>
              <a:p>
                <a:endParaRPr lang="en-US"/>
              </a:p>
            </p:txBody>
          </p:sp>
          <p:sp>
            <p:nvSpPr>
              <p:cNvPr id="24641" name="Freeform 116"/>
              <p:cNvSpPr>
                <a:spLocks/>
              </p:cNvSpPr>
              <p:nvPr/>
            </p:nvSpPr>
            <p:spPr bwMode="auto">
              <a:xfrm>
                <a:off x="4820" y="3498"/>
                <a:ext cx="206" cy="57"/>
              </a:xfrm>
              <a:custGeom>
                <a:avLst/>
                <a:gdLst>
                  <a:gd name="T0" fmla="*/ 186 w 206"/>
                  <a:gd name="T1" fmla="*/ 26 h 57"/>
                  <a:gd name="T2" fmla="*/ 202 w 206"/>
                  <a:gd name="T3" fmla="*/ 36 h 57"/>
                  <a:gd name="T4" fmla="*/ 205 w 206"/>
                  <a:gd name="T5" fmla="*/ 50 h 57"/>
                  <a:gd name="T6" fmla="*/ 196 w 206"/>
                  <a:gd name="T7" fmla="*/ 52 h 57"/>
                  <a:gd name="T8" fmla="*/ 179 w 206"/>
                  <a:gd name="T9" fmla="*/ 52 h 57"/>
                  <a:gd name="T10" fmla="*/ 167 w 206"/>
                  <a:gd name="T11" fmla="*/ 50 h 57"/>
                  <a:gd name="T12" fmla="*/ 155 w 206"/>
                  <a:gd name="T13" fmla="*/ 47 h 57"/>
                  <a:gd name="T14" fmla="*/ 139 w 206"/>
                  <a:gd name="T15" fmla="*/ 43 h 57"/>
                  <a:gd name="T16" fmla="*/ 121 w 206"/>
                  <a:gd name="T17" fmla="*/ 47 h 57"/>
                  <a:gd name="T18" fmla="*/ 106 w 206"/>
                  <a:gd name="T19" fmla="*/ 53 h 57"/>
                  <a:gd name="T20" fmla="*/ 89 w 206"/>
                  <a:gd name="T21" fmla="*/ 56 h 57"/>
                  <a:gd name="T22" fmla="*/ 79 w 206"/>
                  <a:gd name="T23" fmla="*/ 53 h 57"/>
                  <a:gd name="T24" fmla="*/ 83 w 206"/>
                  <a:gd name="T25" fmla="*/ 48 h 57"/>
                  <a:gd name="T26" fmla="*/ 94 w 206"/>
                  <a:gd name="T27" fmla="*/ 38 h 57"/>
                  <a:gd name="T28" fmla="*/ 113 w 206"/>
                  <a:gd name="T29" fmla="*/ 33 h 57"/>
                  <a:gd name="T30" fmla="*/ 116 w 206"/>
                  <a:gd name="T31" fmla="*/ 30 h 57"/>
                  <a:gd name="T32" fmla="*/ 98 w 206"/>
                  <a:gd name="T33" fmla="*/ 30 h 57"/>
                  <a:gd name="T34" fmla="*/ 82 w 206"/>
                  <a:gd name="T35" fmla="*/ 34 h 57"/>
                  <a:gd name="T36" fmla="*/ 72 w 206"/>
                  <a:gd name="T37" fmla="*/ 45 h 57"/>
                  <a:gd name="T38" fmla="*/ 61 w 206"/>
                  <a:gd name="T39" fmla="*/ 55 h 57"/>
                  <a:gd name="T40" fmla="*/ 52 w 206"/>
                  <a:gd name="T41" fmla="*/ 56 h 57"/>
                  <a:gd name="T42" fmla="*/ 47 w 206"/>
                  <a:gd name="T43" fmla="*/ 50 h 57"/>
                  <a:gd name="T44" fmla="*/ 57 w 206"/>
                  <a:gd name="T45" fmla="*/ 38 h 57"/>
                  <a:gd name="T46" fmla="*/ 65 w 206"/>
                  <a:gd name="T47" fmla="*/ 28 h 57"/>
                  <a:gd name="T48" fmla="*/ 81 w 206"/>
                  <a:gd name="T49" fmla="*/ 23 h 57"/>
                  <a:gd name="T50" fmla="*/ 93 w 206"/>
                  <a:gd name="T51" fmla="*/ 22 h 57"/>
                  <a:gd name="T52" fmla="*/ 109 w 206"/>
                  <a:gd name="T53" fmla="*/ 20 h 57"/>
                  <a:gd name="T54" fmla="*/ 119 w 206"/>
                  <a:gd name="T55" fmla="*/ 17 h 57"/>
                  <a:gd name="T56" fmla="*/ 103 w 206"/>
                  <a:gd name="T57" fmla="*/ 17 h 57"/>
                  <a:gd name="T58" fmla="*/ 89 w 206"/>
                  <a:gd name="T59" fmla="*/ 19 h 57"/>
                  <a:gd name="T60" fmla="*/ 74 w 206"/>
                  <a:gd name="T61" fmla="*/ 19 h 57"/>
                  <a:gd name="T62" fmla="*/ 61 w 206"/>
                  <a:gd name="T63" fmla="*/ 23 h 57"/>
                  <a:gd name="T64" fmla="*/ 46 w 206"/>
                  <a:gd name="T65" fmla="*/ 34 h 57"/>
                  <a:gd name="T66" fmla="*/ 36 w 206"/>
                  <a:gd name="T67" fmla="*/ 45 h 57"/>
                  <a:gd name="T68" fmla="*/ 22 w 206"/>
                  <a:gd name="T69" fmla="*/ 45 h 57"/>
                  <a:gd name="T70" fmla="*/ 25 w 206"/>
                  <a:gd name="T71" fmla="*/ 39 h 57"/>
                  <a:gd name="T72" fmla="*/ 35 w 206"/>
                  <a:gd name="T73" fmla="*/ 27 h 57"/>
                  <a:gd name="T74" fmla="*/ 45 w 206"/>
                  <a:gd name="T75" fmla="*/ 17 h 57"/>
                  <a:gd name="T76" fmla="*/ 55 w 206"/>
                  <a:gd name="T77" fmla="*/ 12 h 57"/>
                  <a:gd name="T78" fmla="*/ 76 w 206"/>
                  <a:gd name="T79" fmla="*/ 12 h 57"/>
                  <a:gd name="T80" fmla="*/ 91 w 206"/>
                  <a:gd name="T81" fmla="*/ 9 h 57"/>
                  <a:gd name="T82" fmla="*/ 91 w 206"/>
                  <a:gd name="T83" fmla="*/ 7 h 57"/>
                  <a:gd name="T84" fmla="*/ 64 w 206"/>
                  <a:gd name="T85" fmla="*/ 9 h 57"/>
                  <a:gd name="T86" fmla="*/ 40 w 206"/>
                  <a:gd name="T87" fmla="*/ 13 h 57"/>
                  <a:gd name="T88" fmla="*/ 27 w 206"/>
                  <a:gd name="T89" fmla="*/ 25 h 57"/>
                  <a:gd name="T90" fmla="*/ 14 w 206"/>
                  <a:gd name="T91" fmla="*/ 37 h 57"/>
                  <a:gd name="T92" fmla="*/ 5 w 206"/>
                  <a:gd name="T93" fmla="*/ 35 h 57"/>
                  <a:gd name="T94" fmla="*/ 19 w 206"/>
                  <a:gd name="T95" fmla="*/ 22 h 57"/>
                  <a:gd name="T96" fmla="*/ 30 w 206"/>
                  <a:gd name="T97" fmla="*/ 13 h 57"/>
                  <a:gd name="T98" fmla="*/ 44 w 206"/>
                  <a:gd name="T99" fmla="*/ 5 h 57"/>
                  <a:gd name="T100" fmla="*/ 75 w 206"/>
                  <a:gd name="T101" fmla="*/ 4 h 57"/>
                  <a:gd name="T102" fmla="*/ 100 w 206"/>
                  <a:gd name="T103" fmla="*/ 2 h 57"/>
                  <a:gd name="T104" fmla="*/ 118 w 206"/>
                  <a:gd name="T105" fmla="*/ 0 h 57"/>
                  <a:gd name="T106" fmla="*/ 138 w 206"/>
                  <a:gd name="T107" fmla="*/ 2 h 57"/>
                  <a:gd name="T108" fmla="*/ 157 w 206"/>
                  <a:gd name="T109" fmla="*/ 12 h 5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06"/>
                  <a:gd name="T166" fmla="*/ 0 h 57"/>
                  <a:gd name="T167" fmla="*/ 206 w 206"/>
                  <a:gd name="T168" fmla="*/ 57 h 57"/>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06" h="57">
                    <a:moveTo>
                      <a:pt x="174" y="19"/>
                    </a:moveTo>
                    <a:lnTo>
                      <a:pt x="178" y="21"/>
                    </a:lnTo>
                    <a:lnTo>
                      <a:pt x="182" y="24"/>
                    </a:lnTo>
                    <a:lnTo>
                      <a:pt x="186" y="26"/>
                    </a:lnTo>
                    <a:lnTo>
                      <a:pt x="190" y="29"/>
                    </a:lnTo>
                    <a:lnTo>
                      <a:pt x="194" y="31"/>
                    </a:lnTo>
                    <a:lnTo>
                      <a:pt x="198" y="33"/>
                    </a:lnTo>
                    <a:lnTo>
                      <a:pt x="202" y="36"/>
                    </a:lnTo>
                    <a:lnTo>
                      <a:pt x="206" y="38"/>
                    </a:lnTo>
                    <a:lnTo>
                      <a:pt x="206" y="49"/>
                    </a:lnTo>
                    <a:lnTo>
                      <a:pt x="205" y="49"/>
                    </a:lnTo>
                    <a:lnTo>
                      <a:pt x="205" y="50"/>
                    </a:lnTo>
                    <a:lnTo>
                      <a:pt x="204" y="51"/>
                    </a:lnTo>
                    <a:lnTo>
                      <a:pt x="200" y="51"/>
                    </a:lnTo>
                    <a:lnTo>
                      <a:pt x="196" y="52"/>
                    </a:lnTo>
                    <a:lnTo>
                      <a:pt x="191" y="52"/>
                    </a:lnTo>
                    <a:lnTo>
                      <a:pt x="187" y="52"/>
                    </a:lnTo>
                    <a:lnTo>
                      <a:pt x="183" y="52"/>
                    </a:lnTo>
                    <a:lnTo>
                      <a:pt x="179" y="52"/>
                    </a:lnTo>
                    <a:lnTo>
                      <a:pt x="175" y="51"/>
                    </a:lnTo>
                    <a:lnTo>
                      <a:pt x="170" y="51"/>
                    </a:lnTo>
                    <a:lnTo>
                      <a:pt x="169" y="51"/>
                    </a:lnTo>
                    <a:lnTo>
                      <a:pt x="167" y="50"/>
                    </a:lnTo>
                    <a:lnTo>
                      <a:pt x="165" y="50"/>
                    </a:lnTo>
                    <a:lnTo>
                      <a:pt x="163" y="50"/>
                    </a:lnTo>
                    <a:lnTo>
                      <a:pt x="160" y="48"/>
                    </a:lnTo>
                    <a:lnTo>
                      <a:pt x="155" y="47"/>
                    </a:lnTo>
                    <a:lnTo>
                      <a:pt x="152" y="46"/>
                    </a:lnTo>
                    <a:lnTo>
                      <a:pt x="148" y="45"/>
                    </a:lnTo>
                    <a:lnTo>
                      <a:pt x="143" y="44"/>
                    </a:lnTo>
                    <a:lnTo>
                      <a:pt x="139" y="43"/>
                    </a:lnTo>
                    <a:lnTo>
                      <a:pt x="134" y="43"/>
                    </a:lnTo>
                    <a:lnTo>
                      <a:pt x="129" y="44"/>
                    </a:lnTo>
                    <a:lnTo>
                      <a:pt x="125" y="45"/>
                    </a:lnTo>
                    <a:lnTo>
                      <a:pt x="121" y="47"/>
                    </a:lnTo>
                    <a:lnTo>
                      <a:pt x="118" y="49"/>
                    </a:lnTo>
                    <a:lnTo>
                      <a:pt x="115" y="51"/>
                    </a:lnTo>
                    <a:lnTo>
                      <a:pt x="110" y="52"/>
                    </a:lnTo>
                    <a:lnTo>
                      <a:pt x="106" y="53"/>
                    </a:lnTo>
                    <a:lnTo>
                      <a:pt x="102" y="54"/>
                    </a:lnTo>
                    <a:lnTo>
                      <a:pt x="98" y="55"/>
                    </a:lnTo>
                    <a:lnTo>
                      <a:pt x="94" y="56"/>
                    </a:lnTo>
                    <a:lnTo>
                      <a:pt x="89" y="56"/>
                    </a:lnTo>
                    <a:lnTo>
                      <a:pt x="84" y="57"/>
                    </a:lnTo>
                    <a:lnTo>
                      <a:pt x="79" y="57"/>
                    </a:lnTo>
                    <a:lnTo>
                      <a:pt x="79" y="54"/>
                    </a:lnTo>
                    <a:lnTo>
                      <a:pt x="79" y="53"/>
                    </a:lnTo>
                    <a:lnTo>
                      <a:pt x="80" y="52"/>
                    </a:lnTo>
                    <a:lnTo>
                      <a:pt x="80" y="51"/>
                    </a:lnTo>
                    <a:lnTo>
                      <a:pt x="81" y="50"/>
                    </a:lnTo>
                    <a:lnTo>
                      <a:pt x="83" y="48"/>
                    </a:lnTo>
                    <a:lnTo>
                      <a:pt x="85" y="45"/>
                    </a:lnTo>
                    <a:lnTo>
                      <a:pt x="88" y="43"/>
                    </a:lnTo>
                    <a:lnTo>
                      <a:pt x="91" y="40"/>
                    </a:lnTo>
                    <a:lnTo>
                      <a:pt x="94" y="38"/>
                    </a:lnTo>
                    <a:lnTo>
                      <a:pt x="98" y="37"/>
                    </a:lnTo>
                    <a:lnTo>
                      <a:pt x="103" y="35"/>
                    </a:lnTo>
                    <a:lnTo>
                      <a:pt x="109" y="34"/>
                    </a:lnTo>
                    <a:lnTo>
                      <a:pt x="113" y="33"/>
                    </a:lnTo>
                    <a:lnTo>
                      <a:pt x="116" y="33"/>
                    </a:lnTo>
                    <a:lnTo>
                      <a:pt x="119" y="32"/>
                    </a:lnTo>
                    <a:lnTo>
                      <a:pt x="121" y="30"/>
                    </a:lnTo>
                    <a:lnTo>
                      <a:pt x="116" y="30"/>
                    </a:lnTo>
                    <a:lnTo>
                      <a:pt x="112" y="29"/>
                    </a:lnTo>
                    <a:lnTo>
                      <a:pt x="107" y="30"/>
                    </a:lnTo>
                    <a:lnTo>
                      <a:pt x="103" y="30"/>
                    </a:lnTo>
                    <a:lnTo>
                      <a:pt x="98" y="30"/>
                    </a:lnTo>
                    <a:lnTo>
                      <a:pt x="95" y="31"/>
                    </a:lnTo>
                    <a:lnTo>
                      <a:pt x="91" y="32"/>
                    </a:lnTo>
                    <a:lnTo>
                      <a:pt x="86" y="32"/>
                    </a:lnTo>
                    <a:lnTo>
                      <a:pt x="82" y="34"/>
                    </a:lnTo>
                    <a:lnTo>
                      <a:pt x="79" y="36"/>
                    </a:lnTo>
                    <a:lnTo>
                      <a:pt x="77" y="39"/>
                    </a:lnTo>
                    <a:lnTo>
                      <a:pt x="76" y="42"/>
                    </a:lnTo>
                    <a:lnTo>
                      <a:pt x="72" y="45"/>
                    </a:lnTo>
                    <a:lnTo>
                      <a:pt x="68" y="48"/>
                    </a:lnTo>
                    <a:lnTo>
                      <a:pt x="64" y="51"/>
                    </a:lnTo>
                    <a:lnTo>
                      <a:pt x="62" y="55"/>
                    </a:lnTo>
                    <a:lnTo>
                      <a:pt x="61" y="55"/>
                    </a:lnTo>
                    <a:lnTo>
                      <a:pt x="59" y="56"/>
                    </a:lnTo>
                    <a:lnTo>
                      <a:pt x="58" y="56"/>
                    </a:lnTo>
                    <a:lnTo>
                      <a:pt x="56" y="57"/>
                    </a:lnTo>
                    <a:lnTo>
                      <a:pt x="52" y="56"/>
                    </a:lnTo>
                    <a:lnTo>
                      <a:pt x="49" y="56"/>
                    </a:lnTo>
                    <a:lnTo>
                      <a:pt x="46" y="55"/>
                    </a:lnTo>
                    <a:lnTo>
                      <a:pt x="46" y="54"/>
                    </a:lnTo>
                    <a:lnTo>
                      <a:pt x="47" y="50"/>
                    </a:lnTo>
                    <a:lnTo>
                      <a:pt x="50" y="47"/>
                    </a:lnTo>
                    <a:lnTo>
                      <a:pt x="53" y="44"/>
                    </a:lnTo>
                    <a:lnTo>
                      <a:pt x="55" y="41"/>
                    </a:lnTo>
                    <a:lnTo>
                      <a:pt x="57" y="38"/>
                    </a:lnTo>
                    <a:lnTo>
                      <a:pt x="59" y="36"/>
                    </a:lnTo>
                    <a:lnTo>
                      <a:pt x="61" y="33"/>
                    </a:lnTo>
                    <a:lnTo>
                      <a:pt x="63" y="31"/>
                    </a:lnTo>
                    <a:lnTo>
                      <a:pt x="65" y="28"/>
                    </a:lnTo>
                    <a:lnTo>
                      <a:pt x="69" y="26"/>
                    </a:lnTo>
                    <a:lnTo>
                      <a:pt x="73" y="25"/>
                    </a:lnTo>
                    <a:lnTo>
                      <a:pt x="79" y="24"/>
                    </a:lnTo>
                    <a:lnTo>
                      <a:pt x="81" y="23"/>
                    </a:lnTo>
                    <a:lnTo>
                      <a:pt x="83" y="23"/>
                    </a:lnTo>
                    <a:lnTo>
                      <a:pt x="86" y="23"/>
                    </a:lnTo>
                    <a:lnTo>
                      <a:pt x="89" y="22"/>
                    </a:lnTo>
                    <a:lnTo>
                      <a:pt x="93" y="22"/>
                    </a:lnTo>
                    <a:lnTo>
                      <a:pt x="97" y="21"/>
                    </a:lnTo>
                    <a:lnTo>
                      <a:pt x="101" y="21"/>
                    </a:lnTo>
                    <a:lnTo>
                      <a:pt x="106" y="20"/>
                    </a:lnTo>
                    <a:lnTo>
                      <a:pt x="109" y="20"/>
                    </a:lnTo>
                    <a:lnTo>
                      <a:pt x="113" y="19"/>
                    </a:lnTo>
                    <a:lnTo>
                      <a:pt x="118" y="19"/>
                    </a:lnTo>
                    <a:lnTo>
                      <a:pt x="122" y="18"/>
                    </a:lnTo>
                    <a:lnTo>
                      <a:pt x="119" y="17"/>
                    </a:lnTo>
                    <a:lnTo>
                      <a:pt x="115" y="16"/>
                    </a:lnTo>
                    <a:lnTo>
                      <a:pt x="110" y="16"/>
                    </a:lnTo>
                    <a:lnTo>
                      <a:pt x="105" y="16"/>
                    </a:lnTo>
                    <a:lnTo>
                      <a:pt x="103" y="17"/>
                    </a:lnTo>
                    <a:lnTo>
                      <a:pt x="100" y="17"/>
                    </a:lnTo>
                    <a:lnTo>
                      <a:pt x="96" y="18"/>
                    </a:lnTo>
                    <a:lnTo>
                      <a:pt x="94" y="19"/>
                    </a:lnTo>
                    <a:lnTo>
                      <a:pt x="89" y="19"/>
                    </a:lnTo>
                    <a:lnTo>
                      <a:pt x="86" y="19"/>
                    </a:lnTo>
                    <a:lnTo>
                      <a:pt x="82" y="19"/>
                    </a:lnTo>
                    <a:lnTo>
                      <a:pt x="78" y="19"/>
                    </a:lnTo>
                    <a:lnTo>
                      <a:pt x="74" y="19"/>
                    </a:lnTo>
                    <a:lnTo>
                      <a:pt x="71" y="20"/>
                    </a:lnTo>
                    <a:lnTo>
                      <a:pt x="67" y="20"/>
                    </a:lnTo>
                    <a:lnTo>
                      <a:pt x="64" y="20"/>
                    </a:lnTo>
                    <a:lnTo>
                      <a:pt x="61" y="23"/>
                    </a:lnTo>
                    <a:lnTo>
                      <a:pt x="57" y="26"/>
                    </a:lnTo>
                    <a:lnTo>
                      <a:pt x="53" y="29"/>
                    </a:lnTo>
                    <a:lnTo>
                      <a:pt x="50" y="31"/>
                    </a:lnTo>
                    <a:lnTo>
                      <a:pt x="46" y="34"/>
                    </a:lnTo>
                    <a:lnTo>
                      <a:pt x="43" y="37"/>
                    </a:lnTo>
                    <a:lnTo>
                      <a:pt x="41" y="40"/>
                    </a:lnTo>
                    <a:lnTo>
                      <a:pt x="40" y="43"/>
                    </a:lnTo>
                    <a:lnTo>
                      <a:pt x="36" y="45"/>
                    </a:lnTo>
                    <a:lnTo>
                      <a:pt x="32" y="46"/>
                    </a:lnTo>
                    <a:lnTo>
                      <a:pt x="28" y="46"/>
                    </a:lnTo>
                    <a:lnTo>
                      <a:pt x="23" y="46"/>
                    </a:lnTo>
                    <a:lnTo>
                      <a:pt x="22" y="45"/>
                    </a:lnTo>
                    <a:lnTo>
                      <a:pt x="21" y="44"/>
                    </a:lnTo>
                    <a:lnTo>
                      <a:pt x="22" y="43"/>
                    </a:lnTo>
                    <a:lnTo>
                      <a:pt x="22" y="42"/>
                    </a:lnTo>
                    <a:lnTo>
                      <a:pt x="25" y="39"/>
                    </a:lnTo>
                    <a:lnTo>
                      <a:pt x="28" y="36"/>
                    </a:lnTo>
                    <a:lnTo>
                      <a:pt x="30" y="33"/>
                    </a:lnTo>
                    <a:lnTo>
                      <a:pt x="32" y="30"/>
                    </a:lnTo>
                    <a:lnTo>
                      <a:pt x="35" y="27"/>
                    </a:lnTo>
                    <a:lnTo>
                      <a:pt x="38" y="24"/>
                    </a:lnTo>
                    <a:lnTo>
                      <a:pt x="41" y="21"/>
                    </a:lnTo>
                    <a:lnTo>
                      <a:pt x="44" y="19"/>
                    </a:lnTo>
                    <a:lnTo>
                      <a:pt x="45" y="17"/>
                    </a:lnTo>
                    <a:lnTo>
                      <a:pt x="45" y="15"/>
                    </a:lnTo>
                    <a:lnTo>
                      <a:pt x="46" y="13"/>
                    </a:lnTo>
                    <a:lnTo>
                      <a:pt x="50" y="12"/>
                    </a:lnTo>
                    <a:lnTo>
                      <a:pt x="55" y="12"/>
                    </a:lnTo>
                    <a:lnTo>
                      <a:pt x="60" y="12"/>
                    </a:lnTo>
                    <a:lnTo>
                      <a:pt x="65" y="12"/>
                    </a:lnTo>
                    <a:lnTo>
                      <a:pt x="71" y="12"/>
                    </a:lnTo>
                    <a:lnTo>
                      <a:pt x="76" y="12"/>
                    </a:lnTo>
                    <a:lnTo>
                      <a:pt x="81" y="12"/>
                    </a:lnTo>
                    <a:lnTo>
                      <a:pt x="85" y="11"/>
                    </a:lnTo>
                    <a:lnTo>
                      <a:pt x="89" y="10"/>
                    </a:lnTo>
                    <a:lnTo>
                      <a:pt x="91" y="9"/>
                    </a:lnTo>
                    <a:lnTo>
                      <a:pt x="94" y="9"/>
                    </a:lnTo>
                    <a:lnTo>
                      <a:pt x="97" y="8"/>
                    </a:lnTo>
                    <a:lnTo>
                      <a:pt x="98" y="7"/>
                    </a:lnTo>
                    <a:lnTo>
                      <a:pt x="91" y="7"/>
                    </a:lnTo>
                    <a:lnTo>
                      <a:pt x="85" y="7"/>
                    </a:lnTo>
                    <a:lnTo>
                      <a:pt x="78" y="7"/>
                    </a:lnTo>
                    <a:lnTo>
                      <a:pt x="71" y="8"/>
                    </a:lnTo>
                    <a:lnTo>
                      <a:pt x="64" y="9"/>
                    </a:lnTo>
                    <a:lnTo>
                      <a:pt x="58" y="9"/>
                    </a:lnTo>
                    <a:lnTo>
                      <a:pt x="51" y="9"/>
                    </a:lnTo>
                    <a:lnTo>
                      <a:pt x="44" y="9"/>
                    </a:lnTo>
                    <a:lnTo>
                      <a:pt x="40" y="13"/>
                    </a:lnTo>
                    <a:lnTo>
                      <a:pt x="37" y="16"/>
                    </a:lnTo>
                    <a:lnTo>
                      <a:pt x="34" y="19"/>
                    </a:lnTo>
                    <a:lnTo>
                      <a:pt x="31" y="22"/>
                    </a:lnTo>
                    <a:lnTo>
                      <a:pt x="27" y="25"/>
                    </a:lnTo>
                    <a:lnTo>
                      <a:pt x="23" y="29"/>
                    </a:lnTo>
                    <a:lnTo>
                      <a:pt x="20" y="32"/>
                    </a:lnTo>
                    <a:lnTo>
                      <a:pt x="17" y="35"/>
                    </a:lnTo>
                    <a:lnTo>
                      <a:pt x="14" y="37"/>
                    </a:lnTo>
                    <a:lnTo>
                      <a:pt x="10" y="38"/>
                    </a:lnTo>
                    <a:lnTo>
                      <a:pt x="5" y="38"/>
                    </a:lnTo>
                    <a:lnTo>
                      <a:pt x="0" y="38"/>
                    </a:lnTo>
                    <a:lnTo>
                      <a:pt x="5" y="35"/>
                    </a:lnTo>
                    <a:lnTo>
                      <a:pt x="9" y="32"/>
                    </a:lnTo>
                    <a:lnTo>
                      <a:pt x="13" y="28"/>
                    </a:lnTo>
                    <a:lnTo>
                      <a:pt x="16" y="24"/>
                    </a:lnTo>
                    <a:lnTo>
                      <a:pt x="19" y="22"/>
                    </a:lnTo>
                    <a:lnTo>
                      <a:pt x="22" y="20"/>
                    </a:lnTo>
                    <a:lnTo>
                      <a:pt x="25" y="18"/>
                    </a:lnTo>
                    <a:lnTo>
                      <a:pt x="28" y="15"/>
                    </a:lnTo>
                    <a:lnTo>
                      <a:pt x="30" y="13"/>
                    </a:lnTo>
                    <a:lnTo>
                      <a:pt x="33" y="11"/>
                    </a:lnTo>
                    <a:lnTo>
                      <a:pt x="35" y="9"/>
                    </a:lnTo>
                    <a:lnTo>
                      <a:pt x="37" y="6"/>
                    </a:lnTo>
                    <a:lnTo>
                      <a:pt x="44" y="5"/>
                    </a:lnTo>
                    <a:lnTo>
                      <a:pt x="52" y="5"/>
                    </a:lnTo>
                    <a:lnTo>
                      <a:pt x="59" y="5"/>
                    </a:lnTo>
                    <a:lnTo>
                      <a:pt x="67" y="4"/>
                    </a:lnTo>
                    <a:lnTo>
                      <a:pt x="75" y="4"/>
                    </a:lnTo>
                    <a:lnTo>
                      <a:pt x="82" y="4"/>
                    </a:lnTo>
                    <a:lnTo>
                      <a:pt x="90" y="4"/>
                    </a:lnTo>
                    <a:lnTo>
                      <a:pt x="97" y="2"/>
                    </a:lnTo>
                    <a:lnTo>
                      <a:pt x="100" y="2"/>
                    </a:lnTo>
                    <a:lnTo>
                      <a:pt x="104" y="1"/>
                    </a:lnTo>
                    <a:lnTo>
                      <a:pt x="109" y="1"/>
                    </a:lnTo>
                    <a:lnTo>
                      <a:pt x="113" y="1"/>
                    </a:lnTo>
                    <a:lnTo>
                      <a:pt x="118" y="0"/>
                    </a:lnTo>
                    <a:lnTo>
                      <a:pt x="122" y="0"/>
                    </a:lnTo>
                    <a:lnTo>
                      <a:pt x="127" y="0"/>
                    </a:lnTo>
                    <a:lnTo>
                      <a:pt x="131" y="1"/>
                    </a:lnTo>
                    <a:lnTo>
                      <a:pt x="138" y="2"/>
                    </a:lnTo>
                    <a:lnTo>
                      <a:pt x="143" y="5"/>
                    </a:lnTo>
                    <a:lnTo>
                      <a:pt x="148" y="7"/>
                    </a:lnTo>
                    <a:lnTo>
                      <a:pt x="152" y="10"/>
                    </a:lnTo>
                    <a:lnTo>
                      <a:pt x="157" y="12"/>
                    </a:lnTo>
                    <a:lnTo>
                      <a:pt x="162" y="15"/>
                    </a:lnTo>
                    <a:lnTo>
                      <a:pt x="167" y="17"/>
                    </a:lnTo>
                    <a:lnTo>
                      <a:pt x="174" y="19"/>
                    </a:lnTo>
                    <a:close/>
                  </a:path>
                </a:pathLst>
              </a:custGeom>
              <a:solidFill>
                <a:srgbClr val="FFFFFF"/>
              </a:solidFill>
              <a:ln w="9525">
                <a:noFill/>
                <a:round/>
                <a:headEnd/>
                <a:tailEnd/>
              </a:ln>
            </p:spPr>
            <p:txBody>
              <a:bodyPr/>
              <a:lstStyle/>
              <a:p>
                <a:endParaRPr lang="en-US"/>
              </a:p>
            </p:txBody>
          </p:sp>
          <p:sp>
            <p:nvSpPr>
              <p:cNvPr id="24642" name="Freeform 117"/>
              <p:cNvSpPr>
                <a:spLocks/>
              </p:cNvSpPr>
              <p:nvPr/>
            </p:nvSpPr>
            <p:spPr bwMode="auto">
              <a:xfrm>
                <a:off x="4626" y="3503"/>
                <a:ext cx="22" cy="17"/>
              </a:xfrm>
              <a:custGeom>
                <a:avLst/>
                <a:gdLst>
                  <a:gd name="T0" fmla="*/ 14 w 22"/>
                  <a:gd name="T1" fmla="*/ 0 h 17"/>
                  <a:gd name="T2" fmla="*/ 14 w 22"/>
                  <a:gd name="T3" fmla="*/ 1 h 17"/>
                  <a:gd name="T4" fmla="*/ 15 w 22"/>
                  <a:gd name="T5" fmla="*/ 1 h 17"/>
                  <a:gd name="T6" fmla="*/ 16 w 22"/>
                  <a:gd name="T7" fmla="*/ 1 h 17"/>
                  <a:gd name="T8" fmla="*/ 17 w 22"/>
                  <a:gd name="T9" fmla="*/ 1 h 17"/>
                  <a:gd name="T10" fmla="*/ 19 w 22"/>
                  <a:gd name="T11" fmla="*/ 5 h 17"/>
                  <a:gd name="T12" fmla="*/ 21 w 22"/>
                  <a:gd name="T13" fmla="*/ 8 h 17"/>
                  <a:gd name="T14" fmla="*/ 22 w 22"/>
                  <a:gd name="T15" fmla="*/ 12 h 17"/>
                  <a:gd name="T16" fmla="*/ 22 w 22"/>
                  <a:gd name="T17" fmla="*/ 16 h 17"/>
                  <a:gd name="T18" fmla="*/ 19 w 22"/>
                  <a:gd name="T19" fmla="*/ 17 h 17"/>
                  <a:gd name="T20" fmla="*/ 17 w 22"/>
                  <a:gd name="T21" fmla="*/ 16 h 17"/>
                  <a:gd name="T22" fmla="*/ 14 w 22"/>
                  <a:gd name="T23" fmla="*/ 16 h 17"/>
                  <a:gd name="T24" fmla="*/ 12 w 22"/>
                  <a:gd name="T25" fmla="*/ 15 h 17"/>
                  <a:gd name="T26" fmla="*/ 10 w 22"/>
                  <a:gd name="T27" fmla="*/ 15 h 17"/>
                  <a:gd name="T28" fmla="*/ 7 w 22"/>
                  <a:gd name="T29" fmla="*/ 14 h 17"/>
                  <a:gd name="T30" fmla="*/ 5 w 22"/>
                  <a:gd name="T31" fmla="*/ 14 h 17"/>
                  <a:gd name="T32" fmla="*/ 3 w 22"/>
                  <a:gd name="T33" fmla="*/ 13 h 17"/>
                  <a:gd name="T34" fmla="*/ 1 w 22"/>
                  <a:gd name="T35" fmla="*/ 10 h 17"/>
                  <a:gd name="T36" fmla="*/ 0 w 22"/>
                  <a:gd name="T37" fmla="*/ 6 h 17"/>
                  <a:gd name="T38" fmla="*/ 1 w 22"/>
                  <a:gd name="T39" fmla="*/ 3 h 17"/>
                  <a:gd name="T40" fmla="*/ 5 w 22"/>
                  <a:gd name="T41" fmla="*/ 1 h 17"/>
                  <a:gd name="T42" fmla="*/ 7 w 22"/>
                  <a:gd name="T43" fmla="*/ 0 h 17"/>
                  <a:gd name="T44" fmla="*/ 9 w 22"/>
                  <a:gd name="T45" fmla="*/ 0 h 17"/>
                  <a:gd name="T46" fmla="*/ 11 w 22"/>
                  <a:gd name="T47" fmla="*/ 0 h 17"/>
                  <a:gd name="T48" fmla="*/ 14 w 22"/>
                  <a:gd name="T49" fmla="*/ 0 h 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2"/>
                  <a:gd name="T76" fmla="*/ 0 h 17"/>
                  <a:gd name="T77" fmla="*/ 22 w 22"/>
                  <a:gd name="T78" fmla="*/ 17 h 1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2" h="17">
                    <a:moveTo>
                      <a:pt x="14" y="0"/>
                    </a:moveTo>
                    <a:lnTo>
                      <a:pt x="14" y="1"/>
                    </a:lnTo>
                    <a:lnTo>
                      <a:pt x="15" y="1"/>
                    </a:lnTo>
                    <a:lnTo>
                      <a:pt x="16" y="1"/>
                    </a:lnTo>
                    <a:lnTo>
                      <a:pt x="17" y="1"/>
                    </a:lnTo>
                    <a:lnTo>
                      <a:pt x="19" y="5"/>
                    </a:lnTo>
                    <a:lnTo>
                      <a:pt x="21" y="8"/>
                    </a:lnTo>
                    <a:lnTo>
                      <a:pt x="22" y="12"/>
                    </a:lnTo>
                    <a:lnTo>
                      <a:pt x="22" y="16"/>
                    </a:lnTo>
                    <a:lnTo>
                      <a:pt x="19" y="17"/>
                    </a:lnTo>
                    <a:lnTo>
                      <a:pt x="17" y="16"/>
                    </a:lnTo>
                    <a:lnTo>
                      <a:pt x="14" y="16"/>
                    </a:lnTo>
                    <a:lnTo>
                      <a:pt x="12" y="15"/>
                    </a:lnTo>
                    <a:lnTo>
                      <a:pt x="10" y="15"/>
                    </a:lnTo>
                    <a:lnTo>
                      <a:pt x="7" y="14"/>
                    </a:lnTo>
                    <a:lnTo>
                      <a:pt x="5" y="14"/>
                    </a:lnTo>
                    <a:lnTo>
                      <a:pt x="3" y="13"/>
                    </a:lnTo>
                    <a:lnTo>
                      <a:pt x="1" y="10"/>
                    </a:lnTo>
                    <a:lnTo>
                      <a:pt x="0" y="6"/>
                    </a:lnTo>
                    <a:lnTo>
                      <a:pt x="1" y="3"/>
                    </a:lnTo>
                    <a:lnTo>
                      <a:pt x="5" y="1"/>
                    </a:lnTo>
                    <a:lnTo>
                      <a:pt x="7" y="0"/>
                    </a:lnTo>
                    <a:lnTo>
                      <a:pt x="9" y="0"/>
                    </a:lnTo>
                    <a:lnTo>
                      <a:pt x="11" y="0"/>
                    </a:lnTo>
                    <a:lnTo>
                      <a:pt x="14" y="0"/>
                    </a:lnTo>
                    <a:close/>
                  </a:path>
                </a:pathLst>
              </a:custGeom>
              <a:solidFill>
                <a:srgbClr val="FFFFFF"/>
              </a:solidFill>
              <a:ln w="9525">
                <a:noFill/>
                <a:round/>
                <a:headEnd/>
                <a:tailEnd/>
              </a:ln>
            </p:spPr>
            <p:txBody>
              <a:bodyPr/>
              <a:lstStyle/>
              <a:p>
                <a:endParaRPr lang="en-US"/>
              </a:p>
            </p:txBody>
          </p:sp>
          <p:sp>
            <p:nvSpPr>
              <p:cNvPr id="24643" name="Freeform 118"/>
              <p:cNvSpPr>
                <a:spLocks/>
              </p:cNvSpPr>
              <p:nvPr/>
            </p:nvSpPr>
            <p:spPr bwMode="auto">
              <a:xfrm>
                <a:off x="4832" y="3504"/>
                <a:ext cx="16" cy="11"/>
              </a:xfrm>
              <a:custGeom>
                <a:avLst/>
                <a:gdLst>
                  <a:gd name="T0" fmla="*/ 16 w 16"/>
                  <a:gd name="T1" fmla="*/ 0 h 11"/>
                  <a:gd name="T2" fmla="*/ 13 w 16"/>
                  <a:gd name="T3" fmla="*/ 3 h 11"/>
                  <a:gd name="T4" fmla="*/ 9 w 16"/>
                  <a:gd name="T5" fmla="*/ 6 h 11"/>
                  <a:gd name="T6" fmla="*/ 6 w 16"/>
                  <a:gd name="T7" fmla="*/ 8 h 11"/>
                  <a:gd name="T8" fmla="*/ 3 w 16"/>
                  <a:gd name="T9" fmla="*/ 11 h 11"/>
                  <a:gd name="T10" fmla="*/ 1 w 16"/>
                  <a:gd name="T11" fmla="*/ 10 h 11"/>
                  <a:gd name="T12" fmla="*/ 0 w 16"/>
                  <a:gd name="T13" fmla="*/ 8 h 11"/>
                  <a:gd name="T14" fmla="*/ 0 w 16"/>
                  <a:gd name="T15" fmla="*/ 7 h 11"/>
                  <a:gd name="T16" fmla="*/ 2 w 16"/>
                  <a:gd name="T17" fmla="*/ 5 h 11"/>
                  <a:gd name="T18" fmla="*/ 5 w 16"/>
                  <a:gd name="T19" fmla="*/ 3 h 11"/>
                  <a:gd name="T20" fmla="*/ 7 w 16"/>
                  <a:gd name="T21" fmla="*/ 1 h 11"/>
                  <a:gd name="T22" fmla="*/ 11 w 16"/>
                  <a:gd name="T23" fmla="*/ 0 h 11"/>
                  <a:gd name="T24" fmla="*/ 16 w 16"/>
                  <a:gd name="T25" fmla="*/ 0 h 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6"/>
                  <a:gd name="T40" fmla="*/ 0 h 11"/>
                  <a:gd name="T41" fmla="*/ 16 w 16"/>
                  <a:gd name="T42" fmla="*/ 11 h 1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6" h="11">
                    <a:moveTo>
                      <a:pt x="16" y="0"/>
                    </a:moveTo>
                    <a:lnTo>
                      <a:pt x="13" y="3"/>
                    </a:lnTo>
                    <a:lnTo>
                      <a:pt x="9" y="6"/>
                    </a:lnTo>
                    <a:lnTo>
                      <a:pt x="6" y="8"/>
                    </a:lnTo>
                    <a:lnTo>
                      <a:pt x="3" y="11"/>
                    </a:lnTo>
                    <a:lnTo>
                      <a:pt x="1" y="10"/>
                    </a:lnTo>
                    <a:lnTo>
                      <a:pt x="0" y="8"/>
                    </a:lnTo>
                    <a:lnTo>
                      <a:pt x="0" y="7"/>
                    </a:lnTo>
                    <a:lnTo>
                      <a:pt x="2" y="5"/>
                    </a:lnTo>
                    <a:lnTo>
                      <a:pt x="5" y="3"/>
                    </a:lnTo>
                    <a:lnTo>
                      <a:pt x="7" y="1"/>
                    </a:lnTo>
                    <a:lnTo>
                      <a:pt x="11" y="0"/>
                    </a:lnTo>
                    <a:lnTo>
                      <a:pt x="16" y="0"/>
                    </a:lnTo>
                    <a:close/>
                  </a:path>
                </a:pathLst>
              </a:custGeom>
              <a:solidFill>
                <a:srgbClr val="FFFFFF"/>
              </a:solidFill>
              <a:ln w="9525">
                <a:noFill/>
                <a:round/>
                <a:headEnd/>
                <a:tailEnd/>
              </a:ln>
            </p:spPr>
            <p:txBody>
              <a:bodyPr/>
              <a:lstStyle/>
              <a:p>
                <a:endParaRPr lang="en-US"/>
              </a:p>
            </p:txBody>
          </p:sp>
          <p:sp>
            <p:nvSpPr>
              <p:cNvPr id="24644" name="Freeform 119"/>
              <p:cNvSpPr>
                <a:spLocks/>
              </p:cNvSpPr>
              <p:nvPr/>
            </p:nvSpPr>
            <p:spPr bwMode="auto">
              <a:xfrm>
                <a:off x="4770" y="3512"/>
                <a:ext cx="31" cy="18"/>
              </a:xfrm>
              <a:custGeom>
                <a:avLst/>
                <a:gdLst>
                  <a:gd name="T0" fmla="*/ 25 w 31"/>
                  <a:gd name="T1" fmla="*/ 3 h 18"/>
                  <a:gd name="T2" fmla="*/ 28 w 31"/>
                  <a:gd name="T3" fmla="*/ 5 h 18"/>
                  <a:gd name="T4" fmla="*/ 30 w 31"/>
                  <a:gd name="T5" fmla="*/ 8 h 18"/>
                  <a:gd name="T6" fmla="*/ 31 w 31"/>
                  <a:gd name="T7" fmla="*/ 11 h 18"/>
                  <a:gd name="T8" fmla="*/ 30 w 31"/>
                  <a:gd name="T9" fmla="*/ 14 h 18"/>
                  <a:gd name="T10" fmla="*/ 29 w 31"/>
                  <a:gd name="T11" fmla="*/ 15 h 18"/>
                  <a:gd name="T12" fmla="*/ 28 w 31"/>
                  <a:gd name="T13" fmla="*/ 16 h 18"/>
                  <a:gd name="T14" fmla="*/ 25 w 31"/>
                  <a:gd name="T15" fmla="*/ 17 h 18"/>
                  <a:gd name="T16" fmla="*/ 23 w 31"/>
                  <a:gd name="T17" fmla="*/ 17 h 18"/>
                  <a:gd name="T18" fmla="*/ 18 w 31"/>
                  <a:gd name="T19" fmla="*/ 18 h 18"/>
                  <a:gd name="T20" fmla="*/ 14 w 31"/>
                  <a:gd name="T21" fmla="*/ 17 h 18"/>
                  <a:gd name="T22" fmla="*/ 10 w 31"/>
                  <a:gd name="T23" fmla="*/ 16 h 18"/>
                  <a:gd name="T24" fmla="*/ 7 w 31"/>
                  <a:gd name="T25" fmla="*/ 15 h 18"/>
                  <a:gd name="T26" fmla="*/ 4 w 31"/>
                  <a:gd name="T27" fmla="*/ 12 h 18"/>
                  <a:gd name="T28" fmla="*/ 1 w 31"/>
                  <a:gd name="T29" fmla="*/ 9 h 18"/>
                  <a:gd name="T30" fmla="*/ 0 w 31"/>
                  <a:gd name="T31" fmla="*/ 6 h 18"/>
                  <a:gd name="T32" fmla="*/ 2 w 31"/>
                  <a:gd name="T33" fmla="*/ 3 h 18"/>
                  <a:gd name="T34" fmla="*/ 3 w 31"/>
                  <a:gd name="T35" fmla="*/ 2 h 18"/>
                  <a:gd name="T36" fmla="*/ 5 w 31"/>
                  <a:gd name="T37" fmla="*/ 1 h 18"/>
                  <a:gd name="T38" fmla="*/ 7 w 31"/>
                  <a:gd name="T39" fmla="*/ 0 h 18"/>
                  <a:gd name="T40" fmla="*/ 8 w 31"/>
                  <a:gd name="T41" fmla="*/ 0 h 18"/>
                  <a:gd name="T42" fmla="*/ 13 w 31"/>
                  <a:gd name="T43" fmla="*/ 0 h 18"/>
                  <a:gd name="T44" fmla="*/ 17 w 31"/>
                  <a:gd name="T45" fmla="*/ 0 h 18"/>
                  <a:gd name="T46" fmla="*/ 22 w 31"/>
                  <a:gd name="T47" fmla="*/ 1 h 18"/>
                  <a:gd name="T48" fmla="*/ 25 w 31"/>
                  <a:gd name="T49" fmla="*/ 3 h 1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1"/>
                  <a:gd name="T76" fmla="*/ 0 h 18"/>
                  <a:gd name="T77" fmla="*/ 31 w 31"/>
                  <a:gd name="T78" fmla="*/ 18 h 1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1" h="18">
                    <a:moveTo>
                      <a:pt x="25" y="3"/>
                    </a:moveTo>
                    <a:lnTo>
                      <a:pt x="28" y="5"/>
                    </a:lnTo>
                    <a:lnTo>
                      <a:pt x="30" y="8"/>
                    </a:lnTo>
                    <a:lnTo>
                      <a:pt x="31" y="11"/>
                    </a:lnTo>
                    <a:lnTo>
                      <a:pt x="30" y="14"/>
                    </a:lnTo>
                    <a:lnTo>
                      <a:pt x="29" y="15"/>
                    </a:lnTo>
                    <a:lnTo>
                      <a:pt x="28" y="16"/>
                    </a:lnTo>
                    <a:lnTo>
                      <a:pt x="25" y="17"/>
                    </a:lnTo>
                    <a:lnTo>
                      <a:pt x="23" y="17"/>
                    </a:lnTo>
                    <a:lnTo>
                      <a:pt x="18" y="18"/>
                    </a:lnTo>
                    <a:lnTo>
                      <a:pt x="14" y="17"/>
                    </a:lnTo>
                    <a:lnTo>
                      <a:pt x="10" y="16"/>
                    </a:lnTo>
                    <a:lnTo>
                      <a:pt x="7" y="15"/>
                    </a:lnTo>
                    <a:lnTo>
                      <a:pt x="4" y="12"/>
                    </a:lnTo>
                    <a:lnTo>
                      <a:pt x="1" y="9"/>
                    </a:lnTo>
                    <a:lnTo>
                      <a:pt x="0" y="6"/>
                    </a:lnTo>
                    <a:lnTo>
                      <a:pt x="2" y="3"/>
                    </a:lnTo>
                    <a:lnTo>
                      <a:pt x="3" y="2"/>
                    </a:lnTo>
                    <a:lnTo>
                      <a:pt x="5" y="1"/>
                    </a:lnTo>
                    <a:lnTo>
                      <a:pt x="7" y="0"/>
                    </a:lnTo>
                    <a:lnTo>
                      <a:pt x="8" y="0"/>
                    </a:lnTo>
                    <a:lnTo>
                      <a:pt x="13" y="0"/>
                    </a:lnTo>
                    <a:lnTo>
                      <a:pt x="17" y="0"/>
                    </a:lnTo>
                    <a:lnTo>
                      <a:pt x="22" y="1"/>
                    </a:lnTo>
                    <a:lnTo>
                      <a:pt x="25" y="3"/>
                    </a:lnTo>
                    <a:close/>
                  </a:path>
                </a:pathLst>
              </a:custGeom>
              <a:solidFill>
                <a:srgbClr val="FFFFFF"/>
              </a:solidFill>
              <a:ln w="9525">
                <a:noFill/>
                <a:round/>
                <a:headEnd/>
                <a:tailEnd/>
              </a:ln>
            </p:spPr>
            <p:txBody>
              <a:bodyPr/>
              <a:lstStyle/>
              <a:p>
                <a:endParaRPr lang="en-US"/>
              </a:p>
            </p:txBody>
          </p:sp>
          <p:sp>
            <p:nvSpPr>
              <p:cNvPr id="24645" name="Freeform 120"/>
              <p:cNvSpPr>
                <a:spLocks/>
              </p:cNvSpPr>
              <p:nvPr/>
            </p:nvSpPr>
            <p:spPr bwMode="auto">
              <a:xfrm>
                <a:off x="4851" y="3564"/>
                <a:ext cx="174" cy="100"/>
              </a:xfrm>
              <a:custGeom>
                <a:avLst/>
                <a:gdLst>
                  <a:gd name="T0" fmla="*/ 0 w 174"/>
                  <a:gd name="T1" fmla="*/ 32 h 100"/>
                  <a:gd name="T2" fmla="*/ 0 w 174"/>
                  <a:gd name="T3" fmla="*/ 100 h 100"/>
                  <a:gd name="T4" fmla="*/ 174 w 174"/>
                  <a:gd name="T5" fmla="*/ 9 h 100"/>
                  <a:gd name="T6" fmla="*/ 174 w 174"/>
                  <a:gd name="T7" fmla="*/ 0 h 100"/>
                  <a:gd name="T8" fmla="*/ 82 w 174"/>
                  <a:gd name="T9" fmla="*/ 40 h 100"/>
                  <a:gd name="T10" fmla="*/ 46 w 174"/>
                  <a:gd name="T11" fmla="*/ 22 h 100"/>
                  <a:gd name="T12" fmla="*/ 0 w 174"/>
                  <a:gd name="T13" fmla="*/ 32 h 100"/>
                  <a:gd name="T14" fmla="*/ 0 60000 65536"/>
                  <a:gd name="T15" fmla="*/ 0 60000 65536"/>
                  <a:gd name="T16" fmla="*/ 0 60000 65536"/>
                  <a:gd name="T17" fmla="*/ 0 60000 65536"/>
                  <a:gd name="T18" fmla="*/ 0 60000 65536"/>
                  <a:gd name="T19" fmla="*/ 0 60000 65536"/>
                  <a:gd name="T20" fmla="*/ 0 60000 65536"/>
                  <a:gd name="T21" fmla="*/ 0 w 174"/>
                  <a:gd name="T22" fmla="*/ 0 h 100"/>
                  <a:gd name="T23" fmla="*/ 174 w 174"/>
                  <a:gd name="T24" fmla="*/ 100 h 1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4" h="100">
                    <a:moveTo>
                      <a:pt x="0" y="32"/>
                    </a:moveTo>
                    <a:lnTo>
                      <a:pt x="0" y="100"/>
                    </a:lnTo>
                    <a:lnTo>
                      <a:pt x="174" y="9"/>
                    </a:lnTo>
                    <a:lnTo>
                      <a:pt x="174" y="0"/>
                    </a:lnTo>
                    <a:lnTo>
                      <a:pt x="82" y="40"/>
                    </a:lnTo>
                    <a:lnTo>
                      <a:pt x="46" y="22"/>
                    </a:lnTo>
                    <a:lnTo>
                      <a:pt x="0" y="32"/>
                    </a:lnTo>
                    <a:close/>
                  </a:path>
                </a:pathLst>
              </a:custGeom>
              <a:solidFill>
                <a:srgbClr val="FFFFFF"/>
              </a:solidFill>
              <a:ln w="9525">
                <a:noFill/>
                <a:round/>
                <a:headEnd/>
                <a:tailEnd/>
              </a:ln>
            </p:spPr>
            <p:txBody>
              <a:bodyPr/>
              <a:lstStyle/>
              <a:p>
                <a:endParaRPr lang="en-US"/>
              </a:p>
            </p:txBody>
          </p:sp>
          <p:sp>
            <p:nvSpPr>
              <p:cNvPr id="24646" name="Freeform 121"/>
              <p:cNvSpPr>
                <a:spLocks/>
              </p:cNvSpPr>
              <p:nvPr/>
            </p:nvSpPr>
            <p:spPr bwMode="auto">
              <a:xfrm>
                <a:off x="4943" y="3567"/>
                <a:ext cx="25" cy="10"/>
              </a:xfrm>
              <a:custGeom>
                <a:avLst/>
                <a:gdLst>
                  <a:gd name="T0" fmla="*/ 22 w 25"/>
                  <a:gd name="T1" fmla="*/ 5 h 10"/>
                  <a:gd name="T2" fmla="*/ 23 w 25"/>
                  <a:gd name="T3" fmla="*/ 4 h 10"/>
                  <a:gd name="T4" fmla="*/ 25 w 25"/>
                  <a:gd name="T5" fmla="*/ 3 h 10"/>
                  <a:gd name="T6" fmla="*/ 24 w 25"/>
                  <a:gd name="T7" fmla="*/ 2 h 10"/>
                  <a:gd name="T8" fmla="*/ 23 w 25"/>
                  <a:gd name="T9" fmla="*/ 1 h 10"/>
                  <a:gd name="T10" fmla="*/ 23 w 25"/>
                  <a:gd name="T11" fmla="*/ 1 h 10"/>
                  <a:gd name="T12" fmla="*/ 20 w 25"/>
                  <a:gd name="T13" fmla="*/ 0 h 10"/>
                  <a:gd name="T14" fmla="*/ 18 w 25"/>
                  <a:gd name="T15" fmla="*/ 0 h 10"/>
                  <a:gd name="T16" fmla="*/ 16 w 25"/>
                  <a:gd name="T17" fmla="*/ 0 h 10"/>
                  <a:gd name="T18" fmla="*/ 13 w 25"/>
                  <a:gd name="T19" fmla="*/ 1 h 10"/>
                  <a:gd name="T20" fmla="*/ 2 w 25"/>
                  <a:gd name="T21" fmla="*/ 5 h 10"/>
                  <a:gd name="T22" fmla="*/ 1 w 25"/>
                  <a:gd name="T23" fmla="*/ 6 h 10"/>
                  <a:gd name="T24" fmla="*/ 0 w 25"/>
                  <a:gd name="T25" fmla="*/ 7 h 10"/>
                  <a:gd name="T26" fmla="*/ 0 w 25"/>
                  <a:gd name="T27" fmla="*/ 8 h 10"/>
                  <a:gd name="T28" fmla="*/ 1 w 25"/>
                  <a:gd name="T29" fmla="*/ 9 h 10"/>
                  <a:gd name="T30" fmla="*/ 1 w 25"/>
                  <a:gd name="T31" fmla="*/ 9 h 10"/>
                  <a:gd name="T32" fmla="*/ 4 w 25"/>
                  <a:gd name="T33" fmla="*/ 10 h 10"/>
                  <a:gd name="T34" fmla="*/ 6 w 25"/>
                  <a:gd name="T35" fmla="*/ 10 h 10"/>
                  <a:gd name="T36" fmla="*/ 8 w 25"/>
                  <a:gd name="T37" fmla="*/ 10 h 10"/>
                  <a:gd name="T38" fmla="*/ 11 w 25"/>
                  <a:gd name="T39" fmla="*/ 10 h 10"/>
                  <a:gd name="T40" fmla="*/ 22 w 25"/>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5"/>
                  <a:gd name="T64" fmla="*/ 0 h 10"/>
                  <a:gd name="T65" fmla="*/ 25 w 25"/>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5" h="10">
                    <a:moveTo>
                      <a:pt x="22" y="5"/>
                    </a:moveTo>
                    <a:lnTo>
                      <a:pt x="23" y="4"/>
                    </a:lnTo>
                    <a:lnTo>
                      <a:pt x="25" y="3"/>
                    </a:lnTo>
                    <a:lnTo>
                      <a:pt x="24" y="2"/>
                    </a:lnTo>
                    <a:lnTo>
                      <a:pt x="23" y="1"/>
                    </a:lnTo>
                    <a:lnTo>
                      <a:pt x="20" y="0"/>
                    </a:lnTo>
                    <a:lnTo>
                      <a:pt x="18" y="0"/>
                    </a:lnTo>
                    <a:lnTo>
                      <a:pt x="16" y="0"/>
                    </a:lnTo>
                    <a:lnTo>
                      <a:pt x="13" y="1"/>
                    </a:lnTo>
                    <a:lnTo>
                      <a:pt x="2" y="5"/>
                    </a:lnTo>
                    <a:lnTo>
                      <a:pt x="1" y="6"/>
                    </a:lnTo>
                    <a:lnTo>
                      <a:pt x="0" y="7"/>
                    </a:lnTo>
                    <a:lnTo>
                      <a:pt x="0" y="8"/>
                    </a:lnTo>
                    <a:lnTo>
                      <a:pt x="1" y="9"/>
                    </a:lnTo>
                    <a:lnTo>
                      <a:pt x="4" y="10"/>
                    </a:lnTo>
                    <a:lnTo>
                      <a:pt x="6" y="10"/>
                    </a:lnTo>
                    <a:lnTo>
                      <a:pt x="8" y="10"/>
                    </a:lnTo>
                    <a:lnTo>
                      <a:pt x="11" y="10"/>
                    </a:lnTo>
                    <a:lnTo>
                      <a:pt x="22" y="5"/>
                    </a:lnTo>
                    <a:close/>
                  </a:path>
                </a:pathLst>
              </a:custGeom>
              <a:solidFill>
                <a:srgbClr val="FFFFFF"/>
              </a:solidFill>
              <a:ln w="9525">
                <a:noFill/>
                <a:round/>
                <a:headEnd/>
                <a:tailEnd/>
              </a:ln>
            </p:spPr>
            <p:txBody>
              <a:bodyPr/>
              <a:lstStyle/>
              <a:p>
                <a:endParaRPr lang="en-US"/>
              </a:p>
            </p:txBody>
          </p:sp>
          <p:sp>
            <p:nvSpPr>
              <p:cNvPr id="24647" name="Freeform 122"/>
              <p:cNvSpPr>
                <a:spLocks/>
              </p:cNvSpPr>
              <p:nvPr/>
            </p:nvSpPr>
            <p:spPr bwMode="auto">
              <a:xfrm>
                <a:off x="4911" y="3563"/>
                <a:ext cx="24" cy="10"/>
              </a:xfrm>
              <a:custGeom>
                <a:avLst/>
                <a:gdLst>
                  <a:gd name="T0" fmla="*/ 22 w 24"/>
                  <a:gd name="T1" fmla="*/ 5 h 10"/>
                  <a:gd name="T2" fmla="*/ 23 w 24"/>
                  <a:gd name="T3" fmla="*/ 4 h 10"/>
                  <a:gd name="T4" fmla="*/ 24 w 24"/>
                  <a:gd name="T5" fmla="*/ 3 h 10"/>
                  <a:gd name="T6" fmla="*/ 24 w 24"/>
                  <a:gd name="T7" fmla="*/ 1 h 10"/>
                  <a:gd name="T8" fmla="*/ 22 w 24"/>
                  <a:gd name="T9" fmla="*/ 1 h 10"/>
                  <a:gd name="T10" fmla="*/ 22 w 24"/>
                  <a:gd name="T11" fmla="*/ 1 h 10"/>
                  <a:gd name="T12" fmla="*/ 21 w 24"/>
                  <a:gd name="T13" fmla="*/ 0 h 10"/>
                  <a:gd name="T14" fmla="*/ 18 w 24"/>
                  <a:gd name="T15" fmla="*/ 0 h 10"/>
                  <a:gd name="T16" fmla="*/ 15 w 24"/>
                  <a:gd name="T17" fmla="*/ 0 h 10"/>
                  <a:gd name="T18" fmla="*/ 13 w 24"/>
                  <a:gd name="T19" fmla="*/ 0 h 10"/>
                  <a:gd name="T20" fmla="*/ 2 w 24"/>
                  <a:gd name="T21" fmla="*/ 5 h 10"/>
                  <a:gd name="T22" fmla="*/ 0 w 24"/>
                  <a:gd name="T23" fmla="*/ 6 h 10"/>
                  <a:gd name="T24" fmla="*/ 0 w 24"/>
                  <a:gd name="T25" fmla="*/ 7 h 10"/>
                  <a:gd name="T26" fmla="*/ 0 w 24"/>
                  <a:gd name="T27" fmla="*/ 8 h 10"/>
                  <a:gd name="T28" fmla="*/ 1 w 24"/>
                  <a:gd name="T29" fmla="*/ 9 h 10"/>
                  <a:gd name="T30" fmla="*/ 1 w 24"/>
                  <a:gd name="T31" fmla="*/ 9 h 10"/>
                  <a:gd name="T32" fmla="*/ 3 w 24"/>
                  <a:gd name="T33" fmla="*/ 10 h 10"/>
                  <a:gd name="T34" fmla="*/ 6 w 24"/>
                  <a:gd name="T35" fmla="*/ 10 h 10"/>
                  <a:gd name="T36" fmla="*/ 9 w 24"/>
                  <a:gd name="T37" fmla="*/ 10 h 10"/>
                  <a:gd name="T38" fmla="*/ 10 w 24"/>
                  <a:gd name="T39" fmla="*/ 9 h 10"/>
                  <a:gd name="T40" fmla="*/ 22 w 24"/>
                  <a:gd name="T41" fmla="*/ 5 h 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
                  <a:gd name="T64" fmla="*/ 0 h 10"/>
                  <a:gd name="T65" fmla="*/ 24 w 24"/>
                  <a:gd name="T66" fmla="*/ 10 h 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 h="10">
                    <a:moveTo>
                      <a:pt x="22" y="5"/>
                    </a:moveTo>
                    <a:lnTo>
                      <a:pt x="23" y="4"/>
                    </a:lnTo>
                    <a:lnTo>
                      <a:pt x="24" y="3"/>
                    </a:lnTo>
                    <a:lnTo>
                      <a:pt x="24" y="1"/>
                    </a:lnTo>
                    <a:lnTo>
                      <a:pt x="22" y="1"/>
                    </a:lnTo>
                    <a:lnTo>
                      <a:pt x="21" y="0"/>
                    </a:lnTo>
                    <a:lnTo>
                      <a:pt x="18" y="0"/>
                    </a:lnTo>
                    <a:lnTo>
                      <a:pt x="15" y="0"/>
                    </a:lnTo>
                    <a:lnTo>
                      <a:pt x="13" y="0"/>
                    </a:lnTo>
                    <a:lnTo>
                      <a:pt x="2" y="5"/>
                    </a:lnTo>
                    <a:lnTo>
                      <a:pt x="0" y="6"/>
                    </a:lnTo>
                    <a:lnTo>
                      <a:pt x="0" y="7"/>
                    </a:lnTo>
                    <a:lnTo>
                      <a:pt x="0" y="8"/>
                    </a:lnTo>
                    <a:lnTo>
                      <a:pt x="1" y="9"/>
                    </a:lnTo>
                    <a:lnTo>
                      <a:pt x="3" y="10"/>
                    </a:lnTo>
                    <a:lnTo>
                      <a:pt x="6" y="10"/>
                    </a:lnTo>
                    <a:lnTo>
                      <a:pt x="9" y="10"/>
                    </a:lnTo>
                    <a:lnTo>
                      <a:pt x="10" y="9"/>
                    </a:lnTo>
                    <a:lnTo>
                      <a:pt x="22" y="5"/>
                    </a:lnTo>
                    <a:close/>
                  </a:path>
                </a:pathLst>
              </a:custGeom>
              <a:solidFill>
                <a:srgbClr val="FFFFFF"/>
              </a:solidFill>
              <a:ln w="9525">
                <a:noFill/>
                <a:round/>
                <a:headEnd/>
                <a:tailEnd/>
              </a:ln>
            </p:spPr>
            <p:txBody>
              <a:bodyPr/>
              <a:lstStyle/>
              <a:p>
                <a:endParaRPr lang="en-US"/>
              </a:p>
            </p:txBody>
          </p:sp>
        </p:grpSp>
        <p:sp>
          <p:nvSpPr>
            <p:cNvPr id="24608" name="Rectangle 124"/>
            <p:cNvSpPr>
              <a:spLocks noChangeArrowheads="1"/>
            </p:cNvSpPr>
            <p:nvPr/>
          </p:nvSpPr>
          <p:spPr bwMode="auto">
            <a:xfrm>
              <a:off x="4469" y="3705"/>
              <a:ext cx="864" cy="135"/>
            </a:xfrm>
            <a:prstGeom prst="rect">
              <a:avLst/>
            </a:prstGeom>
            <a:noFill/>
            <a:ln w="9525">
              <a:noFill/>
              <a:miter lim="800000"/>
              <a:headEnd/>
              <a:tailEnd/>
            </a:ln>
          </p:spPr>
          <p:txBody>
            <a:bodyPr wrap="none" lIns="0" tIns="0" rIns="0" bIns="0">
              <a:spAutoFit/>
            </a:bodyPr>
            <a:lstStyle/>
            <a:p>
              <a:r>
                <a:rPr lang="en-US" sz="1300" b="1">
                  <a:solidFill>
                    <a:srgbClr val="000000"/>
                  </a:solidFill>
                </a:rPr>
                <a:t>End User 3</a:t>
              </a:r>
              <a:endParaRPr lang="en-US"/>
            </a:p>
          </p:txBody>
        </p:sp>
        <p:sp>
          <p:nvSpPr>
            <p:cNvPr id="5245" name="Line 125"/>
            <p:cNvSpPr>
              <a:spLocks noChangeShapeType="1"/>
            </p:cNvSpPr>
            <p:nvPr/>
          </p:nvSpPr>
          <p:spPr bwMode="auto">
            <a:xfrm>
              <a:off x="951" y="2788"/>
              <a:ext cx="1" cy="23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4610" name="Freeform 126"/>
            <p:cNvSpPr>
              <a:spLocks/>
            </p:cNvSpPr>
            <p:nvPr/>
          </p:nvSpPr>
          <p:spPr bwMode="auto">
            <a:xfrm>
              <a:off x="920" y="3016"/>
              <a:ext cx="79" cy="81"/>
            </a:xfrm>
            <a:custGeom>
              <a:avLst/>
              <a:gdLst>
                <a:gd name="T0" fmla="*/ 79 w 79"/>
                <a:gd name="T1" fmla="*/ 0 h 81"/>
                <a:gd name="T2" fmla="*/ 40 w 79"/>
                <a:gd name="T3" fmla="*/ 81 h 81"/>
                <a:gd name="T4" fmla="*/ 0 w 79"/>
                <a:gd name="T5" fmla="*/ 0 h 81"/>
                <a:gd name="T6" fmla="*/ 79 w 79"/>
                <a:gd name="T7" fmla="*/ 0 h 81"/>
                <a:gd name="T8" fmla="*/ 0 60000 65536"/>
                <a:gd name="T9" fmla="*/ 0 60000 65536"/>
                <a:gd name="T10" fmla="*/ 0 60000 65536"/>
                <a:gd name="T11" fmla="*/ 0 60000 65536"/>
                <a:gd name="T12" fmla="*/ 0 w 79"/>
                <a:gd name="T13" fmla="*/ 0 h 81"/>
                <a:gd name="T14" fmla="*/ 79 w 79"/>
                <a:gd name="T15" fmla="*/ 81 h 81"/>
              </a:gdLst>
              <a:ahLst/>
              <a:cxnLst>
                <a:cxn ang="T8">
                  <a:pos x="T0" y="T1"/>
                </a:cxn>
                <a:cxn ang="T9">
                  <a:pos x="T2" y="T3"/>
                </a:cxn>
                <a:cxn ang="T10">
                  <a:pos x="T4" y="T5"/>
                </a:cxn>
                <a:cxn ang="T11">
                  <a:pos x="T6" y="T7"/>
                </a:cxn>
              </a:cxnLst>
              <a:rect l="T12" t="T13" r="T14" b="T15"/>
              <a:pathLst>
                <a:path w="79" h="81">
                  <a:moveTo>
                    <a:pt x="79" y="0"/>
                  </a:moveTo>
                  <a:lnTo>
                    <a:pt x="40" y="81"/>
                  </a:lnTo>
                  <a:lnTo>
                    <a:pt x="0" y="0"/>
                  </a:lnTo>
                  <a:lnTo>
                    <a:pt x="79" y="0"/>
                  </a:lnTo>
                  <a:close/>
                </a:path>
              </a:pathLst>
            </a:custGeom>
            <a:solidFill>
              <a:srgbClr val="000000"/>
            </a:solidFill>
            <a:ln w="9525">
              <a:noFill/>
              <a:round/>
              <a:headEnd/>
              <a:tailEnd/>
            </a:ln>
          </p:spPr>
          <p:txBody>
            <a:bodyPr/>
            <a:lstStyle/>
            <a:p>
              <a:endParaRPr lang="en-US"/>
            </a:p>
          </p:txBody>
        </p:sp>
        <p:sp>
          <p:nvSpPr>
            <p:cNvPr id="5247" name="Line 127"/>
            <p:cNvSpPr>
              <a:spLocks noChangeShapeType="1"/>
            </p:cNvSpPr>
            <p:nvPr/>
          </p:nvSpPr>
          <p:spPr bwMode="auto">
            <a:xfrm>
              <a:off x="2904" y="2788"/>
              <a:ext cx="1" cy="23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4612" name="Freeform 128"/>
            <p:cNvSpPr>
              <a:spLocks/>
            </p:cNvSpPr>
            <p:nvPr/>
          </p:nvSpPr>
          <p:spPr bwMode="auto">
            <a:xfrm>
              <a:off x="2874" y="3016"/>
              <a:ext cx="79" cy="81"/>
            </a:xfrm>
            <a:custGeom>
              <a:avLst/>
              <a:gdLst>
                <a:gd name="T0" fmla="*/ 79 w 79"/>
                <a:gd name="T1" fmla="*/ 0 h 81"/>
                <a:gd name="T2" fmla="*/ 39 w 79"/>
                <a:gd name="T3" fmla="*/ 81 h 81"/>
                <a:gd name="T4" fmla="*/ 0 w 79"/>
                <a:gd name="T5" fmla="*/ 0 h 81"/>
                <a:gd name="T6" fmla="*/ 79 w 79"/>
                <a:gd name="T7" fmla="*/ 0 h 81"/>
                <a:gd name="T8" fmla="*/ 0 60000 65536"/>
                <a:gd name="T9" fmla="*/ 0 60000 65536"/>
                <a:gd name="T10" fmla="*/ 0 60000 65536"/>
                <a:gd name="T11" fmla="*/ 0 60000 65536"/>
                <a:gd name="T12" fmla="*/ 0 w 79"/>
                <a:gd name="T13" fmla="*/ 0 h 81"/>
                <a:gd name="T14" fmla="*/ 79 w 79"/>
                <a:gd name="T15" fmla="*/ 81 h 81"/>
              </a:gdLst>
              <a:ahLst/>
              <a:cxnLst>
                <a:cxn ang="T8">
                  <a:pos x="T0" y="T1"/>
                </a:cxn>
                <a:cxn ang="T9">
                  <a:pos x="T2" y="T3"/>
                </a:cxn>
                <a:cxn ang="T10">
                  <a:pos x="T4" y="T5"/>
                </a:cxn>
                <a:cxn ang="T11">
                  <a:pos x="T6" y="T7"/>
                </a:cxn>
              </a:cxnLst>
              <a:rect l="T12" t="T13" r="T14" b="T15"/>
              <a:pathLst>
                <a:path w="79" h="81">
                  <a:moveTo>
                    <a:pt x="79" y="0"/>
                  </a:moveTo>
                  <a:lnTo>
                    <a:pt x="39" y="81"/>
                  </a:lnTo>
                  <a:lnTo>
                    <a:pt x="0" y="0"/>
                  </a:lnTo>
                  <a:lnTo>
                    <a:pt x="79" y="0"/>
                  </a:lnTo>
                  <a:close/>
                </a:path>
              </a:pathLst>
            </a:custGeom>
            <a:solidFill>
              <a:srgbClr val="000000"/>
            </a:solidFill>
            <a:ln w="9525">
              <a:noFill/>
              <a:round/>
              <a:headEnd/>
              <a:tailEnd/>
            </a:ln>
          </p:spPr>
          <p:txBody>
            <a:bodyPr/>
            <a:lstStyle/>
            <a:p>
              <a:endParaRPr lang="en-US"/>
            </a:p>
          </p:txBody>
        </p:sp>
        <p:sp>
          <p:nvSpPr>
            <p:cNvPr id="5249" name="Line 129"/>
            <p:cNvSpPr>
              <a:spLocks noChangeShapeType="1"/>
            </p:cNvSpPr>
            <p:nvPr/>
          </p:nvSpPr>
          <p:spPr bwMode="auto">
            <a:xfrm>
              <a:off x="4858" y="2788"/>
              <a:ext cx="1" cy="235"/>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pPr fontAlgn="auto">
                <a:spcBef>
                  <a:spcPts val="0"/>
                </a:spcBef>
                <a:spcAft>
                  <a:spcPts val="0"/>
                </a:spcAft>
                <a:defRPr/>
              </a:pPr>
              <a:endParaRPr lang="en-US"/>
            </a:p>
          </p:txBody>
        </p:sp>
        <p:sp>
          <p:nvSpPr>
            <p:cNvPr id="24614" name="Freeform 130"/>
            <p:cNvSpPr>
              <a:spLocks/>
            </p:cNvSpPr>
            <p:nvPr/>
          </p:nvSpPr>
          <p:spPr bwMode="auto">
            <a:xfrm>
              <a:off x="4828" y="3016"/>
              <a:ext cx="78" cy="81"/>
            </a:xfrm>
            <a:custGeom>
              <a:avLst/>
              <a:gdLst>
                <a:gd name="T0" fmla="*/ 78 w 78"/>
                <a:gd name="T1" fmla="*/ 0 h 81"/>
                <a:gd name="T2" fmla="*/ 39 w 78"/>
                <a:gd name="T3" fmla="*/ 81 h 81"/>
                <a:gd name="T4" fmla="*/ 0 w 78"/>
                <a:gd name="T5" fmla="*/ 0 h 81"/>
                <a:gd name="T6" fmla="*/ 78 w 78"/>
                <a:gd name="T7" fmla="*/ 0 h 81"/>
                <a:gd name="T8" fmla="*/ 0 60000 65536"/>
                <a:gd name="T9" fmla="*/ 0 60000 65536"/>
                <a:gd name="T10" fmla="*/ 0 60000 65536"/>
                <a:gd name="T11" fmla="*/ 0 60000 65536"/>
                <a:gd name="T12" fmla="*/ 0 w 78"/>
                <a:gd name="T13" fmla="*/ 0 h 81"/>
                <a:gd name="T14" fmla="*/ 78 w 78"/>
                <a:gd name="T15" fmla="*/ 81 h 81"/>
              </a:gdLst>
              <a:ahLst/>
              <a:cxnLst>
                <a:cxn ang="T8">
                  <a:pos x="T0" y="T1"/>
                </a:cxn>
                <a:cxn ang="T9">
                  <a:pos x="T2" y="T3"/>
                </a:cxn>
                <a:cxn ang="T10">
                  <a:pos x="T4" y="T5"/>
                </a:cxn>
                <a:cxn ang="T11">
                  <a:pos x="T6" y="T7"/>
                </a:cxn>
              </a:cxnLst>
              <a:rect l="T12" t="T13" r="T14" b="T15"/>
              <a:pathLst>
                <a:path w="78" h="81">
                  <a:moveTo>
                    <a:pt x="78" y="0"/>
                  </a:moveTo>
                  <a:lnTo>
                    <a:pt x="39" y="81"/>
                  </a:lnTo>
                  <a:lnTo>
                    <a:pt x="0" y="0"/>
                  </a:lnTo>
                  <a:lnTo>
                    <a:pt x="78" y="0"/>
                  </a:lnTo>
                  <a:close/>
                </a:path>
              </a:pathLst>
            </a:custGeom>
            <a:solidFill>
              <a:srgbClr val="000000"/>
            </a:solidFill>
            <a:ln w="9525">
              <a:noFill/>
              <a:round/>
              <a:headEnd/>
              <a:tailEnd/>
            </a:ln>
          </p:spPr>
          <p:txBody>
            <a:bodyPr/>
            <a:lstStyle/>
            <a:p>
              <a:endParaRPr lang="en-US"/>
            </a:p>
          </p:txBody>
        </p:sp>
        <p:sp>
          <p:nvSpPr>
            <p:cNvPr id="24615" name="Line 131"/>
            <p:cNvSpPr>
              <a:spLocks noChangeShapeType="1"/>
            </p:cNvSpPr>
            <p:nvPr/>
          </p:nvSpPr>
          <p:spPr bwMode="auto">
            <a:xfrm flipH="1">
              <a:off x="2055" y="2541"/>
              <a:ext cx="7" cy="1"/>
            </a:xfrm>
            <a:prstGeom prst="line">
              <a:avLst/>
            </a:prstGeom>
            <a:noFill/>
            <a:ln w="8" cap="rnd">
              <a:solidFill>
                <a:srgbClr val="000000"/>
              </a:solidFill>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b="0" dirty="0" smtClean="0"/>
              <a:t/>
            </a:r>
            <a:br>
              <a:rPr lang="en-US" b="0" dirty="0" smtClean="0"/>
            </a:br>
            <a:r>
              <a:rPr lang="en-US" dirty="0" smtClean="0"/>
              <a:t>Advantages of Data Marts</a:t>
            </a:r>
            <a:br>
              <a:rPr lang="en-US" dirty="0" smtClean="0"/>
            </a:br>
            <a:endParaRPr lang="en-US" dirty="0" smtClean="0"/>
          </a:p>
        </p:txBody>
      </p:sp>
      <p:sp>
        <p:nvSpPr>
          <p:cNvPr id="25603" name="Rectangle 3"/>
          <p:cNvSpPr>
            <a:spLocks noGrp="1" noChangeArrowheads="1"/>
          </p:cNvSpPr>
          <p:nvPr>
            <p:ph type="body" idx="1"/>
          </p:nvPr>
        </p:nvSpPr>
        <p:spPr>
          <a:xfrm>
            <a:off x="304800" y="1143000"/>
            <a:ext cx="8534400" cy="5105400"/>
          </a:xfrm>
        </p:spPr>
        <p:txBody>
          <a:bodyPr/>
          <a:lstStyle/>
          <a:p>
            <a:pPr eaLnBrk="1" hangingPunct="1">
              <a:lnSpc>
                <a:spcPct val="90000"/>
              </a:lnSpc>
            </a:pPr>
            <a:endParaRPr lang="en-US" dirty="0" smtClean="0"/>
          </a:p>
          <a:p>
            <a:pPr eaLnBrk="1" hangingPunct="1">
              <a:lnSpc>
                <a:spcPct val="90000"/>
              </a:lnSpc>
              <a:buFont typeface="Arial" charset="0"/>
              <a:buChar char="•"/>
            </a:pPr>
            <a:r>
              <a:rPr lang="en-US" dirty="0" smtClean="0"/>
              <a:t>It focuses on presentation rather than the organization of data</a:t>
            </a:r>
          </a:p>
          <a:p>
            <a:pPr eaLnBrk="1" hangingPunct="1">
              <a:lnSpc>
                <a:spcPct val="90000"/>
              </a:lnSpc>
              <a:buFont typeface="Arial" charset="0"/>
              <a:buChar char="•"/>
            </a:pPr>
            <a:r>
              <a:rPr lang="en-US" dirty="0" smtClean="0"/>
              <a:t>It facilitates data reporting</a:t>
            </a:r>
          </a:p>
          <a:p>
            <a:pPr eaLnBrk="1" hangingPunct="1">
              <a:lnSpc>
                <a:spcPct val="90000"/>
              </a:lnSpc>
              <a:buFont typeface="Arial" charset="0"/>
              <a:buChar char="•"/>
            </a:pPr>
            <a:r>
              <a:rPr lang="en-US" dirty="0" smtClean="0"/>
              <a:t>It provides meaningful reports to the users pertaining to their business area thereby allowing them to view and concentrate only on the data that is related to their business area</a:t>
            </a:r>
          </a:p>
          <a:p>
            <a:pPr eaLnBrk="1" hangingPunct="1">
              <a:lnSpc>
                <a:spcPct val="90000"/>
              </a:lnSpc>
              <a:buFont typeface="Arial" charset="0"/>
              <a:buChar char="•"/>
            </a:pPr>
            <a:r>
              <a:rPr lang="en-US" dirty="0" smtClean="0"/>
              <a:t>It makes the data design simpler and easier. It breaks the whole design into several smaller sub units which is beneficial to the customers and the development team. It is also easier to maintain</a:t>
            </a:r>
          </a:p>
          <a:p>
            <a:pPr eaLnBrk="1" hangingPunct="1">
              <a:lnSpc>
                <a:spcPct val="90000"/>
              </a:lnSpc>
              <a:buFont typeface="Arial" charset="0"/>
              <a:buChar char="•"/>
            </a:pPr>
            <a:r>
              <a:rPr lang="en-US" dirty="0" smtClean="0"/>
              <a:t>Reporting of data becomes faster and more efficient because reporting is generally done at the sub unit level and data marts assist in faster retrieval compared to querying the entire data warehouse </a:t>
            </a:r>
          </a:p>
          <a:p>
            <a:pPr eaLnBrk="1" hangingPunct="1">
              <a:lnSpc>
                <a:spcPct val="90000"/>
              </a:lnSpc>
              <a:buFont typeface="Arial" charset="0"/>
              <a:buChar char="•"/>
            </a:pPr>
            <a:r>
              <a:rPr lang="en-US" dirty="0" smtClean="0"/>
              <a:t>It helps in incrementally building up the enterprise data warehouse</a:t>
            </a:r>
          </a:p>
          <a:p>
            <a:pPr eaLnBrk="1" hangingPunct="1">
              <a:lnSpc>
                <a:spcPct val="90000"/>
              </a:lnSpc>
              <a:buFont typeface="Arial" charset="0"/>
              <a:buChar char="•"/>
            </a:pPr>
            <a:r>
              <a:rPr lang="en-US" dirty="0" smtClean="0"/>
              <a:t>It helps to ensure security</a:t>
            </a:r>
          </a:p>
          <a:p>
            <a:pPr eaLnBrk="1" hangingPunct="1">
              <a:lnSpc>
                <a:spcPct val="90000"/>
              </a:lnSpc>
              <a:buFont typeface="Wingdings" pitchFamily="2" charset="2"/>
              <a:buNone/>
            </a:pPr>
            <a:endParaRPr lang="en-US" dirty="0" smtClean="0"/>
          </a:p>
        </p:txBody>
      </p:sp>
      <p:sp>
        <p:nvSpPr>
          <p:cNvPr id="5"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6960F19D-E699-4C0B-BBD2-B176AF323076}" type="slidenum">
              <a:rPr lang="en-US" b="0">
                <a:solidFill>
                  <a:schemeClr val="bg1"/>
                </a:solidFill>
              </a:rPr>
              <a:pPr algn="l" fontAlgn="auto">
                <a:spcAft>
                  <a:spcPts val="0"/>
                </a:spcAft>
                <a:defRPr/>
              </a:pPr>
              <a:t>21</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pPr eaLnBrk="1" hangingPunct="1">
              <a:defRPr/>
            </a:pPr>
            <a:r>
              <a:rPr lang="en-US" b="0" dirty="0" smtClean="0"/>
              <a:t/>
            </a:r>
            <a:br>
              <a:rPr lang="en-US" b="0" dirty="0" smtClean="0"/>
            </a:br>
            <a:r>
              <a:rPr lang="en-US" dirty="0" smtClean="0"/>
              <a:t>Difference between Data Warehouse &amp; Data Mart</a:t>
            </a:r>
            <a:r>
              <a:rPr lang="en-US" b="0" dirty="0" smtClean="0"/>
              <a:t/>
            </a:r>
            <a:br>
              <a:rPr lang="en-US" b="0" dirty="0" smtClean="0"/>
            </a:br>
            <a:endParaRPr lang="en-US" b="0" dirty="0" smtClean="0"/>
          </a:p>
        </p:txBody>
      </p:sp>
      <p:sp>
        <p:nvSpPr>
          <p:cNvPr id="6"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18745EFD-71C2-4A0F-9C4A-E83EEBC52A99}" type="slidenum">
              <a:rPr lang="en-US" b="0">
                <a:solidFill>
                  <a:schemeClr val="bg1"/>
                </a:solidFill>
              </a:rPr>
              <a:pPr algn="l" fontAlgn="auto">
                <a:spcAft>
                  <a:spcPts val="0"/>
                </a:spcAft>
                <a:defRPr/>
              </a:pPr>
              <a:t>22</a:t>
            </a:fld>
            <a:endParaRPr lang="en-US" b="0" dirty="0">
              <a:solidFill>
                <a:schemeClr val="bg1"/>
              </a:solidFill>
            </a:endParaRPr>
          </a:p>
        </p:txBody>
      </p:sp>
      <p:graphicFrame>
        <p:nvGraphicFramePr>
          <p:cNvPr id="5" name="Table 4"/>
          <p:cNvGraphicFramePr>
            <a:graphicFrameLocks noGrp="1"/>
          </p:cNvGraphicFramePr>
          <p:nvPr/>
        </p:nvGraphicFramePr>
        <p:xfrm>
          <a:off x="304800" y="1143000"/>
          <a:ext cx="8610600" cy="4876801"/>
        </p:xfrm>
        <a:graphic>
          <a:graphicData uri="http://schemas.openxmlformats.org/drawingml/2006/table">
            <a:tbl>
              <a:tblPr firstRow="1" bandRow="1">
                <a:tableStyleId>{21E4AEA4-8DFA-4A89-87EB-49C32662AFE0}</a:tableStyleId>
              </a:tblPr>
              <a:tblGrid>
                <a:gridCol w="4244162"/>
                <a:gridCol w="4366438"/>
              </a:tblGrid>
              <a:tr h="623913">
                <a:tc>
                  <a:txBody>
                    <a:bodyPr/>
                    <a:lstStyle/>
                    <a:p>
                      <a:pPr algn="ctr"/>
                      <a:r>
                        <a:rPr lang="en-US" sz="1400" b="0" i="0" baseline="0" dirty="0" smtClean="0">
                          <a:latin typeface="Arial" pitchFamily="34" charset="0"/>
                        </a:rPr>
                        <a:t>Data Warehouse </a:t>
                      </a:r>
                      <a:endParaRPr lang="en-US" sz="1400" b="0" i="0" baseline="0" dirty="0">
                        <a:solidFill>
                          <a:schemeClr val="accent2">
                            <a:lumMod val="75000"/>
                          </a:schemeClr>
                        </a:solidFill>
                        <a:latin typeface="Arial"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i="0" baseline="0" dirty="0" smtClean="0">
                          <a:latin typeface="Arial" pitchFamily="34" charset="0"/>
                        </a:rPr>
                        <a:t>Data Mart</a:t>
                      </a:r>
                      <a:endParaRPr lang="en-US" sz="1400" b="0" i="0" baseline="0" dirty="0" smtClean="0">
                        <a:solidFill>
                          <a:schemeClr val="accent2">
                            <a:lumMod val="75000"/>
                          </a:schemeClr>
                        </a:solidFill>
                        <a:latin typeface="Arial" pitchFamily="34" charset="0"/>
                      </a:endParaRPr>
                    </a:p>
                  </a:txBody>
                  <a:tcPr/>
                </a:tc>
              </a:tr>
              <a:tr h="1015986">
                <a:tc>
                  <a:txBody>
                    <a:bodyPr/>
                    <a:lstStyle/>
                    <a:p>
                      <a:pPr marL="0" marR="0" algn="just" defTabSz="914400" rtl="0" eaLnBrk="1" latinLnBrk="0" hangingPunct="1">
                        <a:lnSpc>
                          <a:spcPts val="1500"/>
                        </a:lnSpc>
                        <a:spcBef>
                          <a:spcPts val="0"/>
                        </a:spcBef>
                        <a:spcAft>
                          <a:spcPts val="0"/>
                        </a:spcAft>
                      </a:pPr>
                      <a:r>
                        <a:rPr lang="en-US" sz="1500" kern="1200" dirty="0" smtClean="0">
                          <a:solidFill>
                            <a:schemeClr val="tx1"/>
                          </a:solidFill>
                          <a:latin typeface="+mn-lt"/>
                          <a:ea typeface="+mn-ea"/>
                          <a:cs typeface="+mn-cs"/>
                        </a:rPr>
                        <a:t>A data warehouse is a repository which stores integrated information from multiple disparate sources for efficient querying and analysis</a:t>
                      </a:r>
                    </a:p>
                  </a:txBody>
                  <a:tcPr marL="68580" marR="68580" marT="0" marB="0"/>
                </a:tc>
                <a:tc>
                  <a:txBody>
                    <a:bodyPr/>
                    <a:lstStyle/>
                    <a:p>
                      <a:pPr marL="0" marR="0" algn="just" defTabSz="914400" rtl="0" eaLnBrk="1" latinLnBrk="0" hangingPunct="1">
                        <a:lnSpc>
                          <a:spcPts val="1500"/>
                        </a:lnSpc>
                        <a:spcBef>
                          <a:spcPts val="0"/>
                        </a:spcBef>
                        <a:spcAft>
                          <a:spcPts val="0"/>
                        </a:spcAft>
                      </a:pPr>
                      <a:r>
                        <a:rPr lang="en-US" sz="1500" kern="1200" dirty="0" smtClean="0">
                          <a:solidFill>
                            <a:schemeClr val="tx1"/>
                          </a:solidFill>
                          <a:latin typeface="+mn-lt"/>
                          <a:ea typeface="+mn-ea"/>
                          <a:cs typeface="+mn-cs"/>
                        </a:rPr>
                        <a:t>A data mart is a subset of a data warehouse which focuses on a single area of data and it is organized for quick analysis.</a:t>
                      </a:r>
                    </a:p>
                  </a:txBody>
                  <a:tcPr marL="68580" marR="68580" marT="0" marB="0"/>
                </a:tc>
              </a:tr>
              <a:tr h="1015986">
                <a:tc>
                  <a:txBody>
                    <a:bodyPr/>
                    <a:lstStyle/>
                    <a:p>
                      <a:pPr marL="0" marR="0" algn="just" defTabSz="914400" rtl="0" eaLnBrk="1" latinLnBrk="0" hangingPunct="1">
                        <a:lnSpc>
                          <a:spcPts val="1500"/>
                        </a:lnSpc>
                        <a:spcBef>
                          <a:spcPts val="0"/>
                        </a:spcBef>
                        <a:spcAft>
                          <a:spcPts val="0"/>
                        </a:spcAft>
                      </a:pPr>
                      <a:r>
                        <a:rPr lang="en-US" sz="1500" kern="1200" dirty="0" smtClean="0">
                          <a:solidFill>
                            <a:schemeClr val="tx1"/>
                          </a:solidFill>
                          <a:latin typeface="+mn-lt"/>
                          <a:ea typeface="+mn-ea"/>
                          <a:cs typeface="+mn-cs"/>
                        </a:rPr>
                        <a:t>It mainly focuses on the organization of data and offers little focus about the presentation of data.</a:t>
                      </a:r>
                    </a:p>
                  </a:txBody>
                  <a:tcPr marL="68580" marR="68580" marT="0" marB="0"/>
                </a:tc>
                <a:tc>
                  <a:txBody>
                    <a:bodyPr/>
                    <a:lstStyle/>
                    <a:p>
                      <a:pPr marL="0" marR="0" algn="just" defTabSz="914400" rtl="0" eaLnBrk="1" latinLnBrk="0" hangingPunct="1">
                        <a:lnSpc>
                          <a:spcPts val="1500"/>
                        </a:lnSpc>
                        <a:spcBef>
                          <a:spcPts val="0"/>
                        </a:spcBef>
                        <a:spcAft>
                          <a:spcPts val="0"/>
                        </a:spcAft>
                      </a:pPr>
                      <a:r>
                        <a:rPr lang="en-US" sz="1500" kern="1200" dirty="0" smtClean="0">
                          <a:solidFill>
                            <a:schemeClr val="tx1"/>
                          </a:solidFill>
                          <a:latin typeface="+mn-lt"/>
                          <a:ea typeface="+mn-ea"/>
                          <a:cs typeface="+mn-cs"/>
                        </a:rPr>
                        <a:t>It focuses mainly on the presentation of data to the customers rather than the way in which the data is organized in the data warehouse</a:t>
                      </a:r>
                    </a:p>
                  </a:txBody>
                  <a:tcPr marL="68580" marR="68580" marT="0" marB="0"/>
                </a:tc>
              </a:tr>
              <a:tr h="706655">
                <a:tc>
                  <a:txBody>
                    <a:bodyPr/>
                    <a:lstStyle/>
                    <a:p>
                      <a:pPr marL="0" marR="0" algn="just" defTabSz="914400" rtl="0" eaLnBrk="1" latinLnBrk="0" hangingPunct="1">
                        <a:lnSpc>
                          <a:spcPts val="1500"/>
                        </a:lnSpc>
                        <a:spcBef>
                          <a:spcPts val="0"/>
                        </a:spcBef>
                        <a:spcAft>
                          <a:spcPts val="0"/>
                        </a:spcAft>
                      </a:pPr>
                      <a:r>
                        <a:rPr lang="en-US" sz="1500" kern="1200" dirty="0" smtClean="0">
                          <a:solidFill>
                            <a:schemeClr val="tx1"/>
                          </a:solidFill>
                          <a:latin typeface="+mn-lt"/>
                          <a:ea typeface="+mn-ea"/>
                          <a:cs typeface="+mn-cs"/>
                        </a:rPr>
                        <a:t>There is usually a central data warehouse system</a:t>
                      </a:r>
                    </a:p>
                  </a:txBody>
                  <a:tcPr marL="68580" marR="68580" marT="0" marB="0"/>
                </a:tc>
                <a:tc>
                  <a:txBody>
                    <a:bodyPr/>
                    <a:lstStyle/>
                    <a:p>
                      <a:pPr marL="0" marR="0" algn="just" defTabSz="914400" rtl="0" eaLnBrk="1" latinLnBrk="0" hangingPunct="1">
                        <a:lnSpc>
                          <a:spcPts val="1500"/>
                        </a:lnSpc>
                        <a:spcBef>
                          <a:spcPts val="0"/>
                        </a:spcBef>
                        <a:spcAft>
                          <a:spcPts val="0"/>
                        </a:spcAft>
                      </a:pPr>
                      <a:r>
                        <a:rPr lang="en-US" sz="1500" kern="1200" dirty="0" smtClean="0">
                          <a:solidFill>
                            <a:schemeClr val="tx1"/>
                          </a:solidFill>
                          <a:latin typeface="+mn-lt"/>
                          <a:ea typeface="+mn-ea"/>
                          <a:cs typeface="+mn-cs"/>
                        </a:rPr>
                        <a:t>There can be several data marts that operate on the central data warehouse</a:t>
                      </a:r>
                    </a:p>
                  </a:txBody>
                  <a:tcPr marL="68580" marR="68580" marT="0" marB="0"/>
                </a:tc>
              </a:tr>
              <a:tr h="807606">
                <a:tc>
                  <a:txBody>
                    <a:bodyPr/>
                    <a:lstStyle/>
                    <a:p>
                      <a:pPr marL="0" marR="0" algn="just" defTabSz="914400" rtl="0" eaLnBrk="1" latinLnBrk="0" hangingPunct="1">
                        <a:lnSpc>
                          <a:spcPts val="1500"/>
                        </a:lnSpc>
                        <a:spcBef>
                          <a:spcPts val="0"/>
                        </a:spcBef>
                        <a:spcAft>
                          <a:spcPts val="0"/>
                        </a:spcAft>
                      </a:pPr>
                      <a:r>
                        <a:rPr lang="en-US" sz="1500" kern="1200" dirty="0" smtClean="0">
                          <a:solidFill>
                            <a:schemeClr val="tx1"/>
                          </a:solidFill>
                          <a:latin typeface="+mn-lt"/>
                          <a:ea typeface="+mn-ea"/>
                          <a:cs typeface="+mn-cs"/>
                        </a:rPr>
                        <a:t>Data Warehouse is used on an enterprise level</a:t>
                      </a:r>
                    </a:p>
                  </a:txBody>
                  <a:tcPr marL="68580" marR="68580" marT="0" marB="0"/>
                </a:tc>
                <a:tc>
                  <a:txBody>
                    <a:bodyPr/>
                    <a:lstStyle/>
                    <a:p>
                      <a:pPr marL="0" marR="0" algn="just" defTabSz="914400" rtl="0" eaLnBrk="1" latinLnBrk="0" hangingPunct="1">
                        <a:lnSpc>
                          <a:spcPts val="1500"/>
                        </a:lnSpc>
                        <a:spcBef>
                          <a:spcPts val="0"/>
                        </a:spcBef>
                        <a:spcAft>
                          <a:spcPts val="0"/>
                        </a:spcAft>
                      </a:pPr>
                      <a:r>
                        <a:rPr lang="en-US" sz="1500" kern="1200" dirty="0" smtClean="0">
                          <a:solidFill>
                            <a:schemeClr val="tx1"/>
                          </a:solidFill>
                          <a:latin typeface="+mn-lt"/>
                          <a:ea typeface="+mn-ea"/>
                          <a:cs typeface="+mn-cs"/>
                        </a:rPr>
                        <a:t>Data Mart is used on a business division / department level</a:t>
                      </a:r>
                    </a:p>
                  </a:txBody>
                  <a:tcPr marL="68580" marR="68580" marT="0" marB="0"/>
                </a:tc>
              </a:tr>
              <a:tr h="706655">
                <a:tc>
                  <a:txBody>
                    <a:bodyPr/>
                    <a:lstStyle/>
                    <a:p>
                      <a:pPr marL="0" marR="0" algn="just" defTabSz="914400" rtl="0" eaLnBrk="1" latinLnBrk="0" hangingPunct="1">
                        <a:lnSpc>
                          <a:spcPts val="1500"/>
                        </a:lnSpc>
                        <a:spcBef>
                          <a:spcPts val="0"/>
                        </a:spcBef>
                        <a:spcAft>
                          <a:spcPts val="0"/>
                        </a:spcAft>
                      </a:pPr>
                      <a:r>
                        <a:rPr lang="en-US" sz="1500" kern="1200" dirty="0" smtClean="0">
                          <a:solidFill>
                            <a:schemeClr val="tx1"/>
                          </a:solidFill>
                          <a:latin typeface="+mn-lt"/>
                          <a:ea typeface="+mn-ea"/>
                          <a:cs typeface="+mn-cs"/>
                        </a:rPr>
                        <a:t>Data Warehouse contains data from heterogeneous sources for analysis</a:t>
                      </a:r>
                    </a:p>
                  </a:txBody>
                  <a:tcPr marL="68580" marR="68580" marT="0" marB="0"/>
                </a:tc>
                <a:tc>
                  <a:txBody>
                    <a:bodyPr/>
                    <a:lstStyle/>
                    <a:p>
                      <a:pPr marL="0" marR="0" algn="just" defTabSz="914400" rtl="0" eaLnBrk="1" latinLnBrk="0" hangingPunct="1">
                        <a:lnSpc>
                          <a:spcPts val="1500"/>
                        </a:lnSpc>
                        <a:spcBef>
                          <a:spcPts val="0"/>
                        </a:spcBef>
                        <a:spcAft>
                          <a:spcPts val="0"/>
                        </a:spcAft>
                      </a:pPr>
                      <a:r>
                        <a:rPr lang="en-US" sz="1500" kern="1200" dirty="0" smtClean="0">
                          <a:solidFill>
                            <a:schemeClr val="tx1"/>
                          </a:solidFill>
                          <a:latin typeface="+mn-lt"/>
                          <a:ea typeface="+mn-ea"/>
                          <a:cs typeface="+mn-cs"/>
                        </a:rPr>
                        <a:t>Data Mart focuses on a specific subject and specific data for local analysis</a:t>
                      </a:r>
                    </a:p>
                  </a:txBody>
                  <a:tcPr marL="68580" marR="68580" marT="0" marB="0"/>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524000"/>
            <a:ext cx="7772400" cy="266700"/>
          </a:xfrm>
        </p:spPr>
        <p:txBody>
          <a:bodyPr/>
          <a:lstStyle/>
          <a:p>
            <a:pPr eaLnBrk="1" hangingPunct="1">
              <a:defRPr/>
            </a:pPr>
            <a:r>
              <a:rPr lang="en-US" sz="2400" dirty="0" smtClean="0"/>
              <a:t>Comparison between SQL Server and DB2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52400" y="0"/>
            <a:ext cx="8229600" cy="715963"/>
          </a:xfrm>
        </p:spPr>
        <p:txBody>
          <a:bodyPr/>
          <a:lstStyle/>
          <a:p>
            <a:pPr>
              <a:defRPr/>
            </a:pPr>
            <a:r>
              <a:rPr lang="en-US" dirty="0"/>
              <a:t>Current Market </a:t>
            </a:r>
            <a:r>
              <a:rPr lang="en-US" dirty="0" smtClean="0"/>
              <a:t>Leaders(Self Study)</a:t>
            </a:r>
            <a:endParaRPr lang="en-US" dirty="0"/>
          </a:p>
        </p:txBody>
      </p:sp>
      <p:graphicFrame>
        <p:nvGraphicFramePr>
          <p:cNvPr id="21605" name="Group 101"/>
          <p:cNvGraphicFramePr>
            <a:graphicFrameLocks noGrp="1"/>
          </p:cNvGraphicFramePr>
          <p:nvPr>
            <p:ph idx="1"/>
          </p:nvPr>
        </p:nvGraphicFramePr>
        <p:xfrm>
          <a:off x="457200" y="1219200"/>
          <a:ext cx="8229600" cy="2870835"/>
        </p:xfrm>
        <a:graphic>
          <a:graphicData uri="http://schemas.openxmlformats.org/drawingml/2006/table">
            <a:tbl>
              <a:tblPr firstRow="1" bandRow="1">
                <a:tableStyleId>{21E4AEA4-8DFA-4A89-87EB-49C32662AFE0}</a:tableStyleId>
              </a:tblPr>
              <a:tblGrid>
                <a:gridCol w="1447800"/>
                <a:gridCol w="1828800"/>
                <a:gridCol w="1981200"/>
                <a:gridCol w="2971800"/>
              </a:tblGrid>
              <a:tr h="609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endParaRPr lang="en-US" sz="1600" kern="1200" dirty="0" smtClean="0">
                        <a:solidFill>
                          <a:schemeClr val="tx1"/>
                        </a:solidFill>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Oracle</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DB2</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SQL Server, MS Access</a:t>
                      </a:r>
                      <a:endParaRPr kumimoji="0" lang="en-US" sz="2400" b="1" i="0" u="none" strike="noStrike" cap="none" normalizeH="0" baseline="0" smtClean="0">
                        <a:ln>
                          <a:noFill/>
                        </a:ln>
                        <a:solidFill>
                          <a:schemeClr val="tx1"/>
                        </a:solidFill>
                        <a:effectLst/>
                        <a:latin typeface="Arial" charset="0"/>
                      </a:endParaRPr>
                    </a:p>
                  </a:txBody>
                  <a:tcPr horzOverflow="overflow"/>
                </a:tc>
              </a:tr>
              <a:tr h="6096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1600" b="1" kern="1200" dirty="0" smtClean="0"/>
                        <a:t>Vendor</a:t>
                      </a:r>
                      <a:endParaRPr lang="en-US" sz="1600" b="1" kern="1200" dirty="0" smtClean="0">
                        <a:solidFill>
                          <a:schemeClr val="tx1"/>
                        </a:solidFill>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Oracle</a:t>
                      </a:r>
                      <a:endParaRPr kumimoji="0" lang="en-US" sz="16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IBM</a:t>
                      </a:r>
                      <a:endParaRPr kumimoji="0" lang="en-US" sz="16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Microsoft</a:t>
                      </a:r>
                      <a:endParaRPr kumimoji="0" lang="en-US" sz="1600" b="0" i="0" u="none" strike="noStrike" cap="none" normalizeH="0" baseline="0" smtClean="0">
                        <a:ln>
                          <a:noFill/>
                        </a:ln>
                        <a:solidFill>
                          <a:schemeClr val="tx1"/>
                        </a:solidFill>
                        <a:effectLst/>
                        <a:latin typeface="Arial" charset="0"/>
                      </a:endParaRPr>
                    </a:p>
                  </a:txBody>
                  <a:tcPr horzOverflow="overflow"/>
                </a:tc>
              </a:tr>
              <a:tr h="533400">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1600" b="1" kern="1200" dirty="0" smtClean="0"/>
                        <a:t>Version</a:t>
                      </a:r>
                      <a:endParaRPr lang="en-US" sz="1600" b="1" kern="1200" dirty="0" smtClean="0">
                        <a:solidFill>
                          <a:schemeClr val="tx1"/>
                        </a:solidFill>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Oracle 9i</a:t>
                      </a:r>
                      <a:endParaRPr kumimoji="0" lang="en-US" sz="16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DB2 v8.1</a:t>
                      </a:r>
                      <a:endParaRPr kumimoji="0" lang="en-US" sz="16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SQL Server 2000, MS Access </a:t>
                      </a:r>
                      <a:endParaRPr kumimoji="0" lang="en-US" sz="1600" b="0" i="0" u="none" strike="noStrike" cap="none" normalizeH="0" baseline="0" smtClean="0">
                        <a:ln>
                          <a:noFill/>
                        </a:ln>
                        <a:solidFill>
                          <a:schemeClr val="tx1"/>
                        </a:solidFill>
                        <a:effectLst/>
                        <a:latin typeface="Arial" charset="0"/>
                      </a:endParaRPr>
                    </a:p>
                  </a:txBody>
                  <a:tcPr horzOverflow="overflow"/>
                </a:tc>
              </a:tr>
              <a:tr h="904875">
                <a:tc>
                  <a:txBody>
                    <a:bodyPr/>
                    <a:lstStyle/>
                    <a:p>
                      <a:pPr marL="0" marR="0" lvl="0" indent="0" algn="just" defTabSz="914400" rtl="0" eaLnBrk="1" fontAlgn="base" latinLnBrk="0" hangingPunct="1">
                        <a:lnSpc>
                          <a:spcPct val="100000"/>
                        </a:lnSpc>
                        <a:spcBef>
                          <a:spcPct val="20000"/>
                        </a:spcBef>
                        <a:spcAft>
                          <a:spcPct val="0"/>
                        </a:spcAft>
                        <a:buClrTx/>
                        <a:buSzTx/>
                        <a:buFontTx/>
                        <a:buNone/>
                        <a:tabLst/>
                      </a:pPr>
                      <a:r>
                        <a:rPr lang="en-US" sz="1600" b="1" kern="1200" dirty="0" smtClean="0"/>
                        <a:t>Website</a:t>
                      </a:r>
                      <a:endParaRPr lang="en-US" sz="1600" b="1" kern="1200" dirty="0" smtClean="0">
                        <a:solidFill>
                          <a:schemeClr val="tx1"/>
                        </a:solidFill>
                        <a:latin typeface="+mn-lt"/>
                        <a:ea typeface="+mn-ea"/>
                        <a:cs typeface="+mn-cs"/>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www.oracle.com</a:t>
                      </a:r>
                      <a:endParaRPr kumimoji="0" lang="en-US" sz="16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smtClean="0">
                          <a:ln>
                            <a:noFill/>
                          </a:ln>
                          <a:effectLst/>
                        </a:rPr>
                        <a:t>www.ibm.com</a:t>
                      </a:r>
                      <a:endParaRPr kumimoji="0" lang="en-US" sz="16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u="none" strike="noStrike" cap="none" normalizeH="0" baseline="0" dirty="0" smtClean="0">
                          <a:ln>
                            <a:noFill/>
                          </a:ln>
                          <a:effectLst/>
                        </a:rPr>
                        <a:t>www.microsoft.com</a:t>
                      </a:r>
                      <a:endParaRPr kumimoji="0" lang="en-US" sz="1600" b="0" i="0" u="none" strike="noStrike" cap="none" normalizeH="0" baseline="0" dirty="0" smtClean="0">
                        <a:ln>
                          <a:noFill/>
                        </a:ln>
                        <a:solidFill>
                          <a:schemeClr val="tx1"/>
                        </a:solidFill>
                        <a:effectLst/>
                        <a:latin typeface="Arial" charset="0"/>
                      </a:endParaRPr>
                    </a:p>
                  </a:txBody>
                  <a:tcPr horzOverflow="overflow"/>
                </a:tc>
              </a:tr>
            </a:tbl>
          </a:graphicData>
        </a:graphic>
      </p:graphicFrame>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0BAA2BC9-56F6-4E9F-89D2-AEFEAE33C025}" type="slidenum">
              <a:rPr lang="en-US" b="0">
                <a:solidFill>
                  <a:schemeClr val="bg1"/>
                </a:solidFill>
              </a:rPr>
              <a:pPr algn="l" fontAlgn="auto">
                <a:spcAft>
                  <a:spcPts val="0"/>
                </a:spcAft>
                <a:defRPr/>
              </a:pPr>
              <a:t>24</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8600" y="152400"/>
            <a:ext cx="8229600" cy="639763"/>
          </a:xfrm>
        </p:spPr>
        <p:txBody>
          <a:bodyPr/>
          <a:lstStyle/>
          <a:p>
            <a:pPr>
              <a:defRPr/>
            </a:pPr>
            <a:r>
              <a:rPr lang="en-US" dirty="0"/>
              <a:t>Platform </a:t>
            </a:r>
            <a:r>
              <a:rPr lang="en-US" dirty="0" smtClean="0"/>
              <a:t>Requirement (Self study)</a:t>
            </a:r>
            <a:endParaRPr lang="en-US" dirty="0"/>
          </a:p>
        </p:txBody>
      </p:sp>
      <p:graphicFrame>
        <p:nvGraphicFramePr>
          <p:cNvPr id="34888" name="Group 72"/>
          <p:cNvGraphicFramePr>
            <a:graphicFrameLocks noGrp="1"/>
          </p:cNvGraphicFramePr>
          <p:nvPr>
            <p:ph idx="1"/>
          </p:nvPr>
        </p:nvGraphicFramePr>
        <p:xfrm>
          <a:off x="457200" y="1143000"/>
          <a:ext cx="8229600" cy="2834640"/>
        </p:xfrm>
        <a:graphic>
          <a:graphicData uri="http://schemas.openxmlformats.org/drawingml/2006/table">
            <a:tbl>
              <a:tblPr firstRow="1" bandRow="1">
                <a:tableStyleId>{21E4AEA4-8DFA-4A89-87EB-49C32662AFE0}</a:tableStyleId>
              </a:tblPr>
              <a:tblGrid>
                <a:gridCol w="2057400"/>
                <a:gridCol w="2057400"/>
                <a:gridCol w="2057400"/>
                <a:gridCol w="2057400"/>
              </a:tblGrid>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Windows NT/2000</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UNIX</a:t>
                      </a:r>
                      <a:endParaRPr kumimoji="0" lang="en-US"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Linux</a:t>
                      </a:r>
                      <a:endParaRPr kumimoji="0" lang="en-US" sz="2400" b="1" i="0" u="none" strike="noStrike" cap="none" normalizeH="0" baseline="0" smtClean="0">
                        <a:ln>
                          <a:noFill/>
                        </a:ln>
                        <a:solidFill>
                          <a:schemeClr val="tx1"/>
                        </a:solidFill>
                        <a:effectLst/>
                        <a:latin typeface="Arial" charset="0"/>
                      </a:endParaRPr>
                    </a:p>
                  </a:txBody>
                  <a:tcPr horzOverflow="overflow"/>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Oracle 9i</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Y</a:t>
                      </a:r>
                      <a:endParaRPr kumimoji="0" lang="en-US" sz="20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Y</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Y</a:t>
                      </a:r>
                      <a:endParaRPr kumimoji="0" lang="en-US" sz="2000" b="1" i="0" u="none" strike="noStrike" cap="none" normalizeH="0" baseline="0" smtClean="0">
                        <a:ln>
                          <a:noFill/>
                        </a:ln>
                        <a:solidFill>
                          <a:schemeClr val="tx1"/>
                        </a:solidFill>
                        <a:effectLst/>
                        <a:latin typeface="Arial" charset="0"/>
                      </a:endParaRPr>
                    </a:p>
                  </a:txBody>
                  <a:tcPr horzOverflow="overflow"/>
                </a:tc>
              </a:tr>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DB2</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Y</a:t>
                      </a:r>
                      <a:endParaRPr kumimoji="0" lang="en-US" sz="20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Y</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Y</a:t>
                      </a:r>
                      <a:endParaRPr kumimoji="0" lang="en-US" sz="2000" b="1" i="0" u="none" strike="noStrike" cap="none" normalizeH="0" baseline="0" smtClean="0">
                        <a:ln>
                          <a:noFill/>
                        </a:ln>
                        <a:solidFill>
                          <a:schemeClr val="tx1"/>
                        </a:solidFill>
                        <a:effectLst/>
                        <a:latin typeface="Arial" charset="0"/>
                      </a:endParaRPr>
                    </a:p>
                  </a:txBody>
                  <a:tcPr horzOverflow="overflow"/>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smtClean="0">
                          <a:ln>
                            <a:noFill/>
                          </a:ln>
                          <a:effectLst/>
                        </a:rPr>
                        <a:t>SQL Server 2000, MS Access 2003</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smtClean="0">
                          <a:ln>
                            <a:noFill/>
                          </a:ln>
                          <a:effectLst/>
                        </a:rPr>
                        <a:t>Y</a:t>
                      </a:r>
                      <a:endParaRPr kumimoji="0" lang="en-US" sz="20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N</a:t>
                      </a:r>
                      <a:endParaRPr kumimoji="0" lang="en-US" sz="20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smtClean="0">
                          <a:ln>
                            <a:noFill/>
                          </a:ln>
                          <a:effectLst/>
                        </a:rPr>
                        <a:t>N</a:t>
                      </a:r>
                      <a:endParaRPr kumimoji="0" lang="en-US" sz="2000" b="1" i="0" u="none" strike="noStrike" cap="none" normalizeH="0" baseline="0" dirty="0" smtClean="0">
                        <a:ln>
                          <a:noFill/>
                        </a:ln>
                        <a:solidFill>
                          <a:schemeClr val="tx1"/>
                        </a:solidFill>
                        <a:effectLst/>
                        <a:latin typeface="Arial" charset="0"/>
                      </a:endParaRPr>
                    </a:p>
                  </a:txBody>
                  <a:tcPr horzOverflow="overflow"/>
                </a:tc>
              </a:tr>
            </a:tbl>
          </a:graphicData>
        </a:graphic>
      </p:graphicFrame>
      <p:sp>
        <p:nvSpPr>
          <p:cNvPr id="6"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81C1F793-11CC-4C82-99C1-26E055D74ED8}" type="slidenum">
              <a:rPr lang="en-US" b="0">
                <a:solidFill>
                  <a:schemeClr val="bg1"/>
                </a:solidFill>
              </a:rPr>
              <a:pPr algn="l" fontAlgn="auto">
                <a:spcAft>
                  <a:spcPts val="0"/>
                </a:spcAft>
                <a:defRPr/>
              </a:pPr>
              <a:t>25</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152400"/>
            <a:ext cx="8229600" cy="563563"/>
          </a:xfrm>
        </p:spPr>
        <p:txBody>
          <a:bodyPr/>
          <a:lstStyle/>
          <a:p>
            <a:pPr>
              <a:defRPr/>
            </a:pPr>
            <a:r>
              <a:rPr lang="en-US" sz="2800" dirty="0"/>
              <a:t>Support Data </a:t>
            </a:r>
            <a:r>
              <a:rPr lang="en-US" sz="2800" dirty="0" smtClean="0"/>
              <a:t>Types (Self study)</a:t>
            </a:r>
            <a:endParaRPr lang="en-US" sz="2800" dirty="0"/>
          </a:p>
        </p:txBody>
      </p:sp>
      <p:graphicFrame>
        <p:nvGraphicFramePr>
          <p:cNvPr id="36947" name="Group 83"/>
          <p:cNvGraphicFramePr>
            <a:graphicFrameLocks noGrp="1"/>
          </p:cNvGraphicFramePr>
          <p:nvPr>
            <p:ph idx="1"/>
          </p:nvPr>
        </p:nvGraphicFramePr>
        <p:xfrm>
          <a:off x="381000" y="1295400"/>
          <a:ext cx="8229600" cy="3184525"/>
        </p:xfrm>
        <a:graphic>
          <a:graphicData uri="http://schemas.openxmlformats.org/drawingml/2006/table">
            <a:tbl>
              <a:tblPr firstRow="1" bandRow="1">
                <a:tableStyleId>{21E4AEA4-8DFA-4A89-87EB-49C32662AFE0}</a:tableStyleId>
              </a:tblPr>
              <a:tblGrid>
                <a:gridCol w="2057400"/>
                <a:gridCol w="2057400"/>
                <a:gridCol w="2057400"/>
                <a:gridCol w="2057400"/>
              </a:tblGrid>
              <a:tr h="1050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Data Types</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Oracle 9i</a:t>
                      </a:r>
                      <a:endParaRPr kumimoji="0" lang="en-US"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DB2</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SQL Server 2000</a:t>
                      </a:r>
                      <a:endParaRPr kumimoji="0" lang="en-US" sz="2400" b="1" i="0" u="none" strike="noStrike" cap="none" normalizeH="0" baseline="0" smtClean="0">
                        <a:ln>
                          <a:noFill/>
                        </a:ln>
                        <a:solidFill>
                          <a:schemeClr val="tx1"/>
                        </a:solidFill>
                        <a:effectLst/>
                        <a:latin typeface="Arial" charset="0"/>
                      </a:endParaRPr>
                    </a:p>
                  </a:txBody>
                  <a:tcPr horzOverflow="overflow"/>
                </a:tc>
              </a:tr>
              <a:tr h="1082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Built-in data types</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tc>
              </a:tr>
              <a:tr h="1050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User defined data types</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pic>
        <p:nvPicPr>
          <p:cNvPr id="30745" name="Picture 2" descr="C:\Documents and Settings\rengarajan_ramanujam\My Documents\My Pictures\correct2.JPG"/>
          <p:cNvPicPr>
            <a:picLocks noChangeAspect="1" noChangeArrowheads="1"/>
          </p:cNvPicPr>
          <p:nvPr/>
        </p:nvPicPr>
        <p:blipFill>
          <a:blip r:embed="rId3" cstate="print"/>
          <a:srcRect/>
          <a:stretch>
            <a:fillRect/>
          </a:stretch>
        </p:blipFill>
        <p:spPr bwMode="auto">
          <a:xfrm>
            <a:off x="3048000" y="3657600"/>
            <a:ext cx="495300" cy="438150"/>
          </a:xfrm>
          <a:prstGeom prst="rect">
            <a:avLst/>
          </a:prstGeom>
          <a:noFill/>
          <a:ln w="9525">
            <a:noFill/>
            <a:miter lim="800000"/>
            <a:headEnd/>
            <a:tailEnd/>
          </a:ln>
        </p:spPr>
      </p:pic>
      <p:pic>
        <p:nvPicPr>
          <p:cNvPr id="30746" name="Picture 2" descr="C:\Documents and Settings\rengarajan_ramanujam\My Documents\My Pictures\correct2.JPG"/>
          <p:cNvPicPr>
            <a:picLocks noChangeAspect="1" noChangeArrowheads="1"/>
          </p:cNvPicPr>
          <p:nvPr/>
        </p:nvPicPr>
        <p:blipFill>
          <a:blip r:embed="rId3" cstate="print"/>
          <a:srcRect/>
          <a:stretch>
            <a:fillRect/>
          </a:stretch>
        </p:blipFill>
        <p:spPr bwMode="auto">
          <a:xfrm>
            <a:off x="3048000" y="2667000"/>
            <a:ext cx="495300" cy="438150"/>
          </a:xfrm>
          <a:prstGeom prst="rect">
            <a:avLst/>
          </a:prstGeom>
          <a:noFill/>
          <a:ln w="9525">
            <a:noFill/>
            <a:miter lim="800000"/>
            <a:headEnd/>
            <a:tailEnd/>
          </a:ln>
        </p:spPr>
      </p:pic>
      <p:pic>
        <p:nvPicPr>
          <p:cNvPr id="30747" name="Picture 2" descr="C:\Documents and Settings\rengarajan_ramanujam\My Documents\My Pictures\correct2.JPG"/>
          <p:cNvPicPr>
            <a:picLocks noChangeAspect="1" noChangeArrowheads="1"/>
          </p:cNvPicPr>
          <p:nvPr/>
        </p:nvPicPr>
        <p:blipFill>
          <a:blip r:embed="rId3" cstate="print"/>
          <a:srcRect/>
          <a:stretch>
            <a:fillRect/>
          </a:stretch>
        </p:blipFill>
        <p:spPr bwMode="auto">
          <a:xfrm>
            <a:off x="5105400" y="3657600"/>
            <a:ext cx="495300" cy="438150"/>
          </a:xfrm>
          <a:prstGeom prst="rect">
            <a:avLst/>
          </a:prstGeom>
          <a:noFill/>
          <a:ln w="9525">
            <a:noFill/>
            <a:miter lim="800000"/>
            <a:headEnd/>
            <a:tailEnd/>
          </a:ln>
        </p:spPr>
      </p:pic>
      <p:pic>
        <p:nvPicPr>
          <p:cNvPr id="30748" name="Picture 2" descr="C:\Documents and Settings\rengarajan_ramanujam\My Documents\My Pictures\correct2.JPG"/>
          <p:cNvPicPr>
            <a:picLocks noChangeAspect="1" noChangeArrowheads="1"/>
          </p:cNvPicPr>
          <p:nvPr/>
        </p:nvPicPr>
        <p:blipFill>
          <a:blip r:embed="rId3" cstate="print"/>
          <a:srcRect/>
          <a:stretch>
            <a:fillRect/>
          </a:stretch>
        </p:blipFill>
        <p:spPr bwMode="auto">
          <a:xfrm>
            <a:off x="5105400" y="2667000"/>
            <a:ext cx="495300" cy="438150"/>
          </a:xfrm>
          <a:prstGeom prst="rect">
            <a:avLst/>
          </a:prstGeom>
          <a:noFill/>
          <a:ln w="9525">
            <a:noFill/>
            <a:miter lim="800000"/>
            <a:headEnd/>
            <a:tailEnd/>
          </a:ln>
        </p:spPr>
      </p:pic>
      <p:pic>
        <p:nvPicPr>
          <p:cNvPr id="30749" name="Picture 2" descr="C:\Documents and Settings\rengarajan_ramanujam\My Documents\My Pictures\correct2.JPG"/>
          <p:cNvPicPr>
            <a:picLocks noChangeAspect="1" noChangeArrowheads="1"/>
          </p:cNvPicPr>
          <p:nvPr/>
        </p:nvPicPr>
        <p:blipFill>
          <a:blip r:embed="rId3" cstate="print"/>
          <a:srcRect/>
          <a:stretch>
            <a:fillRect/>
          </a:stretch>
        </p:blipFill>
        <p:spPr bwMode="auto">
          <a:xfrm>
            <a:off x="7162800" y="2667000"/>
            <a:ext cx="495300" cy="438150"/>
          </a:xfrm>
          <a:prstGeom prst="rect">
            <a:avLst/>
          </a:prstGeom>
          <a:noFill/>
          <a:ln w="9525">
            <a:noFill/>
            <a:miter lim="800000"/>
            <a:headEnd/>
            <a:tailEnd/>
          </a:ln>
        </p:spPr>
      </p:pic>
      <p:pic>
        <p:nvPicPr>
          <p:cNvPr id="30750" name="Picture 2" descr="C:\Documents and Settings\rengarajan_ramanujam\My Documents\My Pictures\correct2.JPG"/>
          <p:cNvPicPr>
            <a:picLocks noChangeAspect="1" noChangeArrowheads="1"/>
          </p:cNvPicPr>
          <p:nvPr/>
        </p:nvPicPr>
        <p:blipFill>
          <a:blip r:embed="rId3" cstate="print"/>
          <a:srcRect/>
          <a:stretch>
            <a:fillRect/>
          </a:stretch>
        </p:blipFill>
        <p:spPr bwMode="auto">
          <a:xfrm>
            <a:off x="7162800" y="3657600"/>
            <a:ext cx="495300" cy="438150"/>
          </a:xfrm>
          <a:prstGeom prst="rect">
            <a:avLst/>
          </a:prstGeom>
          <a:noFill/>
          <a:ln w="9525">
            <a:noFill/>
            <a:miter lim="800000"/>
            <a:headEnd/>
            <a:tailEnd/>
          </a:ln>
        </p:spPr>
      </p:pic>
      <p:sp>
        <p:nvSpPr>
          <p:cNvPr id="10"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741406F9-93B2-4994-907C-1070B87DC234}" type="slidenum">
              <a:rPr lang="en-US" b="0">
                <a:solidFill>
                  <a:schemeClr val="bg1"/>
                </a:solidFill>
              </a:rPr>
              <a:pPr algn="l" fontAlgn="auto">
                <a:spcAft>
                  <a:spcPts val="0"/>
                </a:spcAft>
                <a:defRPr/>
              </a:pPr>
              <a:t>26</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0" y="0"/>
            <a:ext cx="8229600" cy="868363"/>
          </a:xfrm>
        </p:spPr>
        <p:txBody>
          <a:bodyPr/>
          <a:lstStyle/>
          <a:p>
            <a:pPr>
              <a:defRPr/>
            </a:pPr>
            <a:r>
              <a:rPr lang="en-US" dirty="0"/>
              <a:t>Program Language </a:t>
            </a:r>
            <a:r>
              <a:rPr lang="en-US" dirty="0" smtClean="0"/>
              <a:t>Support (Self study)</a:t>
            </a:r>
            <a:endParaRPr lang="en-US" dirty="0"/>
          </a:p>
        </p:txBody>
      </p:sp>
      <p:graphicFrame>
        <p:nvGraphicFramePr>
          <p:cNvPr id="47167" name="Group 63"/>
          <p:cNvGraphicFramePr>
            <a:graphicFrameLocks noGrp="1"/>
          </p:cNvGraphicFramePr>
          <p:nvPr>
            <p:ph idx="1"/>
          </p:nvPr>
        </p:nvGraphicFramePr>
        <p:xfrm>
          <a:off x="381000" y="1295400"/>
          <a:ext cx="8229600" cy="4480560"/>
        </p:xfrm>
        <a:graphic>
          <a:graphicData uri="http://schemas.openxmlformats.org/drawingml/2006/table">
            <a:tbl>
              <a:tblPr firstRow="1" bandRow="1">
                <a:tableStyleId>{21E4AEA4-8DFA-4A89-87EB-49C32662AFE0}</a:tableStyleId>
              </a:tblPr>
              <a:tblGrid>
                <a:gridCol w="2057400"/>
                <a:gridCol w="2057400"/>
                <a:gridCol w="2057400"/>
                <a:gridCol w="2057400"/>
              </a:tblGrid>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Oracle 9i</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DB2</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SQL Server 2000</a:t>
                      </a:r>
                      <a:endParaRPr kumimoji="0" lang="en-US" sz="2400" b="1" i="0" u="none" strike="noStrike" cap="none" normalizeH="0" baseline="0" smtClean="0">
                        <a:ln>
                          <a:noFill/>
                        </a:ln>
                        <a:solidFill>
                          <a:schemeClr val="tx1"/>
                        </a:solidFill>
                        <a:effectLst/>
                        <a:latin typeface="Arial" charset="0"/>
                      </a:endParaRPr>
                    </a:p>
                  </a:txBody>
                  <a:tcPr horzOverflow="overflow"/>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Cobol</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N</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Y</a:t>
                      </a:r>
                      <a:endParaRPr kumimoji="0" lang="en-US" sz="2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N</a:t>
                      </a:r>
                      <a:endParaRPr kumimoji="0" lang="en-US" sz="2400" b="0" i="0" u="none" strike="noStrike" cap="none" normalizeH="0" baseline="0" smtClean="0">
                        <a:ln>
                          <a:noFill/>
                        </a:ln>
                        <a:solidFill>
                          <a:schemeClr val="tx1"/>
                        </a:solidFill>
                        <a:effectLst/>
                        <a:latin typeface="Arial" charset="0"/>
                      </a:endParaRPr>
                    </a:p>
                  </a:txBody>
                  <a:tcPr horzOverflow="overflow"/>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C/C++</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Y</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Y</a:t>
                      </a:r>
                      <a:endParaRPr kumimoji="0" lang="en-US" sz="2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Y</a:t>
                      </a:r>
                      <a:endParaRPr kumimoji="0" lang="en-US" sz="2400" b="0" i="0" u="none" strike="noStrike" cap="none" normalizeH="0" baseline="0" smtClean="0">
                        <a:ln>
                          <a:noFill/>
                        </a:ln>
                        <a:solidFill>
                          <a:schemeClr val="tx1"/>
                        </a:solidFill>
                        <a:effectLst/>
                        <a:latin typeface="Arial" charset="0"/>
                      </a:endParaRPr>
                    </a:p>
                  </a:txBody>
                  <a:tcPr horzOverflow="overflow"/>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SQL</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Y</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Y</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Y</a:t>
                      </a:r>
                      <a:endParaRPr kumimoji="0" lang="en-US" sz="2400" b="0" i="0" u="none" strike="noStrike" cap="none" normalizeH="0" baseline="0" smtClean="0">
                        <a:ln>
                          <a:noFill/>
                        </a:ln>
                        <a:solidFill>
                          <a:schemeClr val="tx1"/>
                        </a:solidFill>
                        <a:effectLst/>
                        <a:latin typeface="Arial" charset="0"/>
                      </a:endParaRPr>
                    </a:p>
                  </a:txBody>
                  <a:tcPr horzOverflow="overflow"/>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PL/SQL</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Y</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N</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N</a:t>
                      </a:r>
                      <a:endParaRPr kumimoji="0" lang="en-US" sz="2400" b="0" i="0" u="none" strike="noStrike" cap="none" normalizeH="0" baseline="0" smtClean="0">
                        <a:ln>
                          <a:noFill/>
                        </a:ln>
                        <a:solidFill>
                          <a:schemeClr val="tx1"/>
                        </a:solidFill>
                        <a:effectLst/>
                        <a:latin typeface="Arial" charset="0"/>
                      </a:endParaRPr>
                    </a:p>
                  </a:txBody>
                  <a:tcPr horzOverflow="overflow"/>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Visual Basic</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Y</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Y</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Y</a:t>
                      </a:r>
                      <a:endParaRPr kumimoji="0" lang="en-US" sz="2400" b="0" i="0" u="none" strike="noStrike" cap="none" normalizeH="0" baseline="0" smtClean="0">
                        <a:ln>
                          <a:noFill/>
                        </a:ln>
                        <a:solidFill>
                          <a:schemeClr val="tx1"/>
                        </a:solidFill>
                        <a:effectLst/>
                        <a:latin typeface="Arial" charset="0"/>
                      </a:endParaRPr>
                    </a:p>
                  </a:txBody>
                  <a:tcPr horzOverflow="overflow"/>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Perl</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Y</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Y</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N</a:t>
                      </a:r>
                      <a:endParaRPr kumimoji="0" lang="en-US" sz="2400" b="0" i="0" u="none" strike="noStrike" cap="none" normalizeH="0" baseline="0" dirty="0" smtClean="0">
                        <a:ln>
                          <a:noFill/>
                        </a:ln>
                        <a:solidFill>
                          <a:schemeClr val="tx1"/>
                        </a:solidFill>
                        <a:effectLst/>
                        <a:latin typeface="Arial" charset="0"/>
                      </a:endParaRPr>
                    </a:p>
                  </a:txBody>
                  <a:tcPr horzOverflow="overflow"/>
                </a:tc>
              </a:tr>
              <a:tr h="452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Java</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Y</a:t>
                      </a:r>
                      <a:endParaRPr kumimoji="0" lang="en-US" sz="2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Y</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N (.NET)</a:t>
                      </a:r>
                      <a:endParaRPr kumimoji="0" lang="en-US" sz="2400" b="0" i="0" u="none" strike="noStrike" cap="none" normalizeH="0" baseline="0" dirty="0" smtClean="0">
                        <a:ln>
                          <a:noFill/>
                        </a:ln>
                        <a:solidFill>
                          <a:schemeClr val="tx1"/>
                        </a:solidFill>
                        <a:effectLst/>
                        <a:latin typeface="Arial" charset="0"/>
                      </a:endParaRPr>
                    </a:p>
                  </a:txBody>
                  <a:tcPr horzOverflow="overflow"/>
                </a:tc>
              </a:tr>
              <a:tr h="450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XML</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Y</a:t>
                      </a:r>
                      <a:endParaRPr kumimoji="0" lang="en-US" sz="2400" b="0"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Y</a:t>
                      </a:r>
                      <a:endParaRPr kumimoji="0" lang="en-US" sz="2400" b="0"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Y</a:t>
                      </a:r>
                      <a:endParaRPr kumimoji="0" lang="en-US" sz="2400" b="0" i="0" u="none" strike="noStrike" cap="none" normalizeH="0" baseline="0" dirty="0" smtClean="0">
                        <a:ln>
                          <a:noFill/>
                        </a:ln>
                        <a:solidFill>
                          <a:schemeClr val="tx1"/>
                        </a:solidFill>
                        <a:effectLst/>
                        <a:latin typeface="Arial" charset="0"/>
                      </a:endParaRPr>
                    </a:p>
                  </a:txBody>
                  <a:tcPr horzOverflow="overflow"/>
                </a:tc>
              </a:tr>
            </a:tbl>
          </a:graphicData>
        </a:graphic>
      </p:graphicFrame>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3EBC7329-75D7-42CA-BAE1-612D7750A432}" type="slidenum">
              <a:rPr lang="en-US" b="0">
                <a:solidFill>
                  <a:schemeClr val="bg1"/>
                </a:solidFill>
              </a:rPr>
              <a:pPr algn="l" fontAlgn="auto">
                <a:spcAft>
                  <a:spcPts val="0"/>
                </a:spcAft>
                <a:defRPr/>
              </a:pPr>
              <a:t>27</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smtClean="0"/>
              <a:t>Scalability(Self study)</a:t>
            </a:r>
            <a:endParaRPr lang="en-US" dirty="0"/>
          </a:p>
        </p:txBody>
      </p:sp>
      <p:sp>
        <p:nvSpPr>
          <p:cNvPr id="32771" name="Rectangle 3"/>
          <p:cNvSpPr>
            <a:spLocks noGrp="1" noChangeArrowheads="1"/>
          </p:cNvSpPr>
          <p:nvPr>
            <p:ph type="body" sz="half" idx="1"/>
          </p:nvPr>
        </p:nvSpPr>
        <p:spPr/>
        <p:txBody>
          <a:bodyPr/>
          <a:lstStyle/>
          <a:p>
            <a:pPr>
              <a:buFontTx/>
              <a:buNone/>
            </a:pPr>
            <a:r>
              <a:rPr lang="en-US" sz="2800" smtClean="0"/>
              <a:t>   </a:t>
            </a:r>
          </a:p>
        </p:txBody>
      </p:sp>
      <p:graphicFrame>
        <p:nvGraphicFramePr>
          <p:cNvPr id="38954" name="Group 42"/>
          <p:cNvGraphicFramePr>
            <a:graphicFrameLocks noGrp="1"/>
          </p:cNvGraphicFramePr>
          <p:nvPr>
            <p:ph sz="half" idx="2"/>
          </p:nvPr>
        </p:nvGraphicFramePr>
        <p:xfrm>
          <a:off x="609600" y="1066800"/>
          <a:ext cx="7848600" cy="4495800"/>
        </p:xfrm>
        <a:graphic>
          <a:graphicData uri="http://schemas.openxmlformats.org/drawingml/2006/table">
            <a:tbl>
              <a:tblPr firstRow="1" bandRow="1">
                <a:tableStyleId>{21E4AEA4-8DFA-4A89-87EB-49C32662AFE0}</a:tableStyleId>
              </a:tblPr>
              <a:tblGrid>
                <a:gridCol w="1962150"/>
                <a:gridCol w="1962150"/>
                <a:gridCol w="1962150"/>
                <a:gridCol w="1962150"/>
              </a:tblGrid>
              <a:tr h="110744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DB2</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Oracle 9i</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SQL Server 2000</a:t>
                      </a:r>
                      <a:endParaRPr kumimoji="0" lang="en-US"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MS-Access</a:t>
                      </a:r>
                      <a:endParaRPr kumimoji="0" lang="en-US" sz="2400" b="1" i="0" u="none" strike="noStrike" cap="none" normalizeH="0" baseline="0" smtClean="0">
                        <a:ln>
                          <a:noFill/>
                        </a:ln>
                        <a:solidFill>
                          <a:schemeClr val="tx1"/>
                        </a:solidFill>
                        <a:effectLst/>
                        <a:latin typeface="Arial" charset="0"/>
                      </a:endParaRPr>
                    </a:p>
                  </a:txBody>
                  <a:tcPr horzOverflow="overflow"/>
                </a:tc>
              </a:tr>
              <a:tr h="163575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Handle  terabytes of data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u="none" strike="noStrike" cap="none" normalizeH="0" baseline="0" dirty="0" smtClean="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u="none" strike="noStrike" cap="none" normalizeH="0" baseline="0" dirty="0" smtClean="0">
                        <a:ln>
                          <a:noFill/>
                        </a:ln>
                        <a:effectLs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Handle gigabytes of data but gives poor performance in terabytes of data</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Handle gigabytes of data but works only on Intel and Microsoft's platform</a:t>
                      </a: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Handle only 2 gigabytes of data</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u="none" strike="noStrike" cap="none" normalizeH="0" baseline="0" dirty="0" smtClean="0">
                        <a:ln>
                          <a:noFill/>
                        </a:ln>
                        <a:effectLst/>
                      </a:endParaRPr>
                    </a:p>
                  </a:txBody>
                  <a:tcPr horzOverflow="overflow"/>
                </a:tc>
              </a:tr>
              <a:tr h="175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u="none" strike="noStrike" cap="none" normalizeH="0" baseline="0" dirty="0" smtClean="0">
                          <a:ln>
                            <a:noFill/>
                          </a:ln>
                          <a:effectLst/>
                        </a:rPr>
                        <a:t>Excellent scalability</a:t>
                      </a:r>
                      <a:endParaRPr kumimoji="0" lang="en-US" sz="1800" b="0" i="0" u="none" strike="noStrike" cap="none" normalizeH="0" baseline="0" dirty="0" smtClean="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u="none" strike="noStrike" cap="none" normalizeH="0" baseline="0" dirty="0" smtClean="0">
                          <a:ln>
                            <a:noFill/>
                          </a:ln>
                          <a:effectLst/>
                        </a:rPr>
                        <a:t>Very good scalability</a:t>
                      </a:r>
                      <a:endParaRPr kumimoji="0" lang="en-US" sz="1800" b="0" i="0" u="none" strike="noStrike" cap="none" normalizeH="0" baseline="0" dirty="0" smtClean="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u="none" strike="noStrike" cap="none" normalizeH="0" baseline="0" dirty="0" smtClean="0">
                          <a:ln>
                            <a:noFill/>
                          </a:ln>
                          <a:effectLst/>
                        </a:rPr>
                        <a:t>Good scalability</a:t>
                      </a:r>
                      <a:endParaRPr kumimoji="0" lang="en-US" sz="1800" b="0" i="0" u="none" strike="noStrike" cap="none" normalizeH="0" baseline="0" dirty="0" smtClean="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u="none" strike="noStrike" cap="none" normalizeH="0" baseline="0" dirty="0" smtClean="0">
                          <a:ln>
                            <a:noFill/>
                          </a:ln>
                          <a:effectLst/>
                        </a:rPr>
                        <a:t>Very poor scalability</a:t>
                      </a:r>
                      <a:endParaRPr kumimoji="0" lang="en-US" sz="1800" b="0" i="0" u="none" strike="noStrike" cap="none" normalizeH="0" baseline="0" dirty="0" smtClean="0">
                        <a:ln>
                          <a:noFill/>
                        </a:ln>
                        <a:solidFill>
                          <a:schemeClr val="tx1"/>
                        </a:solidFill>
                        <a:effectLst/>
                        <a:latin typeface="+mn-lt"/>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n-lt"/>
                      </a:endParaRPr>
                    </a:p>
                  </a:txBody>
                  <a:tcPr horzOverflow="overflow"/>
                </a:tc>
              </a:tr>
            </a:tbl>
          </a:graphicData>
        </a:graphic>
      </p:graphicFrame>
      <p:sp>
        <p:nvSpPr>
          <p:cNvPr id="5"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D95089C6-1232-4F03-99A4-BE9DF459B7AE}" type="slidenum">
              <a:rPr lang="en-US" b="0">
                <a:solidFill>
                  <a:schemeClr val="bg1"/>
                </a:solidFill>
              </a:rPr>
              <a:pPr algn="l" fontAlgn="auto">
                <a:spcAft>
                  <a:spcPts val="0"/>
                </a:spcAft>
                <a:defRPr/>
              </a:pPr>
              <a:t>28</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28600" y="152400"/>
            <a:ext cx="8229600" cy="639763"/>
          </a:xfrm>
        </p:spPr>
        <p:txBody>
          <a:bodyPr/>
          <a:lstStyle/>
          <a:p>
            <a:pPr>
              <a:defRPr/>
            </a:pPr>
            <a:r>
              <a:rPr lang="en-US" dirty="0" smtClean="0"/>
              <a:t>Price(Self Study)</a:t>
            </a:r>
            <a:endParaRPr lang="en-US" dirty="0"/>
          </a:p>
        </p:txBody>
      </p:sp>
      <p:graphicFrame>
        <p:nvGraphicFramePr>
          <p:cNvPr id="40991" name="Group 31"/>
          <p:cNvGraphicFramePr>
            <a:graphicFrameLocks noGrp="1"/>
          </p:cNvGraphicFramePr>
          <p:nvPr>
            <p:ph idx="1"/>
          </p:nvPr>
        </p:nvGraphicFramePr>
        <p:xfrm>
          <a:off x="381000" y="1219200"/>
          <a:ext cx="8229600" cy="4893692"/>
        </p:xfrm>
        <a:graphic>
          <a:graphicData uri="http://schemas.openxmlformats.org/drawingml/2006/table">
            <a:tbl>
              <a:tblPr bandRow="1">
                <a:tableStyleId>{21E4AEA4-8DFA-4A89-87EB-49C32662AFE0}</a:tableStyleId>
              </a:tblPr>
              <a:tblGrid>
                <a:gridCol w="4114800"/>
                <a:gridCol w="4114800"/>
              </a:tblGrid>
              <a:tr h="914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Oracle 9i</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Personal Edition       $400 named user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Standard Edition       $15,000 per processor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Enterprise Edition     $40,000 per processor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Extra price for Spatial, Data Mining, Label Security, Advanced Security, Enterprise Manager tools</a:t>
                      </a:r>
                      <a:endParaRPr kumimoji="0" lang="en-US" sz="1400" b="0" i="0" u="none" strike="noStrike" cap="none" normalizeH="0" baseline="0" dirty="0" smtClean="0">
                        <a:ln>
                          <a:noFill/>
                        </a:ln>
                        <a:solidFill>
                          <a:schemeClr val="tx1"/>
                        </a:solidFill>
                        <a:effectLst/>
                        <a:latin typeface="Arial" charset="0"/>
                      </a:endParaRPr>
                    </a:p>
                  </a:txBody>
                  <a:tcPr horzOverflow="overflow"/>
                </a:tc>
              </a:tr>
              <a:tr h="1131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DB2</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Version 8.1.4 of DBII Everyplace Enterprise Database package costs $15,000 per processor</a:t>
                      </a:r>
                      <a:endParaRPr kumimoji="0" lang="en-US" sz="1400" b="0" i="0" u="none" strike="noStrike" cap="none" normalizeH="0" baseline="0" dirty="0" smtClean="0">
                        <a:ln>
                          <a:noFill/>
                        </a:ln>
                        <a:solidFill>
                          <a:schemeClr val="tx1"/>
                        </a:solidFill>
                        <a:effectLst/>
                        <a:latin typeface="Arial" charset="0"/>
                      </a:endParaRPr>
                    </a:p>
                  </a:txBody>
                  <a:tcPr horzOverflow="overflow"/>
                </a:tc>
              </a:tr>
              <a:tr h="11303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smtClean="0">
                          <a:ln>
                            <a:noFill/>
                          </a:ln>
                          <a:effectLst/>
                        </a:rPr>
                        <a:t>SQL Server 2000</a:t>
                      </a:r>
                      <a:endParaRPr kumimoji="0" lang="en-US" sz="2400" b="1" i="0" u="none" strike="noStrike" cap="none" normalizeH="0" baseline="0" dirty="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Personal Edition Comes with Enterprise Edition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Enterprise Edition  range $1599.95 - $10594.02 per processor</a:t>
                      </a:r>
                      <a:endParaRPr kumimoji="0" lang="en-US" sz="1400" b="0" i="0" u="none" strike="noStrike" cap="none" normalizeH="0" baseline="0" dirty="0" smtClean="0">
                        <a:ln>
                          <a:noFill/>
                        </a:ln>
                        <a:solidFill>
                          <a:schemeClr val="tx1"/>
                        </a:solidFill>
                        <a:effectLst/>
                        <a:latin typeface="Arial" charset="0"/>
                      </a:endParaRPr>
                    </a:p>
                  </a:txBody>
                  <a:tcPr horzOverflow="overflow"/>
                </a:tc>
              </a:tr>
              <a:tr h="1131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smtClean="0">
                          <a:ln>
                            <a:noFill/>
                          </a:ln>
                          <a:effectLst/>
                        </a:rPr>
                        <a:t>MS-Access</a:t>
                      </a:r>
                      <a:endParaRPr kumimoji="0" lang="en-US" sz="2400" b="1" i="0" u="none" strike="noStrike" cap="none" normalizeH="0" baseline="0" smtClean="0">
                        <a:ln>
                          <a:noFill/>
                        </a:ln>
                        <a:solidFill>
                          <a:schemeClr val="tx1"/>
                        </a:solidFill>
                        <a:effectLst/>
                        <a:latin typeface="Arial"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MS-Access comes with MS office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400" u="none" strike="noStrike" cap="none" normalizeH="0" baseline="0" dirty="0" smtClean="0">
                          <a:ln>
                            <a:noFill/>
                          </a:ln>
                          <a:effectLst/>
                        </a:rPr>
                        <a:t>App..  $250</a:t>
                      </a:r>
                      <a:endParaRPr kumimoji="0" lang="en-US" sz="1400" b="0" i="0" u="none" strike="noStrike" cap="none" normalizeH="0" baseline="0" dirty="0" smtClean="0">
                        <a:ln>
                          <a:noFill/>
                        </a:ln>
                        <a:solidFill>
                          <a:schemeClr val="tx1"/>
                        </a:solidFill>
                        <a:effectLst/>
                        <a:latin typeface="Arial" charset="0"/>
                      </a:endParaRPr>
                    </a:p>
                  </a:txBody>
                  <a:tcPr horzOverflow="overflow"/>
                </a:tc>
              </a:tr>
            </a:tbl>
          </a:graphicData>
        </a:graphic>
      </p:graphicFrame>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3984C399-7FC7-435C-9857-08A97F29A939}" type="slidenum">
              <a:rPr lang="en-US" b="0">
                <a:solidFill>
                  <a:schemeClr val="bg1"/>
                </a:solidFill>
              </a:rPr>
              <a:pPr algn="l" fontAlgn="auto">
                <a:spcAft>
                  <a:spcPts val="0"/>
                </a:spcAft>
                <a:defRPr/>
              </a:pPr>
              <a:t>29</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150CF1CF-6F8D-4BC7-8D50-3CEC8C04671D}" type="slidenum">
              <a:rPr lang="en-US" b="0">
                <a:solidFill>
                  <a:schemeClr val="bg1"/>
                </a:solidFill>
              </a:rPr>
              <a:pPr algn="l" fontAlgn="auto">
                <a:spcAft>
                  <a:spcPts val="0"/>
                </a:spcAft>
                <a:defRPr/>
              </a:pPr>
              <a:t>3</a:t>
            </a:fld>
            <a:endParaRPr lang="en-US" b="0" dirty="0">
              <a:solidFill>
                <a:schemeClr val="bg1"/>
              </a:solidFill>
            </a:endParaRPr>
          </a:p>
        </p:txBody>
      </p:sp>
      <p:sp>
        <p:nvSpPr>
          <p:cNvPr id="173058" name="Rectangle 2"/>
          <p:cNvSpPr>
            <a:spLocks noGrp="1" noChangeArrowheads="1"/>
          </p:cNvSpPr>
          <p:nvPr>
            <p:ph type="title"/>
          </p:nvPr>
        </p:nvSpPr>
        <p:spPr/>
        <p:txBody>
          <a:bodyPr/>
          <a:lstStyle/>
          <a:p>
            <a:pPr eaLnBrk="1" hangingPunct="1">
              <a:defRPr/>
            </a:pPr>
            <a:r>
              <a:rPr lang="en-US" dirty="0" smtClean="0"/>
              <a:t>Day9 </a:t>
            </a:r>
            <a:r>
              <a:rPr lang="en-US" dirty="0" smtClean="0"/>
              <a:t>– Session Plan</a:t>
            </a:r>
          </a:p>
        </p:txBody>
      </p:sp>
      <p:sp>
        <p:nvSpPr>
          <p:cNvPr id="5" name="Content Placeholder 2"/>
          <p:cNvSpPr>
            <a:spLocks noGrp="1"/>
          </p:cNvSpPr>
          <p:nvPr>
            <p:ph idx="1"/>
          </p:nvPr>
        </p:nvSpPr>
        <p:spPr>
          <a:xfrm>
            <a:off x="228600" y="990600"/>
            <a:ext cx="8229600" cy="4881563"/>
          </a:xfrm>
        </p:spPr>
        <p:txBody>
          <a:bodyPr/>
          <a:lstStyle/>
          <a:p>
            <a:pPr algn="just" eaLnBrk="1" hangingPunct="1">
              <a:buClr>
                <a:schemeClr val="tx1"/>
              </a:buClr>
              <a:buFont typeface="Arial" charset="0"/>
              <a:buChar char="•"/>
            </a:pPr>
            <a:r>
              <a:rPr lang="en-US" sz="1800" dirty="0" smtClean="0"/>
              <a:t>OLAP</a:t>
            </a:r>
          </a:p>
          <a:p>
            <a:pPr algn="just" eaLnBrk="1" hangingPunct="1">
              <a:buClr>
                <a:schemeClr val="tx1"/>
              </a:buClr>
              <a:buFont typeface="Arial" charset="0"/>
              <a:buChar char="•"/>
            </a:pPr>
            <a:endParaRPr lang="en-US" sz="1800" dirty="0" smtClean="0"/>
          </a:p>
          <a:p>
            <a:pPr algn="just" eaLnBrk="1" hangingPunct="1">
              <a:buClr>
                <a:schemeClr val="tx1"/>
              </a:buClr>
              <a:buFont typeface="Arial" charset="0"/>
              <a:buChar char="•"/>
            </a:pPr>
            <a:r>
              <a:rPr lang="en-US" sz="1800" dirty="0" smtClean="0"/>
              <a:t>Comparison </a:t>
            </a:r>
            <a:r>
              <a:rPr lang="en-US" sz="1800" dirty="0" smtClean="0"/>
              <a:t>between different vendors</a:t>
            </a:r>
          </a:p>
          <a:p>
            <a:pPr algn="just" eaLnBrk="1" hangingPunct="1">
              <a:buClr>
                <a:schemeClr val="tx1"/>
              </a:buClr>
              <a:buFont typeface="Arial" charset="0"/>
              <a:buChar char="•"/>
            </a:pPr>
            <a:endParaRPr lang="en-US" sz="18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DBC2D407-E16F-4DD6-87BF-CFDFD428B54C}" type="slidenum">
              <a:rPr lang="en-US" b="0">
                <a:solidFill>
                  <a:schemeClr val="bg1"/>
                </a:solidFill>
              </a:rPr>
              <a:pPr algn="l" fontAlgn="auto">
                <a:spcAft>
                  <a:spcPts val="0"/>
                </a:spcAft>
                <a:defRPr/>
              </a:pPr>
              <a:t>30</a:t>
            </a:fld>
            <a:endParaRPr lang="en-US" b="0" dirty="0">
              <a:solidFill>
                <a:schemeClr val="bg1"/>
              </a:solidFill>
            </a:endParaRPr>
          </a:p>
        </p:txBody>
      </p:sp>
      <p:sp>
        <p:nvSpPr>
          <p:cNvPr id="78850" name="Rectangle 2"/>
          <p:cNvSpPr>
            <a:spLocks noGrp="1" noChangeArrowheads="1"/>
          </p:cNvSpPr>
          <p:nvPr>
            <p:ph type="title"/>
          </p:nvPr>
        </p:nvSpPr>
        <p:spPr/>
        <p:txBody>
          <a:bodyPr/>
          <a:lstStyle/>
          <a:p>
            <a:pPr eaLnBrk="1" hangingPunct="1">
              <a:defRPr/>
            </a:pPr>
            <a:r>
              <a:rPr lang="en-US" smtClean="0"/>
              <a:t>Summary</a:t>
            </a:r>
          </a:p>
        </p:txBody>
      </p:sp>
      <p:sp>
        <p:nvSpPr>
          <p:cNvPr id="34820" name="Rectangle 3"/>
          <p:cNvSpPr>
            <a:spLocks noGrp="1" noChangeArrowheads="1"/>
          </p:cNvSpPr>
          <p:nvPr>
            <p:ph type="body" idx="1"/>
          </p:nvPr>
        </p:nvSpPr>
        <p:spPr>
          <a:xfrm>
            <a:off x="228600" y="914400"/>
            <a:ext cx="8229600" cy="4881563"/>
          </a:xfrm>
        </p:spPr>
        <p:txBody>
          <a:bodyPr/>
          <a:lstStyle/>
          <a:p>
            <a:pPr eaLnBrk="1" hangingPunct="1">
              <a:buFont typeface="Arial" charset="0"/>
              <a:buChar char="•"/>
            </a:pPr>
            <a:r>
              <a:rPr lang="en-US" dirty="0" smtClean="0"/>
              <a:t>An OLAP application requires historical data because an analysis is generally based on a substantial amount of historical data to enable trend analysis and future predictions</a:t>
            </a:r>
          </a:p>
          <a:p>
            <a:pPr eaLnBrk="1" hangingPunct="1">
              <a:buFont typeface="Arial" charset="0"/>
              <a:buChar char="•"/>
            </a:pPr>
            <a:endParaRPr lang="en-US" dirty="0" smtClean="0"/>
          </a:p>
          <a:p>
            <a:pPr eaLnBrk="1" hangingPunct="1">
              <a:buFont typeface="Arial" charset="0"/>
              <a:buChar char="•"/>
            </a:pPr>
            <a:r>
              <a:rPr lang="en-US" dirty="0" smtClean="0"/>
              <a:t>A data warehouse is a repository which stores integrated information for efficient querying and analysis</a:t>
            </a:r>
          </a:p>
          <a:p>
            <a:pPr eaLnBrk="1" hangingPunct="1">
              <a:buFont typeface="Arial" charset="0"/>
              <a:buChar char="•"/>
            </a:pPr>
            <a:endParaRPr lang="en-US" dirty="0" smtClean="0"/>
          </a:p>
          <a:p>
            <a:pPr eaLnBrk="1" hangingPunct="1">
              <a:buFont typeface="Arial" charset="0"/>
              <a:buChar char="•"/>
            </a:pPr>
            <a:r>
              <a:rPr lang="en-US" dirty="0" smtClean="0"/>
              <a:t>Extract, transform and load process (ETL) is described as the process of selecting, migrating, transforming, cleansing and converting mapped data from the operational environment to data  warehouse environment</a:t>
            </a:r>
          </a:p>
          <a:p>
            <a:pPr eaLnBrk="1" hangingPunct="1">
              <a:buFont typeface="Arial" charset="0"/>
              <a:buChar char="•"/>
            </a:pPr>
            <a:endParaRPr lang="en-US" dirty="0" smtClean="0"/>
          </a:p>
          <a:p>
            <a:pPr eaLnBrk="1" hangingPunct="1">
              <a:buFont typeface="Arial" charset="0"/>
              <a:buChar char="•"/>
            </a:pPr>
            <a:r>
              <a:rPr lang="en-US" dirty="0" smtClean="0"/>
              <a:t>A data mart is a subset of a data warehouse which focuses on a single area of data and it is organized for quick analysis.</a:t>
            </a:r>
          </a:p>
          <a:p>
            <a:pPr eaLnBrk="1" hangingPunct="1">
              <a:buFont typeface="Arial" charset="0"/>
              <a:buChar char="•"/>
            </a:pPr>
            <a:endParaRPr lang="en-US" dirty="0" smtClean="0"/>
          </a:p>
          <a:p>
            <a:pPr eaLnBrk="1" hangingPunct="1">
              <a:buFont typeface="Arial" charset="0"/>
              <a:buChar char="•"/>
            </a:pPr>
            <a:endParaRPr 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pPr eaLnBrk="1" hangingPunct="1">
              <a:defRPr/>
            </a:pPr>
            <a:r>
              <a:rPr lang="en-US" smtClean="0"/>
              <a:t>Summary</a:t>
            </a:r>
          </a:p>
        </p:txBody>
      </p:sp>
      <p:sp>
        <p:nvSpPr>
          <p:cNvPr id="35843" name="Rectangle 3"/>
          <p:cNvSpPr>
            <a:spLocks noGrp="1" noChangeArrowheads="1"/>
          </p:cNvSpPr>
          <p:nvPr>
            <p:ph type="body" idx="1"/>
          </p:nvPr>
        </p:nvSpPr>
        <p:spPr/>
        <p:txBody>
          <a:bodyPr/>
          <a:lstStyle/>
          <a:p>
            <a:pPr eaLnBrk="1" hangingPunct="1">
              <a:buFont typeface="Arial" charset="0"/>
              <a:buChar char="•"/>
            </a:pPr>
            <a:r>
              <a:rPr lang="en-US" b="1" dirty="0" smtClean="0"/>
              <a:t>Star Schema</a:t>
            </a:r>
            <a:r>
              <a:rPr lang="en-US" dirty="0" smtClean="0"/>
              <a:t> is the simplest data warehouse schema. It resembles a star. The center of the star consists of at least one or more than one fact tables and the points radiating from the center are the dimension tables</a:t>
            </a:r>
          </a:p>
          <a:p>
            <a:pPr eaLnBrk="1" hangingPunct="1">
              <a:buFont typeface="Arial" charset="0"/>
              <a:buChar char="•"/>
            </a:pPr>
            <a:r>
              <a:rPr lang="en-US" dirty="0" smtClean="0"/>
              <a:t>. The </a:t>
            </a:r>
            <a:r>
              <a:rPr lang="en-US" b="1" dirty="0" smtClean="0"/>
              <a:t>snowflake schema </a:t>
            </a:r>
            <a:r>
              <a:rPr lang="en-US" dirty="0" smtClean="0"/>
              <a:t>consists of a single, central fact table, which is surrounded by dimension hierarchies which are normalized.</a:t>
            </a:r>
          </a:p>
          <a:p>
            <a:pPr eaLnBrk="1" hangingPunct="1">
              <a:buFont typeface="Wingdings" pitchFamily="2" charset="2"/>
              <a:buNone/>
            </a:pPr>
            <a:endParaRPr lang="en-US" dirty="0" smtClean="0"/>
          </a:p>
        </p:txBody>
      </p:sp>
      <p:sp>
        <p:nvSpPr>
          <p:cNvPr id="5"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15ECC20B-0E7D-480F-8250-E1C69B1AC314}" type="slidenum">
              <a:rPr lang="en-US" b="0">
                <a:solidFill>
                  <a:schemeClr val="bg1"/>
                </a:solidFill>
              </a:rPr>
              <a:pPr algn="l" fontAlgn="auto">
                <a:spcAft>
                  <a:spcPts val="0"/>
                </a:spcAft>
                <a:defRPr/>
              </a:pPr>
              <a:t>31</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a:defRPr/>
            </a:pPr>
            <a:fld id="{255385CB-76EA-4880-A6A8-218D65F4668D}" type="slidenum">
              <a:rPr lang="en-US"/>
              <a:pPr>
                <a:defRPr/>
              </a:pPr>
              <a:t>32</a:t>
            </a:fld>
            <a:endParaRPr lang="en-US" dirty="0"/>
          </a:p>
        </p:txBody>
      </p:sp>
      <p:sp>
        <p:nvSpPr>
          <p:cNvPr id="36867" name="Rectangle 2"/>
          <p:cNvSpPr>
            <a:spLocks noChangeArrowheads="1"/>
          </p:cNvSpPr>
          <p:nvPr/>
        </p:nvSpPr>
        <p:spPr bwMode="auto">
          <a:xfrm>
            <a:off x="3235325" y="3594100"/>
            <a:ext cx="3862388" cy="457200"/>
          </a:xfrm>
          <a:prstGeom prst="rect">
            <a:avLst/>
          </a:prstGeom>
          <a:noFill/>
          <a:ln w="9525">
            <a:noFill/>
            <a:miter lim="800000"/>
            <a:headEnd/>
            <a:tailEnd/>
          </a:ln>
        </p:spPr>
        <p:txBody>
          <a:bodyPr/>
          <a:lstStyle/>
          <a:p>
            <a:pPr>
              <a:spcBef>
                <a:spcPct val="20000"/>
              </a:spcBef>
              <a:buClr>
                <a:srgbClr val="003366"/>
              </a:buClr>
              <a:buFont typeface="Wingdings" pitchFamily="2" charset="2"/>
              <a:buNone/>
            </a:pPr>
            <a:r>
              <a:rPr lang="en-US" sz="2400">
                <a:solidFill>
                  <a:srgbClr val="777777"/>
                </a:solidFill>
              </a:rPr>
              <a:t>Thank You</a:t>
            </a:r>
          </a:p>
        </p:txBody>
      </p:sp>
      <p:sp>
        <p:nvSpPr>
          <p:cNvPr id="36868" name="Line 3"/>
          <p:cNvSpPr>
            <a:spLocks noChangeShapeType="1"/>
          </p:cNvSpPr>
          <p:nvPr/>
        </p:nvSpPr>
        <p:spPr bwMode="auto">
          <a:xfrm>
            <a:off x="3270250" y="4876800"/>
            <a:ext cx="4800600" cy="0"/>
          </a:xfrm>
          <a:prstGeom prst="line">
            <a:avLst/>
          </a:prstGeom>
          <a:noFill/>
          <a:ln w="9525">
            <a:solidFill>
              <a:srgbClr val="000000"/>
            </a:solidFill>
            <a:round/>
            <a:headEnd/>
            <a:tailEnd/>
          </a:ln>
        </p:spPr>
        <p:txBody>
          <a:bodyPr/>
          <a:lstStyle/>
          <a:p>
            <a:endParaRPr lang="en-US"/>
          </a:p>
        </p:txBody>
      </p:sp>
      <p:sp>
        <p:nvSpPr>
          <p:cNvPr id="36869" name="Rectangle 4"/>
          <p:cNvSpPr>
            <a:spLocks noChangeArrowheads="1"/>
          </p:cNvSpPr>
          <p:nvPr/>
        </p:nvSpPr>
        <p:spPr bwMode="auto">
          <a:xfrm>
            <a:off x="3270250" y="5029200"/>
            <a:ext cx="4800600" cy="1066800"/>
          </a:xfrm>
          <a:prstGeom prst="rect">
            <a:avLst/>
          </a:prstGeom>
          <a:noFill/>
          <a:ln w="9525">
            <a:noFill/>
            <a:miter lim="800000"/>
            <a:headEnd/>
            <a:tailEnd/>
          </a:ln>
        </p:spPr>
        <p:txBody>
          <a:bodyPr lIns="36000" tIns="36000" rIns="36000" bIns="36000"/>
          <a:lstStyle/>
          <a:p>
            <a:r>
              <a:rPr lang="en-GB" sz="800">
                <a:solidFill>
                  <a:srgbClr val="000000"/>
                </a:solidFill>
                <a:cs typeface="Arial" charset="0"/>
              </a:rPr>
              <a:t>“The contents of this document are proprietary and confidential to Infosys Technologies Ltd. and may not be disclosed in whole or in part at any time, to any third party without the prior written consent of </a:t>
            </a:r>
            <a:br>
              <a:rPr lang="en-GB" sz="800">
                <a:solidFill>
                  <a:srgbClr val="000000"/>
                </a:solidFill>
                <a:cs typeface="Arial" charset="0"/>
              </a:rPr>
            </a:br>
            <a:r>
              <a:rPr lang="en-GB" sz="800">
                <a:solidFill>
                  <a:srgbClr val="000000"/>
                </a:solidFill>
                <a:cs typeface="Arial" charset="0"/>
              </a:rPr>
              <a:t>Infosys Technologies Ltd.”</a:t>
            </a:r>
          </a:p>
          <a:p>
            <a:endParaRPr lang="en-US" sz="600">
              <a:solidFill>
                <a:srgbClr val="000000"/>
              </a:solidFill>
              <a:latin typeface="Times New Roman" pitchFamily="18" charset="0"/>
            </a:endParaRPr>
          </a:p>
          <a:p>
            <a:pPr eaLnBrk="0" hangingPunct="0"/>
            <a:r>
              <a:rPr lang="en-GB" sz="800">
                <a:solidFill>
                  <a:srgbClr val="000000"/>
                </a:solidFill>
                <a:cs typeface="Arial" charset="0"/>
              </a:rPr>
              <a:t>“© 2008 Infosys Technologies Ltd. All rights reserved. Copyright in the whole and any part of this document belongs to Infosys Technologies Ltd. This work may not be used, sold, transferred, adapted, abridged, copied or reproduced in whole or in part, in any manner or form, or in any media, without the prior written consent of Infosys Technologies Ltd.” </a:t>
            </a:r>
            <a:endParaRPr lang="en-US" sz="90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524000"/>
            <a:ext cx="7772400" cy="266700"/>
          </a:xfrm>
        </p:spPr>
        <p:txBody>
          <a:bodyPr/>
          <a:lstStyle/>
          <a:p>
            <a:pPr eaLnBrk="1" hangingPunct="1">
              <a:defRPr/>
            </a:pPr>
            <a:r>
              <a:rPr lang="en-US" sz="2400" dirty="0" smtClean="0"/>
              <a:t>Appendix (Not for Assessment)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408488" y="6388100"/>
            <a:ext cx="773112" cy="476250"/>
          </a:xfrm>
        </p:spPr>
        <p:txBody>
          <a:bodyPr/>
          <a:lstStyle/>
          <a:p>
            <a:pPr algn="l" fontAlgn="auto">
              <a:spcAft>
                <a:spcPts val="0"/>
              </a:spcAft>
              <a:defRPr/>
            </a:pPr>
            <a:fld id="{CA644D95-CED4-46AE-BDE9-3C514A58C577}" type="slidenum">
              <a:rPr lang="en-US" b="0">
                <a:solidFill>
                  <a:schemeClr val="bg1"/>
                </a:solidFill>
              </a:rPr>
              <a:pPr algn="l" fontAlgn="auto">
                <a:spcAft>
                  <a:spcPts val="0"/>
                </a:spcAft>
                <a:defRPr/>
              </a:pPr>
              <a:t>34</a:t>
            </a:fld>
            <a:endParaRPr lang="en-US" b="0" dirty="0">
              <a:solidFill>
                <a:schemeClr val="bg1"/>
              </a:solidFill>
            </a:endParaRPr>
          </a:p>
        </p:txBody>
      </p:sp>
      <p:sp>
        <p:nvSpPr>
          <p:cNvPr id="146434" name="Rectangle 2"/>
          <p:cNvSpPr>
            <a:spLocks noGrp="1" noChangeArrowheads="1"/>
          </p:cNvSpPr>
          <p:nvPr>
            <p:ph type="title"/>
          </p:nvPr>
        </p:nvSpPr>
        <p:spPr/>
        <p:txBody>
          <a:bodyPr/>
          <a:lstStyle/>
          <a:p>
            <a:pPr eaLnBrk="1" hangingPunct="1">
              <a:defRPr/>
            </a:pPr>
            <a:r>
              <a:rPr lang="en-US" b="0" dirty="0" smtClean="0"/>
              <a:t/>
            </a:r>
            <a:br>
              <a:rPr lang="en-US" b="0" dirty="0" smtClean="0"/>
            </a:br>
            <a:r>
              <a:rPr lang="en-US" dirty="0" smtClean="0"/>
              <a:t>Popular tools available for data warehousing -  Reference</a:t>
            </a:r>
            <a:br>
              <a:rPr lang="en-US" dirty="0" smtClean="0"/>
            </a:br>
            <a:endParaRPr lang="en-US" dirty="0" smtClean="0"/>
          </a:p>
        </p:txBody>
      </p:sp>
      <p:sp>
        <p:nvSpPr>
          <p:cNvPr id="38916" name="Rectangle 3"/>
          <p:cNvSpPr>
            <a:spLocks noGrp="1" noChangeArrowheads="1"/>
          </p:cNvSpPr>
          <p:nvPr>
            <p:ph type="body" idx="1"/>
          </p:nvPr>
        </p:nvSpPr>
        <p:spPr>
          <a:xfrm>
            <a:off x="152400" y="1208088"/>
            <a:ext cx="8229600" cy="5116512"/>
          </a:xfrm>
        </p:spPr>
        <p:txBody>
          <a:bodyPr/>
          <a:lstStyle/>
          <a:p>
            <a:pPr eaLnBrk="1" hangingPunct="1">
              <a:lnSpc>
                <a:spcPct val="80000"/>
              </a:lnSpc>
              <a:buFont typeface="Wingdings" pitchFamily="2" charset="2"/>
              <a:buNone/>
            </a:pPr>
            <a:r>
              <a:rPr lang="en-US" b="1" smtClean="0">
                <a:solidFill>
                  <a:schemeClr val="accent2"/>
                </a:solidFill>
              </a:rPr>
              <a:t>Reporting / Analysis Tools:</a:t>
            </a:r>
            <a:endParaRPr lang="en-US" smtClean="0">
              <a:solidFill>
                <a:schemeClr val="accent2"/>
              </a:solidFill>
            </a:endParaRPr>
          </a:p>
          <a:p>
            <a:pPr eaLnBrk="1" hangingPunct="1">
              <a:lnSpc>
                <a:spcPct val="80000"/>
              </a:lnSpc>
              <a:buFont typeface="Arial" charset="0"/>
              <a:buChar char="•"/>
            </a:pPr>
            <a:r>
              <a:rPr lang="en-US" sz="1800" smtClean="0"/>
              <a:t>Micro Strategy: DSS Agent / Server</a:t>
            </a:r>
          </a:p>
          <a:p>
            <a:pPr eaLnBrk="1" hangingPunct="1">
              <a:lnSpc>
                <a:spcPct val="80000"/>
              </a:lnSpc>
              <a:buFont typeface="Arial" charset="0"/>
              <a:buChar char="•"/>
            </a:pPr>
            <a:r>
              <a:rPr lang="en-US" sz="1800" smtClean="0"/>
              <a:t>Cognos: Improptu</a:t>
            </a:r>
          </a:p>
          <a:p>
            <a:pPr eaLnBrk="1" hangingPunct="1">
              <a:lnSpc>
                <a:spcPct val="80000"/>
              </a:lnSpc>
              <a:buFont typeface="Arial" charset="0"/>
              <a:buChar char="•"/>
            </a:pPr>
            <a:r>
              <a:rPr lang="en-US" sz="1800" smtClean="0"/>
              <a:t>Brio Technology: Brio Query</a:t>
            </a:r>
          </a:p>
          <a:p>
            <a:pPr eaLnBrk="1" hangingPunct="1">
              <a:lnSpc>
                <a:spcPct val="80000"/>
              </a:lnSpc>
              <a:buFont typeface="Arial" charset="0"/>
              <a:buChar char="•"/>
            </a:pPr>
            <a:r>
              <a:rPr lang="en-US" sz="1800" smtClean="0"/>
              <a:t>Seagate Software: Crystal Reports</a:t>
            </a:r>
          </a:p>
          <a:p>
            <a:pPr eaLnBrk="1" hangingPunct="1">
              <a:lnSpc>
                <a:spcPct val="80000"/>
              </a:lnSpc>
              <a:buFont typeface="Wingdings" pitchFamily="2" charset="2"/>
              <a:buNone/>
            </a:pPr>
            <a:endParaRPr lang="en-US" sz="1800" smtClean="0"/>
          </a:p>
          <a:p>
            <a:pPr eaLnBrk="1" hangingPunct="1">
              <a:lnSpc>
                <a:spcPct val="80000"/>
              </a:lnSpc>
              <a:buFont typeface="Wingdings" pitchFamily="2" charset="2"/>
              <a:buNone/>
            </a:pPr>
            <a:r>
              <a:rPr lang="en-US" b="1" smtClean="0">
                <a:solidFill>
                  <a:schemeClr val="accent2"/>
                </a:solidFill>
              </a:rPr>
              <a:t>ETL:</a:t>
            </a:r>
            <a:endParaRPr lang="en-US" smtClean="0">
              <a:solidFill>
                <a:schemeClr val="accent2"/>
              </a:solidFill>
            </a:endParaRPr>
          </a:p>
          <a:p>
            <a:pPr eaLnBrk="1" hangingPunct="1">
              <a:lnSpc>
                <a:spcPct val="80000"/>
              </a:lnSpc>
              <a:buFont typeface="Arial" charset="0"/>
              <a:buChar char="•"/>
            </a:pPr>
            <a:r>
              <a:rPr lang="en-US" sz="1800" smtClean="0"/>
              <a:t>Data Junction</a:t>
            </a:r>
          </a:p>
          <a:p>
            <a:pPr eaLnBrk="1" hangingPunct="1">
              <a:lnSpc>
                <a:spcPct val="80000"/>
              </a:lnSpc>
              <a:buFont typeface="Arial" charset="0"/>
              <a:buChar char="•"/>
            </a:pPr>
            <a:r>
              <a:rPr lang="en-US" sz="1800" smtClean="0"/>
              <a:t>Microsoft DTS (Available with SQL Server 7.0 and above)</a:t>
            </a:r>
          </a:p>
          <a:p>
            <a:pPr eaLnBrk="1" hangingPunct="1">
              <a:lnSpc>
                <a:spcPct val="80000"/>
              </a:lnSpc>
              <a:buFont typeface="Arial" charset="0"/>
              <a:buChar char="•"/>
            </a:pPr>
            <a:r>
              <a:rPr lang="en-US" sz="1800" smtClean="0"/>
              <a:t>Oracle Warehouse Builder</a:t>
            </a:r>
          </a:p>
          <a:p>
            <a:pPr eaLnBrk="1" hangingPunct="1">
              <a:lnSpc>
                <a:spcPct val="80000"/>
              </a:lnSpc>
              <a:buFont typeface="Arial" charset="0"/>
              <a:buChar char="•"/>
            </a:pPr>
            <a:r>
              <a:rPr lang="en-US" sz="1800" smtClean="0"/>
              <a:t>Informatica: PowerMart</a:t>
            </a:r>
          </a:p>
          <a:p>
            <a:pPr eaLnBrk="1" hangingPunct="1">
              <a:lnSpc>
                <a:spcPct val="80000"/>
              </a:lnSpc>
              <a:buFont typeface="Arial" charset="0"/>
              <a:buChar char="•"/>
            </a:pPr>
            <a:r>
              <a:rPr lang="en-US" sz="1800" smtClean="0"/>
              <a:t>IBM: DataPropagator</a:t>
            </a:r>
          </a:p>
          <a:p>
            <a:pPr eaLnBrk="1" hangingPunct="1">
              <a:lnSpc>
                <a:spcPct val="80000"/>
              </a:lnSpc>
              <a:buFont typeface="Arial" charset="0"/>
              <a:buChar char="•"/>
            </a:pPr>
            <a:r>
              <a:rPr lang="en-US" sz="1800" smtClean="0"/>
              <a:t>Acta: ActaWorks</a:t>
            </a:r>
          </a:p>
          <a:p>
            <a:pPr eaLnBrk="1" hangingPunct="1">
              <a:lnSpc>
                <a:spcPct val="80000"/>
              </a:lnSpc>
              <a:buFont typeface="Wingdings" pitchFamily="2" charset="2"/>
              <a:buNone/>
            </a:pPr>
            <a:endParaRPr lang="en-US" sz="1800" smtClean="0"/>
          </a:p>
          <a:p>
            <a:pPr eaLnBrk="1" hangingPunct="1">
              <a:lnSpc>
                <a:spcPct val="80000"/>
              </a:lnSpc>
              <a:buFont typeface="Wingdings" pitchFamily="2" charset="2"/>
              <a:buNone/>
            </a:pPr>
            <a:r>
              <a:rPr lang="en-US" b="1" smtClean="0">
                <a:solidFill>
                  <a:schemeClr val="accent2"/>
                </a:solidFill>
              </a:rPr>
              <a:t>Databases:</a:t>
            </a:r>
            <a:endParaRPr lang="en-US" smtClean="0">
              <a:solidFill>
                <a:schemeClr val="accent2"/>
              </a:solidFill>
            </a:endParaRPr>
          </a:p>
          <a:p>
            <a:pPr eaLnBrk="1" hangingPunct="1">
              <a:lnSpc>
                <a:spcPct val="80000"/>
              </a:lnSpc>
              <a:buFont typeface="Arial" charset="0"/>
              <a:buChar char="•"/>
            </a:pPr>
            <a:r>
              <a:rPr lang="en-US" sz="1800" smtClean="0"/>
              <a:t>MDDB</a:t>
            </a:r>
          </a:p>
          <a:p>
            <a:pPr lvl="1" eaLnBrk="1" hangingPunct="1">
              <a:lnSpc>
                <a:spcPct val="80000"/>
              </a:lnSpc>
              <a:buFontTx/>
              <a:buChar char="•"/>
            </a:pPr>
            <a:r>
              <a:rPr lang="en-US" smtClean="0"/>
              <a:t>Oracle Express</a:t>
            </a:r>
          </a:p>
          <a:p>
            <a:pPr lvl="1" eaLnBrk="1" hangingPunct="1">
              <a:lnSpc>
                <a:spcPct val="80000"/>
              </a:lnSpc>
              <a:buFontTx/>
              <a:buChar char="•"/>
            </a:pPr>
            <a:r>
              <a:rPr lang="en-US" smtClean="0"/>
              <a:t>SAS</a:t>
            </a:r>
            <a:endParaRPr lang="en-US" sz="18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ctrTitle"/>
          </p:nvPr>
        </p:nvSpPr>
        <p:spPr>
          <a:xfrm>
            <a:off x="304800" y="1524000"/>
            <a:ext cx="7772400" cy="266700"/>
          </a:xfrm>
        </p:spPr>
        <p:txBody>
          <a:bodyPr/>
          <a:lstStyle/>
          <a:p>
            <a:pPr eaLnBrk="1" hangingPunct="1">
              <a:defRPr/>
            </a:pPr>
            <a:r>
              <a:rPr lang="en-US" sz="2400" dirty="0" smtClean="0"/>
              <a:t>OLAP</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en-US" smtClean="0"/>
              <a:t>OLAP</a:t>
            </a:r>
          </a:p>
        </p:txBody>
      </p:sp>
      <p:sp>
        <p:nvSpPr>
          <p:cNvPr id="9219" name="Rectangle 3"/>
          <p:cNvSpPr>
            <a:spLocks noGrp="1" noChangeArrowheads="1"/>
          </p:cNvSpPr>
          <p:nvPr>
            <p:ph type="body" idx="1"/>
          </p:nvPr>
        </p:nvSpPr>
        <p:spPr/>
        <p:txBody>
          <a:bodyPr/>
          <a:lstStyle/>
          <a:p>
            <a:pPr eaLnBrk="1" hangingPunct="1">
              <a:buFont typeface="Arial" charset="0"/>
              <a:buChar char="•"/>
            </a:pPr>
            <a:r>
              <a:rPr lang="en-US" smtClean="0"/>
              <a:t>An organization’s success also depends on its ability to analyze data and to make intelligent decisions that would potentially affect its future.  Systems that facilitate such analysis are called On Line Analytical Processing (OLAP) systems</a:t>
            </a:r>
          </a:p>
        </p:txBody>
      </p:sp>
      <p:sp>
        <p:nvSpPr>
          <p:cNvPr id="5"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C21113C9-5D3B-4869-A867-77A96C486786}" type="slidenum">
              <a:rPr lang="en-US" b="0">
                <a:solidFill>
                  <a:schemeClr val="bg1"/>
                </a:solidFill>
              </a:rPr>
              <a:pPr algn="l" fontAlgn="auto">
                <a:spcAft>
                  <a:spcPts val="0"/>
                </a:spcAft>
                <a:defRPr/>
              </a:pPr>
              <a:t>5</a:t>
            </a:fld>
            <a:endParaRPr lang="en-US" b="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marL="457200" indent="-457200" eaLnBrk="1" hangingPunct="1">
              <a:defRPr/>
            </a:pPr>
            <a:r>
              <a:rPr lang="en-US" smtClean="0"/>
              <a:t>Difference between OLTP and OLAP</a:t>
            </a:r>
          </a:p>
        </p:txBody>
      </p:sp>
      <p:sp>
        <p:nvSpPr>
          <p:cNvPr id="6"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0C63A440-BF84-440C-86E1-67B943A71FD2}" type="slidenum">
              <a:rPr lang="en-US" b="0">
                <a:solidFill>
                  <a:schemeClr val="bg1"/>
                </a:solidFill>
              </a:rPr>
              <a:pPr algn="l" fontAlgn="auto">
                <a:spcAft>
                  <a:spcPts val="0"/>
                </a:spcAft>
                <a:defRPr/>
              </a:pPr>
              <a:t>6</a:t>
            </a:fld>
            <a:endParaRPr lang="en-US" b="0" dirty="0">
              <a:solidFill>
                <a:schemeClr val="bg1"/>
              </a:solidFill>
            </a:endParaRPr>
          </a:p>
        </p:txBody>
      </p:sp>
      <p:graphicFrame>
        <p:nvGraphicFramePr>
          <p:cNvPr id="9" name="Table 8"/>
          <p:cNvGraphicFramePr>
            <a:graphicFrameLocks noGrp="1"/>
          </p:cNvGraphicFramePr>
          <p:nvPr/>
        </p:nvGraphicFramePr>
        <p:xfrm>
          <a:off x="381000" y="1066800"/>
          <a:ext cx="8305801" cy="4558255"/>
        </p:xfrm>
        <a:graphic>
          <a:graphicData uri="http://schemas.openxmlformats.org/drawingml/2006/table">
            <a:tbl>
              <a:tblPr firstRow="1" bandRow="1">
                <a:tableStyleId>{21E4AEA4-8DFA-4A89-87EB-49C32662AFE0}</a:tableStyleId>
              </a:tblPr>
              <a:tblGrid>
                <a:gridCol w="1752600"/>
                <a:gridCol w="3200400"/>
                <a:gridCol w="3352801"/>
              </a:tblGrid>
              <a:tr h="470944">
                <a:tc>
                  <a:txBody>
                    <a:bodyPr/>
                    <a:lstStyle/>
                    <a:p>
                      <a:pPr algn="ctr"/>
                      <a:r>
                        <a:rPr lang="en-US" sz="2000" dirty="0" smtClean="0">
                          <a:solidFill>
                            <a:schemeClr val="bg1"/>
                          </a:solidFill>
                        </a:rPr>
                        <a:t>Comparing</a:t>
                      </a:r>
                      <a:r>
                        <a:rPr lang="en-US" sz="2000" baseline="0" dirty="0" smtClean="0">
                          <a:solidFill>
                            <a:schemeClr val="bg1"/>
                          </a:solidFill>
                        </a:rPr>
                        <a:t> </a:t>
                      </a:r>
                    </a:p>
                    <a:p>
                      <a:pPr algn="ctr"/>
                      <a:r>
                        <a:rPr lang="en-US" sz="2000" baseline="0" dirty="0" smtClean="0">
                          <a:solidFill>
                            <a:schemeClr val="bg1"/>
                          </a:solidFill>
                        </a:rPr>
                        <a:t>Parameters</a:t>
                      </a:r>
                      <a:endParaRPr lang="en-US" sz="2000" dirty="0">
                        <a:solidFill>
                          <a:schemeClr val="bg1"/>
                        </a:solidFill>
                      </a:endParaRPr>
                    </a:p>
                  </a:txBody>
                  <a:tcPr/>
                </a:tc>
                <a:tc>
                  <a:txBody>
                    <a:bodyPr/>
                    <a:lstStyle/>
                    <a:p>
                      <a:pPr algn="ctr"/>
                      <a:r>
                        <a:rPr lang="en-US" sz="2000" dirty="0" smtClean="0"/>
                        <a:t>OLTP </a:t>
                      </a:r>
                      <a:endParaRPr lang="en-US" sz="2000" dirty="0">
                        <a:solidFill>
                          <a:schemeClr val="accent2">
                            <a:lumMod val="7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OLAP</a:t>
                      </a:r>
                      <a:endParaRPr lang="en-US" sz="2000" dirty="0" smtClean="0">
                        <a:solidFill>
                          <a:schemeClr val="accent2">
                            <a:lumMod val="75000"/>
                          </a:schemeClr>
                        </a:solidFill>
                      </a:endParaRPr>
                    </a:p>
                  </a:txBody>
                  <a:tcPr/>
                </a:tc>
              </a:tr>
              <a:tr h="367255">
                <a:tc>
                  <a:txBody>
                    <a:bodyPr/>
                    <a:lstStyle/>
                    <a:p>
                      <a:pPr algn="l"/>
                      <a:r>
                        <a:rPr lang="en-US" sz="1500" b="1" dirty="0" smtClean="0">
                          <a:solidFill>
                            <a:schemeClr val="tx1"/>
                          </a:solidFill>
                          <a:latin typeface="+mn-lt"/>
                        </a:rPr>
                        <a:t>Definition</a:t>
                      </a:r>
                      <a:endParaRPr lang="en-US" sz="1500" b="1" dirty="0">
                        <a:solidFill>
                          <a:schemeClr val="tx1"/>
                        </a:solidFill>
                        <a:latin typeface="+mn-lt"/>
                      </a:endParaRPr>
                    </a:p>
                  </a:txBody>
                  <a:tcPr/>
                </a:tc>
                <a:tc>
                  <a:txBody>
                    <a:bodyPr/>
                    <a:lstStyle/>
                    <a:p>
                      <a:pPr algn="just"/>
                      <a:r>
                        <a:rPr lang="en-US" sz="1500" dirty="0" smtClean="0">
                          <a:solidFill>
                            <a:schemeClr val="tx1"/>
                          </a:solidFill>
                          <a:latin typeface="+mn-lt"/>
                        </a:rPr>
                        <a:t>Online</a:t>
                      </a:r>
                      <a:r>
                        <a:rPr lang="en-US" sz="1500" baseline="0" dirty="0" smtClean="0">
                          <a:solidFill>
                            <a:schemeClr val="tx1"/>
                          </a:solidFill>
                          <a:latin typeface="+mn-lt"/>
                        </a:rPr>
                        <a:t> Transaction Processing</a:t>
                      </a:r>
                      <a:endParaRPr lang="en-US" sz="1500" dirty="0">
                        <a:solidFill>
                          <a:schemeClr val="tx1"/>
                        </a:solidFill>
                        <a:latin typeface="+mn-lt"/>
                      </a:endParaRPr>
                    </a:p>
                  </a:txBody>
                  <a:tcPr/>
                </a:tc>
                <a:tc>
                  <a:txBody>
                    <a:bodyPr/>
                    <a:lstStyle/>
                    <a:p>
                      <a:pPr algn="just"/>
                      <a:r>
                        <a:rPr lang="en-US" sz="1500" dirty="0" smtClean="0">
                          <a:solidFill>
                            <a:schemeClr val="tx1"/>
                          </a:solidFill>
                          <a:latin typeface="+mn-lt"/>
                        </a:rPr>
                        <a:t>Online Analytical Processing</a:t>
                      </a:r>
                      <a:endParaRPr lang="en-US" sz="1500" dirty="0">
                        <a:solidFill>
                          <a:schemeClr val="tx1"/>
                        </a:solidFill>
                        <a:latin typeface="+mn-lt"/>
                      </a:endParaRPr>
                    </a:p>
                  </a:txBody>
                  <a:tcPr/>
                </a:tc>
              </a:tr>
              <a:tr h="533400">
                <a:tc>
                  <a:txBody>
                    <a:bodyPr/>
                    <a:lstStyle/>
                    <a:p>
                      <a:pPr algn="l"/>
                      <a:r>
                        <a:rPr lang="en-US" sz="1500" b="1" dirty="0" smtClean="0">
                          <a:solidFill>
                            <a:schemeClr val="tx1"/>
                          </a:solidFill>
                          <a:latin typeface="+mn-lt"/>
                        </a:rPr>
                        <a:t>Data</a:t>
                      </a:r>
                      <a:endParaRPr lang="en-US" sz="1500" b="1" dirty="0">
                        <a:solidFill>
                          <a:schemeClr val="tx1"/>
                        </a:solidFill>
                        <a:latin typeface="+mn-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smtClean="0">
                          <a:solidFill>
                            <a:schemeClr val="tx1"/>
                          </a:solidFill>
                          <a:latin typeface="+mn-lt"/>
                        </a:rPr>
                        <a:t>Dynamic(day</a:t>
                      </a:r>
                      <a:r>
                        <a:rPr lang="en-US" sz="1500" baseline="0" dirty="0" smtClean="0">
                          <a:solidFill>
                            <a:schemeClr val="tx1"/>
                          </a:solidFill>
                          <a:latin typeface="+mn-lt"/>
                        </a:rPr>
                        <a:t> to day transactional / Operational data)</a:t>
                      </a:r>
                      <a:endParaRPr lang="en-US" sz="1500" dirty="0">
                        <a:solidFill>
                          <a:schemeClr val="tx1"/>
                        </a:solidFill>
                        <a:latin typeface="+mn-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smtClean="0">
                          <a:solidFill>
                            <a:schemeClr val="tx1"/>
                          </a:solidFill>
                          <a:latin typeface="+mn-lt"/>
                        </a:rPr>
                        <a:t>Static(historical data)</a:t>
                      </a:r>
                      <a:endParaRPr lang="en-US" sz="1500" dirty="0">
                        <a:solidFill>
                          <a:schemeClr val="tx1"/>
                        </a:solidFill>
                        <a:latin typeface="+mn-lt"/>
                      </a:endParaRPr>
                    </a:p>
                  </a:txBody>
                  <a:tcPr/>
                </a:tc>
              </a:tr>
              <a:tr h="533400">
                <a:tc>
                  <a:txBody>
                    <a:bodyPr/>
                    <a:lstStyle/>
                    <a:p>
                      <a:pPr algn="l"/>
                      <a:r>
                        <a:rPr lang="en-US" sz="1500" b="1" dirty="0" smtClean="0">
                          <a:solidFill>
                            <a:schemeClr val="tx1"/>
                          </a:solidFill>
                          <a:latin typeface="+mn-lt"/>
                        </a:rPr>
                        <a:t>Data</a:t>
                      </a:r>
                      <a:r>
                        <a:rPr lang="en-US" sz="1500" b="1" baseline="0" dirty="0" smtClean="0">
                          <a:solidFill>
                            <a:schemeClr val="tx1"/>
                          </a:solidFill>
                          <a:latin typeface="+mn-lt"/>
                        </a:rPr>
                        <a:t> Atomicity</a:t>
                      </a:r>
                      <a:endParaRPr lang="en-US" sz="1500" b="1" dirty="0">
                        <a:solidFill>
                          <a:schemeClr val="tx1"/>
                        </a:solidFill>
                        <a:latin typeface="+mn-lt"/>
                      </a:endParaRPr>
                    </a:p>
                  </a:txBody>
                  <a:tcPr/>
                </a:tc>
                <a:tc>
                  <a:txBody>
                    <a:bodyPr/>
                    <a:lstStyle/>
                    <a:p>
                      <a:pPr algn="just"/>
                      <a:r>
                        <a:rPr lang="en-US" sz="1500" dirty="0" smtClean="0">
                          <a:solidFill>
                            <a:schemeClr val="tx1"/>
                          </a:solidFill>
                          <a:latin typeface="+mn-lt"/>
                        </a:rPr>
                        <a:t>Data is stored at the microscopic level</a:t>
                      </a:r>
                      <a:endParaRPr lang="en-US" sz="1500" dirty="0">
                        <a:solidFill>
                          <a:schemeClr val="tx1"/>
                        </a:solidFill>
                        <a:latin typeface="+mn-lt"/>
                      </a:endParaRPr>
                    </a:p>
                  </a:txBody>
                  <a:tcPr/>
                </a:tc>
                <a:tc>
                  <a:txBody>
                    <a:bodyPr/>
                    <a:lstStyle/>
                    <a:p>
                      <a:pPr algn="just"/>
                      <a:r>
                        <a:rPr lang="en-US" sz="1500" dirty="0" smtClean="0">
                          <a:solidFill>
                            <a:schemeClr val="tx1"/>
                          </a:solidFill>
                          <a:latin typeface="+mn-lt"/>
                        </a:rPr>
                        <a:t>Data is aggregated or summarized and stored at a higher level</a:t>
                      </a:r>
                      <a:endParaRPr lang="en-US" sz="1500" dirty="0">
                        <a:solidFill>
                          <a:schemeClr val="tx1"/>
                        </a:solidFill>
                        <a:latin typeface="+mn-lt"/>
                      </a:endParaRPr>
                    </a:p>
                  </a:txBody>
                  <a:tcPr/>
                </a:tc>
              </a:tr>
              <a:tr h="609600">
                <a:tc>
                  <a:txBody>
                    <a:bodyPr/>
                    <a:lstStyle/>
                    <a:p>
                      <a:pPr algn="l"/>
                      <a:r>
                        <a:rPr lang="en-US" sz="1500" b="1" dirty="0" smtClean="0">
                          <a:solidFill>
                            <a:schemeClr val="tx1"/>
                          </a:solidFill>
                          <a:latin typeface="+mn-lt"/>
                        </a:rPr>
                        <a:t>Normalization</a:t>
                      </a:r>
                      <a:endParaRPr lang="en-US" sz="1500" b="1" dirty="0">
                        <a:solidFill>
                          <a:schemeClr val="tx1"/>
                        </a:solidFill>
                        <a:latin typeface="+mn-lt"/>
                      </a:endParaRPr>
                    </a:p>
                  </a:txBody>
                  <a:tcPr/>
                </a:tc>
                <a:tc>
                  <a:txBody>
                    <a:bodyPr/>
                    <a:lstStyle/>
                    <a:p>
                      <a:pPr algn="just"/>
                      <a:r>
                        <a:rPr lang="en-US" sz="1500" dirty="0" smtClean="0">
                          <a:solidFill>
                            <a:schemeClr val="tx1"/>
                          </a:solidFill>
                          <a:latin typeface="+mn-lt"/>
                        </a:rPr>
                        <a:t>Normalized databases to facilitate</a:t>
                      </a:r>
                      <a:r>
                        <a:rPr lang="en-US" sz="1500" baseline="0" dirty="0" smtClean="0">
                          <a:solidFill>
                            <a:schemeClr val="tx1"/>
                          </a:solidFill>
                          <a:latin typeface="+mn-lt"/>
                        </a:rPr>
                        <a:t> insertion, updation and deletion</a:t>
                      </a:r>
                      <a:endParaRPr lang="en-US" sz="1500" dirty="0">
                        <a:solidFill>
                          <a:schemeClr val="tx1"/>
                        </a:solidFill>
                        <a:latin typeface="+mn-lt"/>
                      </a:endParaRPr>
                    </a:p>
                  </a:txBody>
                  <a:tcPr/>
                </a:tc>
                <a:tc>
                  <a:txBody>
                    <a:bodyPr/>
                    <a:lstStyle/>
                    <a:p>
                      <a:pPr algn="just"/>
                      <a:r>
                        <a:rPr lang="en-US" sz="1500" dirty="0" smtClean="0">
                          <a:solidFill>
                            <a:schemeClr val="tx1"/>
                          </a:solidFill>
                          <a:latin typeface="+mn-lt"/>
                        </a:rPr>
                        <a:t>De-normalized databases to facilitate</a:t>
                      </a:r>
                      <a:r>
                        <a:rPr lang="en-US" sz="1500" baseline="0" dirty="0" smtClean="0">
                          <a:solidFill>
                            <a:schemeClr val="tx1"/>
                          </a:solidFill>
                          <a:latin typeface="+mn-lt"/>
                        </a:rPr>
                        <a:t> queries and analysis</a:t>
                      </a:r>
                      <a:endParaRPr lang="en-US" sz="1500" dirty="0">
                        <a:solidFill>
                          <a:schemeClr val="tx1"/>
                        </a:solidFill>
                        <a:latin typeface="+mn-lt"/>
                      </a:endParaRPr>
                    </a:p>
                  </a:txBody>
                  <a:tcPr/>
                </a:tc>
              </a:tr>
              <a:tr h="533400">
                <a:tc>
                  <a:txBody>
                    <a:bodyPr/>
                    <a:lstStyle/>
                    <a:p>
                      <a:pPr algn="l"/>
                      <a:r>
                        <a:rPr lang="en-US" sz="1500" b="1" dirty="0" smtClean="0">
                          <a:solidFill>
                            <a:schemeClr val="tx1"/>
                          </a:solidFill>
                          <a:latin typeface="+mn-lt"/>
                        </a:rPr>
                        <a:t>History</a:t>
                      </a:r>
                      <a:endParaRPr lang="en-US" sz="1500" b="1" dirty="0">
                        <a:solidFill>
                          <a:schemeClr val="tx1"/>
                        </a:solidFill>
                        <a:latin typeface="+mn-lt"/>
                      </a:endParaRPr>
                    </a:p>
                  </a:txBody>
                  <a:tcPr/>
                </a:tc>
                <a:tc>
                  <a:txBody>
                    <a:bodyPr/>
                    <a:lstStyle/>
                    <a:p>
                      <a:pPr algn="just"/>
                      <a:r>
                        <a:rPr lang="en-US" sz="1500" dirty="0" smtClean="0">
                          <a:solidFill>
                            <a:schemeClr val="tx1"/>
                          </a:solidFill>
                          <a:latin typeface="+mn-lt"/>
                        </a:rPr>
                        <a:t>Old data is purged</a:t>
                      </a:r>
                      <a:r>
                        <a:rPr lang="en-US" sz="1500" baseline="0" dirty="0" smtClean="0">
                          <a:solidFill>
                            <a:schemeClr val="tx1"/>
                          </a:solidFill>
                          <a:latin typeface="+mn-lt"/>
                        </a:rPr>
                        <a:t> or archived</a:t>
                      </a:r>
                      <a:endParaRPr lang="en-US" sz="1500" dirty="0">
                        <a:solidFill>
                          <a:schemeClr val="tx1"/>
                        </a:solidFill>
                        <a:latin typeface="+mn-lt"/>
                      </a:endParaRPr>
                    </a:p>
                  </a:txBody>
                  <a:tcPr/>
                </a:tc>
                <a:tc>
                  <a:txBody>
                    <a:bodyPr/>
                    <a:lstStyle/>
                    <a:p>
                      <a:pPr algn="just"/>
                      <a:r>
                        <a:rPr lang="en-US" sz="1500" dirty="0" smtClean="0">
                          <a:solidFill>
                            <a:schemeClr val="tx1"/>
                          </a:solidFill>
                          <a:latin typeface="+mn-lt"/>
                        </a:rPr>
                        <a:t>Historical data stored to enable trend analysis and future predictions</a:t>
                      </a:r>
                      <a:endParaRPr lang="en-US" sz="1500" dirty="0">
                        <a:solidFill>
                          <a:schemeClr val="tx1"/>
                        </a:solidFill>
                        <a:latin typeface="+mn-lt"/>
                      </a:endParaRPr>
                    </a:p>
                  </a:txBody>
                  <a:tcPr/>
                </a:tc>
              </a:tr>
              <a:tr h="918664">
                <a:tc>
                  <a:txBody>
                    <a:bodyPr/>
                    <a:lstStyle/>
                    <a:p>
                      <a:pPr algn="l"/>
                      <a:r>
                        <a:rPr lang="en-US" sz="1500" b="1" dirty="0" smtClean="0">
                          <a:solidFill>
                            <a:schemeClr val="tx1"/>
                          </a:solidFill>
                          <a:latin typeface="+mn-lt"/>
                        </a:rPr>
                        <a:t>Queries</a:t>
                      </a:r>
                      <a:endParaRPr lang="en-US" sz="1500" b="1" dirty="0">
                        <a:solidFill>
                          <a:schemeClr val="tx1"/>
                        </a:solidFill>
                        <a:latin typeface="+mn-lt"/>
                      </a:endParaRPr>
                    </a:p>
                  </a:txBody>
                  <a:tcPr/>
                </a:tc>
                <a:tc>
                  <a:txBody>
                    <a:bodyPr/>
                    <a:lstStyle/>
                    <a:p>
                      <a:pPr algn="just"/>
                      <a:r>
                        <a:rPr lang="en-US" sz="1500" dirty="0" smtClean="0">
                          <a:solidFill>
                            <a:schemeClr val="tx1"/>
                          </a:solidFill>
                          <a:latin typeface="+mn-lt"/>
                        </a:rPr>
                        <a:t>Simple queries and updates. Queries use small amounts of data (one record or few records)</a:t>
                      </a:r>
                    </a:p>
                    <a:p>
                      <a:pPr algn="just"/>
                      <a:r>
                        <a:rPr lang="en-US" sz="1500" dirty="0" smtClean="0">
                          <a:solidFill>
                            <a:schemeClr val="tx1"/>
                          </a:solidFill>
                          <a:latin typeface="+mn-lt"/>
                        </a:rPr>
                        <a:t>For example, update account balance, enroll for a course</a:t>
                      </a:r>
                      <a:endParaRPr lang="en-US" sz="1500" dirty="0">
                        <a:solidFill>
                          <a:schemeClr val="tx1"/>
                        </a:solidFill>
                        <a:latin typeface="+mn-lt"/>
                      </a:endParaRPr>
                    </a:p>
                  </a:txBody>
                  <a:tcPr/>
                </a:tc>
                <a:tc>
                  <a:txBody>
                    <a:bodyPr/>
                    <a:lstStyle/>
                    <a:p>
                      <a:pPr algn="just"/>
                      <a:r>
                        <a:rPr lang="en-US" sz="1500" dirty="0" smtClean="0">
                          <a:solidFill>
                            <a:schemeClr val="tx1"/>
                          </a:solidFill>
                          <a:latin typeface="+mn-lt"/>
                        </a:rPr>
                        <a:t>Complex queries. Queries use large amounts of data</a:t>
                      </a:r>
                    </a:p>
                    <a:p>
                      <a:pPr algn="just"/>
                      <a:r>
                        <a:rPr lang="en-US" sz="1500" dirty="0" smtClean="0">
                          <a:solidFill>
                            <a:schemeClr val="tx1"/>
                          </a:solidFill>
                          <a:latin typeface="+mn-lt"/>
                        </a:rPr>
                        <a:t>Example: Total annual sales for north</a:t>
                      </a:r>
                    </a:p>
                    <a:p>
                      <a:pPr algn="just"/>
                      <a:r>
                        <a:rPr lang="en-US" sz="1500" dirty="0" smtClean="0">
                          <a:solidFill>
                            <a:schemeClr val="tx1"/>
                          </a:solidFill>
                          <a:latin typeface="+mn-lt"/>
                        </a:rPr>
                        <a:t>region, Total monthly sales for north region</a:t>
                      </a:r>
                      <a:endParaRPr lang="en-US" sz="1500" dirty="0">
                        <a:solidFill>
                          <a:schemeClr val="tx1"/>
                        </a:solidFill>
                        <a:latin typeface="+mn-lt"/>
                      </a:endParaRPr>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marL="457200" indent="-457200" eaLnBrk="1" hangingPunct="1">
              <a:defRPr/>
            </a:pPr>
            <a:r>
              <a:rPr lang="en-US" smtClean="0"/>
              <a:t>Difference between OLTP and OLAP</a:t>
            </a:r>
          </a:p>
        </p:txBody>
      </p:sp>
      <p:sp>
        <p:nvSpPr>
          <p:cNvPr id="6"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6BDDD535-8B3C-4989-B126-D24DBB5F680B}" type="slidenum">
              <a:rPr lang="en-US" b="0">
                <a:solidFill>
                  <a:schemeClr val="bg1"/>
                </a:solidFill>
              </a:rPr>
              <a:pPr algn="l" fontAlgn="auto">
                <a:spcAft>
                  <a:spcPts val="0"/>
                </a:spcAft>
                <a:defRPr/>
              </a:pPr>
              <a:t>7</a:t>
            </a:fld>
            <a:endParaRPr lang="en-US" b="0" dirty="0">
              <a:solidFill>
                <a:schemeClr val="bg1"/>
              </a:solidFill>
            </a:endParaRPr>
          </a:p>
        </p:txBody>
      </p:sp>
      <p:graphicFrame>
        <p:nvGraphicFramePr>
          <p:cNvPr id="9" name="Table 8"/>
          <p:cNvGraphicFramePr>
            <a:graphicFrameLocks noGrp="1"/>
          </p:cNvGraphicFramePr>
          <p:nvPr/>
        </p:nvGraphicFramePr>
        <p:xfrm>
          <a:off x="381000" y="1066800"/>
          <a:ext cx="8305801" cy="4466815"/>
        </p:xfrm>
        <a:graphic>
          <a:graphicData uri="http://schemas.openxmlformats.org/drawingml/2006/table">
            <a:tbl>
              <a:tblPr firstRow="1" bandRow="1">
                <a:tableStyleId>{21E4AEA4-8DFA-4A89-87EB-49C32662AFE0}</a:tableStyleId>
              </a:tblPr>
              <a:tblGrid>
                <a:gridCol w="1752600"/>
                <a:gridCol w="3200400"/>
                <a:gridCol w="3352801"/>
              </a:tblGrid>
              <a:tr h="470944">
                <a:tc>
                  <a:txBody>
                    <a:bodyPr/>
                    <a:lstStyle/>
                    <a:p>
                      <a:pPr algn="ctr"/>
                      <a:r>
                        <a:rPr lang="en-US" sz="2000" dirty="0" smtClean="0">
                          <a:solidFill>
                            <a:schemeClr val="bg1"/>
                          </a:solidFill>
                        </a:rPr>
                        <a:t>Comparing</a:t>
                      </a:r>
                      <a:r>
                        <a:rPr lang="en-US" sz="2000" baseline="0" dirty="0" smtClean="0">
                          <a:solidFill>
                            <a:schemeClr val="bg1"/>
                          </a:solidFill>
                        </a:rPr>
                        <a:t> </a:t>
                      </a:r>
                    </a:p>
                    <a:p>
                      <a:pPr algn="ctr"/>
                      <a:r>
                        <a:rPr lang="en-US" sz="2000" baseline="0" dirty="0" smtClean="0">
                          <a:solidFill>
                            <a:schemeClr val="bg1"/>
                          </a:solidFill>
                        </a:rPr>
                        <a:t>Parameters</a:t>
                      </a:r>
                      <a:endParaRPr lang="en-US" sz="2000" dirty="0">
                        <a:solidFill>
                          <a:schemeClr val="accent2">
                            <a:lumMod val="75000"/>
                          </a:schemeClr>
                        </a:solidFill>
                      </a:endParaRPr>
                    </a:p>
                  </a:txBody>
                  <a:tcPr/>
                </a:tc>
                <a:tc>
                  <a:txBody>
                    <a:bodyPr/>
                    <a:lstStyle/>
                    <a:p>
                      <a:pPr algn="ctr"/>
                      <a:r>
                        <a:rPr lang="en-US" sz="2000" dirty="0" smtClean="0"/>
                        <a:t>OLTP </a:t>
                      </a:r>
                      <a:endParaRPr lang="en-US" sz="2000" dirty="0">
                        <a:solidFill>
                          <a:schemeClr val="accent2">
                            <a:lumMod val="75000"/>
                          </a:schemeClr>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OLAP</a:t>
                      </a:r>
                      <a:endParaRPr lang="en-US" sz="2000" dirty="0" smtClean="0">
                        <a:solidFill>
                          <a:schemeClr val="accent2">
                            <a:lumMod val="75000"/>
                          </a:schemeClr>
                        </a:solidFill>
                      </a:endParaRPr>
                    </a:p>
                  </a:txBody>
                  <a:tcPr/>
                </a:tc>
              </a:tr>
              <a:tr h="367255">
                <a:tc>
                  <a:txBody>
                    <a:bodyPr/>
                    <a:lstStyle/>
                    <a:p>
                      <a:pPr algn="l"/>
                      <a:r>
                        <a:rPr lang="en-US" sz="1500" b="1" dirty="0" smtClean="0">
                          <a:solidFill>
                            <a:schemeClr val="tx1"/>
                          </a:solidFill>
                          <a:latin typeface="+mn-lt"/>
                        </a:rPr>
                        <a:t>Updates</a:t>
                      </a:r>
                      <a:endParaRPr lang="en-US" sz="1500" b="1" dirty="0">
                        <a:solidFill>
                          <a:schemeClr val="tx1"/>
                        </a:solidFill>
                        <a:latin typeface="+mn-lt"/>
                      </a:endParaRPr>
                    </a:p>
                  </a:txBody>
                  <a:tcPr/>
                </a:tc>
                <a:tc>
                  <a:txBody>
                    <a:bodyPr/>
                    <a:lstStyle/>
                    <a:p>
                      <a:pPr algn="just"/>
                      <a:r>
                        <a:rPr lang="en-US" sz="1500" dirty="0" smtClean="0">
                          <a:solidFill>
                            <a:schemeClr val="tx1"/>
                          </a:solidFill>
                          <a:latin typeface="+mn-lt"/>
                        </a:rPr>
                        <a:t>Updates are frequent </a:t>
                      </a:r>
                      <a:endParaRPr lang="en-US" sz="1500" dirty="0">
                        <a:solidFill>
                          <a:schemeClr val="tx1"/>
                        </a:solidFill>
                        <a:latin typeface="+mn-lt"/>
                      </a:endParaRPr>
                    </a:p>
                  </a:txBody>
                  <a:tcPr/>
                </a:tc>
                <a:tc>
                  <a:txBody>
                    <a:bodyPr/>
                    <a:lstStyle/>
                    <a:p>
                      <a:pPr algn="just"/>
                      <a:r>
                        <a:rPr lang="en-US" sz="1500" dirty="0" smtClean="0">
                          <a:solidFill>
                            <a:schemeClr val="tx1"/>
                          </a:solidFill>
                          <a:latin typeface="+mn-lt"/>
                        </a:rPr>
                        <a:t>Updates are infrequent </a:t>
                      </a:r>
                      <a:endParaRPr lang="en-US" sz="1500" dirty="0">
                        <a:solidFill>
                          <a:schemeClr val="tx1"/>
                        </a:solidFill>
                        <a:latin typeface="+mn-lt"/>
                      </a:endParaRPr>
                    </a:p>
                  </a:txBody>
                  <a:tcPr/>
                </a:tc>
              </a:tr>
              <a:tr h="533400">
                <a:tc>
                  <a:txBody>
                    <a:bodyPr/>
                    <a:lstStyle/>
                    <a:p>
                      <a:pPr algn="l"/>
                      <a:r>
                        <a:rPr lang="en-US" sz="1500" b="1" dirty="0" smtClean="0">
                          <a:solidFill>
                            <a:schemeClr val="tx1"/>
                          </a:solidFill>
                          <a:latin typeface="+mn-lt"/>
                        </a:rPr>
                        <a:t>Response time</a:t>
                      </a:r>
                      <a:endParaRPr lang="en-US" sz="1500" b="1" dirty="0">
                        <a:solidFill>
                          <a:schemeClr val="tx1"/>
                        </a:solidFill>
                        <a:latin typeface="+mn-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smtClean="0">
                          <a:solidFill>
                            <a:schemeClr val="tx1"/>
                          </a:solidFill>
                          <a:latin typeface="+mn-lt"/>
                        </a:rPr>
                        <a:t>Fast response time is important. Data must be up-to-date, consistent at all times</a:t>
                      </a:r>
                      <a:endParaRPr lang="en-US" sz="1500" dirty="0">
                        <a:solidFill>
                          <a:schemeClr val="tx1"/>
                        </a:solidFill>
                        <a:latin typeface="+mn-lt"/>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500" dirty="0" smtClean="0">
                          <a:solidFill>
                            <a:schemeClr val="tx1"/>
                          </a:solidFill>
                          <a:latin typeface="+mn-lt"/>
                        </a:rPr>
                        <a:t>Transactions</a:t>
                      </a:r>
                      <a:r>
                        <a:rPr lang="en-US" sz="1500" baseline="0" dirty="0" smtClean="0">
                          <a:solidFill>
                            <a:schemeClr val="tx1"/>
                          </a:solidFill>
                          <a:latin typeface="+mn-lt"/>
                        </a:rPr>
                        <a:t> are slow. Queries consume a lot of bandwidth</a:t>
                      </a:r>
                      <a:endParaRPr lang="en-US" sz="1500" dirty="0">
                        <a:solidFill>
                          <a:schemeClr val="tx1"/>
                        </a:solidFill>
                        <a:latin typeface="+mn-lt"/>
                      </a:endParaRPr>
                    </a:p>
                  </a:txBody>
                  <a:tcPr/>
                </a:tc>
              </a:tr>
              <a:tr h="533400">
                <a:tc>
                  <a:txBody>
                    <a:bodyPr/>
                    <a:lstStyle/>
                    <a:p>
                      <a:pPr algn="l"/>
                      <a:r>
                        <a:rPr lang="en-US" sz="1500" b="1" dirty="0" smtClean="0">
                          <a:solidFill>
                            <a:schemeClr val="tx1"/>
                          </a:solidFill>
                          <a:latin typeface="+mn-lt"/>
                        </a:rPr>
                        <a:t>Joins in queries</a:t>
                      </a:r>
                      <a:endParaRPr lang="en-US" sz="1500" b="1" dirty="0">
                        <a:solidFill>
                          <a:schemeClr val="tx1"/>
                        </a:solidFill>
                        <a:latin typeface="+mn-lt"/>
                      </a:endParaRPr>
                    </a:p>
                  </a:txBody>
                  <a:tcPr/>
                </a:tc>
                <a:tc>
                  <a:txBody>
                    <a:bodyPr/>
                    <a:lstStyle/>
                    <a:p>
                      <a:pPr algn="just"/>
                      <a:r>
                        <a:rPr lang="en-US" sz="1500" dirty="0" smtClean="0">
                          <a:solidFill>
                            <a:schemeClr val="tx1"/>
                          </a:solidFill>
                          <a:latin typeface="+mn-lt"/>
                        </a:rPr>
                        <a:t>Joins are more and complex as tables are normalized. An</a:t>
                      </a:r>
                      <a:r>
                        <a:rPr lang="en-US" sz="1500" baseline="0" dirty="0" smtClean="0">
                          <a:solidFill>
                            <a:schemeClr val="tx1"/>
                          </a:solidFill>
                          <a:latin typeface="+mn-lt"/>
                        </a:rPr>
                        <a:t> OLTP system aims at one specific process</a:t>
                      </a:r>
                    </a:p>
                    <a:p>
                      <a:pPr algn="just"/>
                      <a:r>
                        <a:rPr lang="en-US" sz="1500" baseline="0" dirty="0" smtClean="0">
                          <a:solidFill>
                            <a:schemeClr val="tx1"/>
                          </a:solidFill>
                          <a:latin typeface="+mn-lt"/>
                        </a:rPr>
                        <a:t>Example: Ordering from an online store</a:t>
                      </a:r>
                      <a:endParaRPr lang="en-US" sz="1500" dirty="0">
                        <a:solidFill>
                          <a:schemeClr val="tx1"/>
                        </a:solidFill>
                        <a:latin typeface="+mn-lt"/>
                      </a:endParaRPr>
                    </a:p>
                  </a:txBody>
                  <a:tcPr/>
                </a:tc>
                <a:tc>
                  <a:txBody>
                    <a:bodyPr/>
                    <a:lstStyle/>
                    <a:p>
                      <a:pPr algn="just"/>
                      <a:r>
                        <a:rPr lang="en-US" sz="1500" dirty="0" smtClean="0">
                          <a:solidFill>
                            <a:schemeClr val="tx1"/>
                          </a:solidFill>
                          <a:latin typeface="+mn-lt"/>
                        </a:rPr>
                        <a:t>Joins are few</a:t>
                      </a:r>
                      <a:r>
                        <a:rPr lang="en-US" sz="1500" baseline="0" dirty="0" smtClean="0">
                          <a:solidFill>
                            <a:schemeClr val="tx1"/>
                          </a:solidFill>
                          <a:latin typeface="+mn-lt"/>
                        </a:rPr>
                        <a:t> and simple as tables are de-normalized. An OLAP integrates data from different processes</a:t>
                      </a:r>
                    </a:p>
                    <a:p>
                      <a:pPr algn="just"/>
                      <a:r>
                        <a:rPr lang="en-US" sz="1500" baseline="0" dirty="0" smtClean="0">
                          <a:solidFill>
                            <a:schemeClr val="tx1"/>
                          </a:solidFill>
                          <a:latin typeface="+mn-lt"/>
                        </a:rPr>
                        <a:t>Example: Combines sales, inventory and purchasing data</a:t>
                      </a:r>
                      <a:endParaRPr lang="en-US" sz="1500" dirty="0">
                        <a:solidFill>
                          <a:schemeClr val="tx1"/>
                        </a:solidFill>
                        <a:latin typeface="+mn-lt"/>
                      </a:endParaRPr>
                    </a:p>
                  </a:txBody>
                  <a:tcPr/>
                </a:tc>
              </a:tr>
              <a:tr h="609600">
                <a:tc>
                  <a:txBody>
                    <a:bodyPr/>
                    <a:lstStyle/>
                    <a:p>
                      <a:pPr algn="l"/>
                      <a:r>
                        <a:rPr lang="en-US" sz="1500" b="1" dirty="0" smtClean="0">
                          <a:solidFill>
                            <a:schemeClr val="tx1"/>
                          </a:solidFill>
                          <a:latin typeface="+mn-lt"/>
                        </a:rPr>
                        <a:t>Data models</a:t>
                      </a:r>
                      <a:endParaRPr lang="en-US" sz="1500" b="1" dirty="0">
                        <a:solidFill>
                          <a:schemeClr val="tx1"/>
                        </a:solidFill>
                        <a:latin typeface="+mn-lt"/>
                      </a:endParaRPr>
                    </a:p>
                  </a:txBody>
                  <a:tcPr/>
                </a:tc>
                <a:tc>
                  <a:txBody>
                    <a:bodyPr/>
                    <a:lstStyle/>
                    <a:p>
                      <a:pPr algn="just"/>
                      <a:r>
                        <a:rPr lang="en-US" sz="1500" dirty="0" smtClean="0">
                          <a:solidFill>
                            <a:schemeClr val="tx1"/>
                          </a:solidFill>
                          <a:latin typeface="+mn-lt"/>
                        </a:rPr>
                        <a:t>Complex data models,</a:t>
                      </a:r>
                      <a:r>
                        <a:rPr lang="en-US" sz="1500" baseline="0" dirty="0" smtClean="0">
                          <a:solidFill>
                            <a:schemeClr val="tx1"/>
                          </a:solidFill>
                          <a:latin typeface="+mn-lt"/>
                        </a:rPr>
                        <a:t> many tables</a:t>
                      </a:r>
                      <a:endParaRPr lang="en-US" sz="1500" dirty="0">
                        <a:solidFill>
                          <a:schemeClr val="tx1"/>
                        </a:solidFill>
                        <a:latin typeface="+mn-lt"/>
                      </a:endParaRPr>
                    </a:p>
                  </a:txBody>
                  <a:tcPr/>
                </a:tc>
                <a:tc>
                  <a:txBody>
                    <a:bodyPr/>
                    <a:lstStyle/>
                    <a:p>
                      <a:pPr algn="just"/>
                      <a:r>
                        <a:rPr lang="en-US" sz="1500" dirty="0" smtClean="0">
                          <a:solidFill>
                            <a:schemeClr val="tx1"/>
                          </a:solidFill>
                          <a:latin typeface="+mn-lt"/>
                        </a:rPr>
                        <a:t>Simple data models, fewer</a:t>
                      </a:r>
                      <a:r>
                        <a:rPr lang="en-US" sz="1500" baseline="0" dirty="0" smtClean="0">
                          <a:solidFill>
                            <a:schemeClr val="tx1"/>
                          </a:solidFill>
                          <a:latin typeface="+mn-lt"/>
                        </a:rPr>
                        <a:t> tables</a:t>
                      </a:r>
                      <a:endParaRPr lang="en-US" sz="1500" dirty="0">
                        <a:solidFill>
                          <a:schemeClr val="tx1"/>
                        </a:solidFill>
                        <a:latin typeface="+mn-lt"/>
                      </a:endParaRPr>
                    </a:p>
                  </a:txBody>
                  <a:tcPr/>
                </a:tc>
              </a:tr>
              <a:tr h="533400">
                <a:tc>
                  <a:txBody>
                    <a:bodyPr/>
                    <a:lstStyle/>
                    <a:p>
                      <a:pPr algn="l"/>
                      <a:r>
                        <a:rPr lang="en-US" sz="1500" b="1" dirty="0" smtClean="0">
                          <a:solidFill>
                            <a:schemeClr val="tx1"/>
                          </a:solidFill>
                          <a:latin typeface="+mn-lt"/>
                        </a:rPr>
                        <a:t>Focus</a:t>
                      </a:r>
                      <a:endParaRPr lang="en-US" sz="1500" b="1" dirty="0">
                        <a:solidFill>
                          <a:schemeClr val="tx1"/>
                        </a:solidFill>
                        <a:latin typeface="+mn-lt"/>
                      </a:endParaRPr>
                    </a:p>
                  </a:txBody>
                  <a:tcPr/>
                </a:tc>
                <a:tc>
                  <a:txBody>
                    <a:bodyPr/>
                    <a:lstStyle/>
                    <a:p>
                      <a:pPr algn="just"/>
                      <a:r>
                        <a:rPr lang="en-US" sz="1500" dirty="0" smtClean="0">
                          <a:solidFill>
                            <a:schemeClr val="tx1"/>
                          </a:solidFill>
                          <a:latin typeface="+mn-lt"/>
                        </a:rPr>
                        <a:t>OLTP focuses on performance</a:t>
                      </a:r>
                      <a:endParaRPr lang="en-US" sz="1500" dirty="0">
                        <a:solidFill>
                          <a:schemeClr val="tx1"/>
                        </a:solidFill>
                        <a:latin typeface="+mn-lt"/>
                      </a:endParaRPr>
                    </a:p>
                  </a:txBody>
                  <a:tcPr/>
                </a:tc>
                <a:tc>
                  <a:txBody>
                    <a:bodyPr/>
                    <a:lstStyle/>
                    <a:p>
                      <a:pPr algn="just"/>
                      <a:r>
                        <a:rPr lang="en-US" sz="1500" dirty="0" smtClean="0">
                          <a:solidFill>
                            <a:schemeClr val="tx1"/>
                          </a:solidFill>
                          <a:latin typeface="+mn-lt"/>
                        </a:rPr>
                        <a:t>OLAP focuses on flexibility and broader</a:t>
                      </a:r>
                      <a:r>
                        <a:rPr lang="en-US" sz="1500" baseline="0" dirty="0" smtClean="0">
                          <a:solidFill>
                            <a:schemeClr val="tx1"/>
                          </a:solidFill>
                          <a:latin typeface="+mn-lt"/>
                        </a:rPr>
                        <a:t> scope</a:t>
                      </a:r>
                      <a:endParaRPr lang="en-US" sz="1500" dirty="0">
                        <a:solidFill>
                          <a:schemeClr val="tx1"/>
                        </a:solidFill>
                        <a:latin typeface="+mn-lt"/>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D1E358DA-8F09-4045-9C1C-0C0A92EEFC1B}" type="slidenum">
              <a:rPr lang="en-US" b="0">
                <a:solidFill>
                  <a:schemeClr val="bg1"/>
                </a:solidFill>
              </a:rPr>
              <a:pPr algn="l" fontAlgn="auto">
                <a:spcAft>
                  <a:spcPts val="0"/>
                </a:spcAft>
                <a:defRPr/>
              </a:pPr>
              <a:t>8</a:t>
            </a:fld>
            <a:endParaRPr lang="en-US" b="0" dirty="0">
              <a:solidFill>
                <a:schemeClr val="bg1"/>
              </a:solidFill>
            </a:endParaRPr>
          </a:p>
        </p:txBody>
      </p:sp>
      <p:sp>
        <p:nvSpPr>
          <p:cNvPr id="131074" name="Rectangle 2"/>
          <p:cNvSpPr>
            <a:spLocks noGrp="1" noChangeArrowheads="1"/>
          </p:cNvSpPr>
          <p:nvPr>
            <p:ph type="title"/>
          </p:nvPr>
        </p:nvSpPr>
        <p:spPr/>
        <p:txBody>
          <a:bodyPr/>
          <a:lstStyle/>
          <a:p>
            <a:pPr eaLnBrk="1" hangingPunct="1">
              <a:defRPr/>
            </a:pPr>
            <a:r>
              <a:rPr lang="en-US" smtClean="0"/>
              <a:t>Data Warehouse</a:t>
            </a:r>
          </a:p>
        </p:txBody>
      </p:sp>
      <p:sp>
        <p:nvSpPr>
          <p:cNvPr id="12292" name="Rectangle 3"/>
          <p:cNvSpPr>
            <a:spLocks noGrp="1" noChangeArrowheads="1"/>
          </p:cNvSpPr>
          <p:nvPr>
            <p:ph type="body" idx="1"/>
          </p:nvPr>
        </p:nvSpPr>
        <p:spPr>
          <a:xfrm>
            <a:off x="152400" y="1187450"/>
            <a:ext cx="8081963" cy="4881563"/>
          </a:xfrm>
        </p:spPr>
        <p:txBody>
          <a:bodyPr/>
          <a:lstStyle/>
          <a:p>
            <a:pPr eaLnBrk="1" hangingPunct="1">
              <a:buFont typeface="Wingdings" pitchFamily="2" charset="2"/>
              <a:buNone/>
            </a:pPr>
            <a:r>
              <a:rPr lang="en-US" smtClean="0"/>
              <a:t>	A data warehouse is a repository which stores integrated information for efficient querying and analysis. Data warehouse has data collected from multiple, disparate sources of an organization. It is the basis for decision support and data analysis systems.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eaLnBrk="1" hangingPunct="1">
              <a:defRPr/>
            </a:pPr>
            <a:r>
              <a:rPr lang="en-US" b="0" smtClean="0"/>
              <a:t/>
            </a:r>
            <a:br>
              <a:rPr lang="en-US" b="0" smtClean="0"/>
            </a:br>
            <a:r>
              <a:rPr lang="en-US" smtClean="0"/>
              <a:t>Characteristics of Data Warehouse:</a:t>
            </a:r>
            <a:br>
              <a:rPr lang="en-US" smtClean="0"/>
            </a:br>
            <a:endParaRPr lang="en-US" smtClean="0"/>
          </a:p>
        </p:txBody>
      </p:sp>
      <p:sp>
        <p:nvSpPr>
          <p:cNvPr id="13315" name="Rectangle 3"/>
          <p:cNvSpPr>
            <a:spLocks noGrp="1" noChangeArrowheads="1"/>
          </p:cNvSpPr>
          <p:nvPr>
            <p:ph type="body" idx="1"/>
          </p:nvPr>
        </p:nvSpPr>
        <p:spPr/>
        <p:txBody>
          <a:bodyPr/>
          <a:lstStyle/>
          <a:p>
            <a:pPr eaLnBrk="1" hangingPunct="1">
              <a:buFont typeface="Arial" charset="0"/>
              <a:buChar char="•"/>
            </a:pPr>
            <a:r>
              <a:rPr lang="en-US" b="1" smtClean="0">
                <a:solidFill>
                  <a:schemeClr val="accent2"/>
                </a:solidFill>
              </a:rPr>
              <a:t>Subject-oriented:</a:t>
            </a:r>
            <a:r>
              <a:rPr lang="en-US" smtClean="0"/>
              <a:t> means that all data pertinent to a subject/ business area are collected and stored as a single unit</a:t>
            </a:r>
          </a:p>
          <a:p>
            <a:pPr eaLnBrk="1" hangingPunct="1">
              <a:buFont typeface="Arial" charset="0"/>
              <a:buChar char="•"/>
            </a:pPr>
            <a:endParaRPr lang="en-US" b="1" smtClean="0"/>
          </a:p>
          <a:p>
            <a:pPr eaLnBrk="1" hangingPunct="1">
              <a:buFont typeface="Arial" charset="0"/>
              <a:buChar char="•"/>
            </a:pPr>
            <a:r>
              <a:rPr lang="en-US" b="1" smtClean="0">
                <a:solidFill>
                  <a:schemeClr val="accent2"/>
                </a:solidFill>
              </a:rPr>
              <a:t>Integrated:</a:t>
            </a:r>
            <a:r>
              <a:rPr lang="en-US" smtClean="0"/>
              <a:t> means that data from multiple disparate sources are transformed and stored in a globally accepted fashion</a:t>
            </a:r>
          </a:p>
          <a:p>
            <a:pPr eaLnBrk="1" hangingPunct="1">
              <a:buFont typeface="Arial" charset="0"/>
              <a:buChar char="•"/>
            </a:pPr>
            <a:endParaRPr lang="en-US" b="1" smtClean="0"/>
          </a:p>
          <a:p>
            <a:pPr eaLnBrk="1" hangingPunct="1">
              <a:buFont typeface="Arial" charset="0"/>
              <a:buChar char="•"/>
            </a:pPr>
            <a:r>
              <a:rPr lang="en-US" b="1" smtClean="0">
                <a:solidFill>
                  <a:schemeClr val="accent2"/>
                </a:solidFill>
              </a:rPr>
              <a:t>Static/non-volatile:</a:t>
            </a:r>
            <a:r>
              <a:rPr lang="en-US" smtClean="0"/>
              <a:t> means data once entered into the warehouse does not change frequently. It is periodically updated if required</a:t>
            </a:r>
          </a:p>
          <a:p>
            <a:pPr eaLnBrk="1" hangingPunct="1">
              <a:buFont typeface="Arial" charset="0"/>
              <a:buChar char="•"/>
            </a:pPr>
            <a:endParaRPr lang="en-US" b="1" smtClean="0"/>
          </a:p>
          <a:p>
            <a:pPr eaLnBrk="1" hangingPunct="1">
              <a:buFont typeface="Arial" charset="0"/>
              <a:buChar char="•"/>
            </a:pPr>
            <a:r>
              <a:rPr lang="en-US" b="1" smtClean="0">
                <a:solidFill>
                  <a:schemeClr val="accent2"/>
                </a:solidFill>
              </a:rPr>
              <a:t>Time variant:</a:t>
            </a:r>
            <a:r>
              <a:rPr lang="en-US" smtClean="0"/>
              <a:t> Data warehouse maintains historical data which are used to analyse the business or market trends and facilitate future predictions</a:t>
            </a:r>
          </a:p>
        </p:txBody>
      </p:sp>
      <p:sp>
        <p:nvSpPr>
          <p:cNvPr id="5" name="Slide Number Placeholder 3"/>
          <p:cNvSpPr>
            <a:spLocks noGrp="1"/>
          </p:cNvSpPr>
          <p:nvPr>
            <p:ph type="sldNum" sz="quarter" idx="10"/>
          </p:nvPr>
        </p:nvSpPr>
        <p:spPr>
          <a:xfrm>
            <a:off x="4408488" y="6381750"/>
            <a:ext cx="773112" cy="476250"/>
          </a:xfrm>
        </p:spPr>
        <p:txBody>
          <a:bodyPr/>
          <a:lstStyle/>
          <a:p>
            <a:pPr algn="l" fontAlgn="auto">
              <a:spcAft>
                <a:spcPts val="0"/>
              </a:spcAft>
              <a:defRPr/>
            </a:pPr>
            <a:fld id="{7992725E-DD01-4903-B88B-A9BA791E9FF6}" type="slidenum">
              <a:rPr lang="en-US" b="0">
                <a:solidFill>
                  <a:schemeClr val="bg1"/>
                </a:solidFill>
              </a:rPr>
              <a:pPr algn="l" fontAlgn="auto">
                <a:spcAft>
                  <a:spcPts val="0"/>
                </a:spcAft>
                <a:defRPr/>
              </a:pPr>
              <a:t>9</a:t>
            </a:fld>
            <a:endParaRPr lang="en-US" b="0"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FFFF99"/>
        </a:solidFill>
        <a:ln w="12700"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
            <a:srgbClr val="0033CC"/>
          </a:buClr>
          <a:buSzPct val="155000"/>
          <a:buFont typeface="Symbol" pitchFamily="18" charset="2"/>
          <a:buNone/>
          <a:tabLst/>
          <a:defRPr kumimoji="0" lang="en-US" sz="1200" b="1" i="0" u="none" strike="noStrike" cap="none" normalizeH="0" baseline="0" smtClean="0">
            <a:ln>
              <a:noFill/>
            </a:ln>
            <a:solidFill>
              <a:schemeClr val="tx1"/>
            </a:solidFill>
            <a:effectLst/>
            <a:latin typeface="Arial"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2888</TotalTime>
  <Words>2311</Words>
  <Application>Microsoft Office PowerPoint</Application>
  <PresentationFormat>On-screen Show (4:3)</PresentationFormat>
  <Paragraphs>429</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Custom Design</vt:lpstr>
      <vt:lpstr>RDBMS Essentials - Day 9</vt:lpstr>
      <vt:lpstr>Recap</vt:lpstr>
      <vt:lpstr>Day9 – Session Plan</vt:lpstr>
      <vt:lpstr>OLAP</vt:lpstr>
      <vt:lpstr>OLAP</vt:lpstr>
      <vt:lpstr>Difference between OLTP and OLAP</vt:lpstr>
      <vt:lpstr>Difference between OLTP and OLAP</vt:lpstr>
      <vt:lpstr>Data Warehouse</vt:lpstr>
      <vt:lpstr> Characteristics of Data Warehouse: </vt:lpstr>
      <vt:lpstr>Data Warehouse Architecture</vt:lpstr>
      <vt:lpstr> Data Warehousing Terminology </vt:lpstr>
      <vt:lpstr> ETL </vt:lpstr>
      <vt:lpstr>ETL Process</vt:lpstr>
      <vt:lpstr> Storing of data in Data warehouse </vt:lpstr>
      <vt:lpstr> Storing of data in Data warehouse </vt:lpstr>
      <vt:lpstr> Storing of data in Data warehouse </vt:lpstr>
      <vt:lpstr>Schemas for dimensional modeling</vt:lpstr>
      <vt:lpstr>Star Schema </vt:lpstr>
      <vt:lpstr>Snowflake Schema </vt:lpstr>
      <vt:lpstr>Data Mart</vt:lpstr>
      <vt:lpstr> Advantages of Data Marts </vt:lpstr>
      <vt:lpstr> Difference between Data Warehouse &amp; Data Mart </vt:lpstr>
      <vt:lpstr>Comparison between SQL Server and DB2</vt:lpstr>
      <vt:lpstr>Current Market Leaders(Self Study)</vt:lpstr>
      <vt:lpstr>Platform Requirement (Self study)</vt:lpstr>
      <vt:lpstr>Support Data Types (Self study)</vt:lpstr>
      <vt:lpstr>Program Language Support (Self study)</vt:lpstr>
      <vt:lpstr>Scalability(Self study)</vt:lpstr>
      <vt:lpstr>Price(Self Study)</vt:lpstr>
      <vt:lpstr>Summary</vt:lpstr>
      <vt:lpstr>Summary</vt:lpstr>
      <vt:lpstr>Slide 32</vt:lpstr>
      <vt:lpstr>Appendix (Not for Assessment)</vt:lpstr>
      <vt:lpstr> Popular tools available for data warehousing -  Reference </vt:lpstr>
    </vt:vector>
  </TitlesOfParts>
  <Company>Infosys Technologies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 Essentials - Day7</dc:title>
  <dc:creator>Rengarajan_Ramanujam, Shinu Thomas</dc:creator>
  <cp:lastModifiedBy>Shinu_Thomas</cp:lastModifiedBy>
  <cp:revision>127</cp:revision>
  <dcterms:created xsi:type="dcterms:W3CDTF">2009-03-22T15:27:46Z</dcterms:created>
  <dcterms:modified xsi:type="dcterms:W3CDTF">2010-07-02T10:57:24Z</dcterms:modified>
</cp:coreProperties>
</file>