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ubik"/>
      <p:regular r:id="rId13"/>
      <p:bold r:id="rId14"/>
      <p:italic r:id="rId15"/>
      <p:boldItalic r:id="rId16"/>
    </p:embeddedFont>
    <p:embeddedFont>
      <p:font typeface="Rubik Light"/>
      <p:regular r:id="rId17"/>
      <p:bold r:id="rId18"/>
      <p:italic r:id="rId19"/>
      <p:boldItalic r:id="rId20"/>
    </p:embeddedFont>
    <p:embeddedFont>
      <p:font typeface="Rubik Medium"/>
      <p:regular r:id="rId21"/>
      <p:bold r:id="rId22"/>
      <p:italic r:id="rId23"/>
      <p:boldItalic r:id="rId24"/>
    </p:embeddedFont>
    <p:embeddedFont>
      <p:font typeface="Rubik SemiBold"/>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DlCtM3p56gfIo1BpUCHPkIuz5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5ee86830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ec2985a68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3ec2985a68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ec2985a68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ec2985a68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drive.google.com/file/d/1iXdIoQGqbfRjZwKmIETVUGku1HmAn7BD/view" TargetMode="External"/><Relationship Id="rId3" Type="http://schemas.openxmlformats.org/officeDocument/2006/relationships/image" Target="../media/image1.png"/><Relationship Id="rId7" Type="http://schemas.openxmlformats.org/officeDocument/2006/relationships/hyperlink" Target="https://drive.google.com/file/d/1dcrV8a07WlQKITpj_2wEgmXeoeOgsgWh/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9e3vgOT8z0csGITjppkaJKJk8TPVeIyE/view" TargetMode="External"/><Relationship Id="rId5" Type="http://schemas.openxmlformats.org/officeDocument/2006/relationships/hyperlink" Target="https://drive.google.com/file/d/1CKLO19MX6C3ZHEc0LcWLrnXA04VNREVB/view"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drive.google.com/file/d/1AZRKV7dkIePo9QoXAANxRZwULbdVxTLA/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hyperlink" Target="https://drive.google.com/file/d/1AZRKV7dkIePo9QoXAANxRZwULbdVxTLA/view?usp=sharing" TargetMode="External"/><Relationship Id="rId3" Type="http://schemas.openxmlformats.org/officeDocument/2006/relationships/image" Target="../media/image1.png"/><Relationship Id="rId7" Type="http://schemas.openxmlformats.org/officeDocument/2006/relationships/hyperlink" Target="https://github.com/adityafajri/Project-Based-Internship-Rakamin-Kimia-Farm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lookerstudio.google.com/reporting/3ef809bf-ca36-4332-9d4f-5f90f0d78450" TargetMode="External"/><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139000"/>
            <a:ext cx="5348700" cy="15699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4500" b="1">
                <a:solidFill>
                  <a:schemeClr val="lt1"/>
                </a:solidFill>
                <a:latin typeface="Rubik"/>
                <a:ea typeface="Rubik"/>
                <a:cs typeface="Rubik"/>
                <a:sym typeface="Rubik"/>
              </a:rPr>
              <a:t>Performance Analysis</a:t>
            </a:r>
            <a:endParaRPr sz="2000" b="0" i="0" u="none" strike="noStrike" cap="non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lt1"/>
                </a:solidFill>
                <a:latin typeface="Rubik SemiBold"/>
                <a:ea typeface="Rubik SemiBold"/>
                <a:cs typeface="Rubik SemiBold"/>
                <a:sym typeface="Rubik SemiBold"/>
              </a:rPr>
              <a:t>Kimia Farma - 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Aditya Fajri Melinianto</a:t>
            </a:r>
            <a:endParaRPr sz="3000" b="0" i="0" u="none" strike="noStrike" cap="non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8"/>
        <p:cNvGrpSpPr/>
        <p:nvPr/>
      </p:nvGrpSpPr>
      <p:grpSpPr>
        <a:xfrm>
          <a:off x="0" y="0"/>
          <a:ext cx="0" cy="0"/>
          <a:chOff x="0" y="0"/>
          <a:chExt cx="0" cy="0"/>
        </a:xfrm>
      </p:grpSpPr>
      <p:pic>
        <p:nvPicPr>
          <p:cNvPr id="149" name="Google Shape;149;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0" name="Google Shape;150;p8"/>
          <p:cNvPicPr preferRelativeResize="0"/>
          <p:nvPr/>
        </p:nvPicPr>
        <p:blipFill rotWithShape="1">
          <a:blip r:embed="rId4">
            <a:alphaModFix/>
          </a:blip>
          <a:srcRect/>
          <a:stretch/>
        </p:blipFill>
        <p:spPr>
          <a:xfrm>
            <a:off x="2819225" y="4262625"/>
            <a:ext cx="1399901" cy="541300"/>
          </a:xfrm>
          <a:prstGeom prst="rect">
            <a:avLst/>
          </a:prstGeom>
          <a:noFill/>
          <a:ln>
            <a:noFill/>
          </a:ln>
        </p:spPr>
      </p:pic>
      <p:sp>
        <p:nvSpPr>
          <p:cNvPr id="151" name="Google Shape;151;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2" name="Google Shape;152;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153" name="Google Shape;153;p8"/>
          <p:cNvPicPr preferRelativeResize="0"/>
          <p:nvPr/>
        </p:nvPicPr>
        <p:blipFill rotWithShape="1">
          <a:blip r:embed="rId5">
            <a:alphaModFix/>
          </a:blip>
          <a:srcRect/>
          <a:stretch/>
        </p:blipFill>
        <p:spPr>
          <a:xfrm>
            <a:off x="4922350" y="4108775"/>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1033575" y="2421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ubik Medium"/>
              <a:ea typeface="Rubik Medium"/>
              <a:cs typeface="Rubik Medium"/>
              <a:sym typeface="Rubik Medium"/>
            </a:endParaRPr>
          </a:p>
        </p:txBody>
      </p:sp>
      <p:sp>
        <p:nvSpPr>
          <p:cNvPr id="70" name="Google Shape;70;p3"/>
          <p:cNvSpPr txBox="1"/>
          <p:nvPr/>
        </p:nvSpPr>
        <p:spPr>
          <a:xfrm>
            <a:off x="4867250" y="1032950"/>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Aditya Fajri Melinianto</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3"/>
          <p:cNvSpPr txBox="1"/>
          <p:nvPr/>
        </p:nvSpPr>
        <p:spPr>
          <a:xfrm>
            <a:off x="4867250" y="14517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Data Science Enthusiast</a:t>
            </a:r>
            <a:endParaRPr sz="2000" b="0" i="0" u="none" strike="noStrike" cap="none">
              <a:solidFill>
                <a:srgbClr val="019FAB"/>
              </a:solidFill>
              <a:latin typeface="Rubik SemiBold"/>
              <a:ea typeface="Rubik SemiBold"/>
              <a:cs typeface="Rubik SemiBold"/>
              <a:sym typeface="Rubik SemiBold"/>
            </a:endParaRPr>
          </a:p>
        </p:txBody>
      </p:sp>
      <p:sp>
        <p:nvSpPr>
          <p:cNvPr id="72" name="Google Shape;72;p3"/>
          <p:cNvSpPr txBox="1"/>
          <p:nvPr/>
        </p:nvSpPr>
        <p:spPr>
          <a:xfrm>
            <a:off x="4867250" y="2160450"/>
            <a:ext cx="3504600" cy="25860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Hi there! I'm Aditya, a recent graduate with a bachelor degree of computing in</a:t>
            </a:r>
            <a:endParaRPr sz="1200">
              <a:latin typeface="Rubik Medium"/>
              <a:ea typeface="Rubik Medium"/>
              <a:cs typeface="Rubik Medium"/>
              <a:sym typeface="Rubik Medium"/>
            </a:endParaRPr>
          </a:p>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Ahmad Dahlan University. I'm passionate about analyzing data and data-driven</a:t>
            </a:r>
            <a:endParaRPr sz="1200">
              <a:latin typeface="Rubik Medium"/>
              <a:ea typeface="Rubik Medium"/>
              <a:cs typeface="Rubik Medium"/>
              <a:sym typeface="Rubik Medium"/>
            </a:endParaRPr>
          </a:p>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decision making, also I'm excited to kickstart my career in a data field. I'm actively</a:t>
            </a:r>
            <a:endParaRPr sz="1200">
              <a:latin typeface="Rubik Medium"/>
              <a:ea typeface="Rubik Medium"/>
              <a:cs typeface="Rubik Medium"/>
              <a:sym typeface="Rubik Medium"/>
            </a:endParaRPr>
          </a:p>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seeking entry-level opportunities where I can leverage my skills and enthusiasm to</a:t>
            </a:r>
            <a:endParaRPr sz="1200">
              <a:latin typeface="Rubik Medium"/>
              <a:ea typeface="Rubik Medium"/>
              <a:cs typeface="Rubik Medium"/>
              <a:sym typeface="Rubik Medium"/>
            </a:endParaRPr>
          </a:p>
          <a:p>
            <a:pPr marL="0" lvl="0" indent="0" algn="ctr" rtl="0">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make a positive impact.</a:t>
            </a:r>
            <a:endParaRPr sz="1200">
              <a:latin typeface="Rubik Medium"/>
              <a:ea typeface="Rubik Medium"/>
              <a:cs typeface="Rubik Medium"/>
              <a:sym typeface="Rubik Medium"/>
            </a:endParaRPr>
          </a:p>
        </p:txBody>
      </p:sp>
      <p:sp>
        <p:nvSpPr>
          <p:cNvPr id="73" name="Google Shape;73;p3"/>
          <p:cNvSpPr txBox="1"/>
          <p:nvPr/>
        </p:nvSpPr>
        <p:spPr>
          <a:xfrm>
            <a:off x="1004800" y="37759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Central Java, Indonesia</a:t>
            </a:r>
            <a:endParaRPr sz="1200" b="0" i="0" u="none" strike="noStrike" cap="none">
              <a:solidFill>
                <a:srgbClr val="000000"/>
              </a:solidFill>
              <a:latin typeface="Rubik Medium"/>
              <a:ea typeface="Rubik Medium"/>
              <a:cs typeface="Rubik Medium"/>
              <a:sym typeface="Rubik Medium"/>
            </a:endParaRPr>
          </a:p>
        </p:txBody>
      </p:sp>
      <p:pic>
        <p:nvPicPr>
          <p:cNvPr id="74" name="Google Shape;74;p3"/>
          <p:cNvPicPr preferRelativeResize="0"/>
          <p:nvPr/>
        </p:nvPicPr>
        <p:blipFill rotWithShape="1">
          <a:blip r:embed="rId5">
            <a:alphaModFix/>
          </a:blip>
          <a:srcRect/>
          <a:stretch/>
        </p:blipFill>
        <p:spPr>
          <a:xfrm>
            <a:off x="510750" y="4621800"/>
            <a:ext cx="369300" cy="369300"/>
          </a:xfrm>
          <a:prstGeom prst="rect">
            <a:avLst/>
          </a:prstGeom>
          <a:noFill/>
          <a:ln>
            <a:noFill/>
          </a:ln>
        </p:spPr>
      </p:pic>
      <p:pic>
        <p:nvPicPr>
          <p:cNvPr id="75" name="Google Shape;75;p3"/>
          <p:cNvPicPr preferRelativeResize="0"/>
          <p:nvPr/>
        </p:nvPicPr>
        <p:blipFill rotWithShape="1">
          <a:blip r:embed="rId6">
            <a:alphaModFix/>
          </a:blip>
          <a:srcRect/>
          <a:stretch/>
        </p:blipFill>
        <p:spPr>
          <a:xfrm>
            <a:off x="495300" y="3760475"/>
            <a:ext cx="400201" cy="400201"/>
          </a:xfrm>
          <a:prstGeom prst="rect">
            <a:avLst/>
          </a:prstGeom>
          <a:noFill/>
          <a:ln>
            <a:noFill/>
          </a:ln>
        </p:spPr>
      </p:pic>
      <p:pic>
        <p:nvPicPr>
          <p:cNvPr id="76" name="Google Shape;76;p3"/>
          <p:cNvPicPr preferRelativeResize="0"/>
          <p:nvPr/>
        </p:nvPicPr>
        <p:blipFill rotWithShape="1">
          <a:blip r:embed="rId7">
            <a:alphaModFix/>
          </a:blip>
          <a:srcRect/>
          <a:stretch/>
        </p:blipFill>
        <p:spPr>
          <a:xfrm>
            <a:off x="504096" y="4259477"/>
            <a:ext cx="369300" cy="263511"/>
          </a:xfrm>
          <a:prstGeom prst="rect">
            <a:avLst/>
          </a:prstGeom>
          <a:noFill/>
          <a:ln>
            <a:noFill/>
          </a:ln>
        </p:spPr>
      </p:pic>
      <p:sp>
        <p:nvSpPr>
          <p:cNvPr id="77" name="Google Shape;77;p3"/>
          <p:cNvSpPr txBox="1"/>
          <p:nvPr/>
        </p:nvSpPr>
        <p:spPr>
          <a:xfrm>
            <a:off x="1004800" y="4598150"/>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https://www.linkedin.com/in/adityafajri/</a:t>
            </a:r>
            <a:endParaRPr sz="1200" b="0" i="0" u="none" strike="noStrike" cap="none">
              <a:solidFill>
                <a:srgbClr val="000000"/>
              </a:solidFill>
              <a:latin typeface="Rubik Medium"/>
              <a:ea typeface="Rubik Medium"/>
              <a:cs typeface="Rubik Medium"/>
              <a:sym typeface="Rubik Medium"/>
            </a:endParaRPr>
          </a:p>
        </p:txBody>
      </p:sp>
      <p:sp>
        <p:nvSpPr>
          <p:cNvPr id="78" name="Google Shape;78;p3"/>
          <p:cNvSpPr txBox="1"/>
          <p:nvPr/>
        </p:nvSpPr>
        <p:spPr>
          <a:xfrm>
            <a:off x="1004800" y="42065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adityafajrimelinianto@gmail.com</a:t>
            </a:r>
            <a:endParaRPr sz="1200" b="0" i="0" u="none" strike="noStrike" cap="none">
              <a:solidFill>
                <a:srgbClr val="000000"/>
              </a:solidFill>
              <a:latin typeface="Rubik Medium"/>
              <a:ea typeface="Rubik Medium"/>
              <a:cs typeface="Rubik Medium"/>
              <a:sym typeface="Rubik Medium"/>
            </a:endParaRPr>
          </a:p>
        </p:txBody>
      </p:sp>
      <p:pic>
        <p:nvPicPr>
          <p:cNvPr id="79" name="Google Shape;79;p3"/>
          <p:cNvPicPr preferRelativeResize="0"/>
          <p:nvPr/>
        </p:nvPicPr>
        <p:blipFill>
          <a:blip r:embed="rId8">
            <a:alphaModFix/>
          </a:blip>
          <a:stretch>
            <a:fillRect/>
          </a:stretch>
        </p:blipFill>
        <p:spPr>
          <a:xfrm>
            <a:off x="1004800" y="242175"/>
            <a:ext cx="2493000" cy="3311400"/>
          </a:xfrm>
          <a:prstGeom prst="roundRect">
            <a:avLst>
              <a:gd name="adj" fmla="val 16667"/>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85" name="Google Shape;85;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86" name="Google Shape;86;g265ee868302_0_130"/>
          <p:cNvSpPr txBox="1"/>
          <p:nvPr/>
        </p:nvSpPr>
        <p:spPr>
          <a:xfrm>
            <a:off x="340500" y="1406350"/>
            <a:ext cx="8653200" cy="1908184"/>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b="1" dirty="0">
                <a:latin typeface="Rubik"/>
                <a:ea typeface="Rubik"/>
                <a:cs typeface="Rubik"/>
                <a:sym typeface="Rubik"/>
              </a:rPr>
              <a:t>Rakamin Data Science Batch 43</a:t>
            </a:r>
            <a:r>
              <a:rPr lang="en" sz="1400" b="1" i="0" u="none" strike="noStrike" cap="none" dirty="0">
                <a:solidFill>
                  <a:srgbClr val="000000"/>
                </a:solidFill>
                <a:latin typeface="Rubik"/>
                <a:ea typeface="Rubik"/>
                <a:cs typeface="Rubik"/>
                <a:sym typeface="Rubik"/>
              </a:rPr>
              <a:t> | </a:t>
            </a:r>
            <a:r>
              <a:rPr lang="en" b="1" u="sng" dirty="0">
                <a:solidFill>
                  <a:schemeClr val="hlink"/>
                </a:solidFill>
                <a:latin typeface="Rubik"/>
                <a:ea typeface="Rubik"/>
                <a:cs typeface="Rubik"/>
                <a:sym typeface="Rubik"/>
                <a:hlinkClick r:id="rId5"/>
              </a:rPr>
              <a:t>show credential</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July</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2024</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Rakamin The Winner of Best Final Project Team</a:t>
            </a:r>
            <a:r>
              <a:rPr lang="en" sz="1400" b="1" i="0" u="none" strike="noStrike" cap="none" dirty="0">
                <a:solidFill>
                  <a:schemeClr val="dk1"/>
                </a:solidFill>
                <a:latin typeface="Rubik"/>
                <a:ea typeface="Rubik"/>
                <a:cs typeface="Rubik"/>
                <a:sym typeface="Rubik"/>
              </a:rPr>
              <a:t> | </a:t>
            </a:r>
            <a:r>
              <a:rPr lang="en" b="1" u="sng" dirty="0">
                <a:solidFill>
                  <a:schemeClr val="hlink"/>
                </a:solidFill>
                <a:latin typeface="Rubik"/>
                <a:ea typeface="Rubik"/>
                <a:cs typeface="Rubik"/>
                <a:sym typeface="Rubik"/>
                <a:hlinkClick r:id="rId6"/>
              </a:rPr>
              <a:t>show credential</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July, 2024</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Rakamin  The Best Student of Final Project </a:t>
            </a:r>
            <a:r>
              <a:rPr lang="en" sz="1400" b="1" i="0" u="none" strike="noStrike" cap="none" dirty="0">
                <a:solidFill>
                  <a:schemeClr val="dk1"/>
                </a:solidFill>
                <a:latin typeface="Rubik"/>
                <a:ea typeface="Rubik"/>
                <a:cs typeface="Rubik"/>
                <a:sym typeface="Rubik"/>
              </a:rPr>
              <a:t>| </a:t>
            </a:r>
            <a:r>
              <a:rPr lang="en" b="1" u="sng" dirty="0">
                <a:solidFill>
                  <a:schemeClr val="hlink"/>
                </a:solidFill>
                <a:latin typeface="Rubik"/>
                <a:ea typeface="Rubik"/>
                <a:cs typeface="Rubik"/>
                <a:sym typeface="Rubik"/>
                <a:hlinkClick r:id="rId7"/>
              </a:rPr>
              <a:t>show credential</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July, 2024</a:t>
            </a:r>
            <a:br>
              <a:rPr lang="en" sz="1400" b="1" i="0" u="none" strike="noStrike" cap="none" dirty="0">
                <a:solidFill>
                  <a:schemeClr val="accent5"/>
                </a:solidFill>
                <a:latin typeface="Rubik"/>
                <a:ea typeface="Rubik"/>
                <a:cs typeface="Rubik"/>
                <a:sym typeface="Rubik"/>
              </a:rPr>
            </a:br>
            <a:r>
              <a:rPr lang="en" b="1" dirty="0">
                <a:solidFill>
                  <a:schemeClr val="dk1"/>
                </a:solidFill>
                <a:latin typeface="Rubik"/>
                <a:ea typeface="Rubik"/>
                <a:cs typeface="Rubik"/>
                <a:sym typeface="Rubik"/>
              </a:rPr>
              <a:t>Rakamin The Most Outstanding Student </a:t>
            </a:r>
            <a:r>
              <a:rPr lang="en" sz="1400" b="1" i="0" u="none" strike="noStrike" cap="none" dirty="0">
                <a:solidFill>
                  <a:schemeClr val="dk1"/>
                </a:solidFill>
                <a:latin typeface="Rubik"/>
                <a:ea typeface="Rubik"/>
                <a:cs typeface="Rubik"/>
                <a:sym typeface="Rubik"/>
              </a:rPr>
              <a:t>| </a:t>
            </a:r>
            <a:r>
              <a:rPr lang="en" b="1" u="sng" dirty="0">
                <a:solidFill>
                  <a:schemeClr val="hlink"/>
                </a:solidFill>
                <a:latin typeface="Rubik"/>
                <a:ea typeface="Rubik"/>
                <a:cs typeface="Rubik"/>
                <a:sym typeface="Rubik"/>
                <a:hlinkClick r:id="rId8"/>
              </a:rPr>
              <a:t>show credential</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July,       2024</a:t>
            </a:r>
            <a:endParaRPr sz="1400" b="0" i="0" u="none" strike="noStrike" cap="none" dirty="0">
              <a:solidFill>
                <a:schemeClr val="accent5"/>
              </a:solidFill>
              <a:latin typeface="Rubik"/>
              <a:ea typeface="Rubik"/>
              <a:cs typeface="Rubik"/>
              <a:sym typeface="Rubik"/>
            </a:endParaRPr>
          </a:p>
        </p:txBody>
      </p:sp>
      <p:sp>
        <p:nvSpPr>
          <p:cNvPr id="87" name="Google Shape;87;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
        <p:nvSpPr>
          <p:cNvPr id="88" name="Google Shape;88;g265ee868302_0_130"/>
          <p:cNvSpPr txBox="1"/>
          <p:nvPr/>
        </p:nvSpPr>
        <p:spPr>
          <a:xfrm>
            <a:off x="5294775" y="4560675"/>
            <a:ext cx="3740100" cy="4002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FF0000"/>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4" name="Google Shape;94;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5" name="Google Shape;95;p4"/>
          <p:cNvSpPr txBox="1"/>
          <p:nvPr/>
        </p:nvSpPr>
        <p:spPr>
          <a:xfrm>
            <a:off x="340500" y="1634950"/>
            <a:ext cx="8376900" cy="1856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b="1">
                <a:latin typeface="Rubik"/>
                <a:ea typeface="Rubik"/>
                <a:cs typeface="Rubik"/>
                <a:sym typeface="Rubik"/>
              </a:rPr>
              <a:t>Kimia Farma adalah perusahaan industri farmasi pertama di Indonesia yang didirikan oleh Pemerintah Hindia Belanda tahun 1817. Nama perusahaan ini pada awalnya adalah NV Chemicalien Handle Rathkamp &amp; Co. Berdasarkan kebijaksanaan nasionalisasi atas 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endParaRPr sz="1200" b="1">
              <a:latin typeface="Rubik"/>
              <a:ea typeface="Rubik"/>
              <a:cs typeface="Rubik"/>
              <a:sym typeface="Rubik"/>
            </a:endParaRPr>
          </a:p>
          <a:p>
            <a:pPr marL="0" marR="0" lvl="0" indent="0" algn="just" rtl="0">
              <a:lnSpc>
                <a:spcPct val="115000"/>
              </a:lnSpc>
              <a:spcBef>
                <a:spcPts val="0"/>
              </a:spcBef>
              <a:spcAft>
                <a:spcPts val="0"/>
              </a:spcAft>
              <a:buNone/>
            </a:pPr>
            <a:endParaRPr sz="1200">
              <a:latin typeface="Rubik"/>
              <a:ea typeface="Rubik"/>
              <a:cs typeface="Rubik"/>
              <a:sym typeface="Rubik"/>
            </a:endParaRPr>
          </a:p>
        </p:txBody>
      </p:sp>
      <p:sp>
        <p:nvSpPr>
          <p:cNvPr id="96" name="Google Shape;96;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97" name="Google Shape;97;p4"/>
          <p:cNvPicPr preferRelativeResize="0"/>
          <p:nvPr/>
        </p:nvPicPr>
        <p:blipFill rotWithShape="1">
          <a:blip r:embed="rId5">
            <a:alphaModFix/>
          </a:blip>
          <a:srcRect/>
          <a:stretch/>
        </p:blipFill>
        <p:spPr>
          <a:xfrm>
            <a:off x="310600" y="133023"/>
            <a:ext cx="1800000" cy="646500"/>
          </a:xfrm>
          <a:prstGeom prst="rect">
            <a:avLst/>
          </a:prstGeom>
          <a:noFill/>
          <a:ln>
            <a:noFill/>
          </a:ln>
        </p:spPr>
      </p:pic>
      <p:sp>
        <p:nvSpPr>
          <p:cNvPr id="98" name="Google Shape;98;p4"/>
          <p:cNvSpPr txBox="1"/>
          <p:nvPr/>
        </p:nvSpPr>
        <p:spPr>
          <a:xfrm>
            <a:off x="5355675" y="2691725"/>
            <a:ext cx="3567900" cy="369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endParaRPr sz="1200" b="0" i="0" u="none" strike="noStrike" cap="none">
              <a:solidFill>
                <a:srgbClr val="000000"/>
              </a:solidFill>
              <a:latin typeface="Rubik"/>
              <a:ea typeface="Rubik"/>
              <a:cs typeface="Rubik"/>
              <a:sym typeface="Rubik"/>
            </a:endParaRPr>
          </a:p>
        </p:txBody>
      </p:sp>
      <p:sp>
        <p:nvSpPr>
          <p:cNvPr id="99" name="Google Shape;99;p4"/>
          <p:cNvSpPr txBox="1"/>
          <p:nvPr/>
        </p:nvSpPr>
        <p:spPr>
          <a:xfrm>
            <a:off x="340500" y="4368650"/>
            <a:ext cx="76674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200">
                <a:solidFill>
                  <a:schemeClr val="dk1"/>
                </a:solidFill>
                <a:latin typeface="Rubik"/>
                <a:ea typeface="Rubik"/>
                <a:cs typeface="Rubik"/>
                <a:sym typeface="Rubik"/>
              </a:rPr>
              <a:t>Dikutip dari website resmi Kimia Farma : </a:t>
            </a:r>
            <a:endParaRPr sz="1200">
              <a:solidFill>
                <a:schemeClr val="dk1"/>
              </a:solidFill>
              <a:latin typeface="Rubik"/>
              <a:ea typeface="Rubik"/>
              <a:cs typeface="Rubik"/>
              <a:sym typeface="Rubik"/>
            </a:endParaRPr>
          </a:p>
          <a:p>
            <a:pPr marL="0" lvl="0" indent="0" algn="just" rtl="0">
              <a:lnSpc>
                <a:spcPct val="115000"/>
              </a:lnSpc>
              <a:spcBef>
                <a:spcPts val="0"/>
              </a:spcBef>
              <a:spcAft>
                <a:spcPts val="0"/>
              </a:spcAft>
              <a:buNone/>
            </a:pPr>
            <a:r>
              <a:rPr lang="en" sz="1200" u="sng">
                <a:solidFill>
                  <a:schemeClr val="dk1"/>
                </a:solidFill>
                <a:latin typeface="Rubik"/>
                <a:ea typeface="Rubik"/>
                <a:cs typeface="Rubik"/>
                <a:sym typeface="Rubik"/>
              </a:rPr>
              <a:t>www.kimiafarma.co.id/id/sejarah-kimia-farma</a:t>
            </a:r>
            <a:r>
              <a:rPr lang="en" sz="1200">
                <a:solidFill>
                  <a:schemeClr val="dk1"/>
                </a:solidFill>
                <a:latin typeface="Rubik"/>
                <a:ea typeface="Rubik"/>
                <a:cs typeface="Rubik"/>
                <a:sym typeface="Rubik"/>
              </a:rPr>
              <a:t>, diakses tanggal 2 November 2024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5" name="Google Shape;105;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6" name="Google Shape;106;g265ee868302_0_99"/>
          <p:cNvSpPr txBox="1"/>
          <p:nvPr/>
        </p:nvSpPr>
        <p:spPr>
          <a:xfrm>
            <a:off x="340500" y="1177750"/>
            <a:ext cx="8340300" cy="34170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a:latin typeface="Rubik"/>
                <a:ea typeface="Rubik"/>
                <a:cs typeface="Rubik"/>
                <a:sym typeface="Rubik"/>
              </a:rPr>
              <a:t>Pada final project dalam project based internship kali ini, kita diminta untuk melakukan analisa dan evaluasi terhadap kinerja bisnis Kimia Farma dari tahun 2020 hingga 2023. Beberapa tabel yang akan dilakukan analisa adalah : </a:t>
            </a:r>
            <a:endParaRPr sz="1200" b="1">
              <a:latin typeface="Rubik"/>
              <a:ea typeface="Rubik"/>
              <a:cs typeface="Rubik"/>
              <a:sym typeface="Rubik"/>
            </a:endParaRPr>
          </a:p>
          <a:p>
            <a:pPr marL="457200" marR="0" lvl="0" indent="-304800" algn="just" rtl="0">
              <a:lnSpc>
                <a:spcPct val="150000"/>
              </a:lnSpc>
              <a:spcBef>
                <a:spcPts val="0"/>
              </a:spcBef>
              <a:spcAft>
                <a:spcPts val="0"/>
              </a:spcAft>
              <a:buSzPts val="1200"/>
              <a:buFont typeface="Rubik"/>
              <a:buAutoNum type="arabicParenR"/>
            </a:pPr>
            <a:r>
              <a:rPr lang="en" sz="1200" b="1">
                <a:latin typeface="Rubik"/>
                <a:ea typeface="Rubik"/>
                <a:cs typeface="Rubik"/>
                <a:sym typeface="Rubik"/>
              </a:rPr>
              <a:t>kf_final_transaction.csv</a:t>
            </a:r>
            <a:endParaRPr sz="1200" b="1">
              <a:latin typeface="Rubik"/>
              <a:ea typeface="Rubik"/>
              <a:cs typeface="Rubik"/>
              <a:sym typeface="Rubik"/>
            </a:endParaRPr>
          </a:p>
          <a:p>
            <a:pPr marL="457200" marR="0" lvl="0" indent="-304800" algn="just" rtl="0">
              <a:lnSpc>
                <a:spcPct val="150000"/>
              </a:lnSpc>
              <a:spcBef>
                <a:spcPts val="0"/>
              </a:spcBef>
              <a:spcAft>
                <a:spcPts val="0"/>
              </a:spcAft>
              <a:buSzPts val="1200"/>
              <a:buFont typeface="Rubik"/>
              <a:buAutoNum type="arabicParenR"/>
            </a:pPr>
            <a:r>
              <a:rPr lang="en" sz="1200" b="1">
                <a:latin typeface="Rubik"/>
                <a:ea typeface="Rubik"/>
                <a:cs typeface="Rubik"/>
                <a:sym typeface="Rubik"/>
              </a:rPr>
              <a:t>kf_inventory.csv</a:t>
            </a:r>
            <a:endParaRPr sz="1200" b="1">
              <a:latin typeface="Rubik"/>
              <a:ea typeface="Rubik"/>
              <a:cs typeface="Rubik"/>
              <a:sym typeface="Rubik"/>
            </a:endParaRPr>
          </a:p>
          <a:p>
            <a:pPr marL="457200" marR="0" lvl="0" indent="-304800" algn="just" rtl="0">
              <a:lnSpc>
                <a:spcPct val="150000"/>
              </a:lnSpc>
              <a:spcBef>
                <a:spcPts val="0"/>
              </a:spcBef>
              <a:spcAft>
                <a:spcPts val="0"/>
              </a:spcAft>
              <a:buSzPts val="1200"/>
              <a:buFont typeface="Rubik"/>
              <a:buAutoNum type="arabicParenR"/>
            </a:pPr>
            <a:r>
              <a:rPr lang="en" sz="1200" b="1">
                <a:latin typeface="Rubik"/>
                <a:ea typeface="Rubik"/>
                <a:cs typeface="Rubik"/>
                <a:sym typeface="Rubik"/>
              </a:rPr>
              <a:t>kf_kantor_cabang.csv</a:t>
            </a:r>
            <a:endParaRPr sz="1200" b="1">
              <a:latin typeface="Rubik"/>
              <a:ea typeface="Rubik"/>
              <a:cs typeface="Rubik"/>
              <a:sym typeface="Rubik"/>
            </a:endParaRPr>
          </a:p>
          <a:p>
            <a:pPr marL="457200" marR="0" lvl="0" indent="-304800" algn="just" rtl="0">
              <a:lnSpc>
                <a:spcPct val="150000"/>
              </a:lnSpc>
              <a:spcBef>
                <a:spcPts val="0"/>
              </a:spcBef>
              <a:spcAft>
                <a:spcPts val="0"/>
              </a:spcAft>
              <a:buSzPts val="1200"/>
              <a:buFont typeface="Rubik"/>
              <a:buAutoNum type="arabicParenR"/>
            </a:pPr>
            <a:r>
              <a:rPr lang="en" sz="1200" b="1">
                <a:latin typeface="Rubik"/>
                <a:ea typeface="Rubik"/>
                <a:cs typeface="Rubik"/>
                <a:sym typeface="Rubik"/>
              </a:rPr>
              <a:t>kf_product.csv.</a:t>
            </a:r>
            <a:endParaRPr sz="1200" b="1">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endParaRPr sz="1200" b="1">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 sz="1200" b="1">
                <a:latin typeface="Rubik"/>
                <a:ea typeface="Rubik"/>
                <a:cs typeface="Rubik"/>
                <a:sym typeface="Rubik"/>
              </a:rPr>
              <a:t>Keempat tabel tersebut nantinya akan dilakukan penggabungan dengan menggunakan bantuan bahasa pemrograman SQL supaya bisa memberikan informasi yang diminta / dibutuhkan. Tabel tersebut nantinya akan disebut sebagai tabel analisa yang merupakan hasil agregat dari keempat tabel yang sudah disebutkan diatas.</a:t>
            </a:r>
            <a:endParaRPr sz="1200" b="0" i="0" u="none" strike="noStrike" cap="none">
              <a:solidFill>
                <a:srgbClr val="000000"/>
              </a:solidFill>
              <a:latin typeface="Rubik"/>
              <a:ea typeface="Rubik"/>
              <a:cs typeface="Rubik"/>
              <a:sym typeface="Rubik"/>
            </a:endParaRPr>
          </a:p>
        </p:txBody>
      </p:sp>
      <p:sp>
        <p:nvSpPr>
          <p:cNvPr id="107" name="Google Shape;107;g265ee868302_0_99"/>
          <p:cNvSpPr txBox="1"/>
          <p:nvPr/>
        </p:nvSpPr>
        <p:spPr>
          <a:xfrm>
            <a:off x="340500" y="2996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Project </a:t>
            </a:r>
            <a:r>
              <a:rPr lang="en" sz="3000" b="1" i="0" u="none" strike="noStrike" cap="none">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08" name="Google Shape;108;g265ee868302_0_99"/>
          <p:cNvSpPr txBox="1"/>
          <p:nvPr/>
        </p:nvSpPr>
        <p:spPr>
          <a:xfrm>
            <a:off x="6054900" y="4744125"/>
            <a:ext cx="3089100" cy="36930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i="0" u="sng" strike="noStrike" cap="none">
                <a:solidFill>
                  <a:schemeClr val="hlink"/>
                </a:solidFill>
                <a:latin typeface="Rubik"/>
                <a:ea typeface="Rubik"/>
                <a:cs typeface="Rubik"/>
                <a:sym typeface="Rubik"/>
                <a:hlinkClick r:id="rId5"/>
              </a:rPr>
              <a:t>Project explanation video here!</a:t>
            </a:r>
            <a:endParaRPr sz="1000" b="1" i="1" u="none" strike="noStrike" cap="non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4" name="Google Shape;114;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5" name="Google Shape;115;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a:solidFill>
                  <a:srgbClr val="000000"/>
                </a:solidFill>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116" name="Google Shape;116;g23ec2985a68_1_33"/>
          <p:cNvSpPr txBox="1"/>
          <p:nvPr/>
        </p:nvSpPr>
        <p:spPr>
          <a:xfrm>
            <a:off x="3737675" y="1261000"/>
            <a:ext cx="5266500" cy="1939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en" sz="2000">
                <a:latin typeface="Rubik"/>
                <a:ea typeface="Rubik"/>
                <a:cs typeface="Rubik"/>
                <a:sym typeface="Rubik"/>
              </a:rPr>
              <a:t>Import Dataset Ke BigQuery</a:t>
            </a:r>
            <a:endParaRPr sz="2000" b="0" i="0" u="none" strike="noStrike" cap="none">
              <a:solidFill>
                <a:srgbClr val="000000"/>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Sebelum melakukan import ke-4 tabel yang sudah disediakan, kita perlu terlebih dahulu untuk melakukan create project terlebih dahulu. Setelah kita melakukan create project, lalu setelah itu kita membuat dataset dan mengupload ke-4 tabel tersebut ke dalam dataset untuk dilakukan analisa lebih lanjut.</a:t>
            </a:r>
            <a:endParaRPr sz="4800" b="1" i="0" u="none" strike="noStrike" cap="none">
              <a:solidFill>
                <a:srgbClr val="000000"/>
              </a:solidFill>
              <a:latin typeface="Rubik"/>
              <a:ea typeface="Rubik"/>
              <a:cs typeface="Rubik"/>
              <a:sym typeface="Rubik"/>
            </a:endParaRPr>
          </a:p>
        </p:txBody>
      </p:sp>
      <p:pic>
        <p:nvPicPr>
          <p:cNvPr id="117" name="Google Shape;117;g23ec2985a68_1_33"/>
          <p:cNvPicPr preferRelativeResize="0"/>
          <p:nvPr/>
        </p:nvPicPr>
        <p:blipFill>
          <a:blip r:embed="rId5">
            <a:alphaModFix/>
          </a:blip>
          <a:stretch>
            <a:fillRect/>
          </a:stretch>
        </p:blipFill>
        <p:spPr>
          <a:xfrm>
            <a:off x="622800" y="1251013"/>
            <a:ext cx="2762250" cy="347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3" name="Google Shape;123;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4" name="Google Shape;124;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i="0" u="none" strike="noStrike" cap="none">
                <a:solidFill>
                  <a:srgbClr val="000000"/>
                </a:solidFill>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5" name="Google Shape;125;g23ec2985a68_1_42"/>
          <p:cNvSpPr txBox="1"/>
          <p:nvPr/>
        </p:nvSpPr>
        <p:spPr>
          <a:xfrm>
            <a:off x="5351500" y="1377325"/>
            <a:ext cx="3586800" cy="24936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 sz="2000">
                <a:solidFill>
                  <a:schemeClr val="dk1"/>
                </a:solidFill>
                <a:latin typeface="Rubik"/>
                <a:ea typeface="Rubik"/>
                <a:cs typeface="Rubik"/>
                <a:sym typeface="Rubik"/>
              </a:rPr>
              <a:t>Schema Tabel Analisa</a:t>
            </a:r>
            <a:endParaRPr sz="2000" b="0" i="0" u="none" strike="noStrike" cap="none">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Setelah mengupload ke 4 tabel tersebut, langkah selanjutnya adalah menggabungkan tabel tersebut ke dalam suatu tabel yang akan kita sebut sebagai tabel analisa. Tabel analisa tersebut nantinya akan digunakan sebagai sumber data pada pembuatan dashboard yang akan dikoneksikan ke BigQuery</a:t>
            </a:r>
            <a:endParaRPr sz="2000" b="0" i="0" u="none" strike="noStrike" cap="none">
              <a:solidFill>
                <a:srgbClr val="000000"/>
              </a:solidFill>
              <a:latin typeface="Rubik"/>
              <a:ea typeface="Rubik"/>
              <a:cs typeface="Rubik"/>
              <a:sym typeface="Rubik"/>
            </a:endParaRPr>
          </a:p>
        </p:txBody>
      </p:sp>
      <p:pic>
        <p:nvPicPr>
          <p:cNvPr id="126" name="Google Shape;126;g23ec2985a68_1_42"/>
          <p:cNvPicPr preferRelativeResize="0"/>
          <p:nvPr/>
        </p:nvPicPr>
        <p:blipFill>
          <a:blip r:embed="rId5">
            <a:alphaModFix/>
          </a:blip>
          <a:stretch>
            <a:fillRect/>
          </a:stretch>
        </p:blipFill>
        <p:spPr>
          <a:xfrm>
            <a:off x="163875" y="1377325"/>
            <a:ext cx="4834426" cy="28079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2" name="Google Shape;132;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3" name="Google Shape;133;g23ec2985a68_1_49"/>
          <p:cNvSpPr txBox="1"/>
          <p:nvPr/>
        </p:nvSpPr>
        <p:spPr>
          <a:xfrm>
            <a:off x="340500" y="2239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i="0" u="none" strike="noStrike" cap="none">
                <a:solidFill>
                  <a:srgbClr val="000000"/>
                </a:solidFill>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4" name="Google Shape;134;g23ec2985a68_1_49"/>
          <p:cNvSpPr txBox="1"/>
          <p:nvPr/>
        </p:nvSpPr>
        <p:spPr>
          <a:xfrm>
            <a:off x="5469225" y="912450"/>
            <a:ext cx="3586800" cy="24936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 sz="2000">
                <a:solidFill>
                  <a:schemeClr val="dk1"/>
                </a:solidFill>
                <a:latin typeface="Rubik"/>
                <a:ea typeface="Rubik"/>
                <a:cs typeface="Rubik"/>
                <a:sym typeface="Rubik"/>
              </a:rPr>
              <a:t>BigQuery Syntax</a:t>
            </a:r>
            <a:endParaRPr sz="20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Gambar disamping merupakan kode program SQL dalam pembuatan tabel analisis. Pertama-tama kita memilih terlebih dahulu kolom mana yang akan ditampilkan, setelah itu melakukan pengkondisian laba terhadap harga obat, lalu setelah itu menghitung nett sales dan nett profit kemudian melakukan JOIN.</a:t>
            </a:r>
            <a:endParaRPr sz="2000" b="0" i="0" u="none" strike="noStrike" cap="none">
              <a:solidFill>
                <a:srgbClr val="000000"/>
              </a:solidFill>
              <a:latin typeface="Rubik"/>
              <a:ea typeface="Rubik"/>
              <a:cs typeface="Rubik"/>
              <a:sym typeface="Rubik"/>
            </a:endParaRPr>
          </a:p>
        </p:txBody>
      </p:sp>
      <p:pic>
        <p:nvPicPr>
          <p:cNvPr id="135" name="Google Shape;135;g23ec2985a68_1_49"/>
          <p:cNvPicPr preferRelativeResize="0"/>
          <p:nvPr/>
        </p:nvPicPr>
        <p:blipFill>
          <a:blip r:embed="rId5">
            <a:alphaModFix/>
          </a:blip>
          <a:stretch>
            <a:fillRect/>
          </a:stretch>
        </p:blipFill>
        <p:spPr>
          <a:xfrm>
            <a:off x="156675" y="912450"/>
            <a:ext cx="5139101" cy="381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1" name="Google Shape;141;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2" name="Google Shape;142;g23ec2985a68_1_56"/>
          <p:cNvSpPr txBox="1"/>
          <p:nvPr/>
        </p:nvSpPr>
        <p:spPr>
          <a:xfrm>
            <a:off x="340500" y="1472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i="0" u="none" strike="noStrike" cap="none">
                <a:solidFill>
                  <a:srgbClr val="000000"/>
                </a:solidFill>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pic>
        <p:nvPicPr>
          <p:cNvPr id="143" name="Google Shape;143;g23ec2985a68_1_56"/>
          <p:cNvPicPr preferRelativeResize="0"/>
          <p:nvPr/>
        </p:nvPicPr>
        <p:blipFill rotWithShape="1">
          <a:blip r:embed="rId5">
            <a:alphaModFix/>
          </a:blip>
          <a:srcRect/>
          <a:stretch/>
        </p:blipFill>
        <p:spPr>
          <a:xfrm>
            <a:off x="340500" y="799075"/>
            <a:ext cx="5686201" cy="4208975"/>
          </a:xfrm>
          <a:prstGeom prst="rect">
            <a:avLst/>
          </a:prstGeom>
          <a:noFill/>
          <a:ln>
            <a:noFill/>
          </a:ln>
        </p:spPr>
      </p:pic>
      <p:sp>
        <p:nvSpPr>
          <p:cNvPr id="144" name="Google Shape;144;g23ec2985a68_1_56"/>
          <p:cNvSpPr txBox="1"/>
          <p:nvPr/>
        </p:nvSpPr>
        <p:spPr>
          <a:xfrm>
            <a:off x="6300700" y="1185225"/>
            <a:ext cx="2630100" cy="13854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5000"/>
              <a:buFont typeface="Arial"/>
              <a:buNone/>
            </a:pPr>
            <a:r>
              <a:rPr lang="en" sz="2000">
                <a:solidFill>
                  <a:schemeClr val="dk1"/>
                </a:solidFill>
                <a:latin typeface="Rubik"/>
                <a:ea typeface="Rubik"/>
                <a:cs typeface="Rubik"/>
                <a:sym typeface="Rubik"/>
              </a:rPr>
              <a:t>Link Pengerjaan</a:t>
            </a:r>
            <a:endParaRPr sz="2000">
              <a:solidFill>
                <a:schemeClr val="dk1"/>
              </a:solidFill>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r>
              <a:rPr lang="en" sz="1200" u="sng">
                <a:solidFill>
                  <a:schemeClr val="hlink"/>
                </a:solidFill>
                <a:latin typeface="Rubik"/>
                <a:ea typeface="Rubik"/>
                <a:cs typeface="Rubik"/>
                <a:sym typeface="Rubik"/>
                <a:hlinkClick r:id="rId6"/>
              </a:rPr>
              <a:t>Dashboard Looker Studio</a:t>
            </a:r>
            <a:br>
              <a:rPr lang="en" sz="1200">
                <a:solidFill>
                  <a:schemeClr val="dk1"/>
                </a:solidFill>
                <a:latin typeface="Rubik"/>
                <a:ea typeface="Rubik"/>
                <a:cs typeface="Rubik"/>
                <a:sym typeface="Rubik"/>
              </a:rPr>
            </a:br>
            <a:r>
              <a:rPr lang="en" sz="1200" u="sng">
                <a:solidFill>
                  <a:schemeClr val="hlink"/>
                </a:solidFill>
                <a:latin typeface="Rubik"/>
                <a:ea typeface="Rubik"/>
                <a:cs typeface="Rubik"/>
                <a:sym typeface="Rubik"/>
                <a:hlinkClick r:id="rId7"/>
              </a:rPr>
              <a:t>Github Repository</a:t>
            </a:r>
            <a:endParaRPr sz="1200">
              <a:solidFill>
                <a:schemeClr val="dk1"/>
              </a:solidFill>
              <a:latin typeface="Rubik"/>
              <a:ea typeface="Rubik"/>
              <a:cs typeface="Rubik"/>
              <a:sym typeface="Rubik"/>
            </a:endParaRPr>
          </a:p>
          <a:p>
            <a:pPr marL="0" lvl="0" indent="0" algn="l" rtl="0">
              <a:lnSpc>
                <a:spcPct val="150000"/>
              </a:lnSpc>
              <a:spcBef>
                <a:spcPts val="0"/>
              </a:spcBef>
              <a:spcAft>
                <a:spcPts val="0"/>
              </a:spcAft>
              <a:buClr>
                <a:schemeClr val="dk1"/>
              </a:buClr>
              <a:buSzPts val="1400"/>
              <a:buFont typeface="Arial"/>
              <a:buNone/>
            </a:pPr>
            <a:r>
              <a:rPr lang="en" sz="1200" u="sng">
                <a:solidFill>
                  <a:schemeClr val="hlink"/>
                </a:solidFill>
                <a:latin typeface="Rubik"/>
                <a:ea typeface="Rubik"/>
                <a:cs typeface="Rubik"/>
                <a:sym typeface="Rubik"/>
                <a:hlinkClick r:id="rId8"/>
              </a:rPr>
              <a:t>Video Presentasi</a:t>
            </a:r>
            <a:endParaRPr sz="1200">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564</Words>
  <Application>Microsoft Office PowerPoint</Application>
  <PresentationFormat>On-screen Show (16:9)</PresentationFormat>
  <Paragraphs>45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Rubik SemiBold</vt:lpstr>
      <vt:lpstr>Rubik</vt:lpstr>
      <vt:lpstr>Rubik Light</vt:lpstr>
      <vt:lpstr>Arial</vt:lpstr>
      <vt:lpstr>Rubik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Fajri Melinianto</cp:lastModifiedBy>
  <cp:revision>1</cp:revision>
  <dcterms:modified xsi:type="dcterms:W3CDTF">2024-11-03T15:21:57Z</dcterms:modified>
</cp:coreProperties>
</file>