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319" r:id="rId3"/>
    <p:sldId id="320" r:id="rId4"/>
    <p:sldId id="321" r:id="rId5"/>
    <p:sldId id="323" r:id="rId6"/>
    <p:sldId id="324" r:id="rId7"/>
    <p:sldId id="257" r:id="rId8"/>
    <p:sldId id="325" r:id="rId9"/>
    <p:sldId id="269" r:id="rId10"/>
    <p:sldId id="335" r:id="rId11"/>
    <p:sldId id="334" r:id="rId12"/>
    <p:sldId id="336" r:id="rId13"/>
    <p:sldId id="338" r:id="rId14"/>
    <p:sldId id="272" r:id="rId15"/>
    <p:sldId id="271" r:id="rId16"/>
    <p:sldId id="282" r:id="rId17"/>
    <p:sldId id="281" r:id="rId18"/>
    <p:sldId id="339" r:id="rId19"/>
    <p:sldId id="344" r:id="rId20"/>
    <p:sldId id="340" r:id="rId21"/>
    <p:sldId id="341" r:id="rId22"/>
    <p:sldId id="342" r:id="rId23"/>
    <p:sldId id="343" r:id="rId24"/>
    <p:sldId id="276" r:id="rId25"/>
    <p:sldId id="280" r:id="rId26"/>
    <p:sldId id="284" r:id="rId27"/>
    <p:sldId id="285" r:id="rId28"/>
    <p:sldId id="286" r:id="rId29"/>
    <p:sldId id="287" r:id="rId30"/>
    <p:sldId id="288" r:id="rId31"/>
    <p:sldId id="296" r:id="rId32"/>
    <p:sldId id="299" r:id="rId33"/>
    <p:sldId id="300" r:id="rId34"/>
    <p:sldId id="301" r:id="rId35"/>
    <p:sldId id="345" r:id="rId36"/>
    <p:sldId id="346" r:id="rId37"/>
    <p:sldId id="347" r:id="rId38"/>
    <p:sldId id="348" r:id="rId39"/>
    <p:sldId id="303" r:id="rId40"/>
    <p:sldId id="304" r:id="rId41"/>
    <p:sldId id="305" r:id="rId42"/>
    <p:sldId id="306" r:id="rId43"/>
    <p:sldId id="307" r:id="rId44"/>
    <p:sldId id="308" r:id="rId45"/>
    <p:sldId id="309" r:id="rId46"/>
    <p:sldId id="333" r:id="rId47"/>
    <p:sldId id="275" r:id="rId48"/>
    <p:sldId id="270" r:id="rId49"/>
    <p:sldId id="314" r:id="rId50"/>
    <p:sldId id="310" r:id="rId51"/>
    <p:sldId id="273" r:id="rId52"/>
    <p:sldId id="264" r:id="rId53"/>
    <p:sldId id="315" r:id="rId54"/>
    <p:sldId id="316" r:id="rId55"/>
    <p:sldId id="317" r:id="rId56"/>
    <p:sldId id="318" r:id="rId57"/>
    <p:sldId id="274" r:id="rId58"/>
    <p:sldId id="326" r:id="rId59"/>
    <p:sldId id="327" r:id="rId60"/>
    <p:sldId id="328" r:id="rId61"/>
    <p:sldId id="329" r:id="rId62"/>
    <p:sldId id="330" r:id="rId63"/>
    <p:sldId id="331" r:id="rId64"/>
    <p:sldId id="267" r:id="rId65"/>
    <p:sldId id="265" r:id="rId66"/>
    <p:sldId id="28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50" autoAdjust="0"/>
    <p:restoredTop sz="94694"/>
  </p:normalViewPr>
  <p:slideViewPr>
    <p:cSldViewPr>
      <p:cViewPr varScale="1">
        <p:scale>
          <a:sx n="75" d="100"/>
          <a:sy n="75" d="100"/>
        </p:scale>
        <p:origin x="60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425D3-3439-404A-93A1-697D43ECE8AA}" type="slidenum">
              <a:rPr lang="en-IN" smtClean="0"/>
              <a:pPr/>
              <a:t>2</a:t>
            </a:fld>
            <a:endParaRPr lang="en-IN"/>
          </a:p>
        </p:txBody>
      </p:sp>
    </p:spTree>
    <p:extLst>
      <p:ext uri="{BB962C8B-B14F-4D97-AF65-F5344CB8AC3E}">
        <p14:creationId xmlns:p14="http://schemas.microsoft.com/office/powerpoint/2010/main" val="67583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284037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E65567-053B-4C00-AC1B-BEF53EC7CD6A}" type="datetime1">
              <a:rPr lang="en-IN" smtClean="0"/>
              <a:t>05-02-2025</a:t>
            </a:fld>
            <a:endParaRPr lang="en-US"/>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EDF01-8F35-4344-AFCD-7D498D947461}" type="datetime1">
              <a:rPr lang="en-IN" smtClean="0"/>
              <a:t>05-02-2025</a:t>
            </a:fld>
            <a:endParaRPr lang="en-US"/>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B3159-C336-4B05-A511-31AE8F6CE673}" type="datetime1">
              <a:rPr lang="en-IN" smtClean="0"/>
              <a:t>05-02-2025</a:t>
            </a:fld>
            <a:endParaRPr lang="en-US"/>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3AB43-7DB0-43DE-8FED-1B0D57930D3A}" type="datetime1">
              <a:rPr lang="en-IN" smtClean="0"/>
              <a:t>05-02-2025</a:t>
            </a:fld>
            <a:endParaRPr lang="en-US"/>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8817D-0B25-405B-BC3A-39E339CFAF25}" type="datetime1">
              <a:rPr lang="en-IN" smtClean="0"/>
              <a:t>05-02-2025</a:t>
            </a:fld>
            <a:endParaRPr lang="en-US"/>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C7339-75DD-4AB3-8FAC-4BA3CBC0CCDB}" type="datetime1">
              <a:rPr lang="en-IN" smtClean="0"/>
              <a:t>05-02-2025</a:t>
            </a:fld>
            <a:endParaRPr lang="en-US"/>
          </a:p>
        </p:txBody>
      </p:sp>
      <p:sp>
        <p:nvSpPr>
          <p:cNvPr id="6" name="Footer Placeholder 5"/>
          <p:cNvSpPr>
            <a:spLocks noGrp="1"/>
          </p:cNvSpPr>
          <p:nvPr>
            <p:ph type="ftr" sz="quarter" idx="11"/>
          </p:nvPr>
        </p:nvSpPr>
        <p:spPr/>
        <p:txBody>
          <a:bodyPr/>
          <a:lstStyle/>
          <a:p>
            <a:r>
              <a:rPr lang="en-US" smtClean="0"/>
              <a:t>Garima Dhawan  ACSDS0602   BIDV  Unit-1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D4AA54-0324-437E-AE4A-666A7FC18AD5}" type="datetime1">
              <a:rPr lang="en-IN" smtClean="0"/>
              <a:t>05-02-2025</a:t>
            </a:fld>
            <a:endParaRPr lang="en-US"/>
          </a:p>
        </p:txBody>
      </p:sp>
      <p:sp>
        <p:nvSpPr>
          <p:cNvPr id="8" name="Footer Placeholder 7"/>
          <p:cNvSpPr>
            <a:spLocks noGrp="1"/>
          </p:cNvSpPr>
          <p:nvPr>
            <p:ph type="ftr" sz="quarter" idx="11"/>
          </p:nvPr>
        </p:nvSpPr>
        <p:spPr/>
        <p:txBody>
          <a:bodyPr/>
          <a:lstStyle/>
          <a:p>
            <a:r>
              <a:rPr lang="en-US" smtClean="0"/>
              <a:t>Garima Dhawan  ACSDS0602   BIDV  Unit-1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1460BA-554A-4123-A4B1-9E0604B1D291}" type="datetime1">
              <a:rPr lang="en-IN" smtClean="0"/>
              <a:t>05-02-2025</a:t>
            </a:fld>
            <a:endParaRPr lang="en-US"/>
          </a:p>
        </p:txBody>
      </p:sp>
      <p:sp>
        <p:nvSpPr>
          <p:cNvPr id="4" name="Footer Placeholder 3"/>
          <p:cNvSpPr>
            <a:spLocks noGrp="1"/>
          </p:cNvSpPr>
          <p:nvPr>
            <p:ph type="ftr" sz="quarter" idx="11"/>
          </p:nvPr>
        </p:nvSpPr>
        <p:spPr/>
        <p:txBody>
          <a:bodyPr/>
          <a:lstStyle/>
          <a:p>
            <a:r>
              <a:rPr lang="en-US" smtClean="0"/>
              <a:t>Garima Dhawan  ACSDS0602   BIDV  Unit-1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45CB-B3FC-4263-A5B4-0FAC66108303}" type="datetime1">
              <a:rPr lang="en-IN" smtClean="0"/>
              <a:t>05-02-2025</a:t>
            </a:fld>
            <a:endParaRPr lang="en-US"/>
          </a:p>
        </p:txBody>
      </p:sp>
      <p:sp>
        <p:nvSpPr>
          <p:cNvPr id="3" name="Footer Placeholder 2"/>
          <p:cNvSpPr>
            <a:spLocks noGrp="1"/>
          </p:cNvSpPr>
          <p:nvPr>
            <p:ph type="ftr" sz="quarter" idx="11"/>
          </p:nvPr>
        </p:nvSpPr>
        <p:spPr/>
        <p:txBody>
          <a:bodyPr/>
          <a:lstStyle/>
          <a:p>
            <a:r>
              <a:rPr lang="en-US" smtClean="0"/>
              <a:t>Garima Dhawan  ACSDS0602   BIDV  Unit-1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052C6-B24C-406E-AD87-B9DB6913C0AB}" type="datetime1">
              <a:rPr lang="en-IN" smtClean="0"/>
              <a:t>05-02-2025</a:t>
            </a:fld>
            <a:endParaRPr lang="en-US"/>
          </a:p>
        </p:txBody>
      </p:sp>
      <p:sp>
        <p:nvSpPr>
          <p:cNvPr id="6" name="Footer Placeholder 5"/>
          <p:cNvSpPr>
            <a:spLocks noGrp="1"/>
          </p:cNvSpPr>
          <p:nvPr>
            <p:ph type="ftr" sz="quarter" idx="11"/>
          </p:nvPr>
        </p:nvSpPr>
        <p:spPr/>
        <p:txBody>
          <a:bodyPr/>
          <a:lstStyle/>
          <a:p>
            <a:r>
              <a:rPr lang="en-US" smtClean="0"/>
              <a:t>Garima Dhawan  ACSDS0602   BIDV  Unit-1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DC948-78BA-4C2F-B837-E5D6EC996360}" type="datetime1">
              <a:rPr lang="en-IN" smtClean="0"/>
              <a:t>05-02-2025</a:t>
            </a:fld>
            <a:endParaRPr lang="en-US"/>
          </a:p>
        </p:txBody>
      </p:sp>
      <p:sp>
        <p:nvSpPr>
          <p:cNvPr id="6" name="Footer Placeholder 5"/>
          <p:cNvSpPr>
            <a:spLocks noGrp="1"/>
          </p:cNvSpPr>
          <p:nvPr>
            <p:ph type="ftr" sz="quarter" idx="11"/>
          </p:nvPr>
        </p:nvSpPr>
        <p:spPr/>
        <p:txBody>
          <a:bodyPr/>
          <a:lstStyle/>
          <a:p>
            <a:r>
              <a:rPr lang="en-US" smtClean="0"/>
              <a:t>Garima Dhawan  ACSDS0602   BIDV  Unit-1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340F9-5349-4167-892D-1E17552DC0B1}" type="datetime1">
              <a:rPr lang="en-IN" smtClean="0"/>
              <a:t>05-02-2025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Garima Dhawan  ACSDS0602   BIDV  Unit-1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jkCCnwvO_fg" TargetMode="External"/><Relationship Id="rId2" Type="http://schemas.openxmlformats.org/officeDocument/2006/relationships/hyperlink" Target="https://www.youtube.com/watch?v=2nwgVMsf0xc" TargetMode="Externa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hyperlink" Target="https://www.coursera.org/lecture/business-intelligence-tools/business-analytics-video-lecture-Sr8Ic" TargetMode="External"/><Relationship Id="rId4" Type="http://schemas.openxmlformats.org/officeDocument/2006/relationships/hyperlink" Target="https://www.coursera.org/lecture/business-intelligence-tools/bi-concepts-video-lecture-2arFU"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shaalaa.com/question-paper-solution/university-of-mumbai-be-data-warehousing-mining-business-intelligence-semester-7-be-fourth-year-2014-2015-old_9"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600200" y="838200"/>
            <a:ext cx="6400800" cy="14478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smtClean="0">
                <a:solidFill>
                  <a:schemeClr val="tx1"/>
                </a:solidFill>
              </a:rPr>
              <a:t>INTRODUCTION TO BUSINESS INTELLIGENCE AND DATA VISUALIZATION </a:t>
            </a:r>
            <a:endParaRPr lang="en-US" sz="2500" dirty="0">
              <a:solidFill>
                <a:schemeClr val="tx1"/>
              </a:solidFill>
            </a:endParaRPr>
          </a:p>
        </p:txBody>
      </p:sp>
      <p:sp>
        <p:nvSpPr>
          <p:cNvPr id="6" name="Subtitle 2"/>
          <p:cNvSpPr txBox="1">
            <a:spLocks/>
          </p:cNvSpPr>
          <p:nvPr/>
        </p:nvSpPr>
        <p:spPr>
          <a:xfrm>
            <a:off x="5791200" y="4159190"/>
            <a:ext cx="3048000" cy="155581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Garima </a:t>
            </a:r>
            <a:r>
              <a:rPr lang="en-US" sz="2400" dirty="0" err="1" smtClean="0">
                <a:solidFill>
                  <a:schemeClr val="tx1"/>
                </a:solidFill>
              </a:rPr>
              <a:t>Dhawan</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CSDS </a:t>
            </a:r>
          </a:p>
        </p:txBody>
      </p:sp>
      <p:sp>
        <p:nvSpPr>
          <p:cNvPr id="12" name="Subtitle 2"/>
          <p:cNvSpPr txBox="1">
            <a:spLocks/>
          </p:cNvSpPr>
          <p:nvPr/>
        </p:nvSpPr>
        <p:spPr>
          <a:xfrm>
            <a:off x="1066800" y="2971800"/>
            <a:ext cx="1981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790700" y="6232465"/>
            <a:ext cx="6019800" cy="625535"/>
          </a:xfrm>
        </p:spPr>
        <p:txBody>
          <a:bodyPr/>
          <a:lstStyle/>
          <a:p>
            <a:r>
              <a:rPr lang="en-US" smtClean="0"/>
              <a:t>Garima Dhawan  ACSDS0602   BIDV  Unit-1  </a:t>
            </a:r>
            <a:endParaRPr lang="en-US" dirty="0"/>
          </a:p>
        </p:txBody>
      </p:sp>
      <p:sp>
        <p:nvSpPr>
          <p:cNvPr id="14" name="Subtitle 2"/>
          <p:cNvSpPr txBox="1">
            <a:spLocks/>
          </p:cNvSpPr>
          <p:nvPr/>
        </p:nvSpPr>
        <p:spPr>
          <a:xfrm>
            <a:off x="1066800" y="369974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Business Intelligence and Data Visualization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914400" y="4876800"/>
            <a:ext cx="3429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err="1" smtClean="0">
                <a:ln>
                  <a:noFill/>
                </a:ln>
                <a:solidFill>
                  <a:schemeClr val="tx1"/>
                </a:solidFill>
                <a:effectLst/>
                <a:uLnTx/>
                <a:uFillTx/>
                <a:latin typeface="+mn-lt"/>
                <a:ea typeface="+mn-ea"/>
                <a:cs typeface="+mn-cs"/>
              </a:rPr>
              <a:t>B.Tech</a:t>
            </a:r>
            <a:r>
              <a:rPr kumimoji="0" lang="en-US" sz="2000" b="0" i="0" u="none" strike="noStrike" kern="1200" cap="none" spc="0" normalizeH="0" noProof="0" dirty="0" smtClean="0">
                <a:ln>
                  <a:noFill/>
                </a:ln>
                <a:solidFill>
                  <a:schemeClr val="tx1"/>
                </a:solidFill>
                <a:effectLst/>
                <a:uLnTx/>
                <a:uFillTx/>
                <a:latin typeface="+mn-lt"/>
                <a:ea typeface="+mn-ea"/>
                <a:cs typeface="+mn-cs"/>
              </a:rPr>
              <a:t>- 6</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th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smtClean="0">
                <a:ln>
                  <a:noFill/>
                </a:ln>
                <a:solidFill>
                  <a:schemeClr val="tx1"/>
                </a:solidFill>
                <a:effectLst/>
                <a:uLnTx/>
                <a:uFillTx/>
                <a:latin typeface="+mn-lt"/>
                <a:ea typeface="+mn-ea"/>
                <a:cs typeface="+mn-cs"/>
              </a:rPr>
              <a:t>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a:extLst>
              <a:ext uri="{FF2B5EF4-FFF2-40B4-BE49-F238E27FC236}">
                <a16:creationId xmlns:a16="http://schemas.microsoft.com/office/drawing/2014/main" id="{1BAE3172-FE5C-1CEF-66D5-32BE9CF5F2B2}"/>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Date Placeholder 4"/>
          <p:cNvSpPr>
            <a:spLocks noGrp="1"/>
          </p:cNvSpPr>
          <p:nvPr>
            <p:ph type="dt" sz="half" idx="10"/>
          </p:nvPr>
        </p:nvSpPr>
        <p:spPr/>
        <p:txBody>
          <a:bodyPr/>
          <a:lstStyle/>
          <a:p>
            <a:fld id="{5538788D-A4AE-400D-B6A8-3842E4432276}" type="datetime1">
              <a:rPr lang="en-IN" smtClean="0"/>
              <a:t>05-02-2025</a:t>
            </a:fld>
            <a:endParaRPr lang="en-US" dirty="0"/>
          </a:p>
        </p:txBody>
      </p:sp>
      <p:pic>
        <p:nvPicPr>
          <p:cNvPr id="7" name="Picture 6"/>
          <p:cNvPicPr>
            <a:picLocks noChangeAspect="1"/>
          </p:cNvPicPr>
          <p:nvPr/>
        </p:nvPicPr>
        <p:blipFill>
          <a:blip r:embed="rId3"/>
          <a:stretch>
            <a:fillRect/>
          </a:stretch>
        </p:blipFill>
        <p:spPr>
          <a:xfrm>
            <a:off x="116143" y="49847"/>
            <a:ext cx="1255457" cy="704216"/>
          </a:xfrm>
          <a:prstGeom prst="rect">
            <a:avLst/>
          </a:prstGeom>
        </p:spPr>
      </p:pic>
      <p:pic>
        <p:nvPicPr>
          <p:cNvPr id="17" name="Google Shape;105;p1" descr="C:\Users\Manks\Downloads\128_calendar-schedule-credit-mortgage-date-512.png"/>
          <p:cNvPicPr preferRelativeResize="0"/>
          <p:nvPr/>
        </p:nvPicPr>
        <p:blipFill rotWithShape="1">
          <a:blip r:embed="rId4">
            <a:alphaModFix/>
          </a:blip>
          <a:srcRect/>
          <a:stretch/>
        </p:blipFill>
        <p:spPr>
          <a:xfrm flipH="1">
            <a:off x="647700" y="5909541"/>
            <a:ext cx="533400" cy="533400"/>
          </a:xfrm>
          <a:prstGeom prst="rect">
            <a:avLst/>
          </a:prstGeom>
          <a:noFill/>
          <a:ln>
            <a:noFill/>
          </a:ln>
        </p:spPr>
      </p:pic>
      <p:pic>
        <p:nvPicPr>
          <p:cNvPr id="18" name="Picture 17" descr="A picture containing person, wall, indoor, clothing&#10;&#10;Description automatically generated">
            <a:extLst>
              <a:ext uri="{FF2B5EF4-FFF2-40B4-BE49-F238E27FC236}">
                <a16:creationId xmlns:a16="http://schemas.microsoft.com/office/drawing/2014/main" id="{75672A98-C0EF-A56F-3979-F7B2B0D4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2308225"/>
            <a:ext cx="1931160" cy="17872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905000" y="6356350"/>
            <a:ext cx="5638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End </a:t>
            </a:r>
            <a:r>
              <a:rPr lang="en-US" sz="2400" dirty="0" err="1" smtClean="0"/>
              <a:t>Sem</a:t>
            </a:r>
            <a:r>
              <a:rPr lang="en-US" sz="2400" dirty="0" smtClean="0"/>
              <a:t> Question Paper Template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BF57192F-EB61-468D-B90B-3B0C90197D4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pic>
        <p:nvPicPr>
          <p:cNvPr id="10" name="table"/>
          <p:cNvPicPr>
            <a:picLocks noGrp="1" noChangeAspect="1"/>
          </p:cNvPicPr>
          <p:nvPr>
            <p:ph idx="1"/>
          </p:nvPr>
        </p:nvPicPr>
        <p:blipFill>
          <a:blip r:embed="rId3"/>
          <a:stretch>
            <a:fillRect/>
          </a:stretch>
        </p:blipFill>
        <p:spPr>
          <a:xfrm>
            <a:off x="1295400" y="1040435"/>
            <a:ext cx="6477000" cy="4979365"/>
          </a:xfrm>
          <a:prstGeom prst="rect">
            <a:avLst/>
          </a:prstGeom>
          <a:ln>
            <a:noFill/>
          </a:ln>
          <a:effectLst>
            <a:softEdge rad="112500"/>
          </a:effectLst>
        </p:spPr>
      </p:pic>
    </p:spTree>
    <p:extLst>
      <p:ext uri="{BB962C8B-B14F-4D97-AF65-F5344CB8AC3E}">
        <p14:creationId xmlns:p14="http://schemas.microsoft.com/office/powerpoint/2010/main" val="150124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1800" dirty="0"/>
              <a:t>Basic Knowledge Of Business Intelligence.</a:t>
            </a:r>
          </a:p>
          <a:p>
            <a:pPr lvl="0" algn="just"/>
            <a:r>
              <a:rPr lang="en-US" sz="1800" dirty="0"/>
              <a:t>Knowledge about Data mart Data warehouse.</a:t>
            </a:r>
          </a:p>
          <a:p>
            <a:endParaRPr lang="en-US" dirty="0"/>
          </a:p>
        </p:txBody>
      </p:sp>
      <p:sp>
        <p:nvSpPr>
          <p:cNvPr id="5" name="Footer Placeholder 4"/>
          <p:cNvSpPr>
            <a:spLocks noGrp="1"/>
          </p:cNvSpPr>
          <p:nvPr>
            <p:ph type="ftr" sz="quarter" idx="11"/>
          </p:nvPr>
        </p:nvSpPr>
        <p:spPr>
          <a:xfrm>
            <a:off x="1905000" y="6356350"/>
            <a:ext cx="5638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Date Placeholder 1"/>
          <p:cNvSpPr>
            <a:spLocks noGrp="1"/>
          </p:cNvSpPr>
          <p:nvPr>
            <p:ph type="dt" sz="half" idx="10"/>
          </p:nvPr>
        </p:nvSpPr>
        <p:spPr/>
        <p:txBody>
          <a:bodyPr/>
          <a:lstStyle/>
          <a:p>
            <a:fld id="{BF57192F-EB61-468D-B90B-3B0C90197D4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761703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167"/>
            <a:ext cx="8229600" cy="4525963"/>
          </a:xfrm>
        </p:spPr>
        <p:txBody>
          <a:bodyPr>
            <a:noAutofit/>
          </a:bodyPr>
          <a:lstStyle/>
          <a:p>
            <a:pPr algn="just"/>
            <a:r>
              <a:rPr lang="en-US" sz="1800" b="1" dirty="0" smtClean="0"/>
              <a:t>Business </a:t>
            </a:r>
            <a:r>
              <a:rPr lang="en-US" sz="1800" b="1" dirty="0"/>
              <a:t>Intelligence (BI)</a:t>
            </a:r>
            <a:r>
              <a:rPr lang="en-US" sz="1800" dirty="0"/>
              <a:t> and </a:t>
            </a:r>
            <a:r>
              <a:rPr lang="en-US" sz="1800" b="1" dirty="0"/>
              <a:t>data visualization</a:t>
            </a:r>
            <a:r>
              <a:rPr lang="en-US" sz="1800" dirty="0"/>
              <a:t> are two powerful tools that work together to help businesses make informed decisions.</a:t>
            </a:r>
          </a:p>
          <a:p>
            <a:pPr algn="just"/>
            <a:r>
              <a:rPr lang="en-US" sz="1800" b="1" dirty="0"/>
              <a:t>Business Intelligence (BI</a:t>
            </a:r>
            <a:r>
              <a:rPr lang="en-US" sz="1800" b="1" dirty="0" smtClean="0"/>
              <a:t>)</a:t>
            </a:r>
            <a:r>
              <a:rPr lang="en-US" sz="1800" dirty="0" smtClean="0"/>
              <a:t> </a:t>
            </a:r>
            <a:r>
              <a:rPr lang="en-US" sz="1800" dirty="0"/>
              <a:t>BI is a broad term encompassing the processes, architectures, and technologies that analyze an organization's raw data to transform it into meaningful insights.</a:t>
            </a:r>
          </a:p>
          <a:p>
            <a:pPr algn="just"/>
            <a:r>
              <a:rPr lang="en-US" sz="1800" b="1" dirty="0"/>
              <a:t>Key Components:</a:t>
            </a:r>
            <a:r>
              <a:rPr lang="en-US" sz="1800" dirty="0"/>
              <a:t> </a:t>
            </a:r>
          </a:p>
          <a:p>
            <a:pPr lvl="1" algn="just"/>
            <a:r>
              <a:rPr lang="en-US" sz="1800" b="1" dirty="0"/>
              <a:t>Data Warehousing:</a:t>
            </a:r>
            <a:r>
              <a:rPr lang="en-US" sz="1800" dirty="0"/>
              <a:t> Centralized storage of data from various sources.</a:t>
            </a:r>
          </a:p>
          <a:p>
            <a:pPr lvl="1" algn="just"/>
            <a:r>
              <a:rPr lang="en-US" sz="1800" b="1" dirty="0"/>
              <a:t>Data Mining:</a:t>
            </a:r>
            <a:r>
              <a:rPr lang="en-US" sz="1800" dirty="0"/>
              <a:t> Discovering hidden patterns and relationships within large datasets.</a:t>
            </a:r>
          </a:p>
          <a:p>
            <a:pPr lvl="1" algn="just"/>
            <a:r>
              <a:rPr lang="en-US" sz="1800" b="1" dirty="0"/>
              <a:t>Online Analytical Processing (OLAP):</a:t>
            </a:r>
            <a:r>
              <a:rPr lang="en-US" sz="1800" dirty="0"/>
              <a:t> Analyzing data from multiple perspectives.</a:t>
            </a:r>
          </a:p>
          <a:p>
            <a:pPr lvl="1" algn="just"/>
            <a:r>
              <a:rPr lang="en-US" sz="1800" b="1" dirty="0"/>
              <a:t>Reporting and Dashboards:</a:t>
            </a:r>
            <a:r>
              <a:rPr lang="en-US" sz="1800" dirty="0"/>
              <a:t> Presenting data in a clear and concise format.</a:t>
            </a:r>
          </a:p>
          <a:p>
            <a:pPr lvl="1" algn="just"/>
            <a:r>
              <a:rPr lang="en-US" sz="1800" b="1" dirty="0"/>
              <a:t>Data Visualization:</a:t>
            </a:r>
            <a:r>
              <a:rPr lang="en-US" sz="1800" dirty="0"/>
              <a:t> Using visual representations to communicate insights effectively.</a:t>
            </a:r>
          </a:p>
          <a:p>
            <a:pPr algn="just"/>
            <a:r>
              <a:rPr lang="en-US" sz="1800" b="1" dirty="0"/>
              <a:t>Data </a:t>
            </a:r>
            <a:r>
              <a:rPr lang="en-US" sz="1800" b="1" dirty="0" smtClean="0"/>
              <a:t>Visualization: </a:t>
            </a:r>
            <a:r>
              <a:rPr lang="en-US" sz="1800" dirty="0" smtClean="0"/>
              <a:t>Data </a:t>
            </a:r>
            <a:r>
              <a:rPr lang="en-US" sz="1800" dirty="0"/>
              <a:t>visualization involves representing data graphically to make it easier to understand, interpret, and analyze</a:t>
            </a:r>
            <a:r>
              <a:rPr lang="en-US" sz="1800" dirty="0" smtClean="0"/>
              <a:t>.</a:t>
            </a:r>
            <a:endParaRPr lang="en-US" sz="1800" dirty="0"/>
          </a:p>
        </p:txBody>
      </p:sp>
      <p:sp>
        <p:nvSpPr>
          <p:cNvPr id="5" name="Footer Placeholder 4"/>
          <p:cNvSpPr>
            <a:spLocks noGrp="1"/>
          </p:cNvSpPr>
          <p:nvPr>
            <p:ph type="ftr" sz="quarter" idx="11"/>
          </p:nvPr>
        </p:nvSpPr>
        <p:spPr>
          <a:xfrm>
            <a:off x="1905000" y="6356350"/>
            <a:ext cx="5638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676400" y="0"/>
            <a:ext cx="7467599"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Business Intelligence and Data Visualization: An Introduction</a:t>
            </a:r>
          </a:p>
        </p:txBody>
      </p:sp>
      <p:sp>
        <p:nvSpPr>
          <p:cNvPr id="2" name="Date Placeholder 1"/>
          <p:cNvSpPr>
            <a:spLocks noGrp="1"/>
          </p:cNvSpPr>
          <p:nvPr>
            <p:ph type="dt" sz="half" idx="10"/>
          </p:nvPr>
        </p:nvSpPr>
        <p:spPr/>
        <p:txBody>
          <a:bodyPr/>
          <a:lstStyle/>
          <a:p>
            <a:fld id="{BF57192F-EB61-468D-B90B-3B0C90197D4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160574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lgn="just">
              <a:buNone/>
            </a:pPr>
            <a:r>
              <a:rPr lang="en-US" sz="2600" b="1" dirty="0"/>
              <a:t>Benefits:</a:t>
            </a:r>
            <a:r>
              <a:rPr lang="en-US" sz="2600" dirty="0"/>
              <a:t> </a:t>
            </a:r>
          </a:p>
          <a:p>
            <a:pPr lvl="1" algn="just"/>
            <a:r>
              <a:rPr lang="en-US" sz="2600" b="1" dirty="0"/>
              <a:t>Improved Decision Making:</a:t>
            </a:r>
            <a:r>
              <a:rPr lang="en-US" sz="2600" dirty="0"/>
              <a:t> Visuals help identify trends, patterns, and outliers that might be missed in raw data.</a:t>
            </a:r>
          </a:p>
          <a:p>
            <a:pPr lvl="1" algn="just"/>
            <a:r>
              <a:rPr lang="en-US" sz="2600" b="1" dirty="0"/>
              <a:t>Enhanced Communication:</a:t>
            </a:r>
            <a:r>
              <a:rPr lang="en-US" sz="2600" dirty="0"/>
              <a:t> Visuals communicate complex information quickly and effectively.</a:t>
            </a:r>
          </a:p>
          <a:p>
            <a:pPr lvl="1" algn="just"/>
            <a:r>
              <a:rPr lang="en-US" sz="2600" b="1" dirty="0"/>
              <a:t>Increased Engagement:</a:t>
            </a:r>
            <a:r>
              <a:rPr lang="en-US" sz="2600" dirty="0"/>
              <a:t> Visuals are more engaging than text-based reports.</a:t>
            </a:r>
          </a:p>
          <a:p>
            <a:pPr lvl="1" algn="just"/>
            <a:r>
              <a:rPr lang="en-US" sz="2600" b="1" dirty="0"/>
              <a:t>Faster Insights:</a:t>
            </a:r>
            <a:r>
              <a:rPr lang="en-US" sz="2600" dirty="0"/>
              <a:t> Visuals allow for rapid analysis and exploration of data.</a:t>
            </a:r>
          </a:p>
          <a:p>
            <a:pPr algn="just"/>
            <a:endParaRPr lang="en-US" sz="2600" dirty="0"/>
          </a:p>
          <a:p>
            <a:pPr marL="0" indent="0" algn="just">
              <a:buNone/>
            </a:pPr>
            <a:endParaRPr lang="en-US" sz="2600" b="1" dirty="0" smtClean="0"/>
          </a:p>
          <a:p>
            <a:pPr marL="0" indent="0" algn="just">
              <a:buNone/>
            </a:pPr>
            <a:r>
              <a:rPr lang="en-US" sz="2600" b="1" dirty="0" smtClean="0"/>
              <a:t>How </a:t>
            </a:r>
            <a:r>
              <a:rPr lang="en-US" sz="2600" b="1" dirty="0"/>
              <a:t>BI and Data Visualization Work Together:</a:t>
            </a:r>
            <a:endParaRPr lang="en-US" sz="2600" dirty="0"/>
          </a:p>
          <a:p>
            <a:pPr algn="just"/>
            <a:r>
              <a:rPr lang="en-US" sz="2600" b="1" dirty="0"/>
              <a:t>Data Collection:</a:t>
            </a:r>
            <a:r>
              <a:rPr lang="en-US" sz="2600" dirty="0"/>
              <a:t> Gather data from various sources.</a:t>
            </a:r>
          </a:p>
          <a:p>
            <a:pPr algn="just"/>
            <a:r>
              <a:rPr lang="en-US" sz="2600" b="1" dirty="0"/>
              <a:t>Data Preparation:</a:t>
            </a:r>
            <a:r>
              <a:rPr lang="en-US" sz="2600" dirty="0"/>
              <a:t> Clean, transform, and integrate data.</a:t>
            </a:r>
          </a:p>
          <a:p>
            <a:pPr algn="just"/>
            <a:r>
              <a:rPr lang="en-US" sz="2600" b="1" dirty="0"/>
              <a:t>Data Analysis:</a:t>
            </a:r>
            <a:r>
              <a:rPr lang="en-US" sz="2600" dirty="0"/>
              <a:t> Apply BI techniques to extract insights.</a:t>
            </a:r>
          </a:p>
          <a:p>
            <a:pPr algn="just"/>
            <a:r>
              <a:rPr lang="en-US" sz="2600" b="1" dirty="0"/>
              <a:t>Data Visualization:</a:t>
            </a:r>
            <a:r>
              <a:rPr lang="en-US" sz="2600" dirty="0"/>
              <a:t> Create visuals to communicate insights effectively.</a:t>
            </a:r>
          </a:p>
          <a:p>
            <a:pPr algn="just"/>
            <a:r>
              <a:rPr lang="en-US" sz="2600" b="1" dirty="0"/>
              <a:t>Decision Making:</a:t>
            </a:r>
            <a:r>
              <a:rPr lang="en-US" sz="2600" dirty="0"/>
              <a:t> Use insights to make informed business decisions.</a:t>
            </a:r>
          </a:p>
          <a:p>
            <a:endParaRPr lang="en-US" dirty="0"/>
          </a:p>
        </p:txBody>
      </p:sp>
      <p:sp>
        <p:nvSpPr>
          <p:cNvPr id="5" name="Footer Placeholder 4"/>
          <p:cNvSpPr>
            <a:spLocks noGrp="1"/>
          </p:cNvSpPr>
          <p:nvPr>
            <p:ph type="ftr" sz="quarter" idx="11"/>
          </p:nvPr>
        </p:nvSpPr>
        <p:spPr>
          <a:xfrm>
            <a:off x="1905000" y="6356350"/>
            <a:ext cx="5638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752600" y="0"/>
            <a:ext cx="73914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Business Intelligence and Data Visualization: An Introduction</a:t>
            </a:r>
          </a:p>
        </p:txBody>
      </p:sp>
      <p:sp>
        <p:nvSpPr>
          <p:cNvPr id="2" name="Date Placeholder 1"/>
          <p:cNvSpPr>
            <a:spLocks noGrp="1"/>
          </p:cNvSpPr>
          <p:nvPr>
            <p:ph type="dt" sz="half" idx="10"/>
          </p:nvPr>
        </p:nvSpPr>
        <p:spPr/>
        <p:txBody>
          <a:bodyPr/>
          <a:lstStyle/>
          <a:p>
            <a:fld id="{BF57192F-EB61-468D-B90B-3B0C90197D4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75298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4796126"/>
          </a:xfrm>
        </p:spPr>
        <p:txBody>
          <a:bodyPr>
            <a:normAutofit/>
          </a:bodyPr>
          <a:lstStyle/>
          <a:p>
            <a:pPr algn="just"/>
            <a:r>
              <a:rPr lang="en-US" sz="1800" dirty="0"/>
              <a:t>BI(Business Intelligence) is a set of processes, architectures, and technologies that convert raw data into meaningful information that drives profitable business actions. It is a suite of software and services to transform data into actionable intelligence and knowledge.</a:t>
            </a:r>
          </a:p>
          <a:p>
            <a:pPr algn="just"/>
            <a:r>
              <a:rPr lang="en-US" sz="1800" dirty="0"/>
              <a:t>BI has a direct impact on organization’s strategic, tactical and operational business decisions. BI supports fact-based decision making using historical data rather than assumptions and gut feeling.</a:t>
            </a:r>
          </a:p>
          <a:p>
            <a:pPr algn="just"/>
            <a:r>
              <a:rPr lang="en-US" sz="1800" dirty="0"/>
              <a:t>BI tools perform data analysis and create reports, summaries, dashboards, maps, graphs, and charts to provide users with detailed intelligence about the nature of the business. </a:t>
            </a:r>
          </a:p>
          <a:p>
            <a:pPr algn="just"/>
            <a:r>
              <a:rPr lang="en-US" sz="1800" dirty="0"/>
              <a:t>Business intelligence (BI) refers to the procedural and technical infrastructure that collects, stores, and analyzes the data produced by a company’s activities.</a:t>
            </a:r>
          </a:p>
          <a:p>
            <a:pPr algn="just"/>
            <a:r>
              <a:rPr lang="en-US" sz="1800" dirty="0"/>
              <a:t>BI is a broad term that encompasses data mining, process analysis, performance benchmarking, and descriptive analytics. BI parses all the data generated by a business and presents easy-to-digest reports, performance measures, and trends that inform management decisions.</a:t>
            </a:r>
          </a:p>
          <a:p>
            <a:endParaRPr lang="en-US" sz="1800" dirty="0"/>
          </a:p>
        </p:txBody>
      </p:sp>
      <p:sp>
        <p:nvSpPr>
          <p:cNvPr id="5" name="Footer Placeholder 4"/>
          <p:cNvSpPr>
            <a:spLocks noGrp="1"/>
          </p:cNvSpPr>
          <p:nvPr>
            <p:ph type="ftr" sz="quarter" idx="11"/>
          </p:nvPr>
        </p:nvSpPr>
        <p:spPr>
          <a:xfrm>
            <a:off x="1905000" y="6356350"/>
            <a:ext cx="59436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80614" y="0"/>
            <a:ext cx="75506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BUSINESS INTELLIGENCE</a:t>
            </a:r>
            <a:endParaRPr kumimoji="0" lang="en-US" sz="2400"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1CAE4F0C-4BD5-4FDE-90B6-AC8E1670DFDB}"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752600" y="6356350"/>
            <a:ext cx="5791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BUSINESS INTELLIGENCE</a:t>
            </a: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86800" cy="4756149"/>
          </a:xfrm>
          <a:prstGeom prst="rect">
            <a:avLst/>
          </a:prstGeom>
          <a:noFill/>
        </p:spPr>
      </p:pic>
      <p:sp>
        <p:nvSpPr>
          <p:cNvPr id="2" name="Date Placeholder 1"/>
          <p:cNvSpPr>
            <a:spLocks noGrp="1"/>
          </p:cNvSpPr>
          <p:nvPr>
            <p:ph type="dt" sz="half" idx="10"/>
          </p:nvPr>
        </p:nvSpPr>
        <p:spPr/>
        <p:txBody>
          <a:bodyPr/>
          <a:lstStyle/>
          <a:p>
            <a:fld id="{70814AF6-5456-4081-AFB4-C701DC55618C}" type="datetime1">
              <a:rPr lang="en-IN" smtClean="0"/>
              <a:t>05-02-2025</a:t>
            </a:fld>
            <a:endParaRPr lang="en-US"/>
          </a:p>
        </p:txBody>
      </p:sp>
      <p:pic>
        <p:nvPicPr>
          <p:cNvPr id="10" name="Picture 9"/>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213350"/>
          </a:xfrm>
        </p:spPr>
        <p:txBody>
          <a:bodyPr>
            <a:normAutofit/>
          </a:bodyPr>
          <a:lstStyle/>
          <a:p>
            <a:pPr algn="just"/>
            <a:r>
              <a:rPr lang="en-US" sz="1800" dirty="0"/>
              <a:t>Aligning processes to the business objective – BI helps detect functions, people or activities that are improperly aligned with core business objectives. This in turn helps management take immediate action and improve practices. Lean and mean is the way to go.</a:t>
            </a:r>
          </a:p>
          <a:p>
            <a:pPr algn="just"/>
            <a:r>
              <a:rPr lang="en-US" sz="1800" dirty="0"/>
              <a:t> Providing insights to the most difficult business problems – Quick access to large volumes of data helps extract critical facts at a rapid speed, and as they say, time is money!</a:t>
            </a:r>
          </a:p>
          <a:p>
            <a:pPr algn="just"/>
            <a:r>
              <a:rPr lang="en-US" sz="1800" dirty="0"/>
              <a:t> Determine patterns in customer behavior – Knowledge of customer patterns helps an enterprise know who its most valuable customers are, how to retain them and in some cases, when to let certain customers go. The better you know your target audience, the more likely you are to grow your business.</a:t>
            </a:r>
          </a:p>
          <a:p>
            <a:pPr algn="just"/>
            <a:r>
              <a:rPr lang="en-US" sz="1800" dirty="0"/>
              <a:t>Empower employees – BI equips businesses with the most important tool for successful decision making: real-time information! With this, every employee can make informed decisions, increasing the success rates of business processes multi-fold. Real time information helps transform effort into efficiency.</a:t>
            </a:r>
          </a:p>
          <a:p>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580615" y="-17319"/>
            <a:ext cx="7556458"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dirty="0"/>
              <a:t>                                                        </a:t>
            </a:r>
            <a:r>
              <a:rPr lang="en-US" sz="2400" dirty="0"/>
              <a:t>SCOPE OF BI </a:t>
            </a:r>
          </a:p>
        </p:txBody>
      </p:sp>
      <p:sp>
        <p:nvSpPr>
          <p:cNvPr id="2" name="Date Placeholder 1"/>
          <p:cNvSpPr>
            <a:spLocks noGrp="1"/>
          </p:cNvSpPr>
          <p:nvPr>
            <p:ph type="dt" sz="half" idx="10"/>
          </p:nvPr>
        </p:nvSpPr>
        <p:spPr/>
        <p:txBody>
          <a:bodyPr/>
          <a:lstStyle/>
          <a:p>
            <a:fld id="{D5E775D5-C754-4D13-84D4-5CBCC1DB6CD5}" type="datetime1">
              <a:rPr lang="en-IN" smtClean="0"/>
              <a:t>05-02-2025</a:t>
            </a:fld>
            <a:endParaRPr lang="en-US"/>
          </a:p>
        </p:txBody>
      </p:sp>
      <p:pic>
        <p:nvPicPr>
          <p:cNvPr id="8" name="Picture 7"/>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756149"/>
          </a:xfrm>
        </p:spPr>
        <p:txBody>
          <a:bodyPr>
            <a:normAutofit/>
          </a:bodyPr>
          <a:lstStyle/>
          <a:p>
            <a:pPr algn="just"/>
            <a:r>
              <a:rPr lang="en-US" sz="1800" dirty="0" smtClean="0"/>
              <a:t>Monitor the usage of companies’ resources – With BI, organizations can determine the cause of loss of productivity by tracking internet usage and how much time employees spend on activities unrelated to work. Better use of resources equals better returns for the company.</a:t>
            </a:r>
          </a:p>
          <a:p>
            <a:pPr algn="just"/>
            <a:r>
              <a:rPr lang="en-US" sz="1800" dirty="0" smtClean="0"/>
              <a:t>Helps in cost control – BI improves the visibility of functions like inventory management. It lowers storage and maintenance costs by preventing to in manufacturing, by maximizing production efficiency.</a:t>
            </a:r>
          </a:p>
          <a:p>
            <a:pPr algn="just"/>
            <a:r>
              <a:rPr lang="en-US" sz="1800" dirty="0" smtClean="0"/>
              <a:t>Scale performers in the organization – BI helps reveal information on who the top and bottom performers are and enables one to reorganize a team to reap better returns from existing talent. It’s always beneficial to let your top performers know who they are.</a:t>
            </a:r>
          </a:p>
          <a:p>
            <a:pPr algn="just"/>
            <a:r>
              <a:rPr lang="en-US" sz="1800" dirty="0" smtClean="0"/>
              <a:t> Eliminate time spent on data entry –BI, when well-configured, can reduce and in some cases eliminate the time spent on data entry; time which can then be spent analyzing outcomes and making better and more informed decisions.</a:t>
            </a:r>
          </a:p>
          <a:p>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SCOPE OF BI</a:t>
            </a:r>
            <a:endParaRPr lang="en-US" dirty="0"/>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Fitting BI Solutions into Existing Infrastructure</a:t>
            </a:r>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304800" y="1003298"/>
            <a:ext cx="8229600" cy="5582720"/>
          </a:xfrm>
        </p:spPr>
        <p:txBody>
          <a:bodyPr>
            <a:normAutofit fontScale="70000" lnSpcReduction="20000"/>
          </a:bodyPr>
          <a:lstStyle/>
          <a:p>
            <a:pPr algn="just"/>
            <a:r>
              <a:rPr lang="en-US" sz="2600" dirty="0" smtClean="0"/>
              <a:t>Integrating </a:t>
            </a:r>
            <a:r>
              <a:rPr lang="en-US" sz="2600" dirty="0"/>
              <a:t>BI solutions into existing infrastructure requires careful planning and consideration of various factors:</a:t>
            </a:r>
          </a:p>
          <a:p>
            <a:pPr algn="just"/>
            <a:r>
              <a:rPr lang="en-US" sz="2600" b="1" dirty="0"/>
              <a:t>Compatibility:</a:t>
            </a:r>
            <a:endParaRPr lang="en-US" sz="2600" dirty="0"/>
          </a:p>
          <a:p>
            <a:pPr lvl="1" algn="just"/>
            <a:r>
              <a:rPr lang="en-US" sz="2600" b="1" dirty="0"/>
              <a:t>Data Sources:</a:t>
            </a:r>
            <a:r>
              <a:rPr lang="en-US" sz="2600" dirty="0"/>
              <a:t> Ensuring seamless connectivity with existing databases, applications, and systems.</a:t>
            </a:r>
          </a:p>
          <a:p>
            <a:pPr lvl="1" algn="just"/>
            <a:r>
              <a:rPr lang="en-US" sz="2600" b="1" dirty="0"/>
              <a:t>Hardware and Software:</a:t>
            </a:r>
            <a:r>
              <a:rPr lang="en-US" sz="2600" dirty="0"/>
              <a:t> Choosing BI tools that are compatible with the organization's hardware and software environment.</a:t>
            </a:r>
          </a:p>
          <a:p>
            <a:pPr algn="just"/>
            <a:r>
              <a:rPr lang="en-US" sz="2600" b="1" dirty="0"/>
              <a:t>Scalability:</a:t>
            </a:r>
            <a:endParaRPr lang="en-US" sz="2600" dirty="0"/>
          </a:p>
          <a:p>
            <a:pPr lvl="1" algn="just"/>
            <a:r>
              <a:rPr lang="en-US" sz="2600" b="1" dirty="0"/>
              <a:t>Data Volume:</a:t>
            </a:r>
            <a:r>
              <a:rPr lang="en-US" sz="2600" dirty="0"/>
              <a:t> Selecting solutions that can handle current and future data volumes.</a:t>
            </a:r>
          </a:p>
          <a:p>
            <a:pPr lvl="1" algn="just"/>
            <a:r>
              <a:rPr lang="en-US" sz="2600" b="1" dirty="0"/>
              <a:t>User Base:</a:t>
            </a:r>
            <a:r>
              <a:rPr lang="en-US" sz="2600" dirty="0"/>
              <a:t> Ensuring the infrastructure can support the number of users accessing the BI system.</a:t>
            </a:r>
          </a:p>
          <a:p>
            <a:pPr algn="just"/>
            <a:r>
              <a:rPr lang="en-US" sz="2600" b="1" dirty="0"/>
              <a:t>Security:</a:t>
            </a:r>
            <a:endParaRPr lang="en-US" sz="2600" dirty="0"/>
          </a:p>
          <a:p>
            <a:pPr lvl="1" algn="just"/>
            <a:r>
              <a:rPr lang="en-US" sz="2600" b="1" dirty="0"/>
              <a:t>Data Access Control:</a:t>
            </a:r>
            <a:r>
              <a:rPr lang="en-US" sz="2600" dirty="0"/>
              <a:t> Implementing security measures to protect sensitive data.</a:t>
            </a:r>
          </a:p>
          <a:p>
            <a:pPr lvl="1" algn="just"/>
            <a:r>
              <a:rPr lang="en-US" sz="2600" b="1" dirty="0"/>
              <a:t>Authentication and Authorization:</a:t>
            </a:r>
            <a:r>
              <a:rPr lang="en-US" sz="2600" dirty="0"/>
              <a:t> Controlling user access to data and functionalities</a:t>
            </a:r>
            <a:r>
              <a:rPr lang="en-US" sz="2600" dirty="0" smtClean="0"/>
              <a:t>.</a:t>
            </a:r>
          </a:p>
          <a:p>
            <a:pPr algn="just"/>
            <a:r>
              <a:rPr lang="en-US" sz="2600" b="1" dirty="0"/>
              <a:t>Performance:</a:t>
            </a:r>
            <a:endParaRPr lang="en-US" sz="2600" dirty="0"/>
          </a:p>
          <a:p>
            <a:pPr lvl="1" algn="just"/>
            <a:r>
              <a:rPr lang="en-US" sz="2600" b="1" dirty="0"/>
              <a:t>Query Optimization:</a:t>
            </a:r>
            <a:r>
              <a:rPr lang="en-US" sz="2600" dirty="0"/>
              <a:t> Ensuring fast query response times for interactive analysis.</a:t>
            </a:r>
          </a:p>
          <a:p>
            <a:pPr lvl="1" algn="just"/>
            <a:r>
              <a:rPr lang="en-US" sz="2600" b="1" dirty="0"/>
              <a:t>System Performance:</a:t>
            </a:r>
            <a:r>
              <a:rPr lang="en-US" sz="2600" dirty="0"/>
              <a:t> Optimizing the performance of the entire BI system.</a:t>
            </a:r>
          </a:p>
          <a:p>
            <a:pPr lvl="1"/>
            <a:endParaRPr lang="en-US" sz="2600" dirty="0" smtClean="0"/>
          </a:p>
          <a:p>
            <a:pPr lvl="1"/>
            <a:endParaRPr lang="en-US" sz="2600" dirty="0" smtClean="0"/>
          </a:p>
          <a:p>
            <a:pPr marL="0" indent="0">
              <a:buNone/>
            </a:pPr>
            <a:endParaRPr lang="en-US" dirty="0"/>
          </a:p>
        </p:txBody>
      </p:sp>
    </p:spTree>
    <p:extLst>
      <p:ext uri="{BB962C8B-B14F-4D97-AF65-F5344CB8AC3E}">
        <p14:creationId xmlns:p14="http://schemas.microsoft.com/office/powerpoint/2010/main" val="3523292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Fitting BI Solutions into Existing Infrastructure</a:t>
            </a:r>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304800" y="1003298"/>
            <a:ext cx="8229600" cy="5582720"/>
          </a:xfrm>
        </p:spPr>
        <p:txBody>
          <a:bodyPr>
            <a:normAutofit/>
          </a:bodyPr>
          <a:lstStyle/>
          <a:p>
            <a:r>
              <a:rPr lang="en-US" sz="1800" b="1" dirty="0"/>
              <a:t>Maintenance and Support:</a:t>
            </a:r>
            <a:endParaRPr lang="en-US" sz="1800" dirty="0"/>
          </a:p>
          <a:p>
            <a:pPr marL="0" indent="0">
              <a:buNone/>
            </a:pPr>
            <a:r>
              <a:rPr lang="en-US" sz="1800" b="1" dirty="0" smtClean="0"/>
              <a:t>       -  Vendor </a:t>
            </a:r>
            <a:r>
              <a:rPr lang="en-US" sz="1800" b="1" dirty="0"/>
              <a:t>Support:</a:t>
            </a:r>
            <a:r>
              <a:rPr lang="en-US" sz="1800" dirty="0"/>
              <a:t> Choosing vendors that offer reliable support and maintenance </a:t>
            </a:r>
            <a:r>
              <a:rPr lang="en-US" sz="1800" dirty="0" smtClean="0"/>
              <a:t>services.</a:t>
            </a:r>
          </a:p>
          <a:p>
            <a:pPr marL="0" indent="0">
              <a:buNone/>
            </a:pPr>
            <a:r>
              <a:rPr lang="en-US" sz="1800" b="1" dirty="0" smtClean="0"/>
              <a:t>       -Internal </a:t>
            </a:r>
            <a:r>
              <a:rPr lang="en-US" sz="1800" b="1" dirty="0"/>
              <a:t>Expertise:</a:t>
            </a:r>
            <a:r>
              <a:rPr lang="en-US" sz="1800" dirty="0"/>
              <a:t> Building internal expertise to manage and maintain the BI system.</a:t>
            </a:r>
          </a:p>
          <a:p>
            <a:pPr marL="457200" lvl="1" indent="0">
              <a:buNone/>
            </a:pPr>
            <a:endParaRPr lang="en-US" sz="2600" dirty="0" smtClean="0"/>
          </a:p>
          <a:p>
            <a:pPr lvl="1"/>
            <a:endParaRPr lang="en-US" sz="2600" dirty="0" smtClean="0"/>
          </a:p>
          <a:p>
            <a:pPr marL="0" indent="0">
              <a:buNone/>
            </a:pPr>
            <a:endParaRPr lang="en-US" dirty="0"/>
          </a:p>
        </p:txBody>
      </p:sp>
    </p:spTree>
    <p:extLst>
      <p:ext uri="{BB962C8B-B14F-4D97-AF65-F5344CB8AC3E}">
        <p14:creationId xmlns:p14="http://schemas.microsoft.com/office/powerpoint/2010/main" val="393769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dirty="0">
              <a:solidFill>
                <a:schemeClr val="tx1"/>
              </a:solidFill>
            </a:endParaRPr>
          </a:p>
        </p:txBody>
      </p:sp>
      <p:sp>
        <p:nvSpPr>
          <p:cNvPr id="14" name="Title 1">
            <a:extLst>
              <a:ext uri="{FF2B5EF4-FFF2-40B4-BE49-F238E27FC236}">
                <a16:creationId xmlns:a16="http://schemas.microsoft.com/office/drawing/2014/main" id="{D2283B93-54FE-41F0-81CE-7D376FC42D7B}"/>
              </a:ext>
            </a:extLst>
          </p:cNvPr>
          <p:cNvSpPr txBox="1">
            <a:spLocks/>
          </p:cNvSpPr>
          <p:nvPr/>
        </p:nvSpPr>
        <p:spPr>
          <a:xfrm>
            <a:off x="1642211" y="0"/>
            <a:ext cx="7501789" cy="692696"/>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sp>
        <p:nvSpPr>
          <p:cNvPr id="2" name="Footer Placeholder 1">
            <a:extLst>
              <a:ext uri="{FF2B5EF4-FFF2-40B4-BE49-F238E27FC236}">
                <a16:creationId xmlns:a16="http://schemas.microsoft.com/office/drawing/2014/main" id="{DDD2A9D4-8C20-EB1B-2433-669D7C56B239}"/>
              </a:ext>
            </a:extLst>
          </p:cNvPr>
          <p:cNvSpPr>
            <a:spLocks noGrp="1"/>
          </p:cNvSpPr>
          <p:nvPr>
            <p:ph type="ftr" sz="quarter" idx="11"/>
          </p:nvPr>
        </p:nvSpPr>
        <p:spPr>
          <a:xfrm>
            <a:off x="1905000" y="6356350"/>
            <a:ext cx="5715000" cy="365125"/>
          </a:xfrm>
        </p:spPr>
        <p:txBody>
          <a:bodyPr/>
          <a:lstStyle/>
          <a:p>
            <a:r>
              <a:rPr lang="en-US" smtClean="0"/>
              <a:t>Garima Dhawan  ACSDS0602   BIDV  Unit-1  </a:t>
            </a:r>
            <a:endParaRPr lang="en-US" dirty="0"/>
          </a:p>
        </p:txBody>
      </p:sp>
      <p:pic>
        <p:nvPicPr>
          <p:cNvPr id="3" name="Picture 2"/>
          <p:cNvPicPr>
            <a:picLocks noChangeAspect="1"/>
          </p:cNvPicPr>
          <p:nvPr/>
        </p:nvPicPr>
        <p:blipFill>
          <a:blip r:embed="rId3"/>
          <a:stretch>
            <a:fillRect/>
          </a:stretch>
        </p:blipFill>
        <p:spPr>
          <a:xfrm>
            <a:off x="742415" y="1161733"/>
            <a:ext cx="7659169" cy="4534533"/>
          </a:xfrm>
          <a:prstGeom prst="rect">
            <a:avLst/>
          </a:prstGeom>
        </p:spPr>
      </p:pic>
      <p:sp>
        <p:nvSpPr>
          <p:cNvPr id="4" name="Date Placeholder 3"/>
          <p:cNvSpPr>
            <a:spLocks noGrp="1"/>
          </p:cNvSpPr>
          <p:nvPr>
            <p:ph type="dt" sz="half" idx="10"/>
          </p:nvPr>
        </p:nvSpPr>
        <p:spPr/>
        <p:txBody>
          <a:bodyPr/>
          <a:lstStyle/>
          <a:p>
            <a:fld id="{3653AF7C-2C69-4A02-AFCA-A1BAA5A55625}" type="datetime1">
              <a:rPr lang="en-IN" smtClean="0"/>
              <a:t>05-02-2025</a:t>
            </a:fld>
            <a:endParaRPr lang="en-US"/>
          </a:p>
        </p:txBody>
      </p:sp>
      <p:pic>
        <p:nvPicPr>
          <p:cNvPr id="5" name="Picture 4"/>
          <p:cNvPicPr>
            <a:picLocks noChangeAspect="1"/>
          </p:cNvPicPr>
          <p:nvPr/>
        </p:nvPicPr>
        <p:blipFill>
          <a:blip r:embed="rId4"/>
          <a:stretch>
            <a:fillRect/>
          </a:stretch>
        </p:blipFill>
        <p:spPr>
          <a:xfrm>
            <a:off x="105127" y="87830"/>
            <a:ext cx="1475488" cy="827637"/>
          </a:xfrm>
          <a:prstGeom prst="rect">
            <a:avLst/>
          </a:prstGeom>
        </p:spPr>
      </p:pic>
    </p:spTree>
    <p:extLst>
      <p:ext uri="{BB962C8B-B14F-4D97-AF65-F5344CB8AC3E}">
        <p14:creationId xmlns:p14="http://schemas.microsoft.com/office/powerpoint/2010/main" val="403646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580614" y="-6096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solidFill>
                  <a:schemeClr val="tx1"/>
                </a:solidFill>
              </a:rPr>
              <a:t>BI Components and architecture</a:t>
            </a:r>
            <a:endParaRPr lang="en-US" dirty="0"/>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457200" y="773630"/>
            <a:ext cx="8229600" cy="5352534"/>
          </a:xfrm>
        </p:spPr>
        <p:txBody>
          <a:bodyPr>
            <a:normAutofit/>
          </a:bodyPr>
          <a:lstStyle/>
          <a:p>
            <a:pPr marL="0" indent="0">
              <a:buNone/>
            </a:pPr>
            <a:r>
              <a:rPr lang="en-US" sz="1800" dirty="0"/>
              <a:t>Business intelligence architecture is made up of a number of parts that work together to help organizations gain useful insights from their data. Each element plays a significant role in the overall design, supporting data processing, analysis, and decision-making</a:t>
            </a:r>
            <a:r>
              <a:rPr lang="en-US" sz="1800" dirty="0" smtClean="0"/>
              <a:t>.</a:t>
            </a:r>
          </a:p>
          <a:p>
            <a:pPr marL="0" indent="0">
              <a:buNone/>
            </a:pPr>
            <a:endParaRPr lang="en-US" sz="1800" dirty="0" smtClean="0"/>
          </a:p>
          <a:p>
            <a:pPr marL="0" indent="0">
              <a:buNone/>
            </a:pPr>
            <a:endParaRPr lang="en-US" sz="1800" dirty="0"/>
          </a:p>
        </p:txBody>
      </p:sp>
      <p:pic>
        <p:nvPicPr>
          <p:cNvPr id="12" name="Picture 11"/>
          <p:cNvPicPr>
            <a:picLocks noChangeAspect="1"/>
          </p:cNvPicPr>
          <p:nvPr/>
        </p:nvPicPr>
        <p:blipFill>
          <a:blip r:embed="rId3"/>
          <a:stretch>
            <a:fillRect/>
          </a:stretch>
        </p:blipFill>
        <p:spPr>
          <a:xfrm>
            <a:off x="157657" y="2209800"/>
            <a:ext cx="8376743" cy="2313577"/>
          </a:xfrm>
          <a:prstGeom prst="rect">
            <a:avLst/>
          </a:prstGeom>
        </p:spPr>
      </p:pic>
      <p:sp>
        <p:nvSpPr>
          <p:cNvPr id="13" name="Rectangle 12"/>
          <p:cNvSpPr/>
          <p:nvPr/>
        </p:nvSpPr>
        <p:spPr>
          <a:xfrm>
            <a:off x="533400" y="4114800"/>
            <a:ext cx="8001000" cy="2585323"/>
          </a:xfrm>
          <a:prstGeom prst="rect">
            <a:avLst/>
          </a:prstGeom>
        </p:spPr>
        <p:txBody>
          <a:bodyPr wrap="square">
            <a:spAutoFit/>
          </a:bodyPr>
          <a:lstStyle/>
          <a:p>
            <a:pPr algn="just"/>
            <a:endParaRPr lang="en-US" dirty="0">
              <a:solidFill>
                <a:srgbClr val="3A3A3A"/>
              </a:solidFill>
            </a:endParaRPr>
          </a:p>
          <a:p>
            <a:pPr algn="just">
              <a:buFont typeface="+mj-lt"/>
              <a:buAutoNum type="arabicPeriod"/>
            </a:pPr>
            <a:r>
              <a:rPr lang="en-US" b="1" dirty="0">
                <a:solidFill>
                  <a:srgbClr val="3A3A3A"/>
                </a:solidFill>
              </a:rPr>
              <a:t>Data Sources:</a:t>
            </a:r>
            <a:r>
              <a:rPr lang="en-US" dirty="0">
                <a:solidFill>
                  <a:srgbClr val="3A3A3A"/>
                </a:solidFill>
              </a:rPr>
              <a:t> The core components of a business intelligence architecture are data sources. They comprise both internal systems (such as databases, ERP, and CRM systems) and external sources (such as social media, market research data, and web analytics). These sources offer the raw data needed for analysis and decision-making. The format and structure of the data may vary, necessitating the use of </a:t>
            </a:r>
            <a:r>
              <a:rPr lang="en-US" dirty="0" smtClean="0">
                <a:solidFill>
                  <a:srgbClr val="3A3A3A"/>
                </a:solidFill>
              </a:rPr>
              <a:t>proper extraction </a:t>
            </a:r>
            <a:r>
              <a:rPr lang="en-US" dirty="0">
                <a:solidFill>
                  <a:srgbClr val="3A3A3A"/>
                </a:solidFill>
              </a:rPr>
              <a:t>and integration procedures</a:t>
            </a:r>
            <a:r>
              <a:rPr lang="en-US" dirty="0" smtClean="0">
                <a:solidFill>
                  <a:srgbClr val="3A3A3A"/>
                </a:solidFill>
              </a:rPr>
              <a:t>.</a:t>
            </a:r>
          </a:p>
          <a:p>
            <a:pPr algn="just"/>
            <a:r>
              <a:rPr lang="en-US" dirty="0">
                <a:solidFill>
                  <a:srgbClr val="3A3A3A"/>
                </a:solidFill>
                <a:latin typeface="Roboto"/>
              </a:rPr>
              <a:t/>
            </a:r>
            <a:br>
              <a:rPr lang="en-US" dirty="0">
                <a:solidFill>
                  <a:srgbClr val="3A3A3A"/>
                </a:solidFill>
                <a:latin typeface="Roboto"/>
              </a:rPr>
            </a:br>
            <a:endParaRPr lang="en-US" b="0" i="0" dirty="0">
              <a:solidFill>
                <a:srgbClr val="3A3A3A"/>
              </a:solidFill>
              <a:effectLst/>
              <a:latin typeface="Roboto"/>
            </a:endParaRPr>
          </a:p>
        </p:txBody>
      </p:sp>
    </p:spTree>
    <p:extLst>
      <p:ext uri="{BB962C8B-B14F-4D97-AF65-F5344CB8AC3E}">
        <p14:creationId xmlns:p14="http://schemas.microsoft.com/office/powerpoint/2010/main" val="4019343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580614" y="-6096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solidFill>
                  <a:schemeClr val="tx1"/>
                </a:solidFill>
              </a:rPr>
              <a:t>BI Components and architecture</a:t>
            </a:r>
            <a:endParaRPr lang="en-US" dirty="0"/>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381000" y="915468"/>
            <a:ext cx="8305800" cy="5210696"/>
          </a:xfrm>
        </p:spPr>
        <p:txBody>
          <a:bodyPr>
            <a:normAutofit/>
          </a:bodyPr>
          <a:lstStyle/>
          <a:p>
            <a:pPr algn="just"/>
            <a:r>
              <a:rPr lang="en-US" sz="1800" dirty="0"/>
              <a:t>Unstructured, partially structured, or structured data may be present in the data sources. Semi-structured and unstructured data are more flexible in nature and may need extra processing and normalization, whereas structured data refers to well-defined and organized data with a preset format. Effective data integration and analysis require a thorough understanding of the properties and formats of the data sources.</a:t>
            </a:r>
          </a:p>
          <a:p>
            <a:pPr marL="0" indent="0" algn="just">
              <a:buNone/>
            </a:pPr>
            <a:r>
              <a:rPr lang="en-US" sz="1800" b="1" dirty="0" smtClean="0"/>
              <a:t>2. Data </a:t>
            </a:r>
            <a:r>
              <a:rPr lang="en-US" sz="1800" b="1" dirty="0"/>
              <a:t>Integration Tools:</a:t>
            </a:r>
            <a:r>
              <a:rPr lang="en-US" sz="1800" dirty="0"/>
              <a:t> Data Integration Tools are responsible for extracting, transforming, and loading (ETL) data from various sources into the Business Intelligence system. These technologies make it possible to clean, combine, and integrate data, guaranteeing its consistency and quality. They manage data transformations, automate the gathering process, and provide easy data loading into the data retention </a:t>
            </a:r>
            <a:r>
              <a:rPr lang="en-US" sz="1800" dirty="0" err="1" smtClean="0"/>
              <a:t>layer.Data</a:t>
            </a:r>
            <a:r>
              <a:rPr lang="en-US" sz="1800" dirty="0" smtClean="0"/>
              <a:t> </a:t>
            </a:r>
            <a:r>
              <a:rPr lang="en-US" sz="1800" dirty="0"/>
              <a:t>quality checks and validations are carried out throughout the integration process to find and fix any discrepancies or mistakes. Data enrichment, in which extra data from outside sources is added to improve the already-existing datasets, may also be a part of it. The data must be appropriately formatted, standardized, and connected for </a:t>
            </a:r>
            <a:r>
              <a:rPr lang="en-US" sz="1800" dirty="0" smtClean="0"/>
              <a:t>effecti</a:t>
            </a:r>
            <a:r>
              <a:rPr lang="en-US" sz="1800" dirty="0"/>
              <a:t>ve analysis and reporting, which is accomplished during the integration phase.</a:t>
            </a:r>
          </a:p>
          <a:p>
            <a:pPr marL="0" indent="0">
              <a:buNone/>
            </a:pPr>
            <a:endParaRPr lang="en-US" dirty="0"/>
          </a:p>
        </p:txBody>
      </p:sp>
    </p:spTree>
    <p:extLst>
      <p:ext uri="{BB962C8B-B14F-4D97-AF65-F5344CB8AC3E}">
        <p14:creationId xmlns:p14="http://schemas.microsoft.com/office/powerpoint/2010/main" val="1092839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580614" y="-6096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solidFill>
                  <a:schemeClr val="tx1"/>
                </a:solidFill>
              </a:rPr>
              <a:t>BI Components and architecture</a:t>
            </a:r>
            <a:endParaRPr lang="en-US" dirty="0"/>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304800" y="915468"/>
            <a:ext cx="8382000" cy="5210696"/>
          </a:xfrm>
        </p:spPr>
        <p:txBody>
          <a:bodyPr>
            <a:normAutofit/>
          </a:bodyPr>
          <a:lstStyle/>
          <a:p>
            <a:pPr marL="0" indent="0" algn="just">
              <a:buNone/>
            </a:pPr>
            <a:r>
              <a:rPr lang="en-US" sz="1900" b="1" dirty="0" smtClean="0"/>
              <a:t>3.Data </a:t>
            </a:r>
            <a:r>
              <a:rPr lang="en-US" sz="1900" b="1" dirty="0"/>
              <a:t>Warehouse:</a:t>
            </a:r>
            <a:r>
              <a:rPr lang="en-US" sz="1900" dirty="0"/>
              <a:t> A data warehouse functions as a centralized repository that houses integrated and well-structured data derived from various sources. Its primary purpose is to support analytical processing, enabling efficient querying and reporting. To enhance data retrieval and analysis, data warehouses employ techniques such as indexing, segmentation, and data compression. They offer a historical perspective and serve as a foundational element for data modeling and research endeavors.</a:t>
            </a:r>
          </a:p>
          <a:p>
            <a:pPr marL="0" indent="0" algn="just">
              <a:buNone/>
            </a:pPr>
            <a:r>
              <a:rPr lang="en-US" sz="1900" b="1" dirty="0" smtClean="0"/>
              <a:t>4.OLAP </a:t>
            </a:r>
            <a:r>
              <a:rPr lang="en-US" sz="1900" b="1" dirty="0"/>
              <a:t>Cubes and Data Modeling: </a:t>
            </a:r>
            <a:r>
              <a:rPr lang="en-US" sz="1900" dirty="0"/>
              <a:t>Data modeling involves the creation of logical representations for the data stored within the data warehouse. Popular techniques for dimensional modeling include star schemas and snowflake schemas. These models establish relationships between variables, such as time, product, and customer, and outcomes, such as sales and revenue. Data models serve as the foundation for constructing multidimensional structures known as OLAP (Online Analytical Processing) Cubes, which facilitate efficient and interactive analysis of the data.</a:t>
            </a:r>
          </a:p>
          <a:p>
            <a:pPr marL="0" indent="0">
              <a:buNone/>
            </a:pPr>
            <a:endParaRPr lang="en-US" dirty="0"/>
          </a:p>
        </p:txBody>
      </p:sp>
    </p:spTree>
    <p:extLst>
      <p:ext uri="{BB962C8B-B14F-4D97-AF65-F5344CB8AC3E}">
        <p14:creationId xmlns:p14="http://schemas.microsoft.com/office/powerpoint/2010/main" val="580005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580614" y="-6096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solidFill>
                  <a:schemeClr val="tx1"/>
                </a:solidFill>
              </a:rPr>
              <a:t>BI Components and architecture</a:t>
            </a:r>
            <a:endParaRPr lang="en-US" dirty="0"/>
          </a:p>
        </p:txBody>
      </p:sp>
      <p:sp>
        <p:nvSpPr>
          <p:cNvPr id="2" name="Date Placeholder 1"/>
          <p:cNvSpPr>
            <a:spLocks noGrp="1"/>
          </p:cNvSpPr>
          <p:nvPr>
            <p:ph type="dt" sz="half" idx="10"/>
          </p:nvPr>
        </p:nvSpPr>
        <p:spPr/>
        <p:txBody>
          <a:bodyPr/>
          <a:lstStyle/>
          <a:p>
            <a:fld id="{2223480D-0178-4C41-A831-07ECEF2747E8}"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
        <p:nvSpPr>
          <p:cNvPr id="4" name="Content Placeholder 3"/>
          <p:cNvSpPr>
            <a:spLocks noGrp="1"/>
          </p:cNvSpPr>
          <p:nvPr>
            <p:ph idx="1"/>
          </p:nvPr>
        </p:nvSpPr>
        <p:spPr>
          <a:xfrm>
            <a:off x="457200" y="773630"/>
            <a:ext cx="8229600" cy="5352534"/>
          </a:xfrm>
        </p:spPr>
        <p:txBody>
          <a:bodyPr>
            <a:normAutofit fontScale="92500" lnSpcReduction="10000"/>
          </a:bodyPr>
          <a:lstStyle/>
          <a:p>
            <a:pPr marL="0" indent="0">
              <a:buNone/>
            </a:pPr>
            <a:r>
              <a:rPr lang="en-US" sz="2100" b="1" dirty="0" smtClean="0"/>
              <a:t>5.Business </a:t>
            </a:r>
            <a:r>
              <a:rPr lang="en-US" sz="2100" b="1" dirty="0"/>
              <a:t>Analytics Tools:</a:t>
            </a:r>
            <a:r>
              <a:rPr lang="en-US" sz="2100" dirty="0"/>
              <a:t> The term “business analytics tools” encompasses a diverse array of software applications employed for data analysis and generating valuable insights. These resources encompass predictive modeling software, platforms for machine learning, and programs for statistical analysis. They empower users to explore data, identify patterns, perform complex calculations, and develop models to support decision-making processes.</a:t>
            </a:r>
          </a:p>
          <a:p>
            <a:pPr marL="0" indent="0">
              <a:buNone/>
            </a:pPr>
            <a:r>
              <a:rPr lang="en-US" sz="2100" b="1" dirty="0" smtClean="0"/>
              <a:t>6.Reporting </a:t>
            </a:r>
            <a:r>
              <a:rPr lang="en-US" sz="2100" b="1" dirty="0"/>
              <a:t>and Visualization Tools:</a:t>
            </a:r>
            <a:r>
              <a:rPr lang="en-US" sz="2100" dirty="0"/>
              <a:t> Reporting and Visualization Tools offer an intuitive user interface for aesthetically appealing and meaningfully displaying analyzed data. They consist of reporting systems, interactive visualization software, and </a:t>
            </a:r>
            <a:r>
              <a:rPr lang="en-US" sz="2100" dirty="0" err="1"/>
              <a:t>dashboarding</a:t>
            </a:r>
            <a:r>
              <a:rPr lang="en-US" sz="2100" dirty="0"/>
              <a:t> tools. With the help of these tools, users may produce personalized reports, interactive charts, and visual dashboards that improve decision-making and enable data exploration</a:t>
            </a:r>
            <a:r>
              <a:rPr lang="en-US" sz="2100" dirty="0" smtClean="0"/>
              <a:t>.</a:t>
            </a:r>
          </a:p>
          <a:p>
            <a:pPr marL="0" indent="0">
              <a:buNone/>
            </a:pPr>
            <a:r>
              <a:rPr lang="en-US" sz="2100" b="1" dirty="0" smtClean="0"/>
              <a:t>7.Data </a:t>
            </a:r>
            <a:r>
              <a:rPr lang="en-US" sz="2100" b="1" dirty="0"/>
              <a:t>Security and Governance:</a:t>
            </a:r>
            <a:r>
              <a:rPr lang="en-US" sz="2100" dirty="0"/>
              <a:t> Vital elements of the business intelligence architecture are data security and governance. They entail putting policies into place to guarantee the availability, confidentiality, and integrity of data. This comprises data encryption, data masking, access restrictions, and auditing tools. Additionally, data governance practices ensure compliance with regulatory requirements and establish data quality standards.</a:t>
            </a:r>
          </a:p>
          <a:p>
            <a:endParaRPr lang="en-US" sz="1900" dirty="0"/>
          </a:p>
          <a:p>
            <a:pPr marL="0" indent="0">
              <a:buNone/>
            </a:pPr>
            <a:endParaRPr lang="en-US" dirty="0"/>
          </a:p>
        </p:txBody>
      </p:sp>
    </p:spTree>
    <p:extLst>
      <p:ext uri="{BB962C8B-B14F-4D97-AF65-F5344CB8AC3E}">
        <p14:creationId xmlns:p14="http://schemas.microsoft.com/office/powerpoint/2010/main" val="4016870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algn="just"/>
            <a:r>
              <a:rPr lang="en-US" sz="1800" dirty="0"/>
              <a:t>When you first start to implement the business intelligence technology strategy, it may be sufficient to host all your BI components on a single server. In my experience, a single powerful off-the-shelf server is preferable to several budget servers. I make this point because hardware virtualization enables server administrators to deploy server instances with a lower specification than a modern laptop. These small servers are not appropriate for BI development.</a:t>
            </a:r>
            <a:br>
              <a:rPr lang="en-US" sz="1800" dirty="0"/>
            </a:br>
            <a:r>
              <a:rPr lang="en-US" sz="1800" dirty="0"/>
              <a:t>BI tools are resource hungry – we measure their efficiency in person-hours and business value, not CPU cycles. </a:t>
            </a:r>
          </a:p>
          <a:p>
            <a:pPr algn="just"/>
            <a:r>
              <a:rPr lang="en-US" sz="1800" dirty="0"/>
              <a:t>The resource utilization pattern of BI is different from operational systems. The server will either be 80%+ utilized or not at all. It is common to schedule ETL jobs overnight, regular report processing in the early morning, with ad hoc querying and analytics running during the day. With server utilization staggered over the course of the day, it makes sense that each discrete process has access to all the available hardware resources  We will consider these in the sub sections below.</a:t>
            </a:r>
          </a:p>
          <a:p>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676400" y="-38100"/>
            <a:ext cx="7467600" cy="8382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t>BI Components</a:t>
            </a:r>
            <a:endParaRPr lang="en-US" dirty="0"/>
          </a:p>
        </p:txBody>
      </p:sp>
      <p:sp>
        <p:nvSpPr>
          <p:cNvPr id="2" name="Date Placeholder 1"/>
          <p:cNvSpPr>
            <a:spLocks noGrp="1"/>
          </p:cNvSpPr>
          <p:nvPr>
            <p:ph type="dt" sz="half" idx="10"/>
          </p:nvPr>
        </p:nvSpPr>
        <p:spPr/>
        <p:txBody>
          <a:bodyPr/>
          <a:lstStyle/>
          <a:p>
            <a:fld id="{B419BF1F-997E-4287-8C23-A4EAF9774C70}"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756149"/>
          </a:xfrm>
        </p:spPr>
        <p:txBody>
          <a:bodyPr>
            <a:normAutofit/>
          </a:bodyPr>
          <a:lstStyle/>
          <a:p>
            <a:pPr marL="0" indent="0" algn="just">
              <a:buNone/>
            </a:pPr>
            <a:r>
              <a:rPr lang="en-US" sz="2000" b="1" dirty="0">
                <a:latin typeface="+mj-lt"/>
              </a:rPr>
              <a:t>                                   </a:t>
            </a:r>
            <a:r>
              <a:rPr lang="en-US" sz="2000" dirty="0"/>
              <a:t>ONLINE ANALYTICAL PROCESSING (OLAP)</a:t>
            </a:r>
          </a:p>
          <a:p>
            <a:pPr marL="0" indent="0" algn="just">
              <a:buNone/>
            </a:pPr>
            <a:endParaRPr lang="en-US" sz="2000" b="1" dirty="0">
              <a:latin typeface="+mj-lt"/>
            </a:endParaRPr>
          </a:p>
          <a:p>
            <a:pPr algn="just"/>
            <a:r>
              <a:rPr lang="en-US" sz="1800" dirty="0"/>
              <a:t>OLAP analyzes business information in a multi-dimensional manner to assist with complex calculations, trend analysis, and data modeling. With OLAP, the end-user gets an opportunity to analyze specific data in multiple dimensions to obtain the necessary insight for making a decision.</a:t>
            </a:r>
          </a:p>
          <a:p>
            <a:pPr algn="just"/>
            <a:r>
              <a:rPr lang="en-US" sz="1800" dirty="0"/>
              <a:t>Businesses are constantly bringing information together to perform different analysis. They have a sharp need to get all the data in one place to achieve an accurate and reliable understanding of different aspects of the data. OLAP can help them achieve just that: get quick access to multi-dimensional analysis results.</a:t>
            </a:r>
          </a:p>
          <a:p>
            <a:pPr algn="just"/>
            <a:r>
              <a:rPr lang="en-US" sz="1800" dirty="0"/>
              <a:t>This technology stands behind the majority of business intelligence applications. It deals with data discovery as well as capabilities for report viewing, complex calculations for analytics, and assistance with “what if” scenario planning</a:t>
            </a:r>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752600" y="0"/>
            <a:ext cx="73914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BI Components</a:t>
            </a:r>
          </a:p>
        </p:txBody>
      </p:sp>
      <p:sp>
        <p:nvSpPr>
          <p:cNvPr id="2" name="Date Placeholder 1"/>
          <p:cNvSpPr>
            <a:spLocks noGrp="1"/>
          </p:cNvSpPr>
          <p:nvPr>
            <p:ph type="dt" sz="half" idx="10"/>
          </p:nvPr>
        </p:nvSpPr>
        <p:spPr/>
        <p:txBody>
          <a:bodyPr/>
          <a:lstStyle/>
          <a:p>
            <a:fld id="{C18DEEA1-8CF9-4F15-9018-225264CCDBA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26128"/>
            <a:ext cx="8610600" cy="4900036"/>
          </a:xfrm>
        </p:spPr>
        <p:txBody>
          <a:bodyPr>
            <a:normAutofit/>
          </a:bodyPr>
          <a:lstStyle/>
          <a:p>
            <a:pPr marL="0" indent="0">
              <a:buNone/>
            </a:pPr>
            <a:r>
              <a:rPr lang="en-US" dirty="0"/>
              <a:t>                      </a:t>
            </a:r>
            <a:r>
              <a:rPr lang="en-US" sz="2000" dirty="0">
                <a:latin typeface="+mj-lt"/>
              </a:rPr>
              <a:t>CORPORATE PERFORMANCE MANAGEMENT</a:t>
            </a:r>
          </a:p>
          <a:p>
            <a:pPr marL="0" indent="0">
              <a:buNone/>
            </a:pPr>
            <a:endParaRPr lang="en-US" sz="2000" dirty="0">
              <a:latin typeface="+mj-lt"/>
            </a:endParaRPr>
          </a:p>
          <a:p>
            <a:pPr algn="just"/>
            <a:r>
              <a:rPr lang="en-US" sz="1800" dirty="0"/>
              <a:t>Corporate Performance Management (CPM) encompasses methods, metrics, activities, and systems, which are used to monitor and manage the business performance of a company. CPM software processes the focused information to turn it into operational plans.</a:t>
            </a:r>
          </a:p>
          <a:p>
            <a:pPr algn="just"/>
            <a:r>
              <a:rPr lang="en-US" sz="1800" dirty="0"/>
              <a:t>This process and methodology offer business owners an integrated approach to planning, forecasting for finance, sales, marketing, HR, and operations. When this methodology is implemented, it joins company strategies with plans and executions, thus helping a business succeed and improve.</a:t>
            </a:r>
          </a:p>
          <a:p>
            <a:pPr algn="just"/>
            <a:r>
              <a:rPr lang="en-US" sz="1800" dirty="0"/>
              <a:t>CPM is an important component of business intelligence for companies that are looking for such changes as budget remodeling, cost-cutting, upgrading organization strategy, better KPIs alignment, and improving the process of financial planning</a:t>
            </a:r>
            <a:r>
              <a:rPr lang="en-US" sz="3300" dirty="0"/>
              <a:t>.</a:t>
            </a:r>
          </a:p>
          <a:p>
            <a:pPr marL="0" indent="0">
              <a:buNone/>
            </a:pPr>
            <a:endParaRPr lang="en-US" sz="2000" dirty="0">
              <a:latin typeface="+mj-lt"/>
            </a:endParaRPr>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noGrp="1"/>
          </p:cNvSpPr>
          <p:nvPr>
            <p:ph type="title"/>
          </p:nvPr>
        </p:nvSpPr>
        <p:spPr>
          <a:xfrm>
            <a:off x="1676400" y="1"/>
            <a:ext cx="7467600" cy="8382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BI Components</a:t>
            </a:r>
          </a:p>
        </p:txBody>
      </p:sp>
      <p:sp>
        <p:nvSpPr>
          <p:cNvPr id="2" name="Date Placeholder 1"/>
          <p:cNvSpPr>
            <a:spLocks noGrp="1"/>
          </p:cNvSpPr>
          <p:nvPr>
            <p:ph type="dt" sz="half" idx="10"/>
          </p:nvPr>
        </p:nvSpPr>
        <p:spPr/>
        <p:txBody>
          <a:bodyPr/>
          <a:lstStyle/>
          <a:p>
            <a:fld id="{6C736EBF-C7A2-4DB3-B521-9B9C5A2C315A}"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317046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4830763"/>
          </a:xfrm>
        </p:spPr>
        <p:txBody>
          <a:bodyPr>
            <a:normAutofit fontScale="92500"/>
          </a:bodyPr>
          <a:lstStyle/>
          <a:p>
            <a:pPr marL="0" indent="0">
              <a:buNone/>
            </a:pPr>
            <a:r>
              <a:rPr lang="en-US" sz="2000" dirty="0">
                <a:latin typeface="+mj-lt"/>
              </a:rPr>
              <a:t>                                         REAL-TIME BUSINESS INTELLIGENCE</a:t>
            </a:r>
          </a:p>
          <a:p>
            <a:pPr marL="0" indent="0">
              <a:buNone/>
            </a:pPr>
            <a:endParaRPr lang="en-US" sz="2000" dirty="0">
              <a:latin typeface="+mj-lt"/>
            </a:endParaRPr>
          </a:p>
          <a:p>
            <a:pPr algn="just"/>
            <a:r>
              <a:rPr lang="en-US" sz="1800" dirty="0"/>
              <a:t>Real-time business intelligence (RTBI) is used when sorting, and analyzing business data and operations have to be done at the collection stage. Real-time BI allows the company to get insights into the business process as quickly as possible to take strategic action.</a:t>
            </a:r>
          </a:p>
          <a:p>
            <a:pPr algn="just"/>
            <a:r>
              <a:rPr lang="en-US" sz="1800" dirty="0"/>
              <a:t>This BI component is demanded when live business insight is required, which is not a rarity in the fast-paced environment of some industries.</a:t>
            </a:r>
            <a:br>
              <a:rPr lang="en-US" sz="1800" dirty="0"/>
            </a:br>
            <a:r>
              <a:rPr lang="en-US" sz="1800" dirty="0"/>
              <a:t>RTBI is becoming especially popular in fast-paced modern society. Using software designed for RTBI, a company can create quick responses to real-time trends over email, apps, messengers, etc.</a:t>
            </a:r>
          </a:p>
          <a:p>
            <a:pPr algn="just"/>
            <a:endParaRPr lang="en-US" sz="1800" dirty="0"/>
          </a:p>
          <a:p>
            <a:pPr algn="just"/>
            <a:r>
              <a:rPr lang="en-US" sz="1900" dirty="0"/>
              <a:t>For example, RTBI can help create special offers at the most suitable time possible to get the highest conversion rate. Another example is limited-time specials for restaurants or supermarkets that have to do with perishable products and high demands at certain times of the day. All of the above can be done while the client is on the website and near one of the company’s physical locations.</a:t>
            </a:r>
          </a:p>
          <a:p>
            <a:pPr marL="0" indent="0">
              <a:buNone/>
            </a:pPr>
            <a:endParaRPr lang="en-US" sz="2000" dirty="0">
              <a:latin typeface="+mj-lt"/>
            </a:endParaRPr>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noGrp="1"/>
          </p:cNvSpPr>
          <p:nvPr>
            <p:ph type="title"/>
          </p:nvPr>
        </p:nvSpPr>
        <p:spPr>
          <a:xfrm>
            <a:off x="1752600" y="0"/>
            <a:ext cx="7315200" cy="8382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BI Components</a:t>
            </a:r>
          </a:p>
        </p:txBody>
      </p:sp>
      <p:sp>
        <p:nvSpPr>
          <p:cNvPr id="2" name="Date Placeholder 1"/>
          <p:cNvSpPr>
            <a:spLocks noGrp="1"/>
          </p:cNvSpPr>
          <p:nvPr>
            <p:ph type="dt" sz="half" idx="10"/>
          </p:nvPr>
        </p:nvSpPr>
        <p:spPr/>
        <p:txBody>
          <a:bodyPr/>
          <a:lstStyle/>
          <a:p>
            <a:fld id="{F746AFD0-9DD1-4BEE-B042-836CD7AF0572}"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991401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7800"/>
            <a:ext cx="8458201" cy="4756150"/>
          </a:xfrm>
        </p:spPr>
        <p:txBody>
          <a:bodyPr>
            <a:normAutofit/>
          </a:bodyPr>
          <a:lstStyle/>
          <a:p>
            <a:pPr marL="0" indent="0">
              <a:buNone/>
            </a:pPr>
            <a:r>
              <a:rPr lang="en-US" sz="2000" dirty="0">
                <a:latin typeface="+mj-lt"/>
              </a:rPr>
              <a:t>                                            DATA WAREHOUSING</a:t>
            </a:r>
          </a:p>
          <a:p>
            <a:pPr algn="just"/>
            <a:r>
              <a:rPr lang="en-US" sz="1800" dirty="0"/>
              <a:t>Data warehousing allows the business owner to go through different data subsets and examine components that could help make the right business decisions. For example, warehousing gives a user an opportunity to monitor certain sales information collected on Mondays for the past 50 weeks.</a:t>
            </a:r>
          </a:p>
          <a:p>
            <a:pPr algn="just"/>
            <a:r>
              <a:rPr lang="en-US" sz="1800" dirty="0"/>
              <a:t>It helps create important statistics about the business and the industry. Warehousing implies storing formidable amounts of data in numerous special ways, which could be useful for analysis.</a:t>
            </a:r>
          </a:p>
          <a:p>
            <a:pPr algn="just"/>
            <a:r>
              <a:rPr lang="en-US" sz="1800" dirty="0"/>
              <a:t>Different technologies exist to help the user take advantage of data warehousing quickly and effectively.</a:t>
            </a:r>
          </a:p>
          <a:p>
            <a:pPr marL="0" indent="0">
              <a:buNone/>
            </a:pPr>
            <a:endParaRPr lang="en-US" sz="2000" dirty="0">
              <a:latin typeface="+mj-lt"/>
            </a:endParaRPr>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noGrp="1"/>
          </p:cNvSpPr>
          <p:nvPr>
            <p:ph type="title"/>
          </p:nvPr>
        </p:nvSpPr>
        <p:spPr>
          <a:xfrm>
            <a:off x="1828800" y="1"/>
            <a:ext cx="7315200" cy="7620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BI Components</a:t>
            </a:r>
          </a:p>
        </p:txBody>
      </p:sp>
      <p:sp>
        <p:nvSpPr>
          <p:cNvPr id="2" name="Date Placeholder 1"/>
          <p:cNvSpPr>
            <a:spLocks noGrp="1"/>
          </p:cNvSpPr>
          <p:nvPr>
            <p:ph type="dt" sz="half" idx="10"/>
          </p:nvPr>
        </p:nvSpPr>
        <p:spPr/>
        <p:txBody>
          <a:bodyPr/>
          <a:lstStyle/>
          <a:p>
            <a:fld id="{5AE4A44F-A86B-4495-B406-098A799A6D67}"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192925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72001"/>
          </a:xfrm>
        </p:spPr>
        <p:txBody>
          <a:bodyPr>
            <a:normAutofit/>
          </a:bodyPr>
          <a:lstStyle/>
          <a:p>
            <a:pPr marL="0" indent="0">
              <a:buNone/>
            </a:pPr>
            <a:r>
              <a:rPr lang="en-US" sz="2000" dirty="0">
                <a:latin typeface="+mj-lt"/>
              </a:rPr>
              <a:t>                                                   DATA SOURCES</a:t>
            </a:r>
          </a:p>
          <a:p>
            <a:pPr algn="just">
              <a:buNone/>
            </a:pPr>
            <a:r>
              <a:rPr lang="en-US" sz="2000" dirty="0">
                <a:latin typeface="+mj-lt"/>
              </a:rPr>
              <a:t>      </a:t>
            </a:r>
            <a:r>
              <a:rPr lang="en-US" sz="1800" dirty="0"/>
              <a:t>For the business intelligence process and methodology to be integrated, it is important to have the right understanding of the data sources. Pulling raw data from different sources, internal and external is vital to the diverse analysis options.</a:t>
            </a:r>
          </a:p>
          <a:p>
            <a:pPr algn="just">
              <a:buNone/>
            </a:pPr>
            <a:r>
              <a:rPr lang="en-US" sz="1800" dirty="0"/>
              <a:t>      Companies tend to store huge amounts of operational data. BI needs to navigate between the data sources. In most companies, mainframe legacy systems create a foundation for the data centers because they can deal with large volumes of data. However, such data is usually difficult to procure since many legacy apps are often obsolete or proprietary.</a:t>
            </a:r>
            <a:endParaRPr lang="en-US" sz="1800" dirty="0">
              <a:latin typeface="+mj-lt"/>
            </a:endParaRPr>
          </a:p>
        </p:txBody>
      </p:sp>
      <p:sp>
        <p:nvSpPr>
          <p:cNvPr id="5" name="Footer Placeholder 4"/>
          <p:cNvSpPr>
            <a:spLocks noGrp="1"/>
          </p:cNvSpPr>
          <p:nvPr>
            <p:ph type="ftr" sz="quarter" idx="11"/>
          </p:nvPr>
        </p:nvSpPr>
        <p:spPr>
          <a:xfrm>
            <a:off x="1752600" y="6356350"/>
            <a:ext cx="6019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noGrp="1"/>
          </p:cNvSpPr>
          <p:nvPr>
            <p:ph type="title"/>
          </p:nvPr>
        </p:nvSpPr>
        <p:spPr>
          <a:xfrm>
            <a:off x="1828800" y="-38100"/>
            <a:ext cx="7315200" cy="8001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BI Components</a:t>
            </a:r>
          </a:p>
        </p:txBody>
      </p:sp>
      <p:sp>
        <p:nvSpPr>
          <p:cNvPr id="2" name="Date Placeholder 1"/>
          <p:cNvSpPr>
            <a:spLocks noGrp="1"/>
          </p:cNvSpPr>
          <p:nvPr>
            <p:ph type="dt" sz="half" idx="10"/>
          </p:nvPr>
        </p:nvSpPr>
        <p:spPr/>
        <p:txBody>
          <a:bodyPr/>
          <a:lstStyle/>
          <a:p>
            <a:fld id="{535DBB00-C45C-4042-940C-D99147E8E2A1}" type="datetime1">
              <a:rPr lang="en-IN" smtClean="0"/>
              <a:t>05-02-2025</a:t>
            </a:fld>
            <a:endParaRPr lang="en-US"/>
          </a:p>
        </p:txBody>
      </p:sp>
      <p:pic>
        <p:nvPicPr>
          <p:cNvPr id="10" name="Picture 9"/>
          <p:cNvPicPr>
            <a:picLocks noChangeAspect="1"/>
          </p:cNvPicPr>
          <p:nvPr/>
        </p:nvPicPr>
        <p:blipFill>
          <a:blip r:embed="rId2"/>
          <a:stretch>
            <a:fillRect/>
          </a:stretch>
        </p:blipFill>
        <p:spPr>
          <a:xfrm>
            <a:off x="105127" y="76200"/>
            <a:ext cx="1475488" cy="827637"/>
          </a:xfrm>
          <a:prstGeom prst="rect">
            <a:avLst/>
          </a:prstGeom>
        </p:spPr>
      </p:pic>
    </p:spTree>
    <p:extLst>
      <p:ext uri="{BB962C8B-B14F-4D97-AF65-F5344CB8AC3E}">
        <p14:creationId xmlns:p14="http://schemas.microsoft.com/office/powerpoint/2010/main" val="1268520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rPr>
              <a:pPr marL="0" lvl="0" indent="0" algn="r" rtl="0">
                <a:spcBef>
                  <a:spcPts val="0"/>
                </a:spcBef>
                <a:spcAft>
                  <a:spcPts val="0"/>
                </a:spcAft>
                <a:buNone/>
              </a:pPr>
              <a:t>3</a:t>
            </a:fld>
            <a:endParaRPr>
              <a:solidFill>
                <a:schemeClr val="dk1"/>
              </a:solidFill>
            </a:endParaRPr>
          </a:p>
        </p:txBody>
      </p:sp>
      <p:sp>
        <p:nvSpPr>
          <p:cNvPr id="129" name="Google Shape;129;p3"/>
          <p:cNvSpPr txBox="1"/>
          <p:nvPr/>
        </p:nvSpPr>
        <p:spPr>
          <a:xfrm>
            <a:off x="1676400" y="0"/>
            <a:ext cx="7467600" cy="685800"/>
          </a:xfrm>
          <a:prstGeom prst="rect">
            <a:avLst/>
          </a:prstGeom>
          <a:solidFill>
            <a:schemeClr val="accent6">
              <a:lumMod val="20000"/>
              <a:lumOff val="8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US" sz="3000" b="0" i="0" u="none" strike="noStrike" cap="none">
                <a:solidFill>
                  <a:srgbClr val="000000"/>
                </a:solidFill>
                <a:latin typeface="Calibri"/>
                <a:ea typeface="Calibri"/>
                <a:cs typeface="Calibri"/>
                <a:sym typeface="Calibri"/>
              </a:rPr>
              <a:t>Course objective</a:t>
            </a:r>
            <a:endParaRPr/>
          </a:p>
        </p:txBody>
      </p:sp>
      <p:pic>
        <p:nvPicPr>
          <p:cNvPr id="130" name="Google Shape;130;p3"/>
          <p:cNvPicPr preferRelativeResize="0"/>
          <p:nvPr/>
        </p:nvPicPr>
        <p:blipFill rotWithShape="1">
          <a:blip r:embed="rId3">
            <a:alphaModFix/>
          </a:blip>
          <a:srcRect/>
          <a:stretch/>
        </p:blipFill>
        <p:spPr>
          <a:xfrm>
            <a:off x="1485900" y="1732361"/>
            <a:ext cx="6172200" cy="3393281"/>
          </a:xfrm>
          <a:prstGeom prst="rect">
            <a:avLst/>
          </a:prstGeom>
          <a:noFill/>
          <a:ln>
            <a:noFill/>
          </a:ln>
        </p:spPr>
      </p:pic>
      <p:graphicFrame>
        <p:nvGraphicFramePr>
          <p:cNvPr id="132" name="Google Shape;132;p3"/>
          <p:cNvGraphicFramePr/>
          <p:nvPr>
            <p:extLst>
              <p:ext uri="{D42A27DB-BD31-4B8C-83A1-F6EECF244321}">
                <p14:modId xmlns:p14="http://schemas.microsoft.com/office/powerpoint/2010/main" val="3880107304"/>
              </p:ext>
            </p:extLst>
          </p:nvPr>
        </p:nvGraphicFramePr>
        <p:xfrm>
          <a:off x="437761" y="959643"/>
          <a:ext cx="8477650" cy="3798547"/>
        </p:xfrm>
        <a:graphic>
          <a:graphicData uri="http://schemas.openxmlformats.org/drawingml/2006/table">
            <a:tbl>
              <a:tblPr firstRow="1" firstCol="1" bandRow="1">
                <a:noFill/>
              </a:tblPr>
              <a:tblGrid>
                <a:gridCol w="1723475">
                  <a:extLst>
                    <a:ext uri="{9D8B030D-6E8A-4147-A177-3AD203B41FA5}">
                      <a16:colId xmlns:a16="http://schemas.microsoft.com/office/drawing/2014/main" val="20000"/>
                    </a:ext>
                  </a:extLst>
                </a:gridCol>
                <a:gridCol w="4144800">
                  <a:extLst>
                    <a:ext uri="{9D8B030D-6E8A-4147-A177-3AD203B41FA5}">
                      <a16:colId xmlns:a16="http://schemas.microsoft.com/office/drawing/2014/main" val="20001"/>
                    </a:ext>
                  </a:extLst>
                </a:gridCol>
                <a:gridCol w="1180850">
                  <a:extLst>
                    <a:ext uri="{9D8B030D-6E8A-4147-A177-3AD203B41FA5}">
                      <a16:colId xmlns:a16="http://schemas.microsoft.com/office/drawing/2014/main" val="20002"/>
                    </a:ext>
                  </a:extLst>
                </a:gridCol>
                <a:gridCol w="1428525">
                  <a:extLst>
                    <a:ext uri="{9D8B030D-6E8A-4147-A177-3AD203B41FA5}">
                      <a16:colId xmlns:a16="http://schemas.microsoft.com/office/drawing/2014/main" val="20003"/>
                    </a:ext>
                  </a:extLst>
                </a:gridCol>
              </a:tblGrid>
              <a:tr h="411957">
                <a:tc gridSpan="2">
                  <a:txBody>
                    <a:bodyPr/>
                    <a:lstStyle/>
                    <a:p>
                      <a:pPr marL="0" marR="0" lvl="0" indent="0" algn="ctr" rtl="0">
                        <a:lnSpc>
                          <a:spcPct val="115000"/>
                        </a:lnSpc>
                        <a:spcBef>
                          <a:spcPts val="0"/>
                        </a:spcBef>
                        <a:spcAft>
                          <a:spcPts val="0"/>
                        </a:spcAft>
                        <a:buNone/>
                      </a:pPr>
                      <a:r>
                        <a:rPr lang="en-US" sz="1800" b="1" u="none" strike="noStrike" cap="none" dirty="0">
                          <a:latin typeface="Calibri"/>
                          <a:ea typeface="Calibri"/>
                          <a:cs typeface="Calibri"/>
                          <a:sym typeface="Calibri"/>
                        </a:rPr>
                        <a:t>B. TECH. (Data Science)</a:t>
                      </a:r>
                      <a:endParaRPr sz="1800" u="none" strike="noStrike" cap="none">
                        <a:latin typeface="Calibri"/>
                        <a:ea typeface="Calibri"/>
                        <a:cs typeface="Calibri"/>
                        <a:sym typeface="Calibri"/>
                      </a:endParaRPr>
                    </a:p>
                  </a:txBody>
                  <a:tcPr marL="51425" marR="51425" marT="0" marB="0"/>
                </a:tc>
                <a:tc hMerge="1">
                  <a:txBody>
                    <a:bodyPr/>
                    <a:lstStyle/>
                    <a:p>
                      <a:endParaRPr lang="en-US"/>
                    </a:p>
                  </a:txBody>
                  <a:tcPr/>
                </a:tc>
                <a:tc gridSpan="2">
                  <a:txBody>
                    <a:bodyPr/>
                    <a:lstStyle/>
                    <a:p>
                      <a:pPr marL="0" marR="0" lvl="0" indent="0" algn="l" rtl="0">
                        <a:spcBef>
                          <a:spcPts val="0"/>
                        </a:spcBef>
                        <a:spcAft>
                          <a:spcPts val="0"/>
                        </a:spcAft>
                        <a:buNone/>
                      </a:pPr>
                      <a:endParaRPr sz="1400"/>
                    </a:p>
                  </a:txBody>
                  <a:tcPr marL="68575" marR="68575" marT="34300" marB="34300"/>
                </a:tc>
                <a:tc hMerge="1">
                  <a:txBody>
                    <a:bodyPr/>
                    <a:lstStyle/>
                    <a:p>
                      <a:endParaRPr lang="en-US"/>
                    </a:p>
                  </a:txBody>
                  <a:tcPr/>
                </a:tc>
                <a:extLst>
                  <a:ext uri="{0D108BD9-81ED-4DB2-BD59-A6C34878D82A}">
                    <a16:rowId xmlns:a16="http://schemas.microsoft.com/office/drawing/2014/main" val="10000"/>
                  </a:ext>
                </a:extLst>
              </a:tr>
              <a:tr h="731782">
                <a:tc>
                  <a:txBody>
                    <a:bodyPr/>
                    <a:lstStyle/>
                    <a:p>
                      <a:pPr marL="0" marR="0" lvl="0" indent="0" algn="l" rtl="0">
                        <a:lnSpc>
                          <a:spcPct val="115000"/>
                        </a:lnSpc>
                        <a:spcBef>
                          <a:spcPts val="0"/>
                        </a:spcBef>
                        <a:spcAft>
                          <a:spcPts val="0"/>
                        </a:spcAft>
                        <a:buNone/>
                      </a:pPr>
                      <a:r>
                        <a:rPr lang="en-US" sz="1800" b="1">
                          <a:solidFill>
                            <a:schemeClr val="dk1"/>
                          </a:solidFill>
                          <a:latin typeface="Calibri"/>
                          <a:ea typeface="Calibri"/>
                          <a:cs typeface="Calibri"/>
                          <a:sym typeface="Calibri"/>
                        </a:rPr>
                        <a:t>Course code</a:t>
                      </a:r>
                      <a:endParaRPr sz="1800">
                        <a:solidFill>
                          <a:schemeClr val="dk1"/>
                        </a:solidFill>
                        <a:latin typeface="Calibri"/>
                        <a:ea typeface="Calibri"/>
                        <a:cs typeface="Calibri"/>
                        <a:sym typeface="Calibri"/>
                      </a:endParaRPr>
                    </a:p>
                  </a:txBody>
                  <a:tcPr marL="51425" marR="51425" marT="0" marB="0"/>
                </a:tc>
                <a:tc>
                  <a:txBody>
                    <a:bodyPr/>
                    <a:lstStyle/>
                    <a:p>
                      <a:pPr marL="0" marR="0" lvl="0" indent="0" algn="l" rtl="0">
                        <a:lnSpc>
                          <a:spcPct val="115000"/>
                        </a:lnSpc>
                        <a:spcBef>
                          <a:spcPts val="0"/>
                        </a:spcBef>
                        <a:spcAft>
                          <a:spcPts val="0"/>
                        </a:spcAft>
                        <a:buNone/>
                      </a:pPr>
                      <a:r>
                        <a:rPr lang="en-US" sz="1800" dirty="0">
                          <a:solidFill>
                            <a:schemeClr val="dk1"/>
                          </a:solidFill>
                          <a:latin typeface="Calibri"/>
                          <a:ea typeface="Calibri"/>
                          <a:cs typeface="Calibri"/>
                          <a:sym typeface="Calibri"/>
                        </a:rPr>
                        <a:t> </a:t>
                      </a:r>
                      <a:r>
                        <a:rPr lang="en-US" dirty="0" smtClean="0"/>
                        <a:t>ACSDS0602</a:t>
                      </a:r>
                      <a:endParaRPr sz="1800" dirty="0">
                        <a:solidFill>
                          <a:schemeClr val="dk1"/>
                        </a:solidFill>
                        <a:latin typeface="Calibri"/>
                        <a:ea typeface="Calibri"/>
                        <a:cs typeface="Calibri"/>
                        <a:sym typeface="Calibri"/>
                      </a:endParaRPr>
                    </a:p>
                  </a:txBody>
                  <a:tcPr marL="51425" marR="51425" marT="0" marB="0"/>
                </a:tc>
                <a:tc>
                  <a:txBody>
                    <a:bodyPr/>
                    <a:lstStyle/>
                    <a:p>
                      <a:pPr marL="0" marR="0" lvl="0" indent="0" algn="l" rtl="0">
                        <a:lnSpc>
                          <a:spcPct val="115000"/>
                        </a:lnSpc>
                        <a:spcBef>
                          <a:spcPts val="0"/>
                        </a:spcBef>
                        <a:spcAft>
                          <a:spcPts val="0"/>
                        </a:spcAft>
                        <a:buNone/>
                      </a:pPr>
                      <a:r>
                        <a:rPr lang="en-US" sz="1800" b="1"/>
                        <a:t>L     T      P</a:t>
                      </a:r>
                      <a:endParaRPr/>
                    </a:p>
                    <a:p>
                      <a:pPr marL="0" marR="0" lvl="0" indent="0" algn="l" rtl="0">
                        <a:lnSpc>
                          <a:spcPct val="115000"/>
                        </a:lnSpc>
                        <a:spcBef>
                          <a:spcPts val="0"/>
                        </a:spcBef>
                        <a:spcAft>
                          <a:spcPts val="0"/>
                        </a:spcAft>
                        <a:buNone/>
                      </a:pPr>
                      <a:r>
                        <a:rPr lang="en-US" sz="1800" b="1"/>
                        <a:t>3     0      0</a:t>
                      </a:r>
                      <a:endParaRPr sz="1800" b="1">
                        <a:latin typeface="Calibri"/>
                        <a:ea typeface="Calibri"/>
                        <a:cs typeface="Calibri"/>
                        <a:sym typeface="Calibri"/>
                      </a:endParaRPr>
                    </a:p>
                  </a:txBody>
                  <a:tcPr marL="51425" marR="51425" marT="0" marB="0"/>
                </a:tc>
                <a:tc>
                  <a:txBody>
                    <a:bodyPr/>
                    <a:lstStyle/>
                    <a:p>
                      <a:pPr marL="0" marR="0" lvl="0" indent="0" algn="ctr" rtl="0">
                        <a:lnSpc>
                          <a:spcPct val="115000"/>
                        </a:lnSpc>
                        <a:spcBef>
                          <a:spcPts val="0"/>
                        </a:spcBef>
                        <a:spcAft>
                          <a:spcPts val="0"/>
                        </a:spcAft>
                        <a:buNone/>
                      </a:pPr>
                      <a:r>
                        <a:rPr lang="en-US" sz="1800" b="1"/>
                        <a:t>Credits</a:t>
                      </a:r>
                      <a:endParaRPr/>
                    </a:p>
                    <a:p>
                      <a:pPr marL="0" marR="0" lvl="0" indent="0" algn="ctr" rtl="0">
                        <a:lnSpc>
                          <a:spcPct val="115000"/>
                        </a:lnSpc>
                        <a:spcBef>
                          <a:spcPts val="0"/>
                        </a:spcBef>
                        <a:spcAft>
                          <a:spcPts val="0"/>
                        </a:spcAft>
                        <a:buNone/>
                      </a:pPr>
                      <a:r>
                        <a:rPr lang="en-US" sz="1800" b="1"/>
                        <a:t>3</a:t>
                      </a:r>
                      <a:endParaRPr sz="1800" b="1">
                        <a:latin typeface="Calibri"/>
                        <a:ea typeface="Calibri"/>
                        <a:cs typeface="Calibri"/>
                        <a:sym typeface="Calibri"/>
                      </a:endParaRPr>
                    </a:p>
                  </a:txBody>
                  <a:tcPr marL="51425" marR="51425" marT="0" marB="0"/>
                </a:tc>
                <a:extLst>
                  <a:ext uri="{0D108BD9-81ED-4DB2-BD59-A6C34878D82A}">
                    <a16:rowId xmlns:a16="http://schemas.microsoft.com/office/drawing/2014/main" val="10001"/>
                  </a:ext>
                </a:extLst>
              </a:tr>
              <a:tr h="381000">
                <a:tc>
                  <a:txBody>
                    <a:bodyPr/>
                    <a:lstStyle/>
                    <a:p>
                      <a:pPr marL="0" marR="0" lvl="0" indent="0" algn="l" rtl="0">
                        <a:lnSpc>
                          <a:spcPct val="115000"/>
                        </a:lnSpc>
                        <a:spcBef>
                          <a:spcPts val="0"/>
                        </a:spcBef>
                        <a:spcAft>
                          <a:spcPts val="0"/>
                        </a:spcAft>
                        <a:buNone/>
                      </a:pPr>
                      <a:r>
                        <a:rPr lang="en-US" sz="1800" b="1">
                          <a:solidFill>
                            <a:schemeClr val="dk1"/>
                          </a:solidFill>
                          <a:latin typeface="Calibri"/>
                          <a:ea typeface="Calibri"/>
                          <a:cs typeface="Calibri"/>
                          <a:sym typeface="Calibri"/>
                        </a:rPr>
                        <a:t>Course title</a:t>
                      </a:r>
                      <a:endParaRPr sz="1800">
                        <a:solidFill>
                          <a:schemeClr val="dk1"/>
                        </a:solidFill>
                        <a:latin typeface="Calibri"/>
                        <a:ea typeface="Calibri"/>
                        <a:cs typeface="Calibri"/>
                        <a:sym typeface="Calibri"/>
                      </a:endParaRPr>
                    </a:p>
                  </a:txBody>
                  <a:tcPr marL="51425" marR="51425" marT="0" marB="0"/>
                </a:tc>
                <a:tc gridSpan="3">
                  <a:txBody>
                    <a:bodyPr/>
                    <a:lstStyle/>
                    <a:p>
                      <a:pPr marL="0" marR="0" lvl="0" indent="0" algn="l" rtl="0">
                        <a:lnSpc>
                          <a:spcPct val="115000"/>
                        </a:lnSpc>
                        <a:spcBef>
                          <a:spcPts val="0"/>
                        </a:spcBef>
                        <a:spcAft>
                          <a:spcPts val="0"/>
                        </a:spcAft>
                        <a:buNone/>
                      </a:pPr>
                      <a:r>
                        <a:rPr lang="en-US" sz="1800" dirty="0">
                          <a:solidFill>
                            <a:schemeClr val="dk1"/>
                          </a:solidFill>
                          <a:latin typeface="Calibri"/>
                          <a:ea typeface="Calibri"/>
                          <a:cs typeface="Calibri"/>
                          <a:sym typeface="Calibri"/>
                        </a:rPr>
                        <a:t>Business</a:t>
                      </a:r>
                      <a:r>
                        <a:rPr lang="en-US" sz="1800" baseline="0" dirty="0">
                          <a:solidFill>
                            <a:schemeClr val="dk1"/>
                          </a:solidFill>
                          <a:latin typeface="Calibri"/>
                          <a:ea typeface="Calibri"/>
                          <a:cs typeface="Calibri"/>
                          <a:sym typeface="Calibri"/>
                        </a:rPr>
                        <a:t> intelligence and Data visualization</a:t>
                      </a:r>
                      <a:endParaRPr sz="1800" dirty="0">
                        <a:solidFill>
                          <a:schemeClr val="dk1"/>
                        </a:solidFill>
                        <a:latin typeface="Calibri"/>
                        <a:ea typeface="Calibri"/>
                        <a:cs typeface="Calibri"/>
                        <a:sym typeface="Calibri"/>
                      </a:endParaRPr>
                    </a:p>
                  </a:txBody>
                  <a:tcPr marL="51425" marR="5142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1000">
                <a:tc gridSpan="4">
                  <a:txBody>
                    <a:bodyPr/>
                    <a:lstStyle/>
                    <a:p>
                      <a:pPr marL="0" marR="0" lvl="0" indent="0" algn="l" rtl="0">
                        <a:lnSpc>
                          <a:spcPct val="115000"/>
                        </a:lnSpc>
                        <a:spcBef>
                          <a:spcPts val="0"/>
                        </a:spcBef>
                        <a:spcAft>
                          <a:spcPts val="0"/>
                        </a:spcAft>
                        <a:buNone/>
                      </a:pPr>
                      <a:r>
                        <a:rPr lang="en-US" sz="1800" b="1">
                          <a:solidFill>
                            <a:schemeClr val="dk1"/>
                          </a:solidFill>
                          <a:latin typeface="Calibri"/>
                          <a:ea typeface="Calibri"/>
                          <a:cs typeface="Calibri"/>
                          <a:sym typeface="Calibri"/>
                        </a:rPr>
                        <a:t>Course objective: </a:t>
                      </a:r>
                      <a:endParaRPr sz="1800" b="1">
                        <a:solidFill>
                          <a:schemeClr val="dk1"/>
                        </a:solidFill>
                        <a:latin typeface="Calibri"/>
                        <a:ea typeface="Calibri"/>
                        <a:cs typeface="Calibri"/>
                        <a:sym typeface="Calibri"/>
                      </a:endParaRPr>
                    </a:p>
                  </a:txBody>
                  <a:tcPr marL="51425" marR="514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370875">
                <a:tc gridSpan="4">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800" dirty="0">
                          <a:solidFill>
                            <a:schemeClr val="tx1"/>
                          </a:solidFill>
                        </a:rPr>
                        <a:t>This course covers fundamental concepts of Business Intelligence tools, techniques, components and its future. The course will give the student the basic ideas, knowledge and intuition behind for the elements and functionalities related to BI. as well as a bit more formal understanding of data visualization concepts and techniques. The underlying theme in the course is feature of Tableau, its capabilities and to demonstrate of Project.</a:t>
                      </a:r>
                      <a:endParaRPr lang="en-IN" sz="1800" dirty="0">
                        <a:solidFill>
                          <a:schemeClr val="tx1"/>
                        </a:solidFill>
                      </a:endParaRPr>
                    </a:p>
                    <a:p>
                      <a:pPr marL="0" marR="0" lvl="0" indent="0" algn="just" rtl="0">
                        <a:lnSpc>
                          <a:spcPct val="115000"/>
                        </a:lnSpc>
                        <a:spcBef>
                          <a:spcPts val="0"/>
                        </a:spcBef>
                        <a:spcAft>
                          <a:spcPts val="0"/>
                        </a:spcAft>
                        <a:buNone/>
                      </a:pPr>
                      <a:endParaRPr lang="en-US" sz="1800" b="1" i="0" u="none" strike="noStrike" cap="none" dirty="0">
                        <a:solidFill>
                          <a:schemeClr val="tx1"/>
                        </a:solidFill>
                        <a:effectLst/>
                        <a:latin typeface="Calibri" panose="020F0502020204030204" pitchFamily="34" charset="0"/>
                        <a:ea typeface="Calibri"/>
                        <a:cs typeface="Calibri" panose="020F0502020204030204" pitchFamily="34" charset="0"/>
                        <a:sym typeface="Arial"/>
                      </a:endParaRPr>
                    </a:p>
                  </a:txBody>
                  <a:tcPr marL="51425" marR="514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33" name="Google Shape;133;p3"/>
          <p:cNvSpPr txBox="1">
            <a:spLocks noGrp="1"/>
          </p:cNvSpPr>
          <p:nvPr>
            <p:ph type="ftr" idx="11"/>
          </p:nvPr>
        </p:nvSpPr>
        <p:spPr>
          <a:xfrm>
            <a:off x="1485900" y="6356350"/>
            <a:ext cx="59055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mtClean="0"/>
              <a:t>Garima Dhawan  ACSDS0602   BIDV  Unit-1  </a:t>
            </a:r>
            <a:endParaRPr dirty="0"/>
          </a:p>
        </p:txBody>
      </p:sp>
      <p:sp>
        <p:nvSpPr>
          <p:cNvPr id="2" name="Date Placeholder 1"/>
          <p:cNvSpPr>
            <a:spLocks noGrp="1"/>
          </p:cNvSpPr>
          <p:nvPr>
            <p:ph type="dt" sz="half" idx="10"/>
          </p:nvPr>
        </p:nvSpPr>
        <p:spPr/>
        <p:txBody>
          <a:bodyPr/>
          <a:lstStyle/>
          <a:p>
            <a:fld id="{6C674C9E-20F4-434B-BC68-631B1E7F6687}" type="datetime1">
              <a:rPr lang="en-IN" smtClean="0"/>
              <a:t>05-02-2025</a:t>
            </a:fld>
            <a:endParaRPr lang="en-US"/>
          </a:p>
        </p:txBody>
      </p:sp>
      <p:pic>
        <p:nvPicPr>
          <p:cNvPr id="9" name="Picture 8"/>
          <p:cNvPicPr>
            <a:picLocks noChangeAspect="1"/>
          </p:cNvPicPr>
          <p:nvPr/>
        </p:nvPicPr>
        <p:blipFill>
          <a:blip r:embed="rId4"/>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534400" cy="4754563"/>
          </a:xfrm>
        </p:spPr>
        <p:txBody>
          <a:bodyPr>
            <a:normAutofit/>
          </a:bodyPr>
          <a:lstStyle/>
          <a:p>
            <a:pPr marL="0" indent="0">
              <a:buNone/>
            </a:pPr>
            <a:r>
              <a:rPr lang="en-US" sz="2000" dirty="0" smtClean="0"/>
              <a:t>This </a:t>
            </a:r>
            <a:r>
              <a:rPr lang="en-US" sz="2000" dirty="0"/>
              <a:t>highlights the importance of understanding what end-users (the people who will use the BI tools) expect and assume about the tools. This could include</a:t>
            </a:r>
            <a:r>
              <a:rPr lang="en-US" sz="2000" dirty="0" smtClean="0"/>
              <a:t>:</a:t>
            </a:r>
          </a:p>
          <a:p>
            <a:pPr marL="0" indent="0">
              <a:buNone/>
            </a:pPr>
            <a:endParaRPr lang="en-US" sz="2000" dirty="0"/>
          </a:p>
          <a:p>
            <a:r>
              <a:rPr lang="en-US" sz="2000" b="1" dirty="0"/>
              <a:t>Ease of Use:</a:t>
            </a:r>
            <a:r>
              <a:rPr lang="en-US" sz="2000" dirty="0"/>
              <a:t> Users expect intuitive interfaces and easy-to-learn tools.</a:t>
            </a:r>
          </a:p>
          <a:p>
            <a:r>
              <a:rPr lang="en-US" sz="2000" b="1" dirty="0"/>
              <a:t>Performance:</a:t>
            </a:r>
            <a:r>
              <a:rPr lang="en-US" sz="2000" dirty="0"/>
              <a:t> Users need tools that are responsive and provide quick results.</a:t>
            </a:r>
          </a:p>
          <a:p>
            <a:r>
              <a:rPr lang="en-US" sz="2000" b="1" dirty="0"/>
              <a:t>Accessibility:</a:t>
            </a:r>
            <a:r>
              <a:rPr lang="en-US" sz="2000" dirty="0"/>
              <a:t> Users need access to the data and insights they need, when they need them.</a:t>
            </a:r>
          </a:p>
          <a:p>
            <a:r>
              <a:rPr lang="en-US" sz="2000" b="1" dirty="0"/>
              <a:t>Accuracy:</a:t>
            </a:r>
            <a:r>
              <a:rPr lang="en-US" sz="2000" dirty="0"/>
              <a:t> Users rely on the data and insights provided by the tools to be accurate and reliable.</a:t>
            </a:r>
          </a:p>
          <a:p>
            <a:r>
              <a:rPr lang="en-US" sz="2000" b="1" dirty="0"/>
              <a:t>Relevance:</a:t>
            </a:r>
            <a:r>
              <a:rPr lang="en-US" sz="2000" dirty="0"/>
              <a:t> Users need insights that are relevant to their roles and responsibilities.</a:t>
            </a:r>
          </a:p>
          <a:p>
            <a:pPr marL="0" indent="0">
              <a:buNone/>
            </a:pPr>
            <a:endParaRPr lang="en-US" sz="1900" dirty="0"/>
          </a:p>
          <a:p>
            <a:pPr marL="0" indent="0">
              <a:buNone/>
            </a:pPr>
            <a:endParaRPr lang="en-US" sz="1900" dirty="0"/>
          </a:p>
          <a:p>
            <a:pPr marL="0" indent="0">
              <a:buNone/>
            </a:pPr>
            <a:endParaRPr lang="en-US" sz="2000" dirty="0"/>
          </a:p>
          <a:p>
            <a:pPr marL="0" indent="0">
              <a:buNone/>
            </a:pPr>
            <a:endParaRPr lang="en-US" sz="1800" dirty="0">
              <a:latin typeface="+mj-lt"/>
            </a:endParaRPr>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9" name="Title 1"/>
          <p:cNvSpPr txBox="1">
            <a:spLocks noGrp="1"/>
          </p:cNvSpPr>
          <p:nvPr>
            <p:ph type="title"/>
          </p:nvPr>
        </p:nvSpPr>
        <p:spPr>
          <a:xfrm>
            <a:off x="1828800" y="0"/>
            <a:ext cx="7315200" cy="8382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t>End user Assumptions</a:t>
            </a:r>
            <a:endParaRPr lang="en-US" sz="2400" dirty="0"/>
          </a:p>
        </p:txBody>
      </p:sp>
      <p:sp>
        <p:nvSpPr>
          <p:cNvPr id="2" name="Date Placeholder 1"/>
          <p:cNvSpPr>
            <a:spLocks noGrp="1"/>
          </p:cNvSpPr>
          <p:nvPr>
            <p:ph type="dt" sz="half" idx="10"/>
          </p:nvPr>
        </p:nvSpPr>
        <p:spPr/>
        <p:txBody>
          <a:bodyPr/>
          <a:lstStyle/>
          <a:p>
            <a:fld id="{18AB8C32-F1D3-41BA-88B0-66B0AB73B2DE}"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957200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905000" y="0"/>
            <a:ext cx="72390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t>Future Of Business Intelligence</a:t>
            </a:r>
            <a:endParaRPr lang="en-US" sz="2400" dirty="0"/>
          </a:p>
        </p:txBody>
      </p:sp>
      <p:pic>
        <p:nvPicPr>
          <p:cNvPr id="9" name="Content Placeholder 8" descr="Future of BI"/>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20788"/>
            <a:ext cx="8458200" cy="5135562"/>
          </a:xfrm>
          <a:prstGeom prst="rect">
            <a:avLst/>
          </a:prstGeom>
          <a:noFill/>
          <a:ln>
            <a:noFill/>
          </a:ln>
        </p:spPr>
      </p:pic>
      <p:sp>
        <p:nvSpPr>
          <p:cNvPr id="2" name="Date Placeholder 1"/>
          <p:cNvSpPr>
            <a:spLocks noGrp="1"/>
          </p:cNvSpPr>
          <p:nvPr>
            <p:ph type="dt" sz="half" idx="10"/>
          </p:nvPr>
        </p:nvSpPr>
        <p:spPr/>
        <p:txBody>
          <a:bodyPr/>
          <a:lstStyle/>
          <a:p>
            <a:fld id="{90502391-52A3-4FF1-8AC4-7E56A1EF6360}" type="datetime1">
              <a:rPr lang="en-IN" smtClean="0"/>
              <a:t>05-02-2025</a:t>
            </a:fld>
            <a:endParaRPr lang="en-US"/>
          </a:p>
        </p:txBody>
      </p:sp>
      <p:pic>
        <p:nvPicPr>
          <p:cNvPr id="10" name="Picture 9"/>
          <p:cNvPicPr>
            <a:picLocks noChangeAspect="1"/>
          </p:cNvPicPr>
          <p:nvPr/>
        </p:nvPicPr>
        <p:blipFill>
          <a:blip r:embed="rId3"/>
          <a:stretch>
            <a:fillRect/>
          </a:stretch>
        </p:blipFill>
        <p:spPr>
          <a:xfrm>
            <a:off x="105127" y="87830"/>
            <a:ext cx="1475488" cy="827637"/>
          </a:xfrm>
          <a:prstGeom prst="rect">
            <a:avLst/>
          </a:prstGeom>
        </p:spPr>
      </p:pic>
    </p:spTree>
    <p:extLst>
      <p:ext uri="{BB962C8B-B14F-4D97-AF65-F5344CB8AC3E}">
        <p14:creationId xmlns:p14="http://schemas.microsoft.com/office/powerpoint/2010/main" val="23281678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295400"/>
            <a:ext cx="8229600" cy="4525963"/>
          </a:xfrm>
        </p:spPr>
        <p:txBody>
          <a:bodyPr>
            <a:normAutofit fontScale="92500" lnSpcReduction="10000"/>
          </a:bodyPr>
          <a:lstStyle/>
          <a:p>
            <a:pPr marL="0" indent="0">
              <a:lnSpc>
                <a:spcPct val="115000"/>
              </a:lnSpc>
              <a:spcAft>
                <a:spcPts val="800"/>
              </a:spcAft>
              <a:buNone/>
            </a:pPr>
            <a:r>
              <a:rPr lang="en-IN" sz="1900" kern="100" dirty="0">
                <a:effectLst/>
                <a:latin typeface="Calibri" panose="020F0502020204030204" pitchFamily="34" charset="0"/>
                <a:ea typeface="Aptos" panose="020B0004020202020204" pitchFamily="34" charset="0"/>
                <a:cs typeface="Calibri" panose="020F0502020204030204" pitchFamily="34" charset="0"/>
              </a:rPr>
              <a:t>BI tools and software come in a wide variety of forms. Let's take a quick look at some common types of BI solutions.</a:t>
            </a:r>
          </a:p>
          <a:p>
            <a:pPr marL="342900" lvl="0" indent="-342900">
              <a:lnSpc>
                <a:spcPct val="115000"/>
              </a:lnSpc>
              <a:spcAft>
                <a:spcPts val="800"/>
              </a:spcAft>
              <a:buSzPts val="1000"/>
              <a:buFont typeface="Symbol" panose="05050102010706020507" pitchFamily="18" charset="2"/>
              <a:buChar char=""/>
              <a:tabLst>
                <a:tab pos="457200" algn="l"/>
              </a:tabLst>
            </a:pPr>
            <a:r>
              <a:rPr lang="en-IN" sz="1900" kern="100" dirty="0">
                <a:effectLst/>
                <a:latin typeface="Calibri" panose="020F0502020204030204" pitchFamily="34" charset="0"/>
                <a:ea typeface="Aptos" panose="020B0004020202020204" pitchFamily="34" charset="0"/>
                <a:cs typeface="Calibri" panose="020F0502020204030204" pitchFamily="34" charset="0"/>
              </a:rPr>
              <a:t>Spreadsheets: Spreadsheets like Microsoft Excel and Google Docs are some of the most widely used BI tools.</a:t>
            </a:r>
          </a:p>
          <a:p>
            <a:pPr marL="342900" lvl="0" indent="-342900">
              <a:lnSpc>
                <a:spcPct val="115000"/>
              </a:lnSpc>
              <a:spcAft>
                <a:spcPts val="800"/>
              </a:spcAft>
              <a:buSzPts val="1000"/>
              <a:buFont typeface="Symbol" panose="05050102010706020507" pitchFamily="18" charset="2"/>
              <a:buChar char=""/>
              <a:tabLst>
                <a:tab pos="457200" algn="l"/>
              </a:tabLst>
            </a:pPr>
            <a:r>
              <a:rPr lang="en-IN" sz="1900" kern="100" dirty="0">
                <a:effectLst/>
                <a:latin typeface="Calibri" panose="020F0502020204030204" pitchFamily="34" charset="0"/>
                <a:ea typeface="Aptos" panose="020B0004020202020204" pitchFamily="34" charset="0"/>
                <a:cs typeface="Calibri" panose="020F0502020204030204" pitchFamily="34" charset="0"/>
              </a:rPr>
              <a:t>Reporting software: Reporting software is used to report, organize, filter, and display data.</a:t>
            </a:r>
          </a:p>
          <a:p>
            <a:pPr marL="342900" lvl="0" indent="-342900">
              <a:lnSpc>
                <a:spcPct val="115000"/>
              </a:lnSpc>
              <a:spcAft>
                <a:spcPts val="800"/>
              </a:spcAft>
              <a:buSzPts val="1000"/>
              <a:buFont typeface="Symbol" panose="05050102010706020507" pitchFamily="18" charset="2"/>
              <a:buChar char=""/>
              <a:tabLst>
                <a:tab pos="457200" algn="l"/>
              </a:tabLst>
            </a:pPr>
            <a:r>
              <a:rPr lang="en-IN" sz="1900" kern="100" dirty="0">
                <a:effectLst/>
                <a:latin typeface="Calibri" panose="020F0502020204030204" pitchFamily="34" charset="0"/>
                <a:ea typeface="Aptos" panose="020B0004020202020204" pitchFamily="34" charset="0"/>
                <a:cs typeface="Calibri" panose="020F0502020204030204" pitchFamily="34" charset="0"/>
              </a:rPr>
              <a:t>Data visualization software: Data visualization software translates datasets into easy-to-read, visually appealing graphical representations to quickly gain insights.</a:t>
            </a:r>
          </a:p>
          <a:p>
            <a:pPr marL="342900" lvl="0" indent="-342900">
              <a:lnSpc>
                <a:spcPct val="115000"/>
              </a:lnSpc>
              <a:spcAft>
                <a:spcPts val="800"/>
              </a:spcAft>
              <a:buSzPts val="1000"/>
              <a:buFont typeface="Symbol" panose="05050102010706020507" pitchFamily="18" charset="2"/>
              <a:buChar char=""/>
              <a:tabLst>
                <a:tab pos="457200" algn="l"/>
              </a:tabLst>
            </a:pPr>
            <a:r>
              <a:rPr lang="en-IN" sz="1900" kern="100" dirty="0">
                <a:effectLst/>
                <a:latin typeface="Calibri" panose="020F0502020204030204" pitchFamily="34" charset="0"/>
                <a:ea typeface="Aptos" panose="020B0004020202020204" pitchFamily="34" charset="0"/>
                <a:cs typeface="Calibri" panose="020F0502020204030204" pitchFamily="34" charset="0"/>
              </a:rPr>
              <a:t>Data mining tools: Data mining tools "mine" large amounts of data for patterns using things like artificial intelligence, machine learning, and statistics.</a:t>
            </a:r>
          </a:p>
          <a:p>
            <a:pPr marL="342900" lvl="0" indent="-342900">
              <a:lnSpc>
                <a:spcPct val="115000"/>
              </a:lnSpc>
              <a:spcAft>
                <a:spcPts val="800"/>
              </a:spcAft>
              <a:buSzPts val="1000"/>
              <a:buFont typeface="Symbol" panose="05050102010706020507" pitchFamily="18" charset="2"/>
              <a:buChar char=""/>
              <a:tabLst>
                <a:tab pos="457200" algn="l"/>
              </a:tabLst>
            </a:pPr>
            <a:r>
              <a:rPr lang="en-IN" sz="1900" kern="100" dirty="0">
                <a:effectLst/>
                <a:latin typeface="Calibri" panose="020F0502020204030204" pitchFamily="34" charset="0"/>
                <a:ea typeface="Aptos" panose="020B0004020202020204" pitchFamily="34" charset="0"/>
                <a:cs typeface="Calibri" panose="020F0502020204030204" pitchFamily="34" charset="0"/>
              </a:rPr>
              <a:t>Online analytical processing (OLAP): OLAP tools allow users to </a:t>
            </a:r>
            <a:r>
              <a:rPr lang="en-IN" sz="1900" kern="100" dirty="0" err="1">
                <a:effectLst/>
                <a:latin typeface="Calibri" panose="020F0502020204030204" pitchFamily="34" charset="0"/>
                <a:ea typeface="Aptos" panose="020B0004020202020204" pitchFamily="34" charset="0"/>
                <a:cs typeface="Calibri" panose="020F0502020204030204" pitchFamily="34" charset="0"/>
              </a:rPr>
              <a:t>analyze</a:t>
            </a:r>
            <a:r>
              <a:rPr lang="en-IN" sz="1900" kern="100" dirty="0">
                <a:effectLst/>
                <a:latin typeface="Calibri" panose="020F0502020204030204" pitchFamily="34" charset="0"/>
                <a:ea typeface="Aptos" panose="020B0004020202020204" pitchFamily="34" charset="0"/>
                <a:cs typeface="Calibri" panose="020F0502020204030204" pitchFamily="34" charset="0"/>
              </a:rPr>
              <a:t> datasets from a wide variety of angles based on different business perspectives.</a:t>
            </a:r>
          </a:p>
          <a:p>
            <a:pPr marL="0" indent="0" algn="just">
              <a:buNone/>
            </a:pPr>
            <a:endParaRPr lang="en-US" sz="1800"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1828800" y="1"/>
            <a:ext cx="7315200" cy="9144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latin typeface="+mj-lt"/>
              </a:rPr>
              <a:t>TYPES OF BI TOOLS </a:t>
            </a:r>
          </a:p>
        </p:txBody>
      </p:sp>
      <p:sp>
        <p:nvSpPr>
          <p:cNvPr id="2" name="Date Placeholder 1"/>
          <p:cNvSpPr>
            <a:spLocks noGrp="1"/>
          </p:cNvSpPr>
          <p:nvPr>
            <p:ph type="dt" sz="half" idx="10"/>
          </p:nvPr>
        </p:nvSpPr>
        <p:spPr/>
        <p:txBody>
          <a:bodyPr/>
          <a:lstStyle/>
          <a:p>
            <a:fld id="{C80B3DF1-99B4-42C5-861B-1E32A1DEC96C}"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135579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290617"/>
          </a:xfrm>
        </p:spPr>
        <p:txBody>
          <a:bodyPr>
            <a:normAutofit fontScale="25000" lnSpcReduction="20000"/>
          </a:bodyPr>
          <a:lstStyle/>
          <a:p>
            <a:pPr algn="just" fontAlgn="auto"/>
            <a:r>
              <a:rPr lang="en-US" sz="7200" dirty="0"/>
              <a:t>Business Intelligence (BI) tools play a crucial role in helping organizations make informed decisions by analyzing and presenting business data. Here are some important functionalities of BI tools:</a:t>
            </a:r>
          </a:p>
          <a:p>
            <a:pPr algn="just" fontAlgn="auto"/>
            <a:r>
              <a:rPr lang="en-US" sz="7200" b="1" dirty="0"/>
              <a:t>Data </a:t>
            </a:r>
            <a:r>
              <a:rPr lang="en-US" sz="7200" b="1" dirty="0" err="1"/>
              <a:t>Integration:</a:t>
            </a:r>
            <a:r>
              <a:rPr lang="en-US" sz="7200" dirty="0" err="1"/>
              <a:t>BI</a:t>
            </a:r>
            <a:r>
              <a:rPr lang="en-US" sz="7200" dirty="0"/>
              <a:t> tools integrate data from various sources, such as databases, spreadsheets, and external systems, to provide a unified view of information.</a:t>
            </a:r>
          </a:p>
          <a:p>
            <a:pPr algn="just" fontAlgn="auto"/>
            <a:r>
              <a:rPr lang="en-US" sz="7200" b="1" dirty="0"/>
              <a:t>Data </a:t>
            </a:r>
            <a:r>
              <a:rPr lang="en-US" sz="7200" b="1" dirty="0" err="1"/>
              <a:t>Warehousing:</a:t>
            </a:r>
            <a:r>
              <a:rPr lang="en-US" sz="7200" dirty="0" err="1"/>
              <a:t>They</a:t>
            </a:r>
            <a:r>
              <a:rPr lang="en-US" sz="7200" dirty="0"/>
              <a:t> often include data warehousing capabilities to store and manage large volumes of data for analysis and reporting purposes.</a:t>
            </a:r>
          </a:p>
          <a:p>
            <a:pPr algn="just" fontAlgn="auto"/>
            <a:r>
              <a:rPr lang="en-US" sz="7200" b="1" dirty="0"/>
              <a:t>Data </a:t>
            </a:r>
            <a:r>
              <a:rPr lang="en-US" sz="7200" b="1" dirty="0" err="1"/>
              <a:t>Analysis:</a:t>
            </a:r>
            <a:r>
              <a:rPr lang="en-US" sz="7200" dirty="0" err="1"/>
              <a:t>BI</a:t>
            </a:r>
            <a:r>
              <a:rPr lang="en-US" sz="7200" dirty="0"/>
              <a:t> tools allow users to analyze data through querying, reporting, and visualization. Users can create ad-hoc queries or predefined reports to gain insights into business performance.</a:t>
            </a:r>
          </a:p>
          <a:p>
            <a:pPr algn="just" fontAlgn="auto"/>
            <a:r>
              <a:rPr lang="en-US" sz="7200" b="1" dirty="0" err="1"/>
              <a:t>Reporting:</a:t>
            </a:r>
            <a:r>
              <a:rPr lang="en-US" sz="7200" dirty="0" err="1"/>
              <a:t>BI</a:t>
            </a:r>
            <a:r>
              <a:rPr lang="en-US" sz="7200" dirty="0"/>
              <a:t> tools generate reports in various formats, such as tables, charts, and graphs, to communicate trends, patterns, and key performance indicators (KPIs) to stakeholders.</a:t>
            </a:r>
          </a:p>
          <a:p>
            <a:pPr algn="just" fontAlgn="auto"/>
            <a:r>
              <a:rPr lang="en-US" sz="7200" b="1" dirty="0" err="1"/>
              <a:t>Dashboards:</a:t>
            </a:r>
            <a:r>
              <a:rPr lang="en-US" sz="7200" dirty="0" err="1"/>
              <a:t>Dashboards</a:t>
            </a:r>
            <a:r>
              <a:rPr lang="en-US" sz="7200" dirty="0"/>
              <a:t> provide a visual representation of key metrics and performance indicators in real-time. They offer a snapshot of the current state of the business and help in monitoring performance at a glance.</a:t>
            </a:r>
          </a:p>
          <a:p>
            <a:pPr algn="just" fontAlgn="auto"/>
            <a:r>
              <a:rPr lang="en-US" sz="7200" b="1" dirty="0"/>
              <a:t>Predictive </a:t>
            </a:r>
            <a:r>
              <a:rPr lang="en-US" sz="7200" b="1" dirty="0" err="1"/>
              <a:t>Analytics:</a:t>
            </a:r>
            <a:r>
              <a:rPr lang="en-US" sz="7200" dirty="0" err="1"/>
              <a:t>Some</a:t>
            </a:r>
            <a:r>
              <a:rPr lang="en-US" sz="7200" dirty="0"/>
              <a:t> advanced BI tools incorporate predictive analytics to forecast future trends and outcomes based on historical data, enabling proactive decision-making</a:t>
            </a:r>
            <a:r>
              <a:rPr lang="en-US" sz="7200" dirty="0" smtClean="0"/>
              <a:t>.</a:t>
            </a:r>
            <a:endParaRPr lang="en-US" sz="7200"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1752600" y="0"/>
            <a:ext cx="73152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latin typeface="+mj-lt"/>
              </a:rPr>
              <a:t>Functional areas of BI Tools</a:t>
            </a:r>
          </a:p>
        </p:txBody>
      </p:sp>
      <p:sp>
        <p:nvSpPr>
          <p:cNvPr id="2" name="Date Placeholder 1"/>
          <p:cNvSpPr>
            <a:spLocks noGrp="1"/>
          </p:cNvSpPr>
          <p:nvPr>
            <p:ph type="dt" sz="half" idx="10"/>
          </p:nvPr>
        </p:nvSpPr>
        <p:spPr/>
        <p:txBody>
          <a:bodyPr/>
          <a:lstStyle/>
          <a:p>
            <a:fld id="{19BD4640-FCAC-4CEE-9007-EF70CA7BA8BA}"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329791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246187"/>
            <a:ext cx="8610600" cy="5135563"/>
          </a:xfrm>
        </p:spPr>
        <p:txBody>
          <a:bodyPr>
            <a:noAutofit/>
          </a:bodyPr>
          <a:lstStyle/>
          <a:p>
            <a:pPr algn="just" fontAlgn="auto"/>
            <a:r>
              <a:rPr lang="en-US" sz="1800" b="1" dirty="0" smtClean="0"/>
              <a:t>ETL </a:t>
            </a:r>
            <a:r>
              <a:rPr lang="en-US" sz="1800" b="1" dirty="0"/>
              <a:t>(Extract, Transform, Load) </a:t>
            </a:r>
            <a:r>
              <a:rPr lang="en-US" sz="1800" b="1" dirty="0" err="1"/>
              <a:t>Processes:</a:t>
            </a:r>
            <a:r>
              <a:rPr lang="en-US" sz="1800" dirty="0" err="1"/>
              <a:t>BI</a:t>
            </a:r>
            <a:r>
              <a:rPr lang="en-US" sz="1800" dirty="0"/>
              <a:t> tools often facilitate ETL processes to extract data from source systems, transform it into a usable format, and load it into a data warehouse for analysis.</a:t>
            </a:r>
          </a:p>
          <a:p>
            <a:pPr algn="just" fontAlgn="auto"/>
            <a:r>
              <a:rPr lang="en-US" sz="1800" b="1" dirty="0"/>
              <a:t>OLAP (Online Analytical Processing):</a:t>
            </a:r>
            <a:r>
              <a:rPr lang="en-US" sz="1800" dirty="0"/>
              <a:t>OLAP functionality allows users to interactively analyze multidimensional data, enabling them to drill down into specific aspects of the data for a deeper understanding.</a:t>
            </a:r>
          </a:p>
          <a:p>
            <a:pPr algn="just" fontAlgn="auto"/>
            <a:r>
              <a:rPr lang="en-US" sz="1800" b="1" dirty="0"/>
              <a:t>Mobile </a:t>
            </a:r>
            <a:r>
              <a:rPr lang="en-US" sz="1800" b="1" dirty="0" err="1"/>
              <a:t>BI:</a:t>
            </a:r>
            <a:r>
              <a:rPr lang="en-US" sz="1800" dirty="0" err="1"/>
              <a:t>Many</a:t>
            </a:r>
            <a:r>
              <a:rPr lang="en-US" sz="1800" dirty="0"/>
              <a:t> modern BI tools provide mobile access, allowing users to access reports and dashboards from smartphones and tablets, enhancing the accessibility and flexibility of business intelligence.</a:t>
            </a:r>
          </a:p>
          <a:p>
            <a:pPr algn="just" fontAlgn="auto"/>
            <a:r>
              <a:rPr lang="en-US" sz="1800" b="1" dirty="0"/>
              <a:t>Collaboration and </a:t>
            </a:r>
            <a:r>
              <a:rPr lang="en-US" sz="1800" b="1" dirty="0" err="1"/>
              <a:t>Sharing:</a:t>
            </a:r>
            <a:r>
              <a:rPr lang="en-US" sz="1800" dirty="0" err="1"/>
              <a:t>BI</a:t>
            </a:r>
            <a:r>
              <a:rPr lang="en-US" sz="1800" dirty="0"/>
              <a:t> tools enable users to share reports, dashboards, and insights with team members, fostering collaboration and ensuring that decision-makers have access to relevant information.</a:t>
            </a:r>
          </a:p>
          <a:p>
            <a:pPr algn="just"/>
            <a:r>
              <a:rPr lang="en-US" sz="1800" b="1" dirty="0" smtClean="0"/>
              <a:t> </a:t>
            </a:r>
            <a:r>
              <a:rPr lang="en-US" sz="1800" b="1" dirty="0"/>
              <a:t>Data </a:t>
            </a:r>
            <a:r>
              <a:rPr lang="en-US" sz="1800" b="1" dirty="0" err="1"/>
              <a:t>Mining:</a:t>
            </a:r>
            <a:r>
              <a:rPr lang="en-US" sz="1800" dirty="0" err="1"/>
              <a:t>BI</a:t>
            </a:r>
            <a:r>
              <a:rPr lang="en-US" sz="1800" dirty="0"/>
              <a:t> tools may include data mining capabilities to identify hidden patterns and relationships within the data, helping organizations discover valuable insights.</a:t>
            </a:r>
          </a:p>
          <a:p>
            <a:pPr algn="just" fontAlgn="auto"/>
            <a:endParaRPr lang="en-US" sz="1800"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latin typeface="+mj-lt"/>
              </a:rPr>
              <a:t>Functional areas of BI Tools</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79E83531-CE52-46FA-A59F-5A2DCC0752C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4191505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220787"/>
            <a:ext cx="8610600" cy="5135563"/>
          </a:xfrm>
        </p:spPr>
        <p:txBody>
          <a:bodyPr>
            <a:noAutofit/>
          </a:bodyPr>
          <a:lstStyle/>
          <a:p>
            <a:pPr algn="just" fontAlgn="auto"/>
            <a:r>
              <a:rPr lang="en-US" sz="1800" b="1" dirty="0" smtClean="0"/>
              <a:t>Integration </a:t>
            </a:r>
            <a:r>
              <a:rPr lang="en-US" sz="1800" b="1" dirty="0"/>
              <a:t>with Other </a:t>
            </a:r>
            <a:r>
              <a:rPr lang="en-US" sz="1800" b="1" dirty="0" err="1"/>
              <a:t>Systems:</a:t>
            </a:r>
            <a:r>
              <a:rPr lang="en-US" sz="1800" dirty="0" err="1"/>
              <a:t>BI</a:t>
            </a:r>
            <a:r>
              <a:rPr lang="en-US" sz="1800" dirty="0"/>
              <a:t> tools often integrate with other business systems, such as ERP (Enterprise Resource Planning) and CRM (Customer Relationship Management), to provide a comprehensive view of business operations.</a:t>
            </a:r>
          </a:p>
          <a:p>
            <a:pPr algn="just" fontAlgn="auto"/>
            <a:r>
              <a:rPr lang="en-US" sz="1800" b="1" dirty="0"/>
              <a:t>User-Friendly </a:t>
            </a:r>
            <a:r>
              <a:rPr lang="en-US" sz="1800" b="1" dirty="0" err="1"/>
              <a:t>Interface:</a:t>
            </a:r>
            <a:r>
              <a:rPr lang="en-US" sz="1800" dirty="0" err="1"/>
              <a:t>A</a:t>
            </a:r>
            <a:r>
              <a:rPr lang="en-US" sz="1800" dirty="0"/>
              <a:t> user-friendly interface is crucial for BI tools, making it easier for non-technical users to create reports, analyze data, and derive insights without extensive training</a:t>
            </a:r>
            <a:r>
              <a:rPr lang="en-US" sz="1800" dirty="0" smtClean="0"/>
              <a:t>.</a:t>
            </a:r>
          </a:p>
          <a:p>
            <a:pPr algn="just" fontAlgn="auto"/>
            <a:r>
              <a:rPr lang="en-US" sz="1800" b="1" dirty="0"/>
              <a:t>Security and Access </a:t>
            </a:r>
            <a:r>
              <a:rPr lang="en-US" sz="1800" b="1" dirty="0" err="1"/>
              <a:t>Control:</a:t>
            </a:r>
            <a:r>
              <a:rPr lang="en-US" sz="1800" dirty="0" err="1"/>
              <a:t>BI</a:t>
            </a:r>
            <a:r>
              <a:rPr lang="en-US" sz="1800" dirty="0"/>
              <a:t> tools include robust security features to control access to sensitive data and ensure that only authorized individuals can view and manipulate certain information.</a:t>
            </a:r>
          </a:p>
          <a:p>
            <a:pPr algn="just" fontAlgn="auto"/>
            <a:r>
              <a:rPr lang="en-US" sz="1800" b="1" dirty="0" err="1"/>
              <a:t>Scalability:</a:t>
            </a:r>
            <a:r>
              <a:rPr lang="en-US" sz="1800" dirty="0" err="1"/>
              <a:t>BI</a:t>
            </a:r>
            <a:r>
              <a:rPr lang="en-US" sz="1800" dirty="0"/>
              <a:t> tools are designed to handle large volumes of data and scale with the growing needs of an organization, ensuring performance and reliability as data requirements increase</a:t>
            </a:r>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latin typeface="+mj-lt"/>
              </a:rPr>
              <a:t>Functional areas of BI Tools</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79E83531-CE52-46FA-A59F-5A2DCC0752C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96301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220787"/>
            <a:ext cx="8610600" cy="5135563"/>
          </a:xfrm>
        </p:spPr>
        <p:txBody>
          <a:bodyPr>
            <a:noAutofit/>
          </a:bodyPr>
          <a:lstStyle/>
          <a:p>
            <a:pPr marL="0" indent="0">
              <a:buNone/>
            </a:pPr>
            <a:r>
              <a:rPr lang="en-US" sz="1800" b="1" u="sng" dirty="0" smtClean="0"/>
              <a:t>Traditional Approach</a:t>
            </a:r>
          </a:p>
          <a:p>
            <a:r>
              <a:rPr lang="en-US" sz="1800" b="1" dirty="0" smtClean="0"/>
              <a:t>Data </a:t>
            </a:r>
            <a:r>
              <a:rPr lang="en-US" sz="1800" b="1" dirty="0"/>
              <a:t>Extraction:</a:t>
            </a:r>
            <a:r>
              <a:rPr lang="en-US" sz="1800" dirty="0"/>
              <a:t> Pulling data from various sources.</a:t>
            </a:r>
          </a:p>
          <a:p>
            <a:r>
              <a:rPr lang="en-US" sz="1800" b="1" dirty="0"/>
              <a:t>Data Transformation:</a:t>
            </a:r>
            <a:r>
              <a:rPr lang="en-US" sz="1800" dirty="0"/>
              <a:t> Cleaning, standardizing, and transforming data into a usable format.</a:t>
            </a:r>
          </a:p>
          <a:p>
            <a:r>
              <a:rPr lang="en-US" sz="1800" b="1" dirty="0"/>
              <a:t>Data Loading:</a:t>
            </a:r>
            <a:r>
              <a:rPr lang="en-US" sz="1800" dirty="0"/>
              <a:t> Loading the transformed data into a data warehouse or other storage system.</a:t>
            </a:r>
          </a:p>
          <a:p>
            <a:r>
              <a:rPr lang="en-US" sz="1800" b="1" dirty="0"/>
              <a:t>Data Modeling:</a:t>
            </a:r>
            <a:r>
              <a:rPr lang="en-US" sz="1800" dirty="0"/>
              <a:t> Defining relationships between different data elements.</a:t>
            </a:r>
          </a:p>
          <a:p>
            <a:r>
              <a:rPr lang="en-US" sz="1800" b="1" dirty="0"/>
              <a:t>Metadata Management:</a:t>
            </a:r>
            <a:r>
              <a:rPr lang="en-US" sz="1800" dirty="0"/>
              <a:t> Managing information about the data, such as its meaning, origin, and format</a:t>
            </a:r>
            <a:r>
              <a:rPr lang="en-US" sz="1800" dirty="0" smtClean="0"/>
              <a:t>.</a:t>
            </a:r>
          </a:p>
          <a:p>
            <a:pPr marL="0" indent="0">
              <a:buNone/>
            </a:pPr>
            <a:r>
              <a:rPr lang="en-US" sz="1800" b="1" u="sng" dirty="0" smtClean="0"/>
              <a:t>Modern Approach</a:t>
            </a:r>
          </a:p>
          <a:p>
            <a:r>
              <a:rPr lang="en-US" sz="1800" dirty="0"/>
              <a:t>Collect and load data</a:t>
            </a:r>
          </a:p>
          <a:p>
            <a:r>
              <a:rPr lang="en-US" sz="1800" dirty="0"/>
              <a:t>Transform data to be BI ready</a:t>
            </a:r>
          </a:p>
          <a:p>
            <a:r>
              <a:rPr lang="en-US" sz="1800" dirty="0"/>
              <a:t>Test system with manual queries</a:t>
            </a:r>
          </a:p>
          <a:p>
            <a:r>
              <a:rPr lang="en-US" sz="1800" dirty="0"/>
              <a:t>Build the reports</a:t>
            </a:r>
          </a:p>
          <a:p>
            <a:pPr marL="0" indent="0">
              <a:buNone/>
            </a:pPr>
            <a:endParaRPr lang="en-US" sz="1800" b="1" u="sng" dirty="0"/>
          </a:p>
        </p:txBody>
      </p:sp>
      <p:sp>
        <p:nvSpPr>
          <p:cNvPr id="5" name="Footer Placeholder 4"/>
          <p:cNvSpPr>
            <a:spLocks noGrp="1"/>
          </p:cNvSpPr>
          <p:nvPr>
            <p:ph type="ftr" sz="quarter" idx="11"/>
          </p:nvPr>
        </p:nvSpPr>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Setting up data for </a:t>
            </a:r>
            <a:r>
              <a:rPr lang="en-US" sz="2400" dirty="0" smtClean="0"/>
              <a:t>BI</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79E83531-CE52-46FA-A59F-5A2DCC0752C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605636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220787"/>
            <a:ext cx="8610600" cy="5135563"/>
          </a:xfrm>
        </p:spPr>
        <p:txBody>
          <a:bodyPr>
            <a:noAutofit/>
          </a:bodyPr>
          <a:lstStyle/>
          <a:p>
            <a:pPr marL="0" indent="0">
              <a:buNone/>
            </a:pPr>
            <a:r>
              <a:rPr lang="en-US" sz="1800" dirty="0"/>
              <a:t>In this step-by-step example, we don’t follow the traditional ETL sequence, but the more modern ELT approach. First, we load (L) the data into a Panoply data warehouse and only then run the transformations (T) to prepare the data for BI</a:t>
            </a:r>
            <a:r>
              <a:rPr lang="en-US" sz="1800" dirty="0" smtClean="0"/>
              <a:t>.</a:t>
            </a:r>
          </a:p>
          <a:p>
            <a:pPr marL="0" indent="0">
              <a:buNone/>
            </a:pPr>
            <a:endParaRPr lang="en-US" sz="1800" dirty="0" smtClean="0"/>
          </a:p>
          <a:p>
            <a:pPr marL="0" indent="0" algn="just">
              <a:buNone/>
            </a:pPr>
            <a:r>
              <a:rPr lang="en-US" sz="1800" b="1" dirty="0">
                <a:latin typeface="Encode Sans Semi Expanded"/>
              </a:rPr>
              <a:t>1. Collect and load data</a:t>
            </a:r>
          </a:p>
          <a:p>
            <a:pPr marL="0" indent="0" algn="just">
              <a:buNone/>
            </a:pPr>
            <a:r>
              <a:rPr lang="en-US" sz="1800" dirty="0" smtClean="0">
                <a:latin typeface="Encode Sans Semi Expanded"/>
              </a:rPr>
              <a:t>Collecting data entails uploading the data into the data warehouse like Redshift, so that you can leverage its relational database features and capabilities.</a:t>
            </a:r>
          </a:p>
          <a:p>
            <a:pPr marL="0" indent="0" algn="just">
              <a:buNone/>
            </a:pPr>
            <a:endParaRPr lang="en-US" sz="1800" dirty="0" smtClean="0">
              <a:latin typeface="Encode Sans Semi Expanded"/>
            </a:endParaRPr>
          </a:p>
          <a:p>
            <a:pPr marL="0" indent="0" algn="just">
              <a:buNone/>
            </a:pPr>
            <a:r>
              <a:rPr lang="en-US" sz="1800" b="1" dirty="0">
                <a:latin typeface="Encode Sans Semi Expanded"/>
              </a:rPr>
              <a:t>2. Transform data to be BI ready</a:t>
            </a:r>
          </a:p>
          <a:p>
            <a:pPr marL="0" indent="0" algn="just">
              <a:buNone/>
            </a:pPr>
            <a:r>
              <a:rPr lang="en-US" sz="1800" dirty="0">
                <a:latin typeface="Encode Sans Semi Expanded"/>
              </a:rPr>
              <a:t>The best way to start this step is by investigation using manual queries on the loaded raw data. You can then evaluate the quality of the data and decide which tables are not relevant or need to be changed. Then, plan and decide on the right transformations accordingly</a:t>
            </a:r>
            <a:r>
              <a:rPr lang="en-US" sz="1800" dirty="0" smtClean="0">
                <a:latin typeface="Encode Sans Semi Expanded"/>
              </a:rPr>
              <a:t>.</a:t>
            </a:r>
          </a:p>
          <a:p>
            <a:pPr marL="0" indent="0">
              <a:buNone/>
            </a:pPr>
            <a:endParaRPr lang="en-US" sz="1800" dirty="0">
              <a:solidFill>
                <a:srgbClr val="333333"/>
              </a:solidFill>
              <a:latin typeface="Encode Sans Semi Expanded"/>
            </a:endParaRPr>
          </a:p>
          <a:p>
            <a:pPr marL="0" indent="0">
              <a:buNone/>
            </a:pPr>
            <a:endParaRPr lang="en-US" sz="1800" b="1" u="sng" dirty="0"/>
          </a:p>
        </p:txBody>
      </p:sp>
      <p:sp>
        <p:nvSpPr>
          <p:cNvPr id="5" name="Footer Placeholder 4"/>
          <p:cNvSpPr>
            <a:spLocks noGrp="1"/>
          </p:cNvSpPr>
          <p:nvPr>
            <p:ph type="ftr" sz="quarter" idx="11"/>
          </p:nvPr>
        </p:nvSpPr>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Setting up data for </a:t>
            </a:r>
            <a:r>
              <a:rPr lang="en-US" sz="2400" dirty="0" smtClean="0"/>
              <a:t>BI</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79E83531-CE52-46FA-A59F-5A2DCC0752C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80171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220787"/>
            <a:ext cx="8610600" cy="5135563"/>
          </a:xfrm>
        </p:spPr>
        <p:txBody>
          <a:bodyPr>
            <a:noAutofit/>
          </a:bodyPr>
          <a:lstStyle/>
          <a:p>
            <a:pPr marL="0" indent="0" algn="just">
              <a:buNone/>
            </a:pPr>
            <a:r>
              <a:rPr lang="en-US" sz="1800" b="1" dirty="0" smtClean="0"/>
              <a:t>3</a:t>
            </a:r>
            <a:r>
              <a:rPr lang="en-US" sz="1800" b="1" dirty="0"/>
              <a:t>. Test the transformation with manual queries</a:t>
            </a:r>
          </a:p>
          <a:p>
            <a:pPr marL="0" indent="0" algn="just">
              <a:buNone/>
            </a:pPr>
            <a:r>
              <a:rPr lang="en-US" sz="1800" dirty="0"/>
              <a:t>T</a:t>
            </a:r>
            <a:r>
              <a:rPr lang="en-US" sz="1800" dirty="0" smtClean="0"/>
              <a:t>ry </a:t>
            </a:r>
            <a:r>
              <a:rPr lang="en-US" sz="1800" dirty="0"/>
              <a:t>getting the same result using different manual queries. In this step, you can also pull the results data into a spreadsheet (a sample of the data should be enough), or even manually count the result and compare it to the result obtained from the transformation</a:t>
            </a:r>
            <a:r>
              <a:rPr lang="en-US" sz="1800" dirty="0" smtClean="0"/>
              <a:t>.</a:t>
            </a:r>
          </a:p>
          <a:p>
            <a:pPr marL="0" indent="0" algn="just">
              <a:buNone/>
            </a:pPr>
            <a:endParaRPr lang="en-US" sz="1800" dirty="0"/>
          </a:p>
          <a:p>
            <a:pPr marL="0" indent="0" algn="just">
              <a:buNone/>
            </a:pPr>
            <a:r>
              <a:rPr lang="en-US" sz="1800" b="1" dirty="0"/>
              <a:t>4. Build the reports</a:t>
            </a:r>
          </a:p>
          <a:p>
            <a:pPr marL="0" indent="0" algn="just">
              <a:buNone/>
            </a:pPr>
            <a:r>
              <a:rPr lang="en-US" sz="1800" dirty="0"/>
              <a:t>Create end user reports and charts with the right granularity and </a:t>
            </a:r>
            <a:r>
              <a:rPr lang="en-US" sz="1800" dirty="0" smtClean="0"/>
              <a:t>resolution.</a:t>
            </a:r>
            <a:endParaRPr lang="en-US" sz="1800" dirty="0"/>
          </a:p>
          <a:p>
            <a:pPr marL="0" indent="0">
              <a:buNone/>
            </a:pPr>
            <a:endParaRPr lang="en-US" sz="1800" dirty="0">
              <a:solidFill>
                <a:srgbClr val="333333"/>
              </a:solidFill>
              <a:latin typeface="Encode Sans Semi Expanded"/>
            </a:endParaRPr>
          </a:p>
          <a:p>
            <a:pPr marL="0" indent="0">
              <a:buNone/>
            </a:pPr>
            <a:endParaRPr lang="en-US" sz="1800" b="1" u="sng" dirty="0"/>
          </a:p>
        </p:txBody>
      </p:sp>
      <p:sp>
        <p:nvSpPr>
          <p:cNvPr id="5" name="Footer Placeholder 4"/>
          <p:cNvSpPr>
            <a:spLocks noGrp="1"/>
          </p:cNvSpPr>
          <p:nvPr>
            <p:ph type="ftr" sz="quarter" idx="11"/>
          </p:nvPr>
        </p:nvSpPr>
        <p:spPr/>
        <p:txBody>
          <a:bodyPr/>
          <a:lstStyle/>
          <a:p>
            <a:r>
              <a:rPr lang="en-US" dirty="0" smtClean="0"/>
              <a:t>Garima </a:t>
            </a:r>
            <a:r>
              <a:rPr lang="en-US" dirty="0" err="1" smtClean="0"/>
              <a:t>Dhawan</a:t>
            </a:r>
            <a:r>
              <a:rPr lang="en-US" dirty="0" smtClean="0"/>
              <a:t>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Setting up data for </a:t>
            </a:r>
            <a:r>
              <a:rPr lang="en-US" sz="2400" dirty="0" smtClean="0"/>
              <a:t>BI</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79E83531-CE52-46FA-A59F-5A2DCC0752C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4234223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1800" dirty="0"/>
              <a:t>Data Warehouse is a relational database management system (RDBMS) construct to meet the requirement of transaction processing systems. It can be loosely described as any centralized data repository which can be queried for business benefits. It is a database that stores information oriented to satisfy decision-making requests. It is a group of decision support technologies, targets to enabling the knowledge worker (executive, manager, and analyst) to make superior and higher decisions. So, Data Warehousing support architectures and tool for business executives to systematically organize, understand and use their information to make strategic decisions.</a:t>
            </a:r>
          </a:p>
          <a:p>
            <a:pPr marL="0" indent="0" algn="just">
              <a:buNone/>
            </a:pPr>
            <a:r>
              <a:rPr lang="en-US" sz="1800" dirty="0"/>
              <a:t>Data Warehouse environment contains an extraction, transportation, and loading (ETL) solution, an online analytical processing (OLAP) engine, customer analysis tools, and other applications that handle the process of gathering information and delivering it to business users.</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noGrp="1"/>
          </p:cNvSpPr>
          <p:nvPr>
            <p:ph type="title"/>
          </p:nvPr>
        </p:nvSpPr>
        <p:spPr>
          <a:xfrm>
            <a:off x="1600200" y="0"/>
            <a:ext cx="7543800" cy="9144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dirty="0"/>
              <a:t> </a:t>
            </a:r>
            <a:br>
              <a:rPr lang="en-US" dirty="0"/>
            </a:br>
            <a:r>
              <a:rPr lang="en-US" sz="2400" dirty="0">
                <a:latin typeface="+mj-lt"/>
              </a:rPr>
              <a:t>DATA WAREHOUSE </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E39FA8F6-D78D-4245-A7AE-9B475B3C62CA}"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301168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rgbClr val="888888"/>
                </a:solidFill>
              </a:rPr>
              <a:pPr marL="0" lvl="0" indent="0" algn="r" rtl="0">
                <a:spcBef>
                  <a:spcPts val="0"/>
                </a:spcBef>
                <a:spcAft>
                  <a:spcPts val="0"/>
                </a:spcAft>
                <a:buNone/>
              </a:pPr>
              <a:t>4</a:t>
            </a:fld>
            <a:endParaRPr b="1">
              <a:solidFill>
                <a:srgbClr val="888888"/>
              </a:solidFill>
            </a:endParaRPr>
          </a:p>
        </p:txBody>
      </p:sp>
      <p:sp>
        <p:nvSpPr>
          <p:cNvPr id="141" name="Google Shape;141;p4"/>
          <p:cNvSpPr txBox="1"/>
          <p:nvPr/>
        </p:nvSpPr>
        <p:spPr>
          <a:xfrm>
            <a:off x="1676400" y="0"/>
            <a:ext cx="7467600" cy="838200"/>
          </a:xfrm>
          <a:prstGeom prst="rect">
            <a:avLst/>
          </a:prstGeom>
          <a:solidFill>
            <a:schemeClr val="accent6">
              <a:lumMod val="20000"/>
              <a:lumOff val="8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US" sz="3000" b="0" i="0" u="none" strike="noStrike" cap="none" dirty="0">
                <a:solidFill>
                  <a:srgbClr val="000000"/>
                </a:solidFill>
                <a:latin typeface="Calibri"/>
                <a:ea typeface="Calibri"/>
                <a:cs typeface="Calibri"/>
                <a:sym typeface="Calibri"/>
              </a:rPr>
              <a:t>Course Contents / Syllabus</a:t>
            </a:r>
            <a:endParaRPr dirty="0"/>
          </a:p>
        </p:txBody>
      </p:sp>
      <p:sp>
        <p:nvSpPr>
          <p:cNvPr id="142" name="Google Shape;142;p4"/>
          <p:cNvSpPr txBox="1">
            <a:spLocks noGrp="1"/>
          </p:cNvSpPr>
          <p:nvPr>
            <p:ph type="ftr" idx="11"/>
          </p:nvPr>
        </p:nvSpPr>
        <p:spPr>
          <a:xfrm>
            <a:off x="1688592" y="6356350"/>
            <a:ext cx="6096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mtClean="0"/>
              <a:t>Garima Dhawan  ACSDS0602   BIDV  Unit-1  </a:t>
            </a:r>
            <a:endParaRPr dirty="0"/>
          </a:p>
        </p:txBody>
      </p:sp>
      <p:sp>
        <p:nvSpPr>
          <p:cNvPr id="2" name="Date Placeholder 1"/>
          <p:cNvSpPr>
            <a:spLocks noGrp="1"/>
          </p:cNvSpPr>
          <p:nvPr>
            <p:ph type="dt" sz="half" idx="10"/>
          </p:nvPr>
        </p:nvSpPr>
        <p:spPr/>
        <p:txBody>
          <a:bodyPr/>
          <a:lstStyle/>
          <a:p>
            <a:fld id="{A7650894-A88E-471F-8823-60B8D77EDAA3}" type="datetime1">
              <a:rPr lang="en-IN" smtClean="0"/>
              <a:t>05-02-2025</a:t>
            </a:fld>
            <a:endParaRPr lang="en-US"/>
          </a:p>
        </p:txBody>
      </p:sp>
      <p:pic>
        <p:nvPicPr>
          <p:cNvPr id="8" name="Picture 7"/>
          <p:cNvPicPr>
            <a:picLocks noChangeAspect="1"/>
          </p:cNvPicPr>
          <p:nvPr/>
        </p:nvPicPr>
        <p:blipFill>
          <a:blip r:embed="rId3"/>
          <a:stretch>
            <a:fillRect/>
          </a:stretch>
        </p:blipFill>
        <p:spPr>
          <a:xfrm>
            <a:off x="105127" y="87830"/>
            <a:ext cx="1475488" cy="827637"/>
          </a:xfrm>
          <a:prstGeom prst="rect">
            <a:avLst/>
          </a:prstGeom>
        </p:spPr>
      </p:pic>
      <p:graphicFrame>
        <p:nvGraphicFramePr>
          <p:cNvPr id="9" name="Google Shape;140;p4"/>
          <p:cNvGraphicFramePr/>
          <p:nvPr>
            <p:extLst>
              <p:ext uri="{D42A27DB-BD31-4B8C-83A1-F6EECF244321}">
                <p14:modId xmlns:p14="http://schemas.microsoft.com/office/powerpoint/2010/main" val="2543216278"/>
              </p:ext>
            </p:extLst>
          </p:nvPr>
        </p:nvGraphicFramePr>
        <p:xfrm>
          <a:off x="304800" y="1295400"/>
          <a:ext cx="8382000" cy="3057151"/>
        </p:xfrm>
        <a:graphic>
          <a:graphicData uri="http://schemas.openxmlformats.org/drawingml/2006/table">
            <a:tbl>
              <a:tblPr firstRow="1" firstCol="1" bandRow="1">
                <a:noFill/>
              </a:tblPr>
              <a:tblGrid>
                <a:gridCol w="1521017">
                  <a:extLst>
                    <a:ext uri="{9D8B030D-6E8A-4147-A177-3AD203B41FA5}">
                      <a16:colId xmlns:a16="http://schemas.microsoft.com/office/drawing/2014/main" val="20000"/>
                    </a:ext>
                  </a:extLst>
                </a:gridCol>
                <a:gridCol w="5341478">
                  <a:extLst>
                    <a:ext uri="{9D8B030D-6E8A-4147-A177-3AD203B41FA5}">
                      <a16:colId xmlns:a16="http://schemas.microsoft.com/office/drawing/2014/main" val="20001"/>
                    </a:ext>
                  </a:extLst>
                </a:gridCol>
                <a:gridCol w="1519505">
                  <a:extLst>
                    <a:ext uri="{9D8B030D-6E8A-4147-A177-3AD203B41FA5}">
                      <a16:colId xmlns:a16="http://schemas.microsoft.com/office/drawing/2014/main" val="20002"/>
                    </a:ext>
                  </a:extLst>
                </a:gridCol>
              </a:tblGrid>
              <a:tr h="330105">
                <a:tc gridSpan="3">
                  <a:txBody>
                    <a:bodyPr/>
                    <a:lstStyle/>
                    <a:p>
                      <a:pPr marL="0" marR="0" lvl="0" indent="0" algn="ctr" rtl="0">
                        <a:lnSpc>
                          <a:spcPct val="115000"/>
                        </a:lnSpc>
                        <a:spcBef>
                          <a:spcPts val="0"/>
                        </a:spcBef>
                        <a:spcAft>
                          <a:spcPts val="0"/>
                        </a:spcAft>
                        <a:buNone/>
                      </a:pPr>
                      <a:r>
                        <a:rPr lang="en-US" sz="1800" b="1" dirty="0" smtClean="0"/>
                        <a:t>Course </a:t>
                      </a:r>
                      <a:r>
                        <a:rPr lang="en-US" sz="1800" b="1" dirty="0"/>
                        <a:t>Contents / Syllabus</a:t>
                      </a:r>
                      <a:endParaRPr sz="1800" b="1" dirty="0">
                        <a:latin typeface="Times New Roman"/>
                        <a:ea typeface="Times New Roman"/>
                        <a:cs typeface="Times New Roman"/>
                        <a:sym typeface="Times New Roman"/>
                      </a:endParaRPr>
                    </a:p>
                  </a:txBody>
                  <a:tcPr marL="68567" marR="6856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8135">
                <a:tc>
                  <a:txBody>
                    <a:bodyPr/>
                    <a:lstStyle/>
                    <a:p>
                      <a:pPr marL="0" marR="0" lvl="0" indent="0" algn="l" rtl="0">
                        <a:lnSpc>
                          <a:spcPct val="115000"/>
                        </a:lnSpc>
                        <a:spcBef>
                          <a:spcPts val="0"/>
                        </a:spcBef>
                        <a:spcAft>
                          <a:spcPts val="0"/>
                        </a:spcAft>
                        <a:buNone/>
                      </a:pPr>
                      <a:r>
                        <a:rPr lang="en-US" sz="1800" b="1">
                          <a:solidFill>
                            <a:schemeClr val="dk1"/>
                          </a:solidFill>
                        </a:rPr>
                        <a:t>UNIT-I</a:t>
                      </a:r>
                      <a:endParaRPr sz="1800" b="1">
                        <a:solidFill>
                          <a:schemeClr val="dk1"/>
                        </a:solidFill>
                        <a:latin typeface="Calibri"/>
                        <a:ea typeface="Calibri"/>
                        <a:cs typeface="Calibri"/>
                        <a:sym typeface="Calibri"/>
                      </a:endParaRPr>
                    </a:p>
                  </a:txBody>
                  <a:tcPr marL="68567" marR="68567" marT="0" marB="0"/>
                </a:tc>
                <a:tc>
                  <a:txBody>
                    <a:bodyPr/>
                    <a:lstStyle/>
                    <a:p>
                      <a:pPr marL="0" marR="0" lvl="0" indent="0" algn="l" defTabSz="914400" rtl="0" eaLnBrk="1" fontAlgn="auto" latinLnBrk="0" hangingPunct="1">
                        <a:lnSpc>
                          <a:spcPct val="115000"/>
                        </a:lnSpc>
                        <a:spcBef>
                          <a:spcPts val="1000"/>
                        </a:spcBef>
                        <a:spcAft>
                          <a:spcPts val="0"/>
                        </a:spcAft>
                        <a:buClr>
                          <a:srgbClr val="000000"/>
                        </a:buClr>
                        <a:buSzTx/>
                        <a:buFont typeface="Arial"/>
                        <a:buNone/>
                        <a:tabLst/>
                        <a:defRPr/>
                      </a:pPr>
                      <a:r>
                        <a:rPr lang="en-US" sz="1800" b="1" dirty="0">
                          <a:solidFill>
                            <a:schemeClr val="dk1"/>
                          </a:solidFill>
                        </a:rPr>
                        <a:t> </a:t>
                      </a:r>
                      <a:r>
                        <a:rPr lang="en-US" sz="1800" b="1" kern="1200" dirty="0" smtClean="0">
                          <a:effectLst/>
                        </a:rPr>
                        <a:t>Introduction To Business Intelligence</a:t>
                      </a:r>
                      <a:endParaRPr lang="en-IN" sz="1800" b="1" dirty="0" smtClean="0">
                        <a:solidFill>
                          <a:schemeClr val="tx1">
                            <a:lumMod val="75000"/>
                            <a:lumOff val="25000"/>
                          </a:schemeClr>
                        </a:solidFill>
                      </a:endParaRPr>
                    </a:p>
                    <a:p>
                      <a:pPr marL="0" marR="0" lvl="0" indent="0" algn="l" rtl="0">
                        <a:lnSpc>
                          <a:spcPct val="115000"/>
                        </a:lnSpc>
                        <a:spcBef>
                          <a:spcPts val="1000"/>
                        </a:spcBef>
                        <a:spcAft>
                          <a:spcPts val="0"/>
                        </a:spcAft>
                        <a:buNone/>
                      </a:pPr>
                      <a:endParaRPr sz="1800" b="1" dirty="0">
                        <a:solidFill>
                          <a:schemeClr val="dk1"/>
                        </a:solidFill>
                        <a:latin typeface="Calibri"/>
                        <a:ea typeface="Calibri"/>
                        <a:cs typeface="Calibri"/>
                        <a:sym typeface="Calibri"/>
                      </a:endParaRPr>
                    </a:p>
                  </a:txBody>
                  <a:tcPr marL="68567" marR="68567" marT="0" marB="0"/>
                </a:tc>
                <a:tc>
                  <a:txBody>
                    <a:bodyPr/>
                    <a:lstStyle/>
                    <a:p>
                      <a:pPr marL="0" marR="0" lvl="0" indent="0" algn="l" rtl="0">
                        <a:lnSpc>
                          <a:spcPct val="115000"/>
                        </a:lnSpc>
                        <a:spcBef>
                          <a:spcPts val="0"/>
                        </a:spcBef>
                        <a:spcAft>
                          <a:spcPts val="0"/>
                        </a:spcAft>
                        <a:buNone/>
                      </a:pPr>
                      <a:r>
                        <a:rPr lang="en-US" sz="1800" b="1"/>
                        <a:t>                              8 Hours</a:t>
                      </a:r>
                      <a:endParaRPr sz="1800">
                        <a:latin typeface="Calibri"/>
                        <a:ea typeface="Calibri"/>
                        <a:cs typeface="Calibri"/>
                        <a:sym typeface="Calibri"/>
                      </a:endParaRPr>
                    </a:p>
                  </a:txBody>
                  <a:tcPr marL="68567" marR="68567" marT="0" marB="0"/>
                </a:tc>
                <a:extLst>
                  <a:ext uri="{0D108BD9-81ED-4DB2-BD59-A6C34878D82A}">
                    <a16:rowId xmlns:a16="http://schemas.microsoft.com/office/drawing/2014/main" val="10001"/>
                  </a:ext>
                </a:extLst>
              </a:tr>
              <a:tr h="1968911">
                <a:tc gridSpan="3">
                  <a:txBody>
                    <a:bodyPr/>
                    <a:lstStyle/>
                    <a:p>
                      <a:pPr algn="just"/>
                      <a:r>
                        <a:rPr lang="en-US" sz="1800" kern="1200" dirty="0" smtClean="0">
                          <a:solidFill>
                            <a:schemeClr val="tx1"/>
                          </a:solidFill>
                          <a:latin typeface="+mn-lt"/>
                          <a:ea typeface="+mn-ea"/>
                          <a:cs typeface="+mn-cs"/>
                        </a:rPr>
                        <a:t>Business Intelligence (BI), Scope of BI solutions and their fitting into existing infrastructure, BI Components and architecture, BI Components, Future of Business Intelligence, Functional areas of BI tools, End user assumptions, setting up data for BI, Data warehouse, OLAP and advanced analytics, Supporting the requirements of senior executives including performance management, Glossary of terms and their definitions specific to the field of BI and BI systems.</a:t>
                      </a:r>
                    </a:p>
                  </a:txBody>
                  <a:tcPr marL="68567" marR="6856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a:t>                               </a:t>
            </a:r>
            <a:r>
              <a:rPr lang="en-US" sz="2000" dirty="0"/>
              <a:t>What is a Data Warehouse?</a:t>
            </a:r>
            <a:endParaRPr lang="en-US" sz="2000" b="1" dirty="0"/>
          </a:p>
          <a:p>
            <a:r>
              <a:rPr lang="en-US" sz="1800" dirty="0"/>
              <a:t>A Data Warehouse (DW) is a relational database that is designed for query and analysis rather than transaction processing. It includes historical data derived from transaction data from single and multiple sources.</a:t>
            </a:r>
          </a:p>
          <a:p>
            <a:r>
              <a:rPr lang="en-US" sz="1800" dirty="0"/>
              <a:t>A Data Warehouse provides integrated, enterprise-wide, historical data and focuses on providing support for decision-makers for data modeling and analysis.</a:t>
            </a:r>
          </a:p>
          <a:p>
            <a:r>
              <a:rPr lang="en-US" sz="1800" dirty="0"/>
              <a:t>A Data Warehouse is a group of data specific to the entire organization, not only to a particular group of users.</a:t>
            </a:r>
          </a:p>
          <a:p>
            <a:r>
              <a:rPr lang="en-US" sz="1800" dirty="0"/>
              <a:t>It is not used for daily operations and transaction processing but used for making decisions.</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noGrp="1"/>
          </p:cNvSpPr>
          <p:nvPr>
            <p:ph type="title"/>
          </p:nvPr>
        </p:nvSpPr>
        <p:spPr>
          <a:xfrm>
            <a:off x="1676400" y="1"/>
            <a:ext cx="7467600" cy="8381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dirty="0"/>
              <a:t> </a:t>
            </a:r>
            <a:r>
              <a:rPr lang="en-US" sz="2400" dirty="0">
                <a:latin typeface="+mj-lt"/>
              </a:rPr>
              <a:t>DATA WAREHOUSE </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05F7BAE2-642E-4875-ADB3-02C10800B3BC}"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602485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t>A Data Warehouse can be viewed as a data system with the following attributes:</a:t>
            </a:r>
          </a:p>
          <a:p>
            <a:pPr lvl="0" algn="just"/>
            <a:r>
              <a:rPr lang="en-US" sz="1800" dirty="0"/>
              <a:t>It is a database designed for investigative tasks, using data from various applications.</a:t>
            </a:r>
          </a:p>
          <a:p>
            <a:pPr lvl="0" algn="just"/>
            <a:r>
              <a:rPr lang="en-US" sz="1800" dirty="0"/>
              <a:t>It supports a relatively small number of clients with relatively long interactions.</a:t>
            </a:r>
          </a:p>
          <a:p>
            <a:pPr lvl="0" algn="just"/>
            <a:r>
              <a:rPr lang="en-US" sz="1800" dirty="0"/>
              <a:t>It includes current and historical data to provide a historical perspective of information.</a:t>
            </a:r>
          </a:p>
          <a:p>
            <a:pPr lvl="0" algn="just"/>
            <a:r>
              <a:rPr lang="en-US" sz="1800" dirty="0"/>
              <a:t>Its usage is read-intensive.</a:t>
            </a:r>
          </a:p>
          <a:p>
            <a:pPr lvl="0" algn="just"/>
            <a:r>
              <a:rPr lang="en-US" sz="1800" dirty="0"/>
              <a:t>It contains a few large tables.</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noGrp="1"/>
          </p:cNvSpPr>
          <p:nvPr>
            <p:ph type="title"/>
          </p:nvPr>
        </p:nvSpPr>
        <p:spPr>
          <a:xfrm>
            <a:off x="1752600" y="0"/>
            <a:ext cx="73914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dirty="0"/>
              <a:t> </a:t>
            </a:r>
            <a:r>
              <a:rPr lang="en-US" sz="2400" dirty="0">
                <a:latin typeface="+mj-lt"/>
              </a:rPr>
              <a:t>DATA WAREHOUSE </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13E76623-52D8-478B-A7C6-1FB58AD77935}"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644769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304800" y="1600200"/>
            <a:ext cx="8610600" cy="4731327"/>
          </a:xfrm>
        </p:spPr>
        <p:txBody>
          <a:bodyPr>
            <a:normAutofit fontScale="32500" lnSpcReduction="20000"/>
          </a:bodyPr>
          <a:lstStyle/>
          <a:p>
            <a:pPr algn="just"/>
            <a:r>
              <a:rPr lang="en-US" sz="5500" dirty="0"/>
              <a:t>Data Warehouse is a subject-oriented, integrated, and time-variant store of information in support of management's decisions."</a:t>
            </a:r>
          </a:p>
          <a:p>
            <a:pPr marL="0" indent="0" algn="just">
              <a:buNone/>
            </a:pPr>
            <a:r>
              <a:rPr lang="en-US" sz="5500" dirty="0"/>
              <a:t> </a:t>
            </a:r>
          </a:p>
          <a:p>
            <a:pPr algn="just" fontAlgn="base"/>
            <a:r>
              <a:rPr lang="en-US" sz="5500" dirty="0"/>
              <a:t>A data warehouse, or enterprise data warehouse (EDW), is a system that aggregates data from different sources into a single, central, consistent data store to support data analysis, data mining, artificial intelligence (AI), and machine learning. A data warehouse system enables an organization to run powerful analytics on huge volumes (petabytes and petabytes) of historical data in ways that a standard database cannot.</a:t>
            </a:r>
          </a:p>
          <a:p>
            <a:pPr algn="just" fontAlgn="base"/>
            <a:endParaRPr lang="en-US" sz="5500" dirty="0"/>
          </a:p>
          <a:p>
            <a:pPr algn="just" fontAlgn="base"/>
            <a:r>
              <a:rPr lang="en-US" sz="5500" dirty="0"/>
              <a:t>Data warehousing systems have been a part of business intelligence (BI) solutions for over three decades, but they have evolved recently with the emergence of new data types and data hosting methods. Traditionally, a data warehouse was hosted on-premises—often on a mainframe computer—and its functionality was focused on extracting data from other sources, cleansing and preparing the data, and loading and maintaining the data in a relational database. More recently, a data warehouse might be hosted on a dedicated appliance or in the cloud, and most data warehouses have added analytics capabilities and data visualization and presentation tools.</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752600" y="76200"/>
            <a:ext cx="7391400" cy="9144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 </a:t>
            </a:r>
            <a:r>
              <a:rPr lang="en-US" sz="2400" dirty="0">
                <a:latin typeface="+mj-lt"/>
              </a:rPr>
              <a:t>DATA WAREHOUSE </a:t>
            </a:r>
            <a:r>
              <a:rPr lang="en-US" dirty="0"/>
              <a:t/>
            </a:r>
            <a:br>
              <a:rPr lang="en-US" dirty="0"/>
            </a:br>
            <a:r>
              <a:rPr lang="en-US" sz="2400" dirty="0">
                <a:latin typeface="+mj-lt"/>
              </a:rPr>
              <a:t> </a:t>
            </a:r>
          </a:p>
        </p:txBody>
      </p:sp>
      <p:sp>
        <p:nvSpPr>
          <p:cNvPr id="4" name="Date Placeholder 3"/>
          <p:cNvSpPr>
            <a:spLocks noGrp="1"/>
          </p:cNvSpPr>
          <p:nvPr>
            <p:ph type="dt" sz="half" idx="10"/>
          </p:nvPr>
        </p:nvSpPr>
        <p:spPr/>
        <p:txBody>
          <a:bodyPr/>
          <a:lstStyle/>
          <a:p>
            <a:fld id="{FA930E8B-D885-45A9-A064-F58A447FBEA2}"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788721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fontAlgn="base"/>
            <a:r>
              <a:rPr lang="en-US" sz="2300" dirty="0"/>
              <a:t>OLAP (for online analytical processing) is software for performing multidimensional analysis at high speeds on large volumes of data from a data warehouse, data mart, or some other unified, centralized data store.</a:t>
            </a:r>
          </a:p>
          <a:p>
            <a:pPr algn="just" fontAlgn="base"/>
            <a:r>
              <a:rPr lang="en-US" sz="2300" dirty="0"/>
              <a:t>Most business data have multiple dimensions—multiple categories into which the data are broken down for presentation, tracking, or analysis. For example, sales figures might have several dimensions related to location (region, country, state/province, store), time (year, month, week, day), product (clothing, men/women/children, brand, type), and more.</a:t>
            </a:r>
          </a:p>
          <a:p>
            <a:pPr algn="just" fontAlgn="base"/>
            <a:r>
              <a:rPr lang="en-US" sz="2300" dirty="0"/>
              <a:t>But in a data warehouse, data sets are stored in tables, each of which can organize data into just two of these dimensions at a time. OLAP extracts data from multiple relational data sets and reorganizes it into a multidimensional format that enables very fast processing and very insightful analysis. </a:t>
            </a:r>
          </a:p>
          <a:p>
            <a:pPr marL="0" indent="0">
              <a:buNone/>
            </a:pPr>
            <a:r>
              <a:rPr lang="en-US" sz="3800" dirty="0"/>
              <a:t> </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noGrp="1"/>
          </p:cNvSpPr>
          <p:nvPr>
            <p:ph type="title"/>
          </p:nvPr>
        </p:nvSpPr>
        <p:spPr>
          <a:xfrm>
            <a:off x="1752600" y="20782"/>
            <a:ext cx="7391400" cy="893618"/>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latin typeface="+mj-lt"/>
              </a:rPr>
              <a:t> </a:t>
            </a:r>
            <a:r>
              <a:rPr lang="en-US" dirty="0"/>
              <a:t/>
            </a:r>
            <a:br>
              <a:rPr lang="en-US" dirty="0"/>
            </a:br>
            <a:r>
              <a:rPr lang="en-US" sz="2400" dirty="0">
                <a:latin typeface="+mj-lt"/>
              </a:rPr>
              <a:t>OLAP</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EE04D074-2615-4AED-A528-CFEBEC873B20}"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153117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b="1" dirty="0"/>
              <a:t>Online Analytical Processing (OLAP)</a:t>
            </a:r>
            <a:r>
              <a:rPr lang="en-US" sz="1800" dirty="0"/>
              <a:t> is a category of software that allows users to analyze information from multiple database systems at the same time. It is a technology that enables analysts to extract and view business data from different points of view.</a:t>
            </a:r>
          </a:p>
          <a:p>
            <a:pPr algn="just"/>
            <a:r>
              <a:rPr lang="en-US" sz="1800" dirty="0"/>
              <a:t>Analysts frequently need to group, aggregate and join data. These OLAP operations in data mining are resource intensive. With OLAP data can be pre-calculated and pre-aggregated, making analysis faster.</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noGrp="1"/>
          </p:cNvSpPr>
          <p:nvPr>
            <p:ph type="title"/>
          </p:nvPr>
        </p:nvSpPr>
        <p:spPr>
          <a:xfrm>
            <a:off x="1752600" y="0"/>
            <a:ext cx="73914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latin typeface="+mj-lt"/>
              </a:rPr>
              <a:t> </a:t>
            </a:r>
            <a:r>
              <a:rPr lang="en-US" dirty="0"/>
              <a:t/>
            </a:r>
            <a:br>
              <a:rPr lang="en-US" dirty="0"/>
            </a:br>
            <a:r>
              <a:rPr lang="en-US" sz="2400" dirty="0">
                <a:latin typeface="+mj-lt"/>
              </a:rPr>
              <a:t>OLAP</a:t>
            </a: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4AAA0D25-BE62-4F31-A4F4-8AD261DACA87}"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630074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4525963"/>
          </a:xfrm>
        </p:spPr>
        <p:txBody>
          <a:bodyPr>
            <a:normAutofit fontScale="47500" lnSpcReduction="20000"/>
          </a:bodyPr>
          <a:lstStyle/>
          <a:p>
            <a:pPr algn="just"/>
            <a:r>
              <a:rPr lang="en-US" sz="3300" dirty="0"/>
              <a:t>Advanced Analytics is the autonomous or semi-autonomous examination of data or content using sophisticated techniques and tools, typically beyond those of traditional business intelligence (BI), to discover deeper insights, make predictions, or generate recommendations. Advanced analytic techniques include those such as data/text mining, machine learning, pattern matching, forecasting, visualization.</a:t>
            </a:r>
          </a:p>
          <a:p>
            <a:pPr algn="just"/>
            <a:endParaRPr lang="en-US" sz="3300" dirty="0"/>
          </a:p>
          <a:p>
            <a:pPr algn="just"/>
            <a:r>
              <a:rPr lang="en-US" sz="3300" dirty="0"/>
              <a:t>Advanced analytics is an umbrella term for a group of high-level methods and tools that can help you get more out of your data. The predictive capabilities of advanced analytics can be used to forecast trends, events, and behaviors. This gives organizations the ability to perform advanced statistical models such as “what-if” calculations, as well as to future-proof various aspects of their operations.</a:t>
            </a:r>
          </a:p>
          <a:p>
            <a:pPr algn="just"/>
            <a:endParaRPr lang="en-US" sz="3300" dirty="0"/>
          </a:p>
          <a:p>
            <a:pPr algn="just"/>
            <a:r>
              <a:rPr lang="en-US" sz="3300" dirty="0"/>
              <a:t>Some of the areas that make up the magic of advanced analytics include machine learning and artificial intelligence, semantic and graph analysis, data and text mining, complex event processing, pattern matching, predictive analytics, data visualizations, sentiment analysis, network, and cluster analysis, multivariate statistics, simulation, neural networks, and the list is constantly growing as new techniques are invented and adapted to the data analytics world</a:t>
            </a:r>
          </a:p>
          <a:p>
            <a:pPr marL="0" indent="0" algn="just">
              <a:buNone/>
            </a:pPr>
            <a:r>
              <a:rPr lang="en-US" sz="3300" dirty="0"/>
              <a:t>.</a:t>
            </a:r>
          </a:p>
          <a:p>
            <a:pPr algn="just"/>
            <a:endParaRPr lang="en-US" sz="3300" dirty="0"/>
          </a:p>
          <a:p>
            <a:pPr algn="just"/>
            <a:endParaRPr lang="en-US" sz="3300" dirty="0"/>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noGrp="1"/>
          </p:cNvSpPr>
          <p:nvPr>
            <p:ph type="title"/>
          </p:nvPr>
        </p:nvSpPr>
        <p:spPr>
          <a:xfrm>
            <a:off x="1524000" y="0"/>
            <a:ext cx="76200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latin typeface="+mj-lt"/>
              </a:rPr>
              <a:t> </a:t>
            </a:r>
            <a:r>
              <a:rPr lang="en-US" dirty="0"/>
              <a:t/>
            </a:r>
            <a:br>
              <a:rPr lang="en-US" dirty="0"/>
            </a:br>
            <a:r>
              <a:rPr lang="en-US" dirty="0"/>
              <a:t/>
            </a:r>
            <a:br>
              <a:rPr lang="en-US" dirty="0"/>
            </a:br>
            <a:r>
              <a:rPr lang="en-US" sz="2400" b="1" dirty="0">
                <a:latin typeface="+mj-lt"/>
              </a:rPr>
              <a:t>ADVANCED ANALYTICS</a:t>
            </a:r>
            <a:r>
              <a:rPr lang="en-US" dirty="0"/>
              <a:t/>
            </a:r>
            <a:br>
              <a:rPr lang="en-US" dirty="0"/>
            </a:b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345F26AA-22C2-4CE8-B780-95B8DD666D57}"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905416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1900" b="1" dirty="0"/>
              <a:t>Understanding Senior Executive Needs:</a:t>
            </a:r>
            <a:r>
              <a:rPr lang="en-US" sz="1900" dirty="0"/>
              <a:t> This implies recognizing the unique challenges and demands faced by senior executives, such as strategic decision-making, leadership development, and navigating complex organizational </a:t>
            </a:r>
            <a:r>
              <a:rPr lang="en-US" sz="1900" dirty="0" smtClean="0"/>
              <a:t>dynamics.</a:t>
            </a:r>
            <a:endParaRPr lang="en-US" sz="1800" dirty="0" smtClean="0"/>
          </a:p>
          <a:p>
            <a:pPr marL="0" indent="0" algn="just">
              <a:buNone/>
            </a:pPr>
            <a:r>
              <a:rPr lang="en-US" sz="1800" b="1" dirty="0" smtClean="0"/>
              <a:t>Performance </a:t>
            </a:r>
            <a:r>
              <a:rPr lang="en-US" sz="1800" b="1" dirty="0"/>
              <a:t>Management Support:</a:t>
            </a:r>
            <a:r>
              <a:rPr lang="en-US" sz="1800" dirty="0"/>
              <a:t> This could involve providing tools, training, and guidance on various aspects of performance management, </a:t>
            </a:r>
            <a:r>
              <a:rPr lang="en-US" sz="1800" dirty="0" smtClean="0"/>
              <a:t>including: Setting </a:t>
            </a:r>
            <a:r>
              <a:rPr lang="en-US" sz="1800" dirty="0"/>
              <a:t>clear and measurable </a:t>
            </a:r>
            <a:r>
              <a:rPr lang="en-US" sz="1800" dirty="0" smtClean="0"/>
              <a:t>goals, </a:t>
            </a:r>
            <a:r>
              <a:rPr lang="en-US" sz="1800" dirty="0"/>
              <a:t>Conducting regular performance </a:t>
            </a:r>
            <a:r>
              <a:rPr lang="en-US" sz="1800" dirty="0" smtClean="0"/>
              <a:t>reviews, Providing </a:t>
            </a:r>
            <a:r>
              <a:rPr lang="en-US" sz="1800" dirty="0"/>
              <a:t>constructive </a:t>
            </a:r>
            <a:r>
              <a:rPr lang="en-US" sz="1800" dirty="0" smtClean="0"/>
              <a:t>feedback, Identifying areas </a:t>
            </a:r>
            <a:r>
              <a:rPr lang="en-US" sz="1800" dirty="0"/>
              <a:t>for </a:t>
            </a:r>
            <a:r>
              <a:rPr lang="en-US" sz="1800" dirty="0" smtClean="0"/>
              <a:t>development, Implementing </a:t>
            </a:r>
            <a:r>
              <a:rPr lang="en-US" sz="1800" dirty="0"/>
              <a:t>performance improvement </a:t>
            </a:r>
            <a:r>
              <a:rPr lang="en-US" sz="1800" dirty="0" smtClean="0"/>
              <a:t>plans.</a:t>
            </a:r>
          </a:p>
          <a:p>
            <a:pPr marL="0" indent="0" algn="just">
              <a:buNone/>
            </a:pPr>
            <a:r>
              <a:rPr lang="en-US" sz="1800" b="1" dirty="0" smtClean="0"/>
              <a:t>Additional </a:t>
            </a:r>
            <a:r>
              <a:rPr lang="en-US" sz="1800" b="1" dirty="0"/>
              <a:t>Support Areas:</a:t>
            </a:r>
            <a:r>
              <a:rPr lang="en-US" sz="1800" dirty="0"/>
              <a:t> Depending on the specific context, "supporting the requirements" might also encompass other areas relevant to senior executives, such </a:t>
            </a:r>
            <a:r>
              <a:rPr lang="en-US" sz="1800" dirty="0" smtClean="0"/>
              <a:t>as: Executive coaching, </a:t>
            </a:r>
            <a:r>
              <a:rPr lang="en-US" sz="1800" dirty="0"/>
              <a:t>Succession </a:t>
            </a:r>
            <a:r>
              <a:rPr lang="en-US" sz="1800" dirty="0" smtClean="0"/>
              <a:t>planning, Compensation </a:t>
            </a:r>
            <a:r>
              <a:rPr lang="en-US" sz="1800" dirty="0"/>
              <a:t>and </a:t>
            </a:r>
            <a:r>
              <a:rPr lang="en-US" sz="1800" dirty="0" smtClean="0"/>
              <a:t>benefits, </a:t>
            </a:r>
            <a:r>
              <a:rPr lang="en-US" sz="1800" dirty="0"/>
              <a:t>Legal and compliance issues ,</a:t>
            </a:r>
            <a:r>
              <a:rPr lang="en-US" sz="1800" dirty="0" smtClean="0"/>
              <a:t>Board </a:t>
            </a:r>
            <a:r>
              <a:rPr lang="en-US" sz="1800" dirty="0"/>
              <a:t>of directors relations </a:t>
            </a:r>
            <a:r>
              <a:rPr lang="en-US" sz="1800" dirty="0" smtClean="0"/>
              <a:t>.</a:t>
            </a:r>
            <a:endParaRPr lang="en-US" sz="1800" dirty="0"/>
          </a:p>
          <a:p>
            <a:pPr algn="just"/>
            <a:endParaRPr lang="en-US" sz="3300" dirty="0"/>
          </a:p>
          <a:p>
            <a:pPr algn="just"/>
            <a:endParaRPr lang="en-US" sz="3300" dirty="0"/>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noGrp="1"/>
          </p:cNvSpPr>
          <p:nvPr>
            <p:ph type="title"/>
          </p:nvPr>
        </p:nvSpPr>
        <p:spPr>
          <a:xfrm>
            <a:off x="1752600" y="0"/>
            <a:ext cx="73914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latin typeface="+mj-lt"/>
              </a:rPr>
              <a:t> </a:t>
            </a:r>
            <a:r>
              <a:rPr lang="en-US" dirty="0"/>
              <a:t/>
            </a:r>
            <a:br>
              <a:rPr lang="en-US" dirty="0"/>
            </a:br>
            <a:r>
              <a:rPr lang="en-US" dirty="0"/>
              <a:t/>
            </a:r>
            <a:br>
              <a:rPr lang="en-US" dirty="0"/>
            </a:br>
            <a:r>
              <a:rPr lang="en-US" sz="2400" dirty="0">
                <a:solidFill>
                  <a:schemeClr val="tx1"/>
                </a:solidFill>
              </a:rPr>
              <a:t>Supporting the requirements of senior executives including performance management</a:t>
            </a:r>
            <a:r>
              <a:rPr lang="en-US" dirty="0"/>
              <a:t/>
            </a:r>
            <a:br>
              <a:rPr lang="en-US" dirty="0"/>
            </a:br>
            <a:r>
              <a:rPr lang="en-US" dirty="0"/>
              <a:t/>
            </a:r>
            <a:br>
              <a:rPr lang="en-US" dirty="0"/>
            </a:br>
            <a:r>
              <a:rPr lang="en-US" sz="2400" dirty="0">
                <a:latin typeface="+mj-lt"/>
              </a:rPr>
              <a:t> </a:t>
            </a:r>
          </a:p>
        </p:txBody>
      </p:sp>
      <p:sp>
        <p:nvSpPr>
          <p:cNvPr id="2" name="Date Placeholder 1"/>
          <p:cNvSpPr>
            <a:spLocks noGrp="1"/>
          </p:cNvSpPr>
          <p:nvPr>
            <p:ph type="dt" sz="half" idx="10"/>
          </p:nvPr>
        </p:nvSpPr>
        <p:spPr/>
        <p:txBody>
          <a:bodyPr/>
          <a:lstStyle/>
          <a:p>
            <a:fld id="{BFB1EF08-C773-4CD5-98BA-65A956647D5E}"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4077988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000" dirty="0"/>
          </a:p>
          <a:p>
            <a:r>
              <a:rPr lang="en-US" sz="2000" dirty="0" err="1"/>
              <a:t>Youtube</a:t>
            </a:r>
            <a:r>
              <a:rPr lang="en-US" sz="2000" dirty="0"/>
              <a:t>/other  Video Links</a:t>
            </a:r>
          </a:p>
          <a:p>
            <a:r>
              <a:rPr lang="en-US" sz="2000" dirty="0">
                <a:hlinkClick r:id="rId2"/>
              </a:rPr>
              <a:t>https://www.youtube.com/watch?v=2nwgVMsf0xc</a:t>
            </a:r>
            <a:endParaRPr lang="en-US" sz="2000" dirty="0"/>
          </a:p>
          <a:p>
            <a:r>
              <a:rPr lang="en-US" sz="2000" dirty="0">
                <a:hlinkClick r:id="rId3"/>
              </a:rPr>
              <a:t>https://www.youtube.com/watch?v=jkCCnwvO_fg</a:t>
            </a:r>
            <a:endParaRPr lang="en-US" sz="2000" dirty="0"/>
          </a:p>
          <a:p>
            <a:r>
              <a:rPr lang="en-US" sz="2000" dirty="0">
                <a:hlinkClick r:id="rId4"/>
              </a:rPr>
              <a:t>https://www.coursera.org/lecture/business-intelligence-tools/bi-concepts-video-lecture-2arFU</a:t>
            </a:r>
            <a:endParaRPr lang="en-US" sz="2000" dirty="0"/>
          </a:p>
          <a:p>
            <a:r>
              <a:rPr lang="en-US" sz="2000" dirty="0">
                <a:hlinkClick r:id="rId5"/>
              </a:rPr>
              <a:t>https://www.coursera.org/lecture/business-intelligence-tools/business-analytics-video-lecture-Sr8Ic</a:t>
            </a:r>
            <a:endParaRPr lang="en-US" sz="2000" dirty="0"/>
          </a:p>
          <a:p>
            <a:endParaRPr lang="en-US" sz="2000"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CE8526C7-E996-407D-A3B6-DFAC14B43577}" type="datetime1">
              <a:rPr lang="en-IN" smtClean="0"/>
              <a:t>05-02-2025</a:t>
            </a:fld>
            <a:endParaRPr lang="en-US"/>
          </a:p>
        </p:txBody>
      </p:sp>
      <p:pic>
        <p:nvPicPr>
          <p:cNvPr id="8" name="Picture 7"/>
          <p:cNvPicPr>
            <a:picLocks noChangeAspect="1"/>
          </p:cNvPicPr>
          <p:nvPr/>
        </p:nvPicPr>
        <p:blipFill>
          <a:blip r:embed="rId6"/>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1800" dirty="0"/>
              <a:t>1. This is an approach to selling goods and services in which a prospect explicitly agrees in advance to receive marketing information______</a:t>
            </a:r>
          </a:p>
          <a:p>
            <a:pPr algn="just">
              <a:buFont typeface="+mj-lt"/>
              <a:buAutoNum type="alphaUcPeriod"/>
            </a:pPr>
            <a:r>
              <a:rPr lang="en-US" sz="1800" dirty="0"/>
              <a:t>data mining</a:t>
            </a:r>
          </a:p>
          <a:p>
            <a:pPr algn="just">
              <a:buFont typeface="+mj-lt"/>
              <a:buAutoNum type="alphaUcPeriod"/>
            </a:pPr>
            <a:r>
              <a:rPr lang="en-US" sz="1800" dirty="0"/>
              <a:t>customer managed relationship</a:t>
            </a:r>
          </a:p>
          <a:p>
            <a:pPr algn="just">
              <a:buFont typeface="+mj-lt"/>
              <a:buAutoNum type="alphaUcPeriod"/>
            </a:pPr>
            <a:r>
              <a:rPr lang="en-US" sz="1800" dirty="0"/>
              <a:t>permission marketing</a:t>
            </a:r>
          </a:p>
          <a:p>
            <a:pPr algn="just">
              <a:buFont typeface="+mj-lt"/>
              <a:buAutoNum type="alphaUcPeriod"/>
            </a:pPr>
            <a:r>
              <a:rPr lang="en-US" sz="1800" b="1" dirty="0"/>
              <a:t>one-to-one marketing</a:t>
            </a:r>
          </a:p>
          <a:p>
            <a:pPr marL="0" indent="0" algn="just">
              <a:buNone/>
            </a:pPr>
            <a:endParaRPr lang="en-US" sz="1800" b="1" dirty="0"/>
          </a:p>
          <a:p>
            <a:pPr marL="0" indent="0">
              <a:buNone/>
            </a:pPr>
            <a:r>
              <a:rPr lang="en-US" sz="1800" dirty="0"/>
              <a:t>2. ________________defines the structure of the data held in operational databases and used by operational applications.</a:t>
            </a:r>
          </a:p>
          <a:p>
            <a:pPr>
              <a:buFont typeface="+mj-lt"/>
              <a:buAutoNum type="alphaUcPeriod"/>
            </a:pPr>
            <a:r>
              <a:rPr lang="en-US" sz="1800" dirty="0"/>
              <a:t>Data mining metadata</a:t>
            </a:r>
          </a:p>
          <a:p>
            <a:pPr>
              <a:buFont typeface="+mj-lt"/>
              <a:buAutoNum type="alphaUcPeriod"/>
            </a:pPr>
            <a:r>
              <a:rPr lang="en-US" sz="1800" b="1" dirty="0"/>
              <a:t>Operational metadata</a:t>
            </a:r>
          </a:p>
          <a:p>
            <a:pPr>
              <a:buFont typeface="+mj-lt"/>
              <a:buAutoNum type="alphaUcPeriod"/>
            </a:pPr>
            <a:r>
              <a:rPr lang="en-US" sz="1800" dirty="0"/>
              <a:t>Data warehouse metadata</a:t>
            </a:r>
          </a:p>
          <a:p>
            <a:pPr>
              <a:buFont typeface="+mj-lt"/>
              <a:buAutoNum type="alphaUcPeriod"/>
            </a:pPr>
            <a:r>
              <a:rPr lang="en-US" sz="1800" dirty="0"/>
              <a:t>User-level metadata</a:t>
            </a:r>
          </a:p>
          <a:p>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752600" y="0"/>
            <a:ext cx="73914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1B8410CE-886E-4E14-9CFB-233A3798122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  3. A creative ________, he was continually dreaming up new projects</a:t>
            </a:r>
          </a:p>
          <a:p>
            <a:pPr>
              <a:buFont typeface="+mj-lt"/>
              <a:buAutoNum type="alphaUcPeriod"/>
            </a:pPr>
            <a:r>
              <a:rPr lang="en-US" sz="1800" dirty="0"/>
              <a:t>merchant</a:t>
            </a:r>
          </a:p>
          <a:p>
            <a:pPr>
              <a:buFont typeface="+mj-lt"/>
              <a:buAutoNum type="alphaUcPeriod"/>
            </a:pPr>
            <a:r>
              <a:rPr lang="en-US" sz="1800" dirty="0"/>
              <a:t>trader</a:t>
            </a:r>
          </a:p>
          <a:p>
            <a:pPr>
              <a:buFont typeface="+mj-lt"/>
              <a:buAutoNum type="alphaUcPeriod"/>
            </a:pPr>
            <a:r>
              <a:rPr lang="en-US" sz="1800" b="1" dirty="0"/>
              <a:t>entrepreneur</a:t>
            </a:r>
          </a:p>
          <a:p>
            <a:pPr>
              <a:buFont typeface="+mj-lt"/>
              <a:buAutoNum type="alphaUcPeriod"/>
            </a:pPr>
            <a:r>
              <a:rPr lang="en-US" sz="1800" dirty="0"/>
              <a:t>seller</a:t>
            </a:r>
          </a:p>
          <a:p>
            <a:pPr marL="0" indent="0">
              <a:buNone/>
            </a:pPr>
            <a:r>
              <a:rPr lang="en-US" sz="1800" dirty="0"/>
              <a:t>  4. No one doubted that the president was a man of the highest ______</a:t>
            </a:r>
          </a:p>
          <a:p>
            <a:pPr marL="457200" indent="-457200">
              <a:buFont typeface="+mj-lt"/>
              <a:buAutoNum type="alphaUcPeriod"/>
            </a:pPr>
            <a:r>
              <a:rPr lang="en-US" sz="1800" dirty="0"/>
              <a:t>trait</a:t>
            </a:r>
          </a:p>
          <a:p>
            <a:pPr marL="457200" indent="-457200">
              <a:buFont typeface="+mj-lt"/>
              <a:buAutoNum type="alphaUcPeriod"/>
            </a:pPr>
            <a:r>
              <a:rPr lang="en-US" sz="1800" dirty="0"/>
              <a:t>entrepreneur</a:t>
            </a:r>
          </a:p>
          <a:p>
            <a:pPr marL="457200" indent="-457200">
              <a:buFont typeface="+mj-lt"/>
              <a:buAutoNum type="alphaUcPeriod"/>
            </a:pPr>
            <a:r>
              <a:rPr lang="en-US" sz="1800" b="1" dirty="0"/>
              <a:t>integrity</a:t>
            </a:r>
          </a:p>
          <a:p>
            <a:pPr marL="457200" indent="-457200">
              <a:buFont typeface="+mj-lt"/>
              <a:buAutoNum type="alphaUcPeriod"/>
            </a:pPr>
            <a:r>
              <a:rPr lang="en-US" sz="1800" dirty="0"/>
              <a:t>Demonstration</a:t>
            </a:r>
          </a:p>
          <a:p>
            <a:pPr marL="0" indent="0">
              <a:buNone/>
            </a:pPr>
            <a:endParaRPr lang="en-US" sz="1900"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noGrp="1"/>
          </p:cNvSpPr>
          <p:nvPr>
            <p:ph type="title"/>
          </p:nvPr>
        </p:nvSpPr>
        <p:spPr>
          <a:xfrm>
            <a:off x="1580614" y="0"/>
            <a:ext cx="7563385" cy="8382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EC0D9045-179F-4B87-B483-56928EFFC299}"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1980109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rPr>
              <a:pPr marL="0" lvl="0" indent="0" algn="r" rtl="0">
                <a:spcBef>
                  <a:spcPts val="0"/>
                </a:spcBef>
                <a:spcAft>
                  <a:spcPts val="0"/>
                </a:spcAft>
                <a:buNone/>
              </a:pPr>
              <a:t>5</a:t>
            </a:fld>
            <a:endParaRPr>
              <a:solidFill>
                <a:schemeClr val="dk1"/>
              </a:solidFill>
            </a:endParaRPr>
          </a:p>
        </p:txBody>
      </p:sp>
      <p:sp>
        <p:nvSpPr>
          <p:cNvPr id="167" name="Google Shape;167;p7"/>
          <p:cNvSpPr txBox="1"/>
          <p:nvPr/>
        </p:nvSpPr>
        <p:spPr>
          <a:xfrm>
            <a:off x="1524000" y="0"/>
            <a:ext cx="7620000" cy="726498"/>
          </a:xfrm>
          <a:prstGeom prst="rect">
            <a:avLst/>
          </a:prstGeom>
          <a:solidFill>
            <a:schemeClr val="accent6">
              <a:lumMod val="20000"/>
              <a:lumOff val="8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US" sz="3000" b="0" i="0" u="none" strike="noStrike" cap="none">
                <a:solidFill>
                  <a:schemeClr val="dk1"/>
                </a:solidFill>
                <a:latin typeface="Calibri"/>
                <a:ea typeface="Calibri"/>
                <a:cs typeface="Calibri"/>
                <a:sym typeface="Calibri"/>
              </a:rPr>
              <a:t>Course Outcomes</a:t>
            </a:r>
            <a:endParaRPr/>
          </a:p>
        </p:txBody>
      </p:sp>
      <p:pic>
        <p:nvPicPr>
          <p:cNvPr id="168" name="Google Shape;168;p7"/>
          <p:cNvPicPr preferRelativeResize="0"/>
          <p:nvPr/>
        </p:nvPicPr>
        <p:blipFill rotWithShape="1">
          <a:blip r:embed="rId3">
            <a:alphaModFix/>
          </a:blip>
          <a:srcRect/>
          <a:stretch/>
        </p:blipFill>
        <p:spPr>
          <a:xfrm>
            <a:off x="780496" y="1366335"/>
            <a:ext cx="6850601" cy="3766244"/>
          </a:xfrm>
          <a:prstGeom prst="rect">
            <a:avLst/>
          </a:prstGeom>
          <a:noFill/>
          <a:ln>
            <a:noFill/>
          </a:ln>
        </p:spPr>
      </p:pic>
      <p:sp>
        <p:nvSpPr>
          <p:cNvPr id="169" name="Google Shape;169;p7"/>
          <p:cNvSpPr/>
          <p:nvPr/>
        </p:nvSpPr>
        <p:spPr>
          <a:xfrm>
            <a:off x="804532" y="1716618"/>
            <a:ext cx="6880572"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a:solidFill>
                  <a:srgbClr val="000000"/>
                </a:solidFill>
                <a:latin typeface="Calibri"/>
                <a:ea typeface="Calibri"/>
                <a:cs typeface="Calibri"/>
                <a:sym typeface="Calibri"/>
              </a:rPr>
              <a:t>	</a:t>
            </a:r>
            <a:endParaRPr/>
          </a:p>
        </p:txBody>
      </p:sp>
      <p:graphicFrame>
        <p:nvGraphicFramePr>
          <p:cNvPr id="171" name="Google Shape;171;p7"/>
          <p:cNvGraphicFramePr/>
          <p:nvPr/>
        </p:nvGraphicFramePr>
        <p:xfrm>
          <a:off x="457200" y="1143000"/>
          <a:ext cx="8229600" cy="838200"/>
        </p:xfrm>
        <a:graphic>
          <a:graphicData uri="http://schemas.openxmlformats.org/drawingml/2006/table">
            <a:tbl>
              <a:tblPr firstRow="1" firstCol="1" bandRow="1">
                <a:noFill/>
              </a:tblPr>
              <a:tblGrid>
                <a:gridCol w="8229600">
                  <a:extLst>
                    <a:ext uri="{9D8B030D-6E8A-4147-A177-3AD203B41FA5}">
                      <a16:colId xmlns:a16="http://schemas.microsoft.com/office/drawing/2014/main" val="20000"/>
                    </a:ext>
                  </a:extLst>
                </a:gridCol>
              </a:tblGrid>
              <a:tr h="838200">
                <a:tc>
                  <a:txBody>
                    <a:bodyPr/>
                    <a:lstStyle/>
                    <a:p>
                      <a:pPr marL="0" marR="0" lvl="0" indent="0" algn="just" rtl="0">
                        <a:lnSpc>
                          <a:spcPct val="115000"/>
                        </a:lnSpc>
                        <a:spcBef>
                          <a:spcPts val="0"/>
                        </a:spcBef>
                        <a:spcAft>
                          <a:spcPts val="0"/>
                        </a:spcAft>
                        <a:buNone/>
                      </a:pPr>
                      <a:r>
                        <a:rPr lang="en-US" sz="1800" dirty="0">
                          <a:solidFill>
                            <a:schemeClr val="tx1">
                              <a:lumMod val="95000"/>
                              <a:lumOff val="5000"/>
                            </a:schemeClr>
                          </a:solidFill>
                        </a:rPr>
                        <a:t>Course outcomes :  After completion of this course students will be able to</a:t>
                      </a:r>
                      <a:endParaRPr sz="1800">
                        <a:solidFill>
                          <a:schemeClr val="tx1">
                            <a:lumMod val="95000"/>
                            <a:lumOff val="5000"/>
                          </a:schemeClr>
                        </a:solidFill>
                        <a:latin typeface="Times New Roman"/>
                        <a:ea typeface="Times New Roman"/>
                        <a:cs typeface="Times New Roman"/>
                        <a:sym typeface="Times New Roman"/>
                      </a:endParaRPr>
                    </a:p>
                  </a:txBody>
                  <a:tcPr marL="51425" marR="51425" marT="0" marB="0">
                    <a:solidFill>
                      <a:srgbClr val="DAEEF3"/>
                    </a:solidFill>
                  </a:tcPr>
                </a:tc>
                <a:extLst>
                  <a:ext uri="{0D108BD9-81ED-4DB2-BD59-A6C34878D82A}">
                    <a16:rowId xmlns:a16="http://schemas.microsoft.com/office/drawing/2014/main" val="10000"/>
                  </a:ext>
                </a:extLst>
              </a:tr>
            </a:tbl>
          </a:graphicData>
        </a:graphic>
      </p:graphicFrame>
      <p:graphicFrame>
        <p:nvGraphicFramePr>
          <p:cNvPr id="172" name="Google Shape;172;p7"/>
          <p:cNvGraphicFramePr/>
          <p:nvPr>
            <p:extLst>
              <p:ext uri="{D42A27DB-BD31-4B8C-83A1-F6EECF244321}">
                <p14:modId xmlns:p14="http://schemas.microsoft.com/office/powerpoint/2010/main" val="1159258162"/>
              </p:ext>
            </p:extLst>
          </p:nvPr>
        </p:nvGraphicFramePr>
        <p:xfrm>
          <a:off x="457202" y="2011636"/>
          <a:ext cx="8199275" cy="3460033"/>
        </p:xfrm>
        <a:graphic>
          <a:graphicData uri="http://schemas.openxmlformats.org/drawingml/2006/table">
            <a:tbl>
              <a:tblPr firstRow="1" firstCol="1" bandRow="1">
                <a:noFill/>
              </a:tblPr>
              <a:tblGrid>
                <a:gridCol w="920900">
                  <a:extLst>
                    <a:ext uri="{9D8B030D-6E8A-4147-A177-3AD203B41FA5}">
                      <a16:colId xmlns:a16="http://schemas.microsoft.com/office/drawing/2014/main" val="20000"/>
                    </a:ext>
                  </a:extLst>
                </a:gridCol>
                <a:gridCol w="5859500">
                  <a:extLst>
                    <a:ext uri="{9D8B030D-6E8A-4147-A177-3AD203B41FA5}">
                      <a16:colId xmlns:a16="http://schemas.microsoft.com/office/drawing/2014/main" val="20001"/>
                    </a:ext>
                  </a:extLst>
                </a:gridCol>
                <a:gridCol w="1418875">
                  <a:extLst>
                    <a:ext uri="{9D8B030D-6E8A-4147-A177-3AD203B41FA5}">
                      <a16:colId xmlns:a16="http://schemas.microsoft.com/office/drawing/2014/main" val="20002"/>
                    </a:ext>
                  </a:extLst>
                </a:gridCol>
              </a:tblGrid>
              <a:tr h="597140">
                <a:tc>
                  <a:txBody>
                    <a:bodyPr/>
                    <a:lstStyle/>
                    <a:p>
                      <a:pPr marL="0" marR="0" lvl="0" indent="0" algn="ctr" rtl="0">
                        <a:lnSpc>
                          <a:spcPct val="115000"/>
                        </a:lnSpc>
                        <a:spcBef>
                          <a:spcPts val="0"/>
                        </a:spcBef>
                        <a:spcAft>
                          <a:spcPts val="0"/>
                        </a:spcAft>
                        <a:buNone/>
                      </a:pPr>
                      <a:r>
                        <a:rPr lang="en-US" sz="1800" b="1" dirty="0"/>
                        <a:t>CO 1</a:t>
                      </a:r>
                      <a:endParaRPr sz="1800" b="1">
                        <a:latin typeface="Calibri"/>
                        <a:ea typeface="Calibri"/>
                        <a:cs typeface="Calibri"/>
                        <a:sym typeface="Calibri"/>
                      </a:endParaRPr>
                    </a:p>
                  </a:txBody>
                  <a:tcPr marL="51425" marR="51425" marT="0" marB="0"/>
                </a:tc>
                <a:tc>
                  <a:txBody>
                    <a:bodyPr/>
                    <a:lstStyle/>
                    <a:p>
                      <a:pPr indent="-90170">
                        <a:lnSpc>
                          <a:spcPct val="115000"/>
                        </a:lnSpc>
                        <a:spcAft>
                          <a:spcPts val="1000"/>
                        </a:spcAft>
                      </a:pPr>
                      <a:r>
                        <a:rPr lang="en-US" sz="1800" b="0" kern="1200" dirty="0">
                          <a:solidFill>
                            <a:schemeClr val="tx1"/>
                          </a:solidFill>
                          <a:effectLst/>
                          <a:latin typeface="Calibri" panose="020F0502020204030204" pitchFamily="34" charset="0"/>
                          <a:ea typeface="+mn-ea"/>
                          <a:cs typeface="Calibri" panose="020F0502020204030204" pitchFamily="34" charset="0"/>
                        </a:rPr>
                        <a:t>Apply quantitative modelling and data analysis techniques to the solution of real-world business problems</a:t>
                      </a:r>
                      <a:endParaRPr lang="en-IN" sz="18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tc>
                  <a:txBody>
                    <a:bodyPr/>
                    <a:lstStyle/>
                    <a:p>
                      <a:pPr indent="-90170" algn="ctr">
                        <a:lnSpc>
                          <a:spcPct val="115000"/>
                        </a:lnSpc>
                        <a:spcAft>
                          <a:spcPts val="1000"/>
                        </a:spcAft>
                      </a:pPr>
                      <a:r>
                        <a:rPr lang="en-US" sz="1600" b="0" kern="1200" dirty="0">
                          <a:solidFill>
                            <a:schemeClr val="tx1"/>
                          </a:solidFill>
                          <a:effectLst/>
                          <a:latin typeface="+mn-lt"/>
                          <a:ea typeface="+mn-ea"/>
                          <a:cs typeface="+mn-cs"/>
                        </a:rPr>
                        <a:t>K1, K2</a:t>
                      </a:r>
                      <a:endParaRPr lang="en-IN" sz="1600" b="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r h="597140">
                <a:tc>
                  <a:txBody>
                    <a:bodyPr/>
                    <a:lstStyle/>
                    <a:p>
                      <a:pPr marL="0" marR="0" lvl="0" indent="0" algn="ctr" rtl="0">
                        <a:lnSpc>
                          <a:spcPct val="115000"/>
                        </a:lnSpc>
                        <a:spcBef>
                          <a:spcPts val="0"/>
                        </a:spcBef>
                        <a:spcAft>
                          <a:spcPts val="0"/>
                        </a:spcAft>
                        <a:buNone/>
                      </a:pPr>
                      <a:r>
                        <a:rPr lang="en-US" sz="1800" b="1"/>
                        <a:t>CO 2</a:t>
                      </a:r>
                      <a:endParaRPr sz="1800" b="1">
                        <a:latin typeface="Calibri"/>
                        <a:ea typeface="Calibri"/>
                        <a:cs typeface="Calibri"/>
                        <a:sym typeface="Calibri"/>
                      </a:endParaRPr>
                    </a:p>
                  </a:txBody>
                  <a:tcPr marL="51425" marR="51425" marT="0" marB="0"/>
                </a:tc>
                <a:tc>
                  <a:txBody>
                    <a:bodyPr/>
                    <a:lstStyle/>
                    <a:p>
                      <a:pPr indent="-90170">
                        <a:lnSpc>
                          <a:spcPct val="115000"/>
                        </a:lnSpc>
                        <a:spcAft>
                          <a:spcPts val="1000"/>
                        </a:spcAft>
                      </a:pPr>
                      <a:r>
                        <a:rPr lang="en-US" sz="1800" b="0" kern="1200" dirty="0">
                          <a:solidFill>
                            <a:schemeClr val="tx1"/>
                          </a:solidFill>
                          <a:effectLst/>
                          <a:latin typeface="Calibri" panose="020F0502020204030204" pitchFamily="34" charset="0"/>
                          <a:ea typeface="+mn-ea"/>
                          <a:cs typeface="Calibri" panose="020F0502020204030204" pitchFamily="34" charset="0"/>
                        </a:rPr>
                        <a:t>Understand the importance of data visualization and the design and use of many visual components</a:t>
                      </a:r>
                      <a:endParaRPr lang="en-IN" sz="18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tc>
                  <a:txBody>
                    <a:bodyPr/>
                    <a:lstStyle/>
                    <a:p>
                      <a:pPr indent="-90170" algn="ctr">
                        <a:lnSpc>
                          <a:spcPct val="115000"/>
                        </a:lnSpc>
                        <a:spcAft>
                          <a:spcPts val="1000"/>
                        </a:spcAft>
                      </a:pPr>
                      <a:r>
                        <a:rPr lang="en-US" sz="1600" b="0" kern="1200">
                          <a:solidFill>
                            <a:schemeClr val="tx1"/>
                          </a:solidFill>
                          <a:effectLst/>
                          <a:latin typeface="+mn-lt"/>
                          <a:ea typeface="+mn-ea"/>
                          <a:cs typeface="+mn-cs"/>
                        </a:rPr>
                        <a:t>K2</a:t>
                      </a:r>
                      <a:endParaRPr lang="en-IN" sz="1600" b="0" kern="12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r h="597140">
                <a:tc>
                  <a:txBody>
                    <a:bodyPr/>
                    <a:lstStyle/>
                    <a:p>
                      <a:pPr marL="0" marR="0" lvl="0" indent="0" algn="ctr" rtl="0">
                        <a:lnSpc>
                          <a:spcPct val="115000"/>
                        </a:lnSpc>
                        <a:spcBef>
                          <a:spcPts val="0"/>
                        </a:spcBef>
                        <a:spcAft>
                          <a:spcPts val="0"/>
                        </a:spcAft>
                        <a:buNone/>
                      </a:pPr>
                      <a:r>
                        <a:rPr lang="en-US" sz="1800" b="1"/>
                        <a:t>CO 3</a:t>
                      </a:r>
                      <a:endParaRPr sz="1800" b="1">
                        <a:latin typeface="Calibri"/>
                        <a:ea typeface="Calibri"/>
                        <a:cs typeface="Calibri"/>
                        <a:sym typeface="Calibri"/>
                      </a:endParaRPr>
                    </a:p>
                  </a:txBody>
                  <a:tcPr marL="51425" marR="51425" marT="0" marB="0"/>
                </a:tc>
                <a:tc>
                  <a:txBody>
                    <a:bodyPr/>
                    <a:lstStyle/>
                    <a:p>
                      <a:pPr indent="-90170">
                        <a:lnSpc>
                          <a:spcPct val="115000"/>
                        </a:lnSpc>
                        <a:spcAft>
                          <a:spcPts val="1000"/>
                        </a:spcAft>
                      </a:pPr>
                      <a:r>
                        <a:rPr lang="en-US" sz="1800" b="0" kern="1200" dirty="0">
                          <a:solidFill>
                            <a:schemeClr val="tx1"/>
                          </a:solidFill>
                          <a:effectLst/>
                          <a:latin typeface="Calibri" panose="020F0502020204030204" pitchFamily="34" charset="0"/>
                          <a:ea typeface="+mn-ea"/>
                          <a:cs typeface="Calibri" panose="020F0502020204030204" pitchFamily="34" charset="0"/>
                        </a:rPr>
                        <a:t>Understand as products integrate defining various analytical process flow.</a:t>
                      </a:r>
                      <a:endParaRPr lang="en-IN" sz="18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tc>
                  <a:txBody>
                    <a:bodyPr/>
                    <a:lstStyle/>
                    <a:p>
                      <a:pPr indent="-90170" algn="ctr">
                        <a:lnSpc>
                          <a:spcPct val="115000"/>
                        </a:lnSpc>
                        <a:spcAft>
                          <a:spcPts val="1000"/>
                        </a:spcAft>
                      </a:pPr>
                      <a:r>
                        <a:rPr lang="en-US" sz="1600" b="0" kern="1200">
                          <a:solidFill>
                            <a:schemeClr val="tx1"/>
                          </a:solidFill>
                          <a:effectLst/>
                          <a:latin typeface="+mn-lt"/>
                          <a:ea typeface="+mn-ea"/>
                          <a:cs typeface="+mn-cs"/>
                        </a:rPr>
                        <a:t>K2</a:t>
                      </a:r>
                      <a:endParaRPr lang="en-IN" sz="1600" b="0" kern="12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742975">
                <a:tc>
                  <a:txBody>
                    <a:bodyPr/>
                    <a:lstStyle/>
                    <a:p>
                      <a:pPr marL="0" marR="0" lvl="0" indent="0" algn="ctr" rtl="0">
                        <a:lnSpc>
                          <a:spcPct val="115000"/>
                        </a:lnSpc>
                        <a:spcBef>
                          <a:spcPts val="0"/>
                        </a:spcBef>
                        <a:spcAft>
                          <a:spcPts val="0"/>
                        </a:spcAft>
                        <a:buNone/>
                      </a:pPr>
                      <a:r>
                        <a:rPr lang="en-US" sz="1800" b="1"/>
                        <a:t>CO4</a:t>
                      </a:r>
                      <a:endParaRPr sz="1800" b="1">
                        <a:latin typeface="Calibri"/>
                        <a:ea typeface="Calibri"/>
                        <a:cs typeface="Calibri"/>
                        <a:sym typeface="Calibri"/>
                      </a:endParaRPr>
                    </a:p>
                  </a:txBody>
                  <a:tcPr marL="51425" marR="51425" marT="0" marB="0"/>
                </a:tc>
                <a:tc>
                  <a:txBody>
                    <a:bodyPr/>
                    <a:lstStyle/>
                    <a:p>
                      <a:pPr indent="-90170">
                        <a:lnSpc>
                          <a:spcPct val="115000"/>
                        </a:lnSpc>
                        <a:spcAft>
                          <a:spcPts val="1000"/>
                        </a:spcAft>
                      </a:pPr>
                      <a:r>
                        <a:rPr lang="en-US" sz="1800" b="0" kern="1200" dirty="0">
                          <a:solidFill>
                            <a:schemeClr val="tx1"/>
                          </a:solidFill>
                          <a:effectLst/>
                          <a:latin typeface="Calibri" panose="020F0502020204030204" pitchFamily="34" charset="0"/>
                          <a:ea typeface="+mn-ea"/>
                          <a:cs typeface="Calibri" panose="020F0502020204030204" pitchFamily="34" charset="0"/>
                        </a:rPr>
                        <a:t>Learn the basics of troubleshooting and creating charts using various formatting tools.</a:t>
                      </a:r>
                      <a:endParaRPr lang="en-IN" sz="18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tc>
                  <a:txBody>
                    <a:bodyPr/>
                    <a:lstStyle/>
                    <a:p>
                      <a:pPr indent="-90170" algn="ctr">
                        <a:lnSpc>
                          <a:spcPct val="115000"/>
                        </a:lnSpc>
                        <a:spcAft>
                          <a:spcPts val="1000"/>
                        </a:spcAft>
                      </a:pPr>
                      <a:r>
                        <a:rPr lang="en-US" sz="1600" b="0" kern="1200">
                          <a:solidFill>
                            <a:schemeClr val="tx1"/>
                          </a:solidFill>
                          <a:effectLst/>
                          <a:latin typeface="+mn-lt"/>
                          <a:ea typeface="+mn-ea"/>
                          <a:cs typeface="+mn-cs"/>
                        </a:rPr>
                        <a:t>K3, K4</a:t>
                      </a:r>
                      <a:endParaRPr lang="en-IN" sz="1600" b="0" kern="12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3"/>
                  </a:ext>
                </a:extLst>
              </a:tr>
              <a:tr h="824250">
                <a:tc>
                  <a:txBody>
                    <a:bodyPr/>
                    <a:lstStyle/>
                    <a:p>
                      <a:pPr marL="0" marR="0" lvl="0" indent="0" algn="ctr" rtl="0">
                        <a:lnSpc>
                          <a:spcPct val="115000"/>
                        </a:lnSpc>
                        <a:spcBef>
                          <a:spcPts val="0"/>
                        </a:spcBef>
                        <a:spcAft>
                          <a:spcPts val="0"/>
                        </a:spcAft>
                        <a:buNone/>
                      </a:pPr>
                      <a:r>
                        <a:rPr lang="en-US" sz="1800" b="1"/>
                        <a:t>CO 5</a:t>
                      </a:r>
                      <a:endParaRPr sz="1800" b="1">
                        <a:latin typeface="Calibri"/>
                        <a:ea typeface="Calibri"/>
                        <a:cs typeface="Calibri"/>
                        <a:sym typeface="Calibri"/>
                      </a:endParaRPr>
                    </a:p>
                  </a:txBody>
                  <a:tcPr marL="51425" marR="51425" marT="0" marB="0"/>
                </a:tc>
                <a:tc>
                  <a:txBody>
                    <a:bodyPr/>
                    <a:lstStyle/>
                    <a:p>
                      <a:pPr indent="-90170">
                        <a:lnSpc>
                          <a:spcPct val="115000"/>
                        </a:lnSpc>
                        <a:spcAft>
                          <a:spcPts val="1000"/>
                        </a:spcAft>
                      </a:pPr>
                      <a:r>
                        <a:rPr lang="en-US" sz="1800" b="0" kern="1200" dirty="0">
                          <a:solidFill>
                            <a:schemeClr val="tx1"/>
                          </a:solidFill>
                          <a:effectLst/>
                          <a:latin typeface="Calibri" panose="020F0502020204030204" pitchFamily="34" charset="0"/>
                          <a:ea typeface="+mn-ea"/>
                          <a:cs typeface="Calibri" panose="020F0502020204030204" pitchFamily="34" charset="0"/>
                        </a:rPr>
                        <a:t>Learn basics of structuring data and creating dashboard stories adding interactivity dashboard stories.</a:t>
                      </a:r>
                      <a:endParaRPr lang="en-IN" sz="18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tc>
                  <a:txBody>
                    <a:bodyPr/>
                    <a:lstStyle/>
                    <a:p>
                      <a:pPr indent="-90170" algn="ctr">
                        <a:lnSpc>
                          <a:spcPct val="115000"/>
                        </a:lnSpc>
                        <a:spcAft>
                          <a:spcPts val="1000"/>
                        </a:spcAft>
                      </a:pPr>
                      <a:r>
                        <a:rPr lang="en-US" sz="1600" b="0" kern="1200" dirty="0">
                          <a:solidFill>
                            <a:schemeClr val="tx1"/>
                          </a:solidFill>
                          <a:effectLst/>
                          <a:latin typeface="+mn-lt"/>
                          <a:ea typeface="+mn-ea"/>
                          <a:cs typeface="+mn-cs"/>
                        </a:rPr>
                        <a:t>K5, K6</a:t>
                      </a:r>
                      <a:endParaRPr lang="en-IN" sz="1600" b="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173" name="Google Shape;173;p7"/>
          <p:cNvSpPr txBox="1">
            <a:spLocks noGrp="1"/>
          </p:cNvSpPr>
          <p:nvPr>
            <p:ph type="ftr" idx="11"/>
          </p:nvPr>
        </p:nvSpPr>
        <p:spPr>
          <a:xfrm>
            <a:off x="1399668" y="6356350"/>
            <a:ext cx="652513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mtClean="0"/>
              <a:t>Garima Dhawan  ACSDS0602   BIDV  Unit-1  </a:t>
            </a:r>
            <a:endParaRPr dirty="0"/>
          </a:p>
        </p:txBody>
      </p:sp>
      <p:sp>
        <p:nvSpPr>
          <p:cNvPr id="2" name="Date Placeholder 1"/>
          <p:cNvSpPr>
            <a:spLocks noGrp="1"/>
          </p:cNvSpPr>
          <p:nvPr>
            <p:ph type="dt" sz="half" idx="10"/>
          </p:nvPr>
        </p:nvSpPr>
        <p:spPr/>
        <p:txBody>
          <a:bodyPr/>
          <a:lstStyle/>
          <a:p>
            <a:fld id="{77F1EC37-8AC7-4CEB-9AAC-05857A9F0DC3}" type="datetime1">
              <a:rPr lang="en-IN" smtClean="0"/>
              <a:t>05-02-2025</a:t>
            </a:fld>
            <a:endParaRPr lang="en-US"/>
          </a:p>
        </p:txBody>
      </p:sp>
      <p:pic>
        <p:nvPicPr>
          <p:cNvPr id="11" name="Picture 10"/>
          <p:cNvPicPr>
            <a:picLocks noChangeAspect="1"/>
          </p:cNvPicPr>
          <p:nvPr/>
        </p:nvPicPr>
        <p:blipFill>
          <a:blip r:embed="rId4"/>
          <a:stretch>
            <a:fillRect/>
          </a:stretch>
        </p:blipFill>
        <p:spPr>
          <a:xfrm>
            <a:off x="209395" y="17227"/>
            <a:ext cx="1190273" cy="846296"/>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4525963"/>
          </a:xfrm>
        </p:spPr>
        <p:txBody>
          <a:bodyPr>
            <a:normAutofit/>
          </a:bodyPr>
          <a:lstStyle/>
          <a:p>
            <a:pPr marL="0" indent="0" algn="just">
              <a:buNone/>
            </a:pPr>
            <a:r>
              <a:rPr lang="en-US" sz="1800" dirty="0"/>
              <a:t> 5. This is an arrangement in which a company outsources some or all of its customer relationship management functions to an application service provider (ASP).</a:t>
            </a:r>
          </a:p>
          <a:p>
            <a:pPr algn="just">
              <a:buFont typeface="+mj-lt"/>
              <a:buAutoNum type="alphaUcPeriod"/>
            </a:pPr>
            <a:r>
              <a:rPr lang="en-US" sz="1800" dirty="0"/>
              <a:t>Customer Information Control System</a:t>
            </a:r>
          </a:p>
          <a:p>
            <a:pPr algn="just">
              <a:buFont typeface="+mj-lt"/>
              <a:buAutoNum type="alphaUcPeriod"/>
            </a:pPr>
            <a:r>
              <a:rPr lang="en-US" sz="1800" dirty="0"/>
              <a:t>spend management</a:t>
            </a:r>
          </a:p>
          <a:p>
            <a:pPr algn="just">
              <a:buFont typeface="+mj-lt"/>
              <a:buAutoNum type="alphaUcPeriod"/>
            </a:pPr>
            <a:r>
              <a:rPr lang="en-US" sz="1800" b="1" dirty="0"/>
              <a:t>hosted CRM</a:t>
            </a:r>
          </a:p>
          <a:p>
            <a:pPr algn="just">
              <a:buFont typeface="+mj-lt"/>
              <a:buAutoNum type="alphaUcPeriod"/>
            </a:pPr>
            <a:r>
              <a:rPr lang="en-US" sz="1800" dirty="0"/>
              <a:t>online transaction processing</a:t>
            </a:r>
          </a:p>
          <a:p>
            <a:pPr marL="0" indent="0" algn="just">
              <a:buNone/>
            </a:pPr>
            <a:endParaRPr lang="en-US" sz="1800" dirty="0"/>
          </a:p>
          <a:p>
            <a:pPr marL="0" indent="0">
              <a:buNone/>
            </a:pPr>
            <a:r>
              <a:rPr lang="en-US" sz="1800" dirty="0"/>
              <a:t>6.Their tribe is a small but _______ group.</a:t>
            </a:r>
          </a:p>
          <a:p>
            <a:pPr>
              <a:buFont typeface="+mj-lt"/>
              <a:buAutoNum type="alphaUcPeriod"/>
            </a:pPr>
            <a:r>
              <a:rPr lang="en-US" sz="1800" dirty="0"/>
              <a:t>intelligent</a:t>
            </a:r>
          </a:p>
          <a:p>
            <a:pPr>
              <a:buFont typeface="+mj-lt"/>
              <a:buAutoNum type="alphaUcPeriod"/>
            </a:pPr>
            <a:r>
              <a:rPr lang="en-US" sz="1800" b="1" dirty="0"/>
              <a:t>cohesive</a:t>
            </a:r>
          </a:p>
          <a:p>
            <a:pPr>
              <a:buFont typeface="+mj-lt"/>
              <a:buAutoNum type="alphaUcPeriod"/>
            </a:pPr>
            <a:r>
              <a:rPr lang="en-US" sz="1800" dirty="0"/>
              <a:t>smart</a:t>
            </a:r>
          </a:p>
          <a:p>
            <a:pPr>
              <a:buFont typeface="+mj-lt"/>
              <a:buAutoNum type="alphaUcPeriod"/>
            </a:pPr>
            <a:r>
              <a:rPr lang="en-US" sz="1800" dirty="0"/>
              <a:t>brutal</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752600" y="-1"/>
            <a:ext cx="73914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5BE16518-DF4E-4413-935A-3B015D71AD51}"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6952457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1900" b="1" dirty="0"/>
              <a:t>Q.1 </a:t>
            </a:r>
            <a:r>
              <a:rPr lang="en-US" sz="1900" dirty="0"/>
              <a:t>What Are The Different Types Of Business Intelligence?</a:t>
            </a:r>
          </a:p>
          <a:p>
            <a:pPr marL="0" indent="0" algn="just">
              <a:buNone/>
            </a:pPr>
            <a:endParaRPr lang="en-US" sz="1900" b="1" dirty="0"/>
          </a:p>
          <a:p>
            <a:pPr marL="0" indent="0" algn="just">
              <a:buNone/>
            </a:pPr>
            <a:r>
              <a:rPr lang="en-US" sz="1900" b="1" dirty="0"/>
              <a:t>Q.2 </a:t>
            </a:r>
            <a:r>
              <a:rPr lang="en-US" sz="1900" dirty="0"/>
              <a:t>Explain Data Visualization .</a:t>
            </a:r>
          </a:p>
          <a:p>
            <a:pPr marL="0" indent="0" algn="just">
              <a:buNone/>
            </a:pPr>
            <a:endParaRPr lang="en-US" sz="1900" b="1" dirty="0"/>
          </a:p>
          <a:p>
            <a:pPr marL="0" indent="0" algn="just">
              <a:buNone/>
            </a:pPr>
            <a:r>
              <a:rPr lang="en-US" sz="1900" b="1" dirty="0"/>
              <a:t>Q.3 </a:t>
            </a:r>
            <a:r>
              <a:rPr lang="en-US" sz="1900" dirty="0"/>
              <a:t>Explain data warehouse .</a:t>
            </a:r>
          </a:p>
          <a:p>
            <a:pPr marL="0" indent="0" algn="just">
              <a:buNone/>
            </a:pPr>
            <a:endParaRPr lang="en-US" sz="1900" b="1" dirty="0"/>
          </a:p>
          <a:p>
            <a:pPr marL="0" indent="0" algn="just">
              <a:buNone/>
            </a:pPr>
            <a:r>
              <a:rPr lang="en-US" sz="1900" b="1" dirty="0"/>
              <a:t>Q.4 </a:t>
            </a:r>
            <a:r>
              <a:rPr lang="en-US" sz="1900" dirty="0"/>
              <a:t>Explain the tools of BI.</a:t>
            </a:r>
          </a:p>
          <a:p>
            <a:pPr marL="0" indent="0" algn="just">
              <a:buNone/>
            </a:pPr>
            <a:endParaRPr lang="en-US" sz="1900" b="1" dirty="0"/>
          </a:p>
          <a:p>
            <a:pPr marL="0" indent="0" algn="just">
              <a:buNone/>
            </a:pPr>
            <a:r>
              <a:rPr lang="en-US" sz="1900" b="1" dirty="0"/>
              <a:t>Q.5 </a:t>
            </a:r>
            <a:r>
              <a:rPr lang="en-US" sz="1900" dirty="0"/>
              <a:t>Explain the function of BI</a:t>
            </a:r>
          </a:p>
          <a:p>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676400" y="0"/>
            <a:ext cx="74676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32A14643-0C2B-476B-AF43-1F20F675970C}"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1800" dirty="0"/>
              <a:t>1. This is a broad category of applications and technologies for gathering, storing, analyzing, and providing access to data to help enterprise users make better business decisions___________</a:t>
            </a:r>
          </a:p>
          <a:p>
            <a:pPr>
              <a:buFont typeface="+mj-lt"/>
              <a:buAutoNum type="alphaUcPeriod"/>
            </a:pPr>
            <a:r>
              <a:rPr lang="en-US" sz="1800" dirty="0"/>
              <a:t>Data mart</a:t>
            </a:r>
          </a:p>
          <a:p>
            <a:pPr>
              <a:buFont typeface="+mj-lt"/>
              <a:buAutoNum type="alphaUcPeriod"/>
            </a:pPr>
            <a:r>
              <a:rPr lang="en-US" sz="1800" dirty="0"/>
              <a:t>Data mining</a:t>
            </a:r>
          </a:p>
          <a:p>
            <a:pPr>
              <a:buFont typeface="+mj-lt"/>
              <a:buAutoNum type="alphaUcPeriod"/>
            </a:pPr>
            <a:r>
              <a:rPr lang="en-US" sz="1800" b="1" dirty="0"/>
              <a:t>Business intelligence</a:t>
            </a:r>
          </a:p>
          <a:p>
            <a:pPr>
              <a:buFont typeface="+mj-lt"/>
              <a:buAutoNum type="alphaUcPeriod"/>
            </a:pPr>
            <a:r>
              <a:rPr lang="en-US" sz="1800" dirty="0"/>
              <a:t>Artificial intelligence</a:t>
            </a:r>
          </a:p>
          <a:p>
            <a:pPr marL="0" indent="0">
              <a:buNone/>
            </a:pPr>
            <a:endParaRPr lang="en-US" dirty="0"/>
          </a:p>
          <a:p>
            <a:pPr marL="0" indent="0">
              <a:buNone/>
            </a:pPr>
            <a:r>
              <a:rPr lang="en-US" sz="1900" dirty="0"/>
              <a:t>2.D</a:t>
            </a:r>
            <a:r>
              <a:rPr lang="en-US" sz="2100" dirty="0"/>
              <a:t>ata warehouse architecture is based on _______</a:t>
            </a:r>
          </a:p>
          <a:p>
            <a:pPr marL="457200" indent="-457200">
              <a:buFont typeface="+mj-lt"/>
              <a:buAutoNum type="alphaUcPeriod"/>
            </a:pPr>
            <a:r>
              <a:rPr lang="en-US" sz="2100" b="1" dirty="0"/>
              <a:t>RDBMS</a:t>
            </a:r>
          </a:p>
          <a:p>
            <a:pPr marL="457200" indent="-457200">
              <a:buFont typeface="+mj-lt"/>
              <a:buAutoNum type="alphaUcPeriod"/>
            </a:pPr>
            <a:r>
              <a:rPr lang="en-US" sz="2100" dirty="0"/>
              <a:t>Sybase</a:t>
            </a:r>
          </a:p>
          <a:p>
            <a:pPr marL="457200" indent="-457200">
              <a:buFont typeface="+mj-lt"/>
              <a:buAutoNum type="alphaUcPeriod"/>
            </a:pPr>
            <a:r>
              <a:rPr lang="en-US" sz="2100" dirty="0"/>
              <a:t>SQL Server</a:t>
            </a:r>
          </a:p>
          <a:p>
            <a:pPr marL="457200" indent="-457200">
              <a:buFont typeface="+mj-lt"/>
              <a:buAutoNum type="alphaUcPeriod"/>
            </a:pPr>
            <a:r>
              <a:rPr lang="en-US" sz="2100" dirty="0"/>
              <a:t>DBMS</a:t>
            </a:r>
          </a:p>
          <a:p>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580614" y="1"/>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DAC75C21-1146-4A85-B2A1-06AB72B5E9C6}"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3. Record cannot be updated in __________</a:t>
            </a:r>
          </a:p>
          <a:p>
            <a:pPr>
              <a:buFont typeface="+mj-lt"/>
              <a:buAutoNum type="alphaUcPeriod"/>
            </a:pPr>
            <a:r>
              <a:rPr lang="en-US" sz="1800" dirty="0"/>
              <a:t>files</a:t>
            </a:r>
          </a:p>
          <a:p>
            <a:pPr>
              <a:buFont typeface="+mj-lt"/>
              <a:buAutoNum type="alphaUcPeriod"/>
            </a:pPr>
            <a:r>
              <a:rPr lang="en-US" sz="1800" dirty="0"/>
              <a:t>OLTP</a:t>
            </a:r>
          </a:p>
          <a:p>
            <a:pPr>
              <a:buFont typeface="+mj-lt"/>
              <a:buAutoNum type="alphaUcPeriod"/>
            </a:pPr>
            <a:r>
              <a:rPr lang="en-US" sz="1800" dirty="0"/>
              <a:t>RDBMS</a:t>
            </a:r>
          </a:p>
          <a:p>
            <a:pPr>
              <a:buFont typeface="+mj-lt"/>
              <a:buAutoNum type="alphaUcPeriod"/>
            </a:pPr>
            <a:r>
              <a:rPr lang="en-US" sz="1800" b="1" dirty="0"/>
              <a:t>data warehouse</a:t>
            </a:r>
          </a:p>
          <a:p>
            <a:pPr marL="0" indent="0">
              <a:buNone/>
            </a:pPr>
            <a:endParaRPr lang="en-US" sz="1800" dirty="0"/>
          </a:p>
          <a:p>
            <a:pPr marL="0" indent="0">
              <a:buNone/>
            </a:pPr>
            <a:r>
              <a:rPr lang="en-US" sz="1900" dirty="0"/>
              <a:t>4. The workers chose to ________ their dissatisfaction in a series of strikes.</a:t>
            </a:r>
          </a:p>
          <a:p>
            <a:pPr marL="457200" indent="-457200">
              <a:buFont typeface="+mj-lt"/>
              <a:buAutoNum type="alphaUcPeriod"/>
            </a:pPr>
            <a:r>
              <a:rPr lang="en-US" sz="1900" dirty="0"/>
              <a:t>face</a:t>
            </a:r>
          </a:p>
          <a:p>
            <a:pPr marL="457200" indent="-457200">
              <a:buFont typeface="+mj-lt"/>
              <a:buAutoNum type="alphaUcPeriod"/>
            </a:pPr>
            <a:r>
              <a:rPr lang="en-US" sz="1900" dirty="0"/>
              <a:t>confuse</a:t>
            </a:r>
          </a:p>
          <a:p>
            <a:pPr marL="457200" indent="-457200">
              <a:buFont typeface="+mj-lt"/>
              <a:buAutoNum type="alphaUcPeriod"/>
            </a:pPr>
            <a:r>
              <a:rPr lang="en-US" sz="1900" b="1" dirty="0"/>
              <a:t>manifest</a:t>
            </a:r>
          </a:p>
          <a:p>
            <a:pPr marL="457200" indent="-457200">
              <a:buFont typeface="+mj-lt"/>
              <a:buAutoNum type="alphaUcPeriod"/>
            </a:pPr>
            <a:r>
              <a:rPr lang="en-US" sz="1900" dirty="0"/>
              <a:t>create</a:t>
            </a:r>
          </a:p>
          <a:p>
            <a:endParaRPr lang="en-US"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600200" y="0"/>
            <a:ext cx="75438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MCQ s</a:t>
            </a:r>
            <a:br>
              <a:rPr lang="en-US" sz="2400" dirty="0"/>
            </a:b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3397036B-2B11-4BC5-AB1D-9547BB8A83DF}"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3400996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1800" dirty="0"/>
              <a:t> 5. I can catalyze a business’s success in terms of_____________</a:t>
            </a:r>
          </a:p>
          <a:p>
            <a:pPr algn="just">
              <a:buFont typeface="+mj-lt"/>
              <a:buAutoNum type="alphaUcPeriod"/>
            </a:pPr>
            <a:r>
              <a:rPr lang="en-US" sz="1800" dirty="0"/>
              <a:t>Distinguish the products and services that drive revenues</a:t>
            </a:r>
          </a:p>
          <a:p>
            <a:pPr algn="just">
              <a:buFont typeface="+mj-lt"/>
              <a:buAutoNum type="alphaUcPeriod"/>
            </a:pPr>
            <a:r>
              <a:rPr lang="en-US" sz="1800" dirty="0"/>
              <a:t>Rank customers and locations based on profitability</a:t>
            </a:r>
          </a:p>
          <a:p>
            <a:pPr algn="just">
              <a:buFont typeface="+mj-lt"/>
              <a:buAutoNum type="alphaUcPeriod"/>
            </a:pPr>
            <a:r>
              <a:rPr lang="en-US" sz="1800" dirty="0"/>
              <a:t>Ranks customers and locations based on probability</a:t>
            </a:r>
          </a:p>
          <a:p>
            <a:pPr algn="just">
              <a:buFont typeface="+mj-lt"/>
              <a:buAutoNum type="alphaUcPeriod"/>
            </a:pPr>
            <a:r>
              <a:rPr lang="en-US" sz="1800" b="1" dirty="0"/>
              <a:t>All of above</a:t>
            </a:r>
          </a:p>
          <a:p>
            <a:pPr marL="0" indent="0" algn="just">
              <a:buNone/>
            </a:pPr>
            <a:endParaRPr lang="en-US" sz="1800" b="1" dirty="0"/>
          </a:p>
          <a:p>
            <a:pPr marL="0" indent="0" algn="just">
              <a:buNone/>
            </a:pPr>
            <a:r>
              <a:rPr lang="en-US" sz="2100" dirty="0"/>
              <a:t> 6.In an Internet context, this is the practice of tailoring Web pages to individual users’ characteristics or preferences__________</a:t>
            </a:r>
          </a:p>
          <a:p>
            <a:pPr marL="457200" indent="-457200" algn="just">
              <a:buFont typeface="+mj-lt"/>
              <a:buAutoNum type="alphaUcPeriod"/>
            </a:pPr>
            <a:r>
              <a:rPr lang="en-US" sz="2100" dirty="0"/>
              <a:t>customer valuation</a:t>
            </a:r>
          </a:p>
          <a:p>
            <a:pPr marL="457200" indent="-457200" algn="just">
              <a:buFont typeface="+mj-lt"/>
              <a:buAutoNum type="alphaUcPeriod"/>
            </a:pPr>
            <a:r>
              <a:rPr lang="en-US" sz="2100" dirty="0"/>
              <a:t>customer-facing</a:t>
            </a:r>
          </a:p>
          <a:p>
            <a:pPr marL="457200" indent="-457200" algn="just">
              <a:buFont typeface="+mj-lt"/>
              <a:buAutoNum type="alphaUcPeriod"/>
            </a:pPr>
            <a:r>
              <a:rPr lang="en-US" sz="2100" dirty="0"/>
              <a:t>Web services</a:t>
            </a:r>
          </a:p>
          <a:p>
            <a:pPr marL="457200" indent="-457200" algn="just">
              <a:buFont typeface="+mj-lt"/>
              <a:buAutoNum type="alphaUcPeriod"/>
            </a:pPr>
            <a:r>
              <a:rPr lang="en-US" sz="2100" b="1" dirty="0"/>
              <a:t>personalization</a:t>
            </a:r>
          </a:p>
          <a:p>
            <a:pPr marL="0" indent="0" algn="just">
              <a:buNone/>
            </a:pPr>
            <a:endParaRPr lang="en-US" sz="1800" b="1" dirty="0"/>
          </a:p>
        </p:txBody>
      </p:sp>
      <p:sp>
        <p:nvSpPr>
          <p:cNvPr id="5" name="Footer Placeholder 4"/>
          <p:cNvSpPr>
            <a:spLocks noGrp="1"/>
          </p:cNvSpPr>
          <p:nvPr>
            <p:ph type="ftr" sz="quarter" idx="11"/>
          </p:nvPr>
        </p:nvSpPr>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noGrp="1"/>
          </p:cNvSpPr>
          <p:nvPr>
            <p:ph type="title"/>
          </p:nvPr>
        </p:nvSpPr>
        <p:spPr>
          <a:xfrm>
            <a:off x="1828800" y="0"/>
            <a:ext cx="73152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MCQ s</a:t>
            </a:r>
            <a:br>
              <a:rPr lang="en-US" sz="2400" dirty="0"/>
            </a:b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09734B2E-AEB9-4EE9-8974-F56ED9E40B0A}"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55352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just">
              <a:buNone/>
            </a:pPr>
            <a:r>
              <a:rPr lang="en-US" sz="1900" dirty="0"/>
              <a:t>7. Business intelligence is only possible with big applications like power BI____________</a:t>
            </a:r>
          </a:p>
          <a:p>
            <a:pPr marL="457200" indent="-457200" algn="just">
              <a:buFont typeface="+mj-lt"/>
              <a:buAutoNum type="alphaUcPeriod"/>
            </a:pPr>
            <a:r>
              <a:rPr lang="en-US" sz="1900" dirty="0"/>
              <a:t>Yes, if it doesn’t have a database, it’s not really BI</a:t>
            </a:r>
          </a:p>
          <a:p>
            <a:pPr marL="457200" indent="-457200" algn="just">
              <a:buFont typeface="+mj-lt"/>
              <a:buAutoNum type="alphaUcPeriod"/>
            </a:pPr>
            <a:r>
              <a:rPr lang="en-US" sz="1900" b="1" dirty="0"/>
              <a:t>No, Business intelligence means using data to support your case and displaying it in an understandable way</a:t>
            </a:r>
          </a:p>
          <a:p>
            <a:pPr marL="457200" indent="-457200" algn="just">
              <a:buFont typeface="+mj-lt"/>
              <a:buAutoNum type="alphaUcPeriod"/>
            </a:pPr>
            <a:r>
              <a:rPr lang="en-US" sz="1900" dirty="0"/>
              <a:t>No, anything can be used as business intelligence</a:t>
            </a:r>
          </a:p>
          <a:p>
            <a:pPr marL="457200" indent="-457200" algn="just">
              <a:buFont typeface="+mj-lt"/>
              <a:buAutoNum type="alphaUcPeriod"/>
            </a:pPr>
            <a:r>
              <a:rPr lang="en-US" sz="1900" dirty="0"/>
              <a:t>Yes, Expensive software is necessary</a:t>
            </a:r>
          </a:p>
          <a:p>
            <a:endParaRPr lang="en-US" dirty="0"/>
          </a:p>
          <a:p>
            <a:pPr marL="0" indent="0" algn="just">
              <a:buNone/>
            </a:pPr>
            <a:r>
              <a:rPr lang="en-US" sz="2300" dirty="0"/>
              <a:t>8. The important aspect of the data warehouse environment is that data found within the data warehouses ______</a:t>
            </a:r>
          </a:p>
          <a:p>
            <a:pPr marL="457200" indent="-457200" algn="just">
              <a:buFont typeface="+mj-lt"/>
              <a:buAutoNum type="alphaUcPeriod"/>
            </a:pPr>
            <a:r>
              <a:rPr lang="en-US" sz="2300" dirty="0"/>
              <a:t>time-variant</a:t>
            </a:r>
          </a:p>
          <a:p>
            <a:pPr marL="457200" indent="-457200" algn="just">
              <a:buFont typeface="+mj-lt"/>
              <a:buAutoNum type="alphaUcPeriod"/>
            </a:pPr>
            <a:r>
              <a:rPr lang="en-US" sz="2300" b="1" dirty="0"/>
              <a:t>subject-oriented</a:t>
            </a:r>
          </a:p>
          <a:p>
            <a:pPr marL="457200" indent="-457200" algn="just">
              <a:buFont typeface="+mj-lt"/>
              <a:buAutoNum type="alphaUcPeriod"/>
            </a:pPr>
            <a:r>
              <a:rPr lang="en-US" sz="2300" dirty="0"/>
              <a:t>integrated</a:t>
            </a:r>
          </a:p>
          <a:p>
            <a:pPr marL="457200" indent="-457200" algn="just">
              <a:buFont typeface="+mj-lt"/>
              <a:buAutoNum type="alphaUcPeriod"/>
            </a:pPr>
            <a:r>
              <a:rPr lang="en-US" sz="2300" dirty="0"/>
              <a:t>None</a:t>
            </a:r>
          </a:p>
          <a:p>
            <a:endParaRPr lang="en-US" dirty="0"/>
          </a:p>
        </p:txBody>
      </p:sp>
      <p:sp>
        <p:nvSpPr>
          <p:cNvPr id="5" name="Footer Placeholder 4"/>
          <p:cNvSpPr>
            <a:spLocks noGrp="1"/>
          </p:cNvSpPr>
          <p:nvPr>
            <p:ph type="ftr" sz="quarter" idx="11"/>
          </p:nvPr>
        </p:nvSpPr>
        <p:spPr>
          <a:xfrm>
            <a:off x="1981200" y="6356350"/>
            <a:ext cx="59436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noGrp="1"/>
          </p:cNvSpPr>
          <p:nvPr>
            <p:ph type="title"/>
          </p:nvPr>
        </p:nvSpPr>
        <p:spPr>
          <a:xfrm>
            <a:off x="1752600" y="0"/>
            <a:ext cx="7391400" cy="990600"/>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MCQ s</a:t>
            </a:r>
            <a:br>
              <a:rPr lang="en-US" sz="2400" dirty="0"/>
            </a:b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F422B65F-3A3B-4FAA-8570-94269EF49667}"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41583835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just">
              <a:buNone/>
            </a:pPr>
            <a:r>
              <a:rPr lang="en-US" sz="1800" dirty="0"/>
              <a:t>  9. This is the processing of data about customers and their relationship with the enterprise in order to improve the enterprise’s future sales and service and lower cost_____________</a:t>
            </a:r>
          </a:p>
          <a:p>
            <a:pPr algn="just">
              <a:buFont typeface="+mj-lt"/>
              <a:buAutoNum type="alphaUcPeriod"/>
            </a:pPr>
            <a:r>
              <a:rPr lang="en-US" sz="1800" dirty="0"/>
              <a:t>customer relationship management</a:t>
            </a:r>
          </a:p>
          <a:p>
            <a:pPr algn="just">
              <a:buFont typeface="+mj-lt"/>
              <a:buAutoNum type="alphaUcPeriod"/>
            </a:pPr>
            <a:r>
              <a:rPr lang="en-US" sz="1800" b="1" dirty="0"/>
              <a:t>CRM analytics</a:t>
            </a:r>
          </a:p>
          <a:p>
            <a:pPr algn="just">
              <a:buFont typeface="+mj-lt"/>
              <a:buAutoNum type="alphaUcPeriod"/>
            </a:pPr>
            <a:r>
              <a:rPr lang="en-US" sz="1800" dirty="0"/>
              <a:t>database marketing</a:t>
            </a:r>
          </a:p>
          <a:p>
            <a:pPr algn="just">
              <a:buFont typeface="+mj-lt"/>
              <a:buAutoNum type="alphaUcPeriod"/>
            </a:pPr>
            <a:r>
              <a:rPr lang="en-US" sz="1800" dirty="0"/>
              <a:t>customer relationship management</a:t>
            </a:r>
          </a:p>
          <a:p>
            <a:pPr algn="just">
              <a:buFont typeface="+mj-lt"/>
              <a:buAutoNum type="alphaUcPeriod"/>
            </a:pPr>
            <a:endParaRPr lang="en-US" sz="1800" dirty="0"/>
          </a:p>
          <a:p>
            <a:pPr algn="just">
              <a:buFont typeface="+mj-lt"/>
              <a:buAutoNum type="alphaUcPeriod"/>
            </a:pPr>
            <a:endParaRPr lang="en-US" sz="1800" dirty="0"/>
          </a:p>
          <a:p>
            <a:pPr marL="0" indent="0">
              <a:buNone/>
            </a:pPr>
            <a:r>
              <a:rPr lang="en-US" sz="1900" dirty="0"/>
              <a:t>10.This is a broad category of applications and technologies for gathering, storing, analyzing, and providing access to data to help enterprise users make better business decisions___________</a:t>
            </a:r>
          </a:p>
          <a:p>
            <a:pPr marL="457200" indent="-457200">
              <a:buFont typeface="+mj-lt"/>
              <a:buAutoNum type="alphaUcPeriod"/>
            </a:pPr>
            <a:r>
              <a:rPr lang="en-US" sz="1900" dirty="0"/>
              <a:t>Data mart</a:t>
            </a:r>
          </a:p>
          <a:p>
            <a:pPr marL="457200" indent="-457200">
              <a:buFont typeface="+mj-lt"/>
              <a:buAutoNum type="alphaUcPeriod"/>
            </a:pPr>
            <a:r>
              <a:rPr lang="en-US" sz="1900" dirty="0"/>
              <a:t>Data mining</a:t>
            </a:r>
          </a:p>
          <a:p>
            <a:pPr marL="457200" indent="-457200">
              <a:buFont typeface="+mj-lt"/>
              <a:buAutoNum type="alphaUcPeriod"/>
            </a:pPr>
            <a:r>
              <a:rPr lang="en-US" sz="1900" b="1" dirty="0"/>
              <a:t>Business intelligence</a:t>
            </a:r>
          </a:p>
          <a:p>
            <a:pPr marL="457200" indent="-457200">
              <a:buFont typeface="+mj-lt"/>
              <a:buAutoNum type="alphaUcPeriod"/>
            </a:pPr>
            <a:r>
              <a:rPr lang="en-US" sz="1900" dirty="0"/>
              <a:t>Artificial intelligence</a:t>
            </a:r>
          </a:p>
          <a:p>
            <a:endParaRPr lang="en-US" dirty="0"/>
          </a:p>
        </p:txBody>
      </p:sp>
      <p:sp>
        <p:nvSpPr>
          <p:cNvPr id="5" name="Footer Placeholder 4"/>
          <p:cNvSpPr>
            <a:spLocks noGrp="1"/>
          </p:cNvSpPr>
          <p:nvPr>
            <p:ph type="ftr" sz="quarter" idx="11"/>
          </p:nvPr>
        </p:nvSpPr>
        <p:spPr>
          <a:xfrm>
            <a:off x="1981200" y="6356350"/>
            <a:ext cx="59436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noGrp="1"/>
          </p:cNvSpPr>
          <p:nvPr>
            <p:ph type="title"/>
          </p:nvPr>
        </p:nvSpPr>
        <p:spPr>
          <a:xfrm>
            <a:off x="1981200" y="0"/>
            <a:ext cx="7162800" cy="969818"/>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dirty="0"/>
              <a:t>MCQ s</a:t>
            </a:r>
            <a:br>
              <a:rPr lang="en-US" sz="2400" dirty="0"/>
            </a:b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EB4DB89F-8340-42D8-8586-24E9D41CB72F}" type="datetime1">
              <a:rPr lang="en-IN" smtClean="0"/>
              <a:t>05-02-2025</a:t>
            </a:fld>
            <a:endParaRPr lang="en-US"/>
          </a:p>
        </p:txBody>
      </p:sp>
      <p:pic>
        <p:nvPicPr>
          <p:cNvPr id="9" name="Picture 8"/>
          <p:cNvPicPr>
            <a:picLocks noChangeAspect="1"/>
          </p:cNvPicPr>
          <p:nvPr/>
        </p:nvPicPr>
        <p:blipFill>
          <a:blip r:embed="rId2"/>
          <a:stretch>
            <a:fillRect/>
          </a:stretch>
        </p:blipFill>
        <p:spPr>
          <a:xfrm>
            <a:off x="105127" y="87830"/>
            <a:ext cx="1475488" cy="827637"/>
          </a:xfrm>
          <a:prstGeom prst="rect">
            <a:avLst/>
          </a:prstGeom>
        </p:spPr>
      </p:pic>
    </p:spTree>
    <p:extLst>
      <p:ext uri="{BB962C8B-B14F-4D97-AF65-F5344CB8AC3E}">
        <p14:creationId xmlns:p14="http://schemas.microsoft.com/office/powerpoint/2010/main" val="21516587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AC9EDF-7510-0D7A-F01C-5BF5BBC863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143000"/>
            <a:ext cx="7026025" cy="4953000"/>
          </a:xfrm>
        </p:spPr>
      </p:pic>
      <p:sp>
        <p:nvSpPr>
          <p:cNvPr id="5" name="Footer Placeholder 4"/>
          <p:cNvSpPr>
            <a:spLocks noGrp="1"/>
          </p:cNvSpPr>
          <p:nvPr>
            <p:ph type="ftr" sz="quarter" idx="11"/>
          </p:nvPr>
        </p:nvSpPr>
        <p:spPr>
          <a:xfrm>
            <a:off x="2514600" y="6324600"/>
            <a:ext cx="4876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905000" y="76201"/>
            <a:ext cx="72390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442F8A1C-E499-4437-AD25-6DE47C2AAE36}" type="datetime1">
              <a:rPr lang="en-IN" smtClean="0"/>
              <a:t>05-02-2025</a:t>
            </a:fld>
            <a:endParaRPr lang="en-US"/>
          </a:p>
        </p:txBody>
      </p:sp>
      <p:pic>
        <p:nvPicPr>
          <p:cNvPr id="8" name="Picture 7"/>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1E182CD-CDEF-D5FD-CC0B-08586C9B386C}"/>
              </a:ext>
            </a:extLst>
          </p:cNvPr>
          <p:cNvSpPr>
            <a:spLocks noGrp="1"/>
          </p:cNvSpPr>
          <p:nvPr>
            <p:ph type="ftr" sz="quarter" idx="11"/>
          </p:nvPr>
        </p:nvSpPr>
        <p:spPr>
          <a:xfrm>
            <a:off x="2286000" y="6356350"/>
            <a:ext cx="5715000" cy="365125"/>
          </a:xfrm>
        </p:spPr>
        <p:txBody>
          <a:bodyPr/>
          <a:lstStyle/>
          <a:p>
            <a:r>
              <a:rPr lang="en-US" smtClean="0"/>
              <a:t>Garima Dhawan  ACSDS0602   BIDV  Unit-1  </a:t>
            </a:r>
            <a:endParaRPr lang="en-US" dirty="0"/>
          </a:p>
        </p:txBody>
      </p:sp>
      <p:sp>
        <p:nvSpPr>
          <p:cNvPr id="6" name="Slide Number Placeholder 5">
            <a:extLst>
              <a:ext uri="{FF2B5EF4-FFF2-40B4-BE49-F238E27FC236}">
                <a16:creationId xmlns:a16="http://schemas.microsoft.com/office/drawing/2014/main" id="{EA72C27C-3D43-C652-51BF-6CDD0B1E5716}"/>
              </a:ext>
            </a:extLst>
          </p:cNvPr>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Picture 7">
            <a:extLst>
              <a:ext uri="{FF2B5EF4-FFF2-40B4-BE49-F238E27FC236}">
                <a16:creationId xmlns:a16="http://schemas.microsoft.com/office/drawing/2014/main" id="{DFD53F7E-3F73-0F31-9391-FBABE09610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762000"/>
            <a:ext cx="7772400" cy="5420226"/>
          </a:xfrm>
          <a:prstGeom prst="rect">
            <a:avLst/>
          </a:prstGeom>
        </p:spPr>
      </p:pic>
      <p:sp>
        <p:nvSpPr>
          <p:cNvPr id="2" name="Date Placeholder 1"/>
          <p:cNvSpPr>
            <a:spLocks noGrp="1"/>
          </p:cNvSpPr>
          <p:nvPr>
            <p:ph type="dt" sz="half" idx="10"/>
          </p:nvPr>
        </p:nvSpPr>
        <p:spPr/>
        <p:txBody>
          <a:bodyPr/>
          <a:lstStyle/>
          <a:p>
            <a:fld id="{DE32E364-374D-40CA-B0B4-1DAB885F6E88}" type="datetime1">
              <a:rPr lang="en-IN" smtClean="0"/>
              <a:t>05-02-2025</a:t>
            </a:fld>
            <a:endParaRPr lang="en-US"/>
          </a:p>
        </p:txBody>
      </p:sp>
      <p:pic>
        <p:nvPicPr>
          <p:cNvPr id="7" name="Picture 6"/>
          <p:cNvPicPr>
            <a:picLocks noChangeAspect="1"/>
          </p:cNvPicPr>
          <p:nvPr/>
        </p:nvPicPr>
        <p:blipFill>
          <a:blip r:embed="rId3"/>
          <a:stretch>
            <a:fillRect/>
          </a:stretch>
        </p:blipFill>
        <p:spPr>
          <a:xfrm>
            <a:off x="105127" y="87830"/>
            <a:ext cx="1475488" cy="827637"/>
          </a:xfrm>
          <a:prstGeom prst="rect">
            <a:avLst/>
          </a:prstGeom>
        </p:spPr>
      </p:pic>
      <p:sp>
        <p:nvSpPr>
          <p:cNvPr id="9" name="Title 1"/>
          <p:cNvSpPr txBox="1">
            <a:spLocks/>
          </p:cNvSpPr>
          <p:nvPr/>
        </p:nvSpPr>
        <p:spPr>
          <a:xfrm>
            <a:off x="1752600" y="0"/>
            <a:ext cx="72390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475979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6DBDF72-7562-D7B7-7BCA-B332C9F563F9}"/>
              </a:ext>
            </a:extLst>
          </p:cNvPr>
          <p:cNvSpPr>
            <a:spLocks noGrp="1"/>
          </p:cNvSpPr>
          <p:nvPr>
            <p:ph type="ftr" sz="quarter" idx="11"/>
          </p:nvPr>
        </p:nvSpPr>
        <p:spPr/>
        <p:txBody>
          <a:bodyPr/>
          <a:lstStyle/>
          <a:p>
            <a:r>
              <a:rPr lang="en-US" smtClean="0"/>
              <a:t>Garima Dhawan  ACSDS0602   BIDV  Unit-1  </a:t>
            </a:r>
            <a:endParaRPr lang="en-US"/>
          </a:p>
        </p:txBody>
      </p:sp>
      <p:sp>
        <p:nvSpPr>
          <p:cNvPr id="6" name="Slide Number Placeholder 5">
            <a:extLst>
              <a:ext uri="{FF2B5EF4-FFF2-40B4-BE49-F238E27FC236}">
                <a16:creationId xmlns:a16="http://schemas.microsoft.com/office/drawing/2014/main" id="{F1EC4225-14C3-B8F8-CF2F-47F27B5CC2D2}"/>
              </a:ext>
            </a:extLst>
          </p:cNvPr>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7">
            <a:extLst>
              <a:ext uri="{FF2B5EF4-FFF2-40B4-BE49-F238E27FC236}">
                <a16:creationId xmlns:a16="http://schemas.microsoft.com/office/drawing/2014/main" id="{E65BC8BC-0543-80C3-BBF8-0861C96FD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50" y="136525"/>
            <a:ext cx="7541700" cy="6523014"/>
          </a:xfrm>
          <a:prstGeom prst="rect">
            <a:avLst/>
          </a:prstGeom>
        </p:spPr>
      </p:pic>
      <p:sp>
        <p:nvSpPr>
          <p:cNvPr id="2" name="Date Placeholder 1"/>
          <p:cNvSpPr>
            <a:spLocks noGrp="1"/>
          </p:cNvSpPr>
          <p:nvPr>
            <p:ph type="dt" sz="half" idx="10"/>
          </p:nvPr>
        </p:nvSpPr>
        <p:spPr/>
        <p:txBody>
          <a:bodyPr/>
          <a:lstStyle/>
          <a:p>
            <a:fld id="{CD27F160-FF58-468C-9856-D3F379994950}" type="datetime1">
              <a:rPr lang="en-IN" smtClean="0"/>
              <a:t>05-02-2025</a:t>
            </a:fld>
            <a:endParaRPr lang="en-US"/>
          </a:p>
        </p:txBody>
      </p:sp>
    </p:spTree>
    <p:extLst>
      <p:ext uri="{BB962C8B-B14F-4D97-AF65-F5344CB8AC3E}">
        <p14:creationId xmlns:p14="http://schemas.microsoft.com/office/powerpoint/2010/main" val="195845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rPr>
              <a:pPr marL="0" lvl="0" indent="0" algn="r" rtl="0">
                <a:spcBef>
                  <a:spcPts val="0"/>
                </a:spcBef>
                <a:spcAft>
                  <a:spcPts val="0"/>
                </a:spcAft>
                <a:buNone/>
              </a:pPr>
              <a:t>6</a:t>
            </a:fld>
            <a:endParaRPr>
              <a:solidFill>
                <a:schemeClr val="dk1"/>
              </a:solidFill>
            </a:endParaRPr>
          </a:p>
        </p:txBody>
      </p:sp>
      <p:graphicFrame>
        <p:nvGraphicFramePr>
          <p:cNvPr id="180" name="Google Shape;180;p8"/>
          <p:cNvGraphicFramePr/>
          <p:nvPr>
            <p:extLst>
              <p:ext uri="{D42A27DB-BD31-4B8C-83A1-F6EECF244321}">
                <p14:modId xmlns:p14="http://schemas.microsoft.com/office/powerpoint/2010/main" val="6129835"/>
              </p:ext>
            </p:extLst>
          </p:nvPr>
        </p:nvGraphicFramePr>
        <p:xfrm>
          <a:off x="304800" y="1143000"/>
          <a:ext cx="8646750" cy="4745183"/>
        </p:xfrm>
        <a:graphic>
          <a:graphicData uri="http://schemas.openxmlformats.org/drawingml/2006/table">
            <a:tbl>
              <a:tblPr firstRow="1" firstCol="1" bandRow="1">
                <a:noFill/>
              </a:tblPr>
              <a:tblGrid>
                <a:gridCol w="8646750">
                  <a:extLst>
                    <a:ext uri="{9D8B030D-6E8A-4147-A177-3AD203B41FA5}">
                      <a16:colId xmlns:a16="http://schemas.microsoft.com/office/drawing/2014/main" val="20000"/>
                    </a:ext>
                  </a:extLst>
                </a:gridCol>
              </a:tblGrid>
              <a:tr h="876313">
                <a:tc>
                  <a:txBody>
                    <a:bodyPr/>
                    <a:lstStyle/>
                    <a:p>
                      <a:pPr marL="0" marR="0" lvl="0" indent="0" algn="just" rtl="0">
                        <a:lnSpc>
                          <a:spcPct val="100000"/>
                        </a:lnSpc>
                        <a:spcBef>
                          <a:spcPts val="0"/>
                        </a:spcBef>
                        <a:spcAft>
                          <a:spcPts val="0"/>
                        </a:spcAft>
                        <a:buNone/>
                      </a:pPr>
                      <a:r>
                        <a:rPr lang="en-US" sz="1800" dirty="0"/>
                        <a:t>Text Books</a:t>
                      </a:r>
                      <a:endParaRPr sz="1800" dirty="0">
                        <a:latin typeface="Times New Roman"/>
                        <a:ea typeface="Times New Roman"/>
                        <a:cs typeface="Times New Roman"/>
                        <a:sym typeface="Times New Roman"/>
                      </a:endParaRPr>
                    </a:p>
                  </a:txBody>
                  <a:tcPr marL="51425" marR="51425" marT="0" marB="0">
                    <a:solidFill>
                      <a:schemeClr val="bg1">
                        <a:lumMod val="95000"/>
                      </a:schemeClr>
                    </a:solidFill>
                  </a:tcPr>
                </a:tc>
                <a:extLst>
                  <a:ext uri="{0D108BD9-81ED-4DB2-BD59-A6C34878D82A}">
                    <a16:rowId xmlns:a16="http://schemas.microsoft.com/office/drawing/2014/main" val="10000"/>
                  </a:ext>
                </a:extLst>
              </a:tr>
              <a:tr h="1328708">
                <a:tc>
                  <a:txBody>
                    <a:bodyPr/>
                    <a:lstStyle/>
                    <a:p>
                      <a:pPr marL="0" lvl="0" indent="0" algn="just">
                        <a:lnSpc>
                          <a:spcPct val="100000"/>
                        </a:lnSpc>
                        <a:spcAft>
                          <a:spcPts val="0"/>
                        </a:spcAft>
                        <a:buFont typeface="+mj-lt"/>
                        <a:buNone/>
                        <a:tabLst>
                          <a:tab pos="457200" algn="l"/>
                        </a:tabLst>
                      </a:pPr>
                      <a:r>
                        <a:rPr lang="en-US" sz="1600" dirty="0">
                          <a:solidFill>
                            <a:srgbClr val="000000"/>
                          </a:solidFill>
                          <a:effectLst/>
                          <a:latin typeface="+mn-lt"/>
                          <a:ea typeface="Times New Roman" panose="02020603050405020304" pitchFamily="18" charset="0"/>
                          <a:cs typeface="Times New Roman" panose="02020603050405020304" pitchFamily="18" charset="0"/>
                        </a:rPr>
                        <a:t>      </a:t>
                      </a:r>
                      <a:r>
                        <a:rPr lang="en-US" sz="1600" b="1" dirty="0">
                          <a:solidFill>
                            <a:srgbClr val="000000"/>
                          </a:solidFill>
                          <a:effectLst/>
                          <a:latin typeface="+mn-lt"/>
                          <a:ea typeface="Times New Roman" panose="02020603050405020304" pitchFamily="18" charset="0"/>
                          <a:cs typeface="Times New Roman" panose="02020603050405020304" pitchFamily="18" charset="0"/>
                        </a:rPr>
                        <a:t>1.   </a:t>
                      </a:r>
                      <a:r>
                        <a:rPr lang="en-US" sz="1600" dirty="0" err="1">
                          <a:solidFill>
                            <a:srgbClr val="000000"/>
                          </a:solidFill>
                          <a:effectLst/>
                          <a:latin typeface="+mn-lt"/>
                          <a:ea typeface="Times New Roman" panose="02020603050405020304" pitchFamily="18" charset="0"/>
                          <a:cs typeface="Times New Roman" panose="02020603050405020304" pitchFamily="18" charset="0"/>
                        </a:rPr>
                        <a:t>Efraim</a:t>
                      </a:r>
                      <a:r>
                        <a:rPr lang="en-US" sz="1600" dirty="0">
                          <a:solidFill>
                            <a:srgbClr val="000000"/>
                          </a:solidFill>
                          <a:effectLst/>
                          <a:latin typeface="+mn-lt"/>
                          <a:ea typeface="Times New Roman" panose="02020603050405020304" pitchFamily="18" charset="0"/>
                          <a:cs typeface="Times New Roman" panose="02020603050405020304" pitchFamily="18" charset="0"/>
                        </a:rPr>
                        <a:t> Turban, Ramesh </a:t>
                      </a:r>
                      <a:r>
                        <a:rPr lang="en-US" sz="1600" dirty="0" err="1">
                          <a:solidFill>
                            <a:srgbClr val="000000"/>
                          </a:solidFill>
                          <a:effectLst/>
                          <a:latin typeface="+mn-lt"/>
                          <a:ea typeface="Times New Roman" panose="02020603050405020304" pitchFamily="18" charset="0"/>
                          <a:cs typeface="Times New Roman" panose="02020603050405020304" pitchFamily="18" charset="0"/>
                        </a:rPr>
                        <a:t>Sharda</a:t>
                      </a:r>
                      <a:r>
                        <a:rPr lang="en-US" sz="1600" dirty="0">
                          <a:solidFill>
                            <a:srgbClr val="000000"/>
                          </a:solidFill>
                          <a:effectLst/>
                          <a:latin typeface="+mn-lt"/>
                          <a:ea typeface="Times New Roman" panose="02020603050405020304" pitchFamily="18" charset="0"/>
                          <a:cs typeface="Times New Roman" panose="02020603050405020304" pitchFamily="18" charset="0"/>
                        </a:rPr>
                        <a:t>, </a:t>
                      </a:r>
                      <a:r>
                        <a:rPr lang="en-US" sz="1600" dirty="0" err="1">
                          <a:solidFill>
                            <a:srgbClr val="000000"/>
                          </a:solidFill>
                          <a:effectLst/>
                          <a:latin typeface="+mn-lt"/>
                          <a:ea typeface="Times New Roman" panose="02020603050405020304" pitchFamily="18" charset="0"/>
                          <a:cs typeface="Times New Roman" panose="02020603050405020304" pitchFamily="18" charset="0"/>
                        </a:rPr>
                        <a:t>Dursun</a:t>
                      </a:r>
                      <a:r>
                        <a:rPr lang="en-US" sz="1600" dirty="0">
                          <a:solidFill>
                            <a:srgbClr val="000000"/>
                          </a:solidFill>
                          <a:effectLst/>
                          <a:latin typeface="+mn-lt"/>
                          <a:ea typeface="Times New Roman" panose="02020603050405020304" pitchFamily="18" charset="0"/>
                          <a:cs typeface="Times New Roman" panose="02020603050405020304" pitchFamily="18" charset="0"/>
                        </a:rPr>
                        <a:t> </a:t>
                      </a:r>
                      <a:r>
                        <a:rPr lang="en-US" sz="1600" dirty="0" err="1">
                          <a:solidFill>
                            <a:srgbClr val="000000"/>
                          </a:solidFill>
                          <a:effectLst/>
                          <a:latin typeface="+mn-lt"/>
                          <a:ea typeface="Times New Roman" panose="02020603050405020304" pitchFamily="18" charset="0"/>
                          <a:cs typeface="Times New Roman" panose="02020603050405020304" pitchFamily="18" charset="0"/>
                        </a:rPr>
                        <a:t>Delen</a:t>
                      </a:r>
                      <a:r>
                        <a:rPr lang="en-US" sz="1600" dirty="0">
                          <a:solidFill>
                            <a:srgbClr val="000000"/>
                          </a:solidFill>
                          <a:effectLst/>
                          <a:latin typeface="+mn-lt"/>
                          <a:ea typeface="Times New Roman" panose="02020603050405020304" pitchFamily="18" charset="0"/>
                          <a:cs typeface="Times New Roman" panose="02020603050405020304" pitchFamily="18" charset="0"/>
                        </a:rPr>
                        <a:t>, “Decision Support and Business Intelligence Systems”, 9th Edition,      Pearson 2013.</a:t>
                      </a:r>
                      <a:endParaRPr lang="en-IN" sz="16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1270081">
                <a:tc>
                  <a:txBody>
                    <a:bodyPr/>
                    <a:lstStyle/>
                    <a:p>
                      <a:pPr marL="457200" indent="-228600" algn="just">
                        <a:lnSpc>
                          <a:spcPct val="100000"/>
                        </a:lnSpc>
                        <a:spcAft>
                          <a:spcPts val="0"/>
                        </a:spcAft>
                      </a:pPr>
                      <a:r>
                        <a:rPr lang="en-US" sz="1600" b="1" kern="1200" dirty="0">
                          <a:solidFill>
                            <a:schemeClr val="tx1"/>
                          </a:solidFill>
                          <a:effectLst/>
                          <a:latin typeface="+mn-lt"/>
                          <a:ea typeface="+mn-ea"/>
                          <a:cs typeface="+mn-cs"/>
                        </a:rPr>
                        <a:t>2.</a:t>
                      </a:r>
                      <a:r>
                        <a:rPr lang="en-US" sz="1600" kern="1200" dirty="0">
                          <a:solidFill>
                            <a:schemeClr val="tx1"/>
                          </a:solidFill>
                          <a:effectLst/>
                          <a:latin typeface="+mn-lt"/>
                          <a:ea typeface="+mn-ea"/>
                          <a:cs typeface="+mn-cs"/>
                        </a:rPr>
                        <a:t>   </a:t>
                      </a:r>
                      <a:r>
                        <a:rPr lang="en-US" sz="1600" u="none" kern="1200" dirty="0">
                          <a:solidFill>
                            <a:schemeClr val="tx1"/>
                          </a:solidFill>
                          <a:effectLst/>
                          <a:latin typeface="+mn-lt"/>
                          <a:ea typeface="+mn-ea"/>
                          <a:cs typeface="+mn-cs"/>
                          <a:hlinkClick r:id="" action="ppaction://noaction"/>
                        </a:rPr>
                        <a:t>Learning Tableau 10 - Second Edition: Business Intelligence and data visualization that brings your business into focus” by Joshua N. Milligan</a:t>
                      </a:r>
                      <a:endParaRPr lang="en-IN" sz="1600" u="none"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822174243"/>
                  </a:ext>
                </a:extLst>
              </a:tr>
              <a:tr h="1270081">
                <a:tc>
                  <a:txBody>
                    <a:bodyPr/>
                    <a:lstStyle/>
                    <a:p>
                      <a:pPr marL="0" marR="1270" lvl="0" indent="0" algn="just">
                        <a:lnSpc>
                          <a:spcPct val="100000"/>
                        </a:lnSpc>
                        <a:spcAft>
                          <a:spcPts val="0"/>
                        </a:spcAft>
                        <a:buFont typeface="+mj-lt"/>
                        <a:buNone/>
                        <a:tabLst>
                          <a:tab pos="457200" algn="l"/>
                        </a:tabLst>
                      </a:pPr>
                      <a:r>
                        <a:rPr lang="en-US" sz="1600" dirty="0">
                          <a:solidFill>
                            <a:srgbClr val="000000"/>
                          </a:solidFill>
                          <a:effectLst/>
                          <a:latin typeface="+mn-lt"/>
                          <a:ea typeface="Times New Roman" panose="02020603050405020304" pitchFamily="18" charset="0"/>
                          <a:cs typeface="Times New Roman" panose="02020603050405020304" pitchFamily="18" charset="0"/>
                        </a:rPr>
                        <a:t>      </a:t>
                      </a:r>
                      <a:r>
                        <a:rPr lang="en-US" sz="1600" b="1" dirty="0">
                          <a:solidFill>
                            <a:srgbClr val="000000"/>
                          </a:solidFill>
                          <a:effectLst/>
                          <a:latin typeface="+mn-lt"/>
                          <a:ea typeface="Times New Roman" panose="02020603050405020304" pitchFamily="18" charset="0"/>
                          <a:cs typeface="Times New Roman" panose="02020603050405020304" pitchFamily="18" charset="0"/>
                        </a:rPr>
                        <a:t>3.  </a:t>
                      </a:r>
                      <a:r>
                        <a:rPr lang="en-US" sz="1600" dirty="0">
                          <a:solidFill>
                            <a:srgbClr val="000000"/>
                          </a:solidFill>
                          <a:effectLst/>
                          <a:latin typeface="+mn-lt"/>
                          <a:ea typeface="Times New Roman" panose="02020603050405020304" pitchFamily="18" charset="0"/>
                          <a:cs typeface="Times New Roman" panose="02020603050405020304" pitchFamily="18" charset="0"/>
                        </a:rPr>
                        <a:t>Tableau Your Data! - “Daniel G. Murray and the Inter Works BI Team”-Wiley</a:t>
                      </a:r>
                      <a:endParaRPr lang="en-IN" sz="16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bl>
          </a:graphicData>
        </a:graphic>
      </p:graphicFrame>
      <p:sp>
        <p:nvSpPr>
          <p:cNvPr id="181" name="Google Shape;181;p8"/>
          <p:cNvSpPr txBox="1"/>
          <p:nvPr/>
        </p:nvSpPr>
        <p:spPr>
          <a:xfrm>
            <a:off x="1676400" y="0"/>
            <a:ext cx="7467600" cy="838200"/>
          </a:xfrm>
          <a:prstGeom prst="rect">
            <a:avLst/>
          </a:prstGeom>
          <a:solidFill>
            <a:schemeClr val="accent6">
              <a:lumMod val="20000"/>
              <a:lumOff val="8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US" sz="3000" b="0" i="0" u="none" strike="noStrike" cap="none">
                <a:solidFill>
                  <a:schemeClr val="dk1"/>
                </a:solidFill>
                <a:latin typeface="Calibri"/>
                <a:ea typeface="Calibri"/>
                <a:cs typeface="Calibri"/>
                <a:sym typeface="Calibri"/>
              </a:rPr>
              <a:t>Text Books</a:t>
            </a:r>
            <a:endParaRPr/>
          </a:p>
        </p:txBody>
      </p:sp>
      <p:sp>
        <p:nvSpPr>
          <p:cNvPr id="183" name="Google Shape;183;p8"/>
          <p:cNvSpPr txBox="1">
            <a:spLocks noGrp="1"/>
          </p:cNvSpPr>
          <p:nvPr>
            <p:ph type="ftr" idx="11"/>
          </p:nvPr>
        </p:nvSpPr>
        <p:spPr>
          <a:xfrm>
            <a:off x="1447800" y="6356350"/>
            <a:ext cx="6477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mtClean="0"/>
              <a:t>Garima Dhawan  ACSDS0602   BIDV  Unit-1  </a:t>
            </a:r>
            <a:endParaRPr dirty="0"/>
          </a:p>
        </p:txBody>
      </p:sp>
      <p:sp>
        <p:nvSpPr>
          <p:cNvPr id="2" name="Date Placeholder 1"/>
          <p:cNvSpPr>
            <a:spLocks noGrp="1"/>
          </p:cNvSpPr>
          <p:nvPr>
            <p:ph type="dt" sz="half" idx="10"/>
          </p:nvPr>
        </p:nvSpPr>
        <p:spPr/>
        <p:txBody>
          <a:bodyPr/>
          <a:lstStyle/>
          <a:p>
            <a:fld id="{A5257196-FEBB-4752-BF35-72E5DBB76EE7}" type="datetime1">
              <a:rPr lang="en-IN" smtClean="0"/>
              <a:t>05-02-2025</a:t>
            </a:fld>
            <a:endParaRPr lang="en-US"/>
          </a:p>
        </p:txBody>
      </p:sp>
      <p:pic>
        <p:nvPicPr>
          <p:cNvPr id="8" name="Picture 7"/>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4D23263-6994-D784-E397-CF629D2E21A8}"/>
              </a:ext>
            </a:extLst>
          </p:cNvPr>
          <p:cNvSpPr>
            <a:spLocks noGrp="1"/>
          </p:cNvSpPr>
          <p:nvPr>
            <p:ph type="ftr" sz="quarter" idx="11"/>
          </p:nvPr>
        </p:nvSpPr>
        <p:spPr>
          <a:xfrm>
            <a:off x="1981200" y="6356350"/>
            <a:ext cx="5943600" cy="365125"/>
          </a:xfrm>
        </p:spPr>
        <p:txBody>
          <a:bodyPr/>
          <a:lstStyle/>
          <a:p>
            <a:r>
              <a:rPr lang="en-US" smtClean="0"/>
              <a:t>Garima Dhawan  ACSDS0602   BIDV  Unit-1  </a:t>
            </a:r>
            <a:endParaRPr lang="en-US" dirty="0"/>
          </a:p>
        </p:txBody>
      </p:sp>
      <p:sp>
        <p:nvSpPr>
          <p:cNvPr id="6" name="Slide Number Placeholder 5">
            <a:extLst>
              <a:ext uri="{FF2B5EF4-FFF2-40B4-BE49-F238E27FC236}">
                <a16:creationId xmlns:a16="http://schemas.microsoft.com/office/drawing/2014/main" id="{DF4C3219-188E-1796-D041-EFA28C455CEA}"/>
              </a:ext>
            </a:extLst>
          </p:cNvPr>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7" descr="A screenshot of a computer&#10;&#10;Description automatically generated">
            <a:extLst>
              <a:ext uri="{FF2B5EF4-FFF2-40B4-BE49-F238E27FC236}">
                <a16:creationId xmlns:a16="http://schemas.microsoft.com/office/drawing/2014/main" id="{5D258E64-663D-44D5-92BF-AA716DF37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990600"/>
            <a:ext cx="8126497" cy="4114800"/>
          </a:xfrm>
          <a:prstGeom prst="rect">
            <a:avLst/>
          </a:prstGeom>
        </p:spPr>
      </p:pic>
      <p:sp>
        <p:nvSpPr>
          <p:cNvPr id="2" name="Date Placeholder 1"/>
          <p:cNvSpPr>
            <a:spLocks noGrp="1"/>
          </p:cNvSpPr>
          <p:nvPr>
            <p:ph type="dt" sz="half" idx="10"/>
          </p:nvPr>
        </p:nvSpPr>
        <p:spPr/>
        <p:txBody>
          <a:bodyPr/>
          <a:lstStyle/>
          <a:p>
            <a:fld id="{E2B45EDE-8FBF-4F2D-A1AF-35F24BAB388C}" type="datetime1">
              <a:rPr lang="en-IN" smtClean="0"/>
              <a:t>05-02-2025</a:t>
            </a:fld>
            <a:endParaRPr lang="en-US"/>
          </a:p>
        </p:txBody>
      </p:sp>
      <p:pic>
        <p:nvPicPr>
          <p:cNvPr id="7" name="Picture 6"/>
          <p:cNvPicPr>
            <a:picLocks noChangeAspect="1"/>
          </p:cNvPicPr>
          <p:nvPr/>
        </p:nvPicPr>
        <p:blipFill>
          <a:blip r:embed="rId3"/>
          <a:stretch>
            <a:fillRect/>
          </a:stretch>
        </p:blipFill>
        <p:spPr>
          <a:xfrm>
            <a:off x="105127" y="87830"/>
            <a:ext cx="1475488" cy="827637"/>
          </a:xfrm>
          <a:prstGeom prst="rect">
            <a:avLst/>
          </a:prstGeom>
        </p:spPr>
      </p:pic>
      <p:sp>
        <p:nvSpPr>
          <p:cNvPr id="9" name="Title 1"/>
          <p:cNvSpPr txBox="1">
            <a:spLocks/>
          </p:cNvSpPr>
          <p:nvPr/>
        </p:nvSpPr>
        <p:spPr>
          <a:xfrm>
            <a:off x="1828800" y="0"/>
            <a:ext cx="72390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7976302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8CEC586-0A01-2AAF-D1EE-E4073E3CEE3D}"/>
              </a:ext>
            </a:extLst>
          </p:cNvPr>
          <p:cNvSpPr>
            <a:spLocks noGrp="1"/>
          </p:cNvSpPr>
          <p:nvPr>
            <p:ph type="ftr" sz="quarter" idx="11"/>
          </p:nvPr>
        </p:nvSpPr>
        <p:spPr>
          <a:xfrm>
            <a:off x="1981200" y="6511785"/>
            <a:ext cx="5638800" cy="209690"/>
          </a:xfrm>
        </p:spPr>
        <p:txBody>
          <a:bodyPr/>
          <a:lstStyle/>
          <a:p>
            <a:r>
              <a:rPr lang="en-US" smtClean="0"/>
              <a:t>Garima Dhawan  ACSDS0602   BIDV  Unit-1  </a:t>
            </a:r>
            <a:endParaRPr lang="en-US" dirty="0"/>
          </a:p>
        </p:txBody>
      </p:sp>
      <p:sp>
        <p:nvSpPr>
          <p:cNvPr id="6" name="Slide Number Placeholder 5">
            <a:extLst>
              <a:ext uri="{FF2B5EF4-FFF2-40B4-BE49-F238E27FC236}">
                <a16:creationId xmlns:a16="http://schemas.microsoft.com/office/drawing/2014/main" id="{29494F97-A1D6-A5ED-8094-C61C18893EA5}"/>
              </a:ext>
            </a:extLst>
          </p:cNvPr>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Picture 7" descr="A white paper with black text&#10;&#10;Description automatically generated">
            <a:extLst>
              <a:ext uri="{FF2B5EF4-FFF2-40B4-BE49-F238E27FC236}">
                <a16:creationId xmlns:a16="http://schemas.microsoft.com/office/drawing/2014/main" id="{8D7FC6DA-6BB4-DD47-C7F2-47234A9DB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
            <a:ext cx="7772400" cy="5751753"/>
          </a:xfrm>
          <a:prstGeom prst="rect">
            <a:avLst/>
          </a:prstGeom>
        </p:spPr>
      </p:pic>
      <p:sp>
        <p:nvSpPr>
          <p:cNvPr id="2" name="Date Placeholder 1"/>
          <p:cNvSpPr>
            <a:spLocks noGrp="1"/>
          </p:cNvSpPr>
          <p:nvPr>
            <p:ph type="dt" sz="half" idx="10"/>
          </p:nvPr>
        </p:nvSpPr>
        <p:spPr/>
        <p:txBody>
          <a:bodyPr/>
          <a:lstStyle/>
          <a:p>
            <a:fld id="{C902876C-6F0F-4E98-A990-1DB3AD064D16}" type="datetime1">
              <a:rPr lang="en-IN" smtClean="0"/>
              <a:t>05-02-2025</a:t>
            </a:fld>
            <a:endParaRPr lang="en-US"/>
          </a:p>
        </p:txBody>
      </p:sp>
      <p:pic>
        <p:nvPicPr>
          <p:cNvPr id="7" name="Picture 6" descr="A white paper with black text&#10;&#10;Description automatically generated">
            <a:extLst>
              <a:ext uri="{FF2B5EF4-FFF2-40B4-BE49-F238E27FC236}">
                <a16:creationId xmlns:a16="http://schemas.microsoft.com/office/drawing/2014/main" id="{8D7FC6DA-6BB4-DD47-C7F2-47234A9DB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60032"/>
            <a:ext cx="7772400" cy="5751753"/>
          </a:xfrm>
          <a:prstGeom prst="rect">
            <a:avLst/>
          </a:prstGeom>
        </p:spPr>
      </p:pic>
      <p:pic>
        <p:nvPicPr>
          <p:cNvPr id="9" name="Picture 8"/>
          <p:cNvPicPr>
            <a:picLocks noChangeAspect="1"/>
          </p:cNvPicPr>
          <p:nvPr/>
        </p:nvPicPr>
        <p:blipFill>
          <a:blip r:embed="rId3"/>
          <a:stretch>
            <a:fillRect/>
          </a:stretch>
        </p:blipFill>
        <p:spPr>
          <a:xfrm>
            <a:off x="105127" y="87830"/>
            <a:ext cx="1475488" cy="827637"/>
          </a:xfrm>
          <a:prstGeom prst="rect">
            <a:avLst/>
          </a:prstGeom>
        </p:spPr>
      </p:pic>
      <p:sp>
        <p:nvSpPr>
          <p:cNvPr id="10" name="Title 1"/>
          <p:cNvSpPr txBox="1">
            <a:spLocks/>
          </p:cNvSpPr>
          <p:nvPr/>
        </p:nvSpPr>
        <p:spPr>
          <a:xfrm>
            <a:off x="1905000" y="1"/>
            <a:ext cx="7239000" cy="550342"/>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2931043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10FD1A5-AF2A-53F2-0349-27464EAD18FE}"/>
              </a:ext>
            </a:extLst>
          </p:cNvPr>
          <p:cNvSpPr>
            <a:spLocks noGrp="1"/>
          </p:cNvSpPr>
          <p:nvPr>
            <p:ph type="ftr" sz="quarter" idx="11"/>
          </p:nvPr>
        </p:nvSpPr>
        <p:spPr>
          <a:xfrm>
            <a:off x="1580615" y="6356350"/>
            <a:ext cx="5886985" cy="365125"/>
          </a:xfrm>
        </p:spPr>
        <p:txBody>
          <a:bodyPr/>
          <a:lstStyle/>
          <a:p>
            <a:r>
              <a:rPr lang="en-US" smtClean="0"/>
              <a:t>Garima Dhawan  ACSDS0602   BIDV  Unit-1  </a:t>
            </a:r>
            <a:endParaRPr lang="en-US" dirty="0"/>
          </a:p>
        </p:txBody>
      </p:sp>
      <p:sp>
        <p:nvSpPr>
          <p:cNvPr id="6" name="Slide Number Placeholder 5">
            <a:extLst>
              <a:ext uri="{FF2B5EF4-FFF2-40B4-BE49-F238E27FC236}">
                <a16:creationId xmlns:a16="http://schemas.microsoft.com/office/drawing/2014/main" id="{704EDBDA-E373-A42C-B22A-BD908D624984}"/>
              </a:ext>
            </a:extLst>
          </p:cNvPr>
          <p:cNvSpPr>
            <a:spLocks noGrp="1"/>
          </p:cNvSpPr>
          <p:nvPr>
            <p:ph type="sldNum" sz="quarter" idx="12"/>
          </p:nvPr>
        </p:nvSpPr>
        <p:spPr/>
        <p:txBody>
          <a:bodyPr/>
          <a:lstStyle/>
          <a:p>
            <a:fld id="{B6F15528-21DE-4FAA-801E-634DDDAF4B2B}" type="slidenum">
              <a:rPr lang="en-US" smtClean="0"/>
              <a:pPr/>
              <a:t>62</a:t>
            </a:fld>
            <a:endParaRPr lang="en-US"/>
          </a:p>
        </p:txBody>
      </p:sp>
      <p:pic>
        <p:nvPicPr>
          <p:cNvPr id="8" name="Picture 7">
            <a:extLst>
              <a:ext uri="{FF2B5EF4-FFF2-40B4-BE49-F238E27FC236}">
                <a16:creationId xmlns:a16="http://schemas.microsoft.com/office/drawing/2014/main" id="{53EF809B-B587-D142-9EF2-2DA6E4549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85800"/>
            <a:ext cx="7772400" cy="4813183"/>
          </a:xfrm>
          <a:prstGeom prst="rect">
            <a:avLst/>
          </a:prstGeom>
        </p:spPr>
      </p:pic>
      <p:sp>
        <p:nvSpPr>
          <p:cNvPr id="2" name="Date Placeholder 1"/>
          <p:cNvSpPr>
            <a:spLocks noGrp="1"/>
          </p:cNvSpPr>
          <p:nvPr>
            <p:ph type="dt" sz="half" idx="10"/>
          </p:nvPr>
        </p:nvSpPr>
        <p:spPr/>
        <p:txBody>
          <a:bodyPr/>
          <a:lstStyle/>
          <a:p>
            <a:fld id="{C33B1679-8611-41B9-8708-600EE3956553}" type="datetime1">
              <a:rPr lang="en-IN" smtClean="0"/>
              <a:t>05-02-2025</a:t>
            </a:fld>
            <a:endParaRPr lang="en-US"/>
          </a:p>
        </p:txBody>
      </p:sp>
      <p:pic>
        <p:nvPicPr>
          <p:cNvPr id="7" name="Picture 6"/>
          <p:cNvPicPr>
            <a:picLocks noChangeAspect="1"/>
          </p:cNvPicPr>
          <p:nvPr/>
        </p:nvPicPr>
        <p:blipFill>
          <a:blip r:embed="rId3"/>
          <a:stretch>
            <a:fillRect/>
          </a:stretch>
        </p:blipFill>
        <p:spPr>
          <a:xfrm>
            <a:off x="105127" y="86763"/>
            <a:ext cx="1475488" cy="827637"/>
          </a:xfrm>
          <a:prstGeom prst="rect">
            <a:avLst/>
          </a:prstGeom>
        </p:spPr>
      </p:pic>
      <p:sp>
        <p:nvSpPr>
          <p:cNvPr id="9" name="Title 1"/>
          <p:cNvSpPr txBox="1">
            <a:spLocks/>
          </p:cNvSpPr>
          <p:nvPr/>
        </p:nvSpPr>
        <p:spPr>
          <a:xfrm>
            <a:off x="1905000" y="1"/>
            <a:ext cx="72390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1846584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10135D3-071C-F9E0-2089-97CE04E2FD9E}"/>
              </a:ext>
            </a:extLst>
          </p:cNvPr>
          <p:cNvSpPr>
            <a:spLocks noGrp="1"/>
          </p:cNvSpPr>
          <p:nvPr>
            <p:ph type="ftr" sz="quarter" idx="11"/>
          </p:nvPr>
        </p:nvSpPr>
        <p:spPr>
          <a:xfrm>
            <a:off x="1905000" y="6356350"/>
            <a:ext cx="5943600" cy="365125"/>
          </a:xfrm>
        </p:spPr>
        <p:txBody>
          <a:bodyPr/>
          <a:lstStyle/>
          <a:p>
            <a:r>
              <a:rPr lang="en-US" smtClean="0"/>
              <a:t>Garima Dhawan  ACSDS0602   BIDV  Unit-1  </a:t>
            </a:r>
            <a:endParaRPr lang="en-US" dirty="0"/>
          </a:p>
        </p:txBody>
      </p:sp>
      <p:sp>
        <p:nvSpPr>
          <p:cNvPr id="6" name="Slide Number Placeholder 5">
            <a:extLst>
              <a:ext uri="{FF2B5EF4-FFF2-40B4-BE49-F238E27FC236}">
                <a16:creationId xmlns:a16="http://schemas.microsoft.com/office/drawing/2014/main" id="{CDFDC7FD-5281-00D3-3242-3BB26A5FFF08}"/>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8" name="Picture 7" descr="A white paper with black text&#10;&#10;Description automatically generated">
            <a:extLst>
              <a:ext uri="{FF2B5EF4-FFF2-40B4-BE49-F238E27FC236}">
                <a16:creationId xmlns:a16="http://schemas.microsoft.com/office/drawing/2014/main" id="{A1AFED85-FEE3-B729-FF46-805AE0580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62000"/>
            <a:ext cx="7772400" cy="5486399"/>
          </a:xfrm>
          <a:prstGeom prst="rect">
            <a:avLst/>
          </a:prstGeom>
        </p:spPr>
      </p:pic>
      <p:sp>
        <p:nvSpPr>
          <p:cNvPr id="2" name="Date Placeholder 1"/>
          <p:cNvSpPr>
            <a:spLocks noGrp="1"/>
          </p:cNvSpPr>
          <p:nvPr>
            <p:ph type="dt" sz="half" idx="10"/>
          </p:nvPr>
        </p:nvSpPr>
        <p:spPr/>
        <p:txBody>
          <a:bodyPr/>
          <a:lstStyle/>
          <a:p>
            <a:fld id="{C166316B-70EB-4932-A074-EDC0D331FCC0}" type="datetime1">
              <a:rPr lang="en-IN" smtClean="0"/>
              <a:t>05-02-2025</a:t>
            </a:fld>
            <a:endParaRPr lang="en-US"/>
          </a:p>
        </p:txBody>
      </p:sp>
      <p:pic>
        <p:nvPicPr>
          <p:cNvPr id="7" name="Picture 6"/>
          <p:cNvPicPr>
            <a:picLocks noChangeAspect="1"/>
          </p:cNvPicPr>
          <p:nvPr/>
        </p:nvPicPr>
        <p:blipFill>
          <a:blip r:embed="rId3"/>
          <a:stretch>
            <a:fillRect/>
          </a:stretch>
        </p:blipFill>
        <p:spPr>
          <a:xfrm>
            <a:off x="105127" y="87830"/>
            <a:ext cx="1475488" cy="827637"/>
          </a:xfrm>
          <a:prstGeom prst="rect">
            <a:avLst/>
          </a:prstGeom>
        </p:spPr>
      </p:pic>
      <p:sp>
        <p:nvSpPr>
          <p:cNvPr id="9" name="Title 1"/>
          <p:cNvSpPr txBox="1">
            <a:spLocks/>
          </p:cNvSpPr>
          <p:nvPr/>
        </p:nvSpPr>
        <p:spPr>
          <a:xfrm>
            <a:off x="1905000" y="12700"/>
            <a:ext cx="72390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954042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hlinkClick r:id="rId2"/>
              </a:rPr>
              <a:t>https://www.shaalaa.com/question-paper-solution/university-of-mumbai-be-data-warehousing-mining-business-intelligence-semester-7-be-fourth-year-2014-2015-old_9</a:t>
            </a:r>
            <a:endParaRPr lang="en-US" sz="1800" dirty="0"/>
          </a:p>
          <a:p>
            <a:pPr marL="0" indent="0">
              <a:buNone/>
            </a:pPr>
            <a:endParaRPr lang="en-US" sz="1800" dirty="0"/>
          </a:p>
        </p:txBody>
      </p:sp>
      <p:sp>
        <p:nvSpPr>
          <p:cNvPr id="5" name="Footer Placeholder 4"/>
          <p:cNvSpPr>
            <a:spLocks noGrp="1"/>
          </p:cNvSpPr>
          <p:nvPr>
            <p:ph type="ftr" sz="quarter" idx="11"/>
          </p:nvPr>
        </p:nvSpPr>
        <p:spPr>
          <a:xfrm>
            <a:off x="1580615" y="6356350"/>
            <a:ext cx="6191785"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752600" y="0"/>
            <a:ext cx="73914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A9E8BC7B-C54D-4017-B114-B63A1F1C4FA0}" type="datetime1">
              <a:rPr lang="en-IN" smtClean="0"/>
              <a:t>05-02-2025</a:t>
            </a:fld>
            <a:endParaRPr lang="en-US"/>
          </a:p>
        </p:txBody>
      </p:sp>
      <p:pic>
        <p:nvPicPr>
          <p:cNvPr id="8" name="Picture 7"/>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6019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676400" y="0"/>
            <a:ext cx="7467600"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8" name="Rectangle 7"/>
          <p:cNvSpPr/>
          <p:nvPr/>
        </p:nvSpPr>
        <p:spPr>
          <a:xfrm>
            <a:off x="304800" y="1582341"/>
            <a:ext cx="8686800" cy="3693319"/>
          </a:xfrm>
          <a:prstGeom prst="rect">
            <a:avLst/>
          </a:prstGeom>
        </p:spPr>
        <p:txBody>
          <a:bodyPr wrap="square">
            <a:spAutoFit/>
          </a:bodyPr>
          <a:lstStyle/>
          <a:p>
            <a:pPr marL="285750" indent="-285750" algn="just">
              <a:buFont typeface="Arial" panose="020B0604020202020204" pitchFamily="34" charset="0"/>
              <a:buChar char="•"/>
            </a:pPr>
            <a:r>
              <a:rPr lang="en-US" dirty="0"/>
              <a:t>Business intelligence uses technology, such as software programs like Excel, to analyze data and provide actionable information to help business executives make informed choices and decisions.</a:t>
            </a:r>
          </a:p>
          <a:p>
            <a:pPr marL="285750" indent="-285750" algn="just">
              <a:buFont typeface="Arial" panose="020B0604020202020204" pitchFamily="34" charset="0"/>
              <a:buChar char="•"/>
            </a:pPr>
            <a:r>
              <a:rPr lang="en-US" dirty="0"/>
              <a:t>BI can be applied to making both operational and strategic business decisions.</a:t>
            </a:r>
          </a:p>
          <a:p>
            <a:pPr marL="285750" indent="-285750" algn="just">
              <a:buFont typeface="Arial" panose="020B0604020202020204" pitchFamily="34" charset="0"/>
              <a:buChar char="•"/>
            </a:pPr>
            <a:r>
              <a:rPr lang="en-US" dirty="0"/>
              <a:t>Business intelligence is created by a team of professionals that includes data engineers, data analysts, and data visualization specialists.</a:t>
            </a:r>
          </a:p>
          <a:p>
            <a:pPr marL="285750" indent="-285750" algn="just">
              <a:buFont typeface="Arial" panose="020B0604020202020204" pitchFamily="34" charset="0"/>
              <a:buChar char="•"/>
            </a:pPr>
            <a:r>
              <a:rPr lang="en-US" dirty="0"/>
              <a:t>Data visualization is the representation of data through use of common graphics, such as charts, plots, infographics, and even animations. These visual displays of information communicate complex data relationships and data-driven insights in a way that is easy to understand.</a:t>
            </a:r>
          </a:p>
          <a:p>
            <a:pPr marL="285750" indent="-285750" algn="just">
              <a:buFont typeface="Arial" panose="020B0604020202020204" pitchFamily="34" charset="0"/>
              <a:buChar char="•"/>
            </a:pPr>
            <a:r>
              <a:rPr lang="en-US" dirty="0"/>
              <a:t>Data visualization is the visual presentation of data or information. The goal of data visualization is to communicate data or information clearly and effectively to readers. Typically, data is visualized in the form of a chart, infographic, diagram or map.</a:t>
            </a:r>
            <a:endParaRPr lang="en-US" b="0" i="0" dirty="0">
              <a:solidFill>
                <a:srgbClr val="57595D"/>
              </a:solidFill>
              <a:effectLst/>
              <a:latin typeface="Open Sans"/>
            </a:endParaRPr>
          </a:p>
        </p:txBody>
      </p:sp>
      <p:sp>
        <p:nvSpPr>
          <p:cNvPr id="2" name="Date Placeholder 1"/>
          <p:cNvSpPr>
            <a:spLocks noGrp="1"/>
          </p:cNvSpPr>
          <p:nvPr>
            <p:ph type="dt" sz="half" idx="10"/>
          </p:nvPr>
        </p:nvSpPr>
        <p:spPr/>
        <p:txBody>
          <a:bodyPr/>
          <a:lstStyle/>
          <a:p>
            <a:fld id="{705D2C46-448C-43AD-A015-3272FE5C76CE}" type="datetime1">
              <a:rPr lang="en-IN" smtClean="0"/>
              <a:t>05-02-2025</a:t>
            </a:fld>
            <a:endParaRPr lang="en-US"/>
          </a:p>
        </p:txBody>
      </p:sp>
      <p:pic>
        <p:nvPicPr>
          <p:cNvPr id="10" name="Picture 9"/>
          <p:cNvPicPr>
            <a:picLocks noChangeAspect="1"/>
          </p:cNvPicPr>
          <p:nvPr/>
        </p:nvPicPr>
        <p:blipFill>
          <a:blip r:embed="rId2"/>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828800" y="6394450"/>
            <a:ext cx="59436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656815" y="76201"/>
            <a:ext cx="74871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898092" y="2470229"/>
            <a:ext cx="3805016" cy="1107996"/>
          </a:xfrm>
          <a:prstGeom prst="rect">
            <a:avLst/>
          </a:prstGeom>
          <a:noFill/>
        </p:spPr>
        <p:txBody>
          <a:bodyPr wrap="none" lIns="91440" tIns="45720" rIns="91440" bIns="45720">
            <a:spAutoFit/>
          </a:bodyPr>
          <a:lstStyle/>
          <a:p>
            <a:pPr algn="ctr">
              <a:buNone/>
            </a:pPr>
            <a:r>
              <a:rPr lang="en-US" sz="6600" b="1" dirty="0">
                <a:ln w="22225">
                  <a:solidFill>
                    <a:schemeClr val="accent2"/>
                  </a:solidFill>
                  <a:prstDash val="solid"/>
                </a:ln>
                <a:solidFill>
                  <a:schemeClr val="accent2">
                    <a:lumMod val="40000"/>
                    <a:lumOff val="60000"/>
                  </a:schemeClr>
                </a:solidFill>
              </a:rPr>
              <a:t>Thank You</a:t>
            </a:r>
          </a:p>
        </p:txBody>
      </p:sp>
      <p:sp>
        <p:nvSpPr>
          <p:cNvPr id="2" name="Date Placeholder 1"/>
          <p:cNvSpPr>
            <a:spLocks noGrp="1"/>
          </p:cNvSpPr>
          <p:nvPr>
            <p:ph type="dt" sz="half" idx="10"/>
          </p:nvPr>
        </p:nvSpPr>
        <p:spPr/>
        <p:txBody>
          <a:bodyPr/>
          <a:lstStyle/>
          <a:p>
            <a:fld id="{AD6A9499-87C2-4C5C-A8F4-B2A1E6640913}"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6763"/>
            <a:ext cx="1475488" cy="827637"/>
          </a:xfrm>
          <a:prstGeom prst="rect">
            <a:avLst/>
          </a:prstGeom>
        </p:spPr>
      </p:pic>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213350"/>
          </a:xfrm>
        </p:spPr>
        <p:txBody>
          <a:bodyPr>
            <a:normAutofit/>
          </a:bodyPr>
          <a:lstStyle/>
          <a:p>
            <a:r>
              <a:rPr lang="en-US" sz="2400" dirty="0"/>
              <a:t>Introduction to Business Intelligence</a:t>
            </a:r>
          </a:p>
          <a:p>
            <a:r>
              <a:rPr lang="en-US" sz="2400" dirty="0"/>
              <a:t>Business Intelligence</a:t>
            </a:r>
          </a:p>
          <a:p>
            <a:r>
              <a:rPr lang="en-US" sz="2400" dirty="0"/>
              <a:t>Scope of Business Intelligence</a:t>
            </a:r>
          </a:p>
          <a:p>
            <a:r>
              <a:rPr lang="en-US" sz="2400" dirty="0"/>
              <a:t>Business Intelligence Components and Architecture</a:t>
            </a:r>
          </a:p>
          <a:p>
            <a:r>
              <a:rPr lang="en-US" sz="2400" dirty="0"/>
              <a:t>Future of Business intelligence </a:t>
            </a:r>
          </a:p>
          <a:p>
            <a:r>
              <a:rPr lang="en-US" sz="2400" dirty="0"/>
              <a:t>Functional areas of BI tools</a:t>
            </a:r>
          </a:p>
          <a:p>
            <a:r>
              <a:rPr lang="en-US" sz="2400" dirty="0"/>
              <a:t>Dataware House </a:t>
            </a:r>
          </a:p>
          <a:p>
            <a:r>
              <a:rPr lang="en-US" sz="2400" dirty="0"/>
              <a:t>OLAP</a:t>
            </a:r>
          </a:p>
          <a:p>
            <a:r>
              <a:rPr lang="en-US" sz="2400" dirty="0"/>
              <a:t>Advanced Analytics</a:t>
            </a:r>
          </a:p>
          <a:p>
            <a:r>
              <a:rPr lang="en-US" sz="2400" dirty="0"/>
              <a:t>Business Intelligence System</a:t>
            </a:r>
          </a:p>
          <a:p>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580614" y="-3917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sp>
        <p:nvSpPr>
          <p:cNvPr id="10" name="Footer Placeholder 9"/>
          <p:cNvSpPr>
            <a:spLocks noGrp="1"/>
          </p:cNvSpPr>
          <p:nvPr>
            <p:ph type="ftr" sz="quarter" idx="11"/>
          </p:nvPr>
        </p:nvSpPr>
        <p:spPr>
          <a:xfrm>
            <a:off x="1752600" y="6356350"/>
            <a:ext cx="5791200" cy="365125"/>
          </a:xfrm>
        </p:spPr>
        <p:txBody>
          <a:bodyPr/>
          <a:lstStyle/>
          <a:p>
            <a:r>
              <a:rPr lang="en-US" smtClean="0"/>
              <a:t>Garima Dhawan  ACSDS0602   BIDV  Unit-1  </a:t>
            </a:r>
            <a:endParaRPr lang="en-US" dirty="0"/>
          </a:p>
        </p:txBody>
      </p:sp>
      <p:sp>
        <p:nvSpPr>
          <p:cNvPr id="2" name="Date Placeholder 1"/>
          <p:cNvSpPr>
            <a:spLocks noGrp="1"/>
          </p:cNvSpPr>
          <p:nvPr>
            <p:ph type="dt" sz="half" idx="10"/>
          </p:nvPr>
        </p:nvSpPr>
        <p:spPr/>
        <p:txBody>
          <a:bodyPr/>
          <a:lstStyle/>
          <a:p>
            <a:fld id="{FDE66C7B-7E30-4797-A712-2B433991212D}" type="datetime1">
              <a:rPr lang="en-IN" smtClean="0"/>
              <a:t>05-02-2025</a:t>
            </a:fld>
            <a:endParaRPr lang="en-US"/>
          </a:p>
        </p:txBody>
      </p:sp>
      <p:pic>
        <p:nvPicPr>
          <p:cNvPr id="9" name="Picture 8"/>
          <p:cNvPicPr>
            <a:picLocks noChangeAspect="1"/>
          </p:cNvPicPr>
          <p:nvPr/>
        </p:nvPicPr>
        <p:blipFill>
          <a:blip r:embed="rId3"/>
          <a:stretch>
            <a:fillRect/>
          </a:stretch>
        </p:blipFill>
        <p:spPr>
          <a:xfrm>
            <a:off x="105127" y="87830"/>
            <a:ext cx="1475488" cy="82763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80614" y="6356350"/>
            <a:ext cx="6115586"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2" name="Date Placeholder 1"/>
          <p:cNvSpPr>
            <a:spLocks noGrp="1"/>
          </p:cNvSpPr>
          <p:nvPr>
            <p:ph type="dt" sz="half" idx="10"/>
          </p:nvPr>
        </p:nvSpPr>
        <p:spPr/>
        <p:txBody>
          <a:bodyPr/>
          <a:lstStyle/>
          <a:p>
            <a:fld id="{CD28411F-8B45-4144-8F42-C3C318DE7A71}" type="datetime1">
              <a:rPr lang="en-IN" smtClean="0"/>
              <a:t>05-02-2025</a:t>
            </a:fld>
            <a:endParaRPr lang="en-US"/>
          </a:p>
        </p:txBody>
      </p:sp>
      <p:pic>
        <p:nvPicPr>
          <p:cNvPr id="10" name="Picture 9"/>
          <p:cNvPicPr>
            <a:picLocks noChangeAspect="1"/>
          </p:cNvPicPr>
          <p:nvPr/>
        </p:nvPicPr>
        <p:blipFill>
          <a:blip r:embed="rId2"/>
          <a:stretch>
            <a:fillRect/>
          </a:stretch>
        </p:blipFill>
        <p:spPr>
          <a:xfrm>
            <a:off x="105127" y="87830"/>
            <a:ext cx="1475488" cy="82763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935297504"/>
              </p:ext>
            </p:extLst>
          </p:nvPr>
        </p:nvGraphicFramePr>
        <p:xfrm>
          <a:off x="251808" y="1219200"/>
          <a:ext cx="8511191" cy="4419597"/>
        </p:xfrm>
        <a:graphic>
          <a:graphicData uri="http://schemas.openxmlformats.org/drawingml/2006/table">
            <a:tbl>
              <a:tblPr firstRow="1" bandRow="1">
                <a:tableStyleId>{93296810-A885-4BE3-A3E7-6D5BEEA58F35}</a:tableStyleId>
              </a:tblPr>
              <a:tblGrid>
                <a:gridCol w="531941">
                  <a:extLst>
                    <a:ext uri="{9D8B030D-6E8A-4147-A177-3AD203B41FA5}">
                      <a16:colId xmlns:a16="http://schemas.microsoft.com/office/drawing/2014/main" val="20000"/>
                    </a:ext>
                  </a:extLst>
                </a:gridCol>
                <a:gridCol w="531950">
                  <a:extLst>
                    <a:ext uri="{9D8B030D-6E8A-4147-A177-3AD203B41FA5}">
                      <a16:colId xmlns:a16="http://schemas.microsoft.com/office/drawing/2014/main" val="20001"/>
                    </a:ext>
                  </a:extLst>
                </a:gridCol>
                <a:gridCol w="531950">
                  <a:extLst>
                    <a:ext uri="{9D8B030D-6E8A-4147-A177-3AD203B41FA5}">
                      <a16:colId xmlns:a16="http://schemas.microsoft.com/office/drawing/2014/main" val="20002"/>
                    </a:ext>
                  </a:extLst>
                </a:gridCol>
                <a:gridCol w="531950">
                  <a:extLst>
                    <a:ext uri="{9D8B030D-6E8A-4147-A177-3AD203B41FA5}">
                      <a16:colId xmlns:a16="http://schemas.microsoft.com/office/drawing/2014/main" val="20003"/>
                    </a:ext>
                  </a:extLst>
                </a:gridCol>
                <a:gridCol w="531950">
                  <a:extLst>
                    <a:ext uri="{9D8B030D-6E8A-4147-A177-3AD203B41FA5}">
                      <a16:colId xmlns:a16="http://schemas.microsoft.com/office/drawing/2014/main" val="20004"/>
                    </a:ext>
                  </a:extLst>
                </a:gridCol>
                <a:gridCol w="531950">
                  <a:extLst>
                    <a:ext uri="{9D8B030D-6E8A-4147-A177-3AD203B41FA5}">
                      <a16:colId xmlns:a16="http://schemas.microsoft.com/office/drawing/2014/main" val="20005"/>
                    </a:ext>
                  </a:extLst>
                </a:gridCol>
                <a:gridCol w="531950">
                  <a:extLst>
                    <a:ext uri="{9D8B030D-6E8A-4147-A177-3AD203B41FA5}">
                      <a16:colId xmlns:a16="http://schemas.microsoft.com/office/drawing/2014/main" val="20006"/>
                    </a:ext>
                  </a:extLst>
                </a:gridCol>
                <a:gridCol w="531950">
                  <a:extLst>
                    <a:ext uri="{9D8B030D-6E8A-4147-A177-3AD203B41FA5}">
                      <a16:colId xmlns:a16="http://schemas.microsoft.com/office/drawing/2014/main" val="20007"/>
                    </a:ext>
                  </a:extLst>
                </a:gridCol>
                <a:gridCol w="531950">
                  <a:extLst>
                    <a:ext uri="{9D8B030D-6E8A-4147-A177-3AD203B41FA5}">
                      <a16:colId xmlns:a16="http://schemas.microsoft.com/office/drawing/2014/main" val="20008"/>
                    </a:ext>
                  </a:extLst>
                </a:gridCol>
                <a:gridCol w="531950">
                  <a:extLst>
                    <a:ext uri="{9D8B030D-6E8A-4147-A177-3AD203B41FA5}">
                      <a16:colId xmlns:a16="http://schemas.microsoft.com/office/drawing/2014/main" val="20009"/>
                    </a:ext>
                  </a:extLst>
                </a:gridCol>
                <a:gridCol w="531950">
                  <a:extLst>
                    <a:ext uri="{9D8B030D-6E8A-4147-A177-3AD203B41FA5}">
                      <a16:colId xmlns:a16="http://schemas.microsoft.com/office/drawing/2014/main" val="20010"/>
                    </a:ext>
                  </a:extLst>
                </a:gridCol>
                <a:gridCol w="531950">
                  <a:extLst>
                    <a:ext uri="{9D8B030D-6E8A-4147-A177-3AD203B41FA5}">
                      <a16:colId xmlns:a16="http://schemas.microsoft.com/office/drawing/2014/main" val="20011"/>
                    </a:ext>
                  </a:extLst>
                </a:gridCol>
                <a:gridCol w="531950">
                  <a:extLst>
                    <a:ext uri="{9D8B030D-6E8A-4147-A177-3AD203B41FA5}">
                      <a16:colId xmlns:a16="http://schemas.microsoft.com/office/drawing/2014/main" val="20012"/>
                    </a:ext>
                  </a:extLst>
                </a:gridCol>
                <a:gridCol w="531950">
                  <a:extLst>
                    <a:ext uri="{9D8B030D-6E8A-4147-A177-3AD203B41FA5}">
                      <a16:colId xmlns:a16="http://schemas.microsoft.com/office/drawing/2014/main" val="20013"/>
                    </a:ext>
                  </a:extLst>
                </a:gridCol>
                <a:gridCol w="531950">
                  <a:extLst>
                    <a:ext uri="{9D8B030D-6E8A-4147-A177-3AD203B41FA5}">
                      <a16:colId xmlns:a16="http://schemas.microsoft.com/office/drawing/2014/main" val="20014"/>
                    </a:ext>
                  </a:extLst>
                </a:gridCol>
                <a:gridCol w="531950">
                  <a:extLst>
                    <a:ext uri="{9D8B030D-6E8A-4147-A177-3AD203B41FA5}">
                      <a16:colId xmlns:a16="http://schemas.microsoft.com/office/drawing/2014/main" val="20015"/>
                    </a:ext>
                  </a:extLst>
                </a:gridCol>
              </a:tblGrid>
              <a:tr h="631371">
                <a:tc>
                  <a:txBody>
                    <a:bodyPr/>
                    <a:lstStyle/>
                    <a:p>
                      <a:pPr algn="ctr" fontAlgn="ctr"/>
                      <a:r>
                        <a:rPr lang="en-US" sz="1800" u="none" strike="noStrike" dirty="0"/>
                        <a:t> </a:t>
                      </a:r>
                      <a:endParaRPr lang="en-US" sz="1800" b="0" i="0" u="none" strike="noStrike" dirty="0">
                        <a:solidFill>
                          <a:srgbClr val="000000"/>
                        </a:solidFill>
                        <a:latin typeface="Arial"/>
                      </a:endParaRPr>
                    </a:p>
                  </a:txBody>
                  <a:tcPr marL="12700" marR="12700" marT="9525" marB="0" anchor="ctr"/>
                </a:tc>
                <a:tc>
                  <a:txBody>
                    <a:bodyPr/>
                    <a:lstStyle/>
                    <a:p>
                      <a:pPr algn="ctr" rtl="0" fontAlgn="ctr"/>
                      <a:r>
                        <a:rPr lang="en-US" sz="1400" u="none" strike="noStrike" dirty="0"/>
                        <a:t>PO1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PO2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PO3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a:t>PO4 </a:t>
                      </a:r>
                      <a:endParaRPr lang="en-US" sz="1400" b="1" i="0" u="none" strike="noStrike">
                        <a:solidFill>
                          <a:srgbClr val="FFFFFF"/>
                        </a:solidFill>
                        <a:latin typeface="Calibri"/>
                      </a:endParaRPr>
                    </a:p>
                  </a:txBody>
                  <a:tcPr marL="12700" marR="12700" marT="9525" marB="0" anchor="ctr"/>
                </a:tc>
                <a:tc>
                  <a:txBody>
                    <a:bodyPr/>
                    <a:lstStyle/>
                    <a:p>
                      <a:pPr algn="ctr" rtl="0" fontAlgn="ctr"/>
                      <a:r>
                        <a:rPr lang="en-US" sz="1400" u="none" strike="noStrike" dirty="0"/>
                        <a:t>PO5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PO6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PO7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PO8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a:t>PO9 </a:t>
                      </a:r>
                      <a:endParaRPr lang="en-US" sz="1400" b="1" i="0" u="none" strike="noStrike">
                        <a:solidFill>
                          <a:srgbClr val="FFFFFF"/>
                        </a:solidFill>
                        <a:latin typeface="Calibri"/>
                      </a:endParaRPr>
                    </a:p>
                  </a:txBody>
                  <a:tcPr marL="12700" marR="12700" marT="9525" marB="0" anchor="ctr"/>
                </a:tc>
                <a:tc>
                  <a:txBody>
                    <a:bodyPr/>
                    <a:lstStyle/>
                    <a:p>
                      <a:pPr algn="ctr" rtl="0" fontAlgn="ctr"/>
                      <a:r>
                        <a:rPr lang="en-US" sz="1400" u="none" strike="noStrike" dirty="0"/>
                        <a:t>PO10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PO11 </a:t>
                      </a:r>
                      <a:endParaRPr lang="en-US" sz="1400" b="1" i="0" u="none" strike="noStrike" dirty="0">
                        <a:solidFill>
                          <a:srgbClr val="FFFFFF"/>
                        </a:solidFill>
                        <a:latin typeface="Calibri"/>
                      </a:endParaRPr>
                    </a:p>
                  </a:txBody>
                  <a:tcPr marL="12700" marR="12700" marT="9525" marB="0" anchor="ctr"/>
                </a:tc>
                <a:tc>
                  <a:txBody>
                    <a:bodyPr/>
                    <a:lstStyle/>
                    <a:p>
                      <a:pPr algn="ctr" rtl="0" fontAlgn="ctr"/>
                      <a:r>
                        <a:rPr lang="en-US" sz="1400" u="none" strike="noStrike" dirty="0"/>
                        <a:t>PO12 </a:t>
                      </a:r>
                      <a:endParaRPr lang="en-US" sz="1400" b="1" i="0" u="none" strike="noStrike" dirty="0">
                        <a:solidFill>
                          <a:srgbClr val="FFFFFF"/>
                        </a:solidFill>
                        <a:latin typeface="Calibri"/>
                      </a:endParaRPr>
                    </a:p>
                  </a:txBody>
                  <a:tcPr marL="12700" marR="12700" marT="9525" marB="0" anchor="ctr"/>
                </a:tc>
                <a:tc>
                  <a:txBody>
                    <a:bodyPr/>
                    <a:lstStyle/>
                    <a:p>
                      <a:pPr algn="ctr" fontAlgn="b"/>
                      <a:r>
                        <a:rPr lang="en-US" sz="1400" u="none" strike="noStrike" dirty="0"/>
                        <a:t>PSO1</a:t>
                      </a:r>
                      <a:endParaRPr lang="en-US" sz="1400" b="1" i="0" u="none" strike="noStrike" dirty="0">
                        <a:solidFill>
                          <a:srgbClr val="FFFFFF"/>
                        </a:solidFill>
                        <a:latin typeface="Calibri"/>
                      </a:endParaRPr>
                    </a:p>
                  </a:txBody>
                  <a:tcPr marL="12700" marR="12700" marT="9525" marB="0" anchor="ctr"/>
                </a:tc>
                <a:tc>
                  <a:txBody>
                    <a:bodyPr/>
                    <a:lstStyle/>
                    <a:p>
                      <a:pPr algn="ctr" fontAlgn="b"/>
                      <a:r>
                        <a:rPr lang="en-US" sz="1400" u="none" strike="noStrike" dirty="0"/>
                        <a:t>PSO2</a:t>
                      </a:r>
                      <a:endParaRPr lang="en-US" sz="1400" b="1" i="0" u="none" strike="noStrike" dirty="0">
                        <a:solidFill>
                          <a:srgbClr val="FFFFFF"/>
                        </a:solidFill>
                        <a:latin typeface="Calibri"/>
                      </a:endParaRPr>
                    </a:p>
                  </a:txBody>
                  <a:tcPr marL="12700" marR="12700" marT="9525" marB="0" anchor="ctr"/>
                </a:tc>
                <a:tc>
                  <a:txBody>
                    <a:bodyPr/>
                    <a:lstStyle/>
                    <a:p>
                      <a:pPr algn="ctr" fontAlgn="b"/>
                      <a:r>
                        <a:rPr lang="en-US" sz="1400" u="none" strike="noStrike" dirty="0"/>
                        <a:t>PSO3</a:t>
                      </a:r>
                      <a:endParaRPr lang="en-US" sz="1400" b="1" i="0" u="none" strike="noStrike" dirty="0">
                        <a:solidFill>
                          <a:srgbClr val="FFFFFF"/>
                        </a:solidFill>
                        <a:latin typeface="Calibri"/>
                      </a:endParaRPr>
                    </a:p>
                  </a:txBody>
                  <a:tcPr marL="12700" marR="12700" marT="9525" marB="0" anchor="ctr"/>
                </a:tc>
                <a:extLst>
                  <a:ext uri="{0D108BD9-81ED-4DB2-BD59-A6C34878D82A}">
                    <a16:rowId xmlns:a16="http://schemas.microsoft.com/office/drawing/2014/main" val="10000"/>
                  </a:ext>
                </a:extLst>
              </a:tr>
              <a:tr h="631371">
                <a:tc>
                  <a:txBody>
                    <a:bodyPr/>
                    <a:lstStyle/>
                    <a:p>
                      <a:pPr algn="ctr" rtl="0" fontAlgn="ctr"/>
                      <a:r>
                        <a:rPr lang="en-US" sz="1400" u="none" strike="noStrike" dirty="0"/>
                        <a:t>CO1</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extLst>
                  <a:ext uri="{0D108BD9-81ED-4DB2-BD59-A6C34878D82A}">
                    <a16:rowId xmlns:a16="http://schemas.microsoft.com/office/drawing/2014/main" val="10001"/>
                  </a:ext>
                </a:extLst>
              </a:tr>
              <a:tr h="631371">
                <a:tc>
                  <a:txBody>
                    <a:bodyPr/>
                    <a:lstStyle/>
                    <a:p>
                      <a:pPr algn="ctr" rtl="0" fontAlgn="ctr"/>
                      <a:r>
                        <a:rPr lang="en-US" sz="1400" u="none" strike="noStrike" dirty="0"/>
                        <a:t>CO2</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3</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dirty="0"/>
                        <a:t>2</a:t>
                      </a:r>
                      <a:endParaRPr lang="en-US" sz="1400" b="0" i="0" u="none" strike="noStrike" dirty="0">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extLst>
                  <a:ext uri="{0D108BD9-81ED-4DB2-BD59-A6C34878D82A}">
                    <a16:rowId xmlns:a16="http://schemas.microsoft.com/office/drawing/2014/main" val="10002"/>
                  </a:ext>
                </a:extLst>
              </a:tr>
              <a:tr h="631371">
                <a:tc>
                  <a:txBody>
                    <a:bodyPr/>
                    <a:lstStyle/>
                    <a:p>
                      <a:pPr algn="ctr" rtl="0" fontAlgn="ctr"/>
                      <a:r>
                        <a:rPr lang="en-US" sz="1400" u="none" strike="noStrike" dirty="0"/>
                        <a:t>CO3</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extLst>
                  <a:ext uri="{0D108BD9-81ED-4DB2-BD59-A6C34878D82A}">
                    <a16:rowId xmlns:a16="http://schemas.microsoft.com/office/drawing/2014/main" val="10003"/>
                  </a:ext>
                </a:extLst>
              </a:tr>
              <a:tr h="631371">
                <a:tc>
                  <a:txBody>
                    <a:bodyPr/>
                    <a:lstStyle/>
                    <a:p>
                      <a:pPr algn="ctr" rtl="0" fontAlgn="ctr"/>
                      <a:r>
                        <a:rPr lang="en-US" sz="1400" u="none" strike="noStrike" dirty="0"/>
                        <a:t>CO4</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extLst>
                  <a:ext uri="{0D108BD9-81ED-4DB2-BD59-A6C34878D82A}">
                    <a16:rowId xmlns:a16="http://schemas.microsoft.com/office/drawing/2014/main" val="10004"/>
                  </a:ext>
                </a:extLst>
              </a:tr>
              <a:tr h="631371">
                <a:tc>
                  <a:txBody>
                    <a:bodyPr/>
                    <a:lstStyle/>
                    <a:p>
                      <a:pPr algn="ctr" rtl="0" fontAlgn="ctr"/>
                      <a:r>
                        <a:rPr lang="en-US" sz="1400" u="none" strike="noStrike" dirty="0"/>
                        <a:t>CO5</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3</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 </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dirty="0"/>
                        <a:t>2</a:t>
                      </a:r>
                      <a:endParaRPr lang="en-US" sz="1400" b="0" i="0" u="none" strike="noStrike" dirty="0">
                        <a:solidFill>
                          <a:srgbClr val="000000"/>
                        </a:solidFill>
                        <a:latin typeface="Calibri"/>
                      </a:endParaRPr>
                    </a:p>
                  </a:txBody>
                  <a:tcPr marL="12700" marR="12700" marT="9525" marB="0" anchor="ctr"/>
                </a:tc>
                <a:extLst>
                  <a:ext uri="{0D108BD9-81ED-4DB2-BD59-A6C34878D82A}">
                    <a16:rowId xmlns:a16="http://schemas.microsoft.com/office/drawing/2014/main" val="10005"/>
                  </a:ext>
                </a:extLst>
              </a:tr>
              <a:tr h="631371">
                <a:tc>
                  <a:txBody>
                    <a:bodyPr/>
                    <a:lstStyle/>
                    <a:p>
                      <a:pPr algn="ctr" rtl="0" fontAlgn="ctr"/>
                      <a:r>
                        <a:rPr lang="en-US" sz="1400" u="none" strike="noStrike" dirty="0"/>
                        <a:t>AVG</a:t>
                      </a:r>
                      <a:endParaRPr lang="en-US" sz="1400" b="1" i="0" u="none" strike="noStrike" dirty="0">
                        <a:solidFill>
                          <a:schemeClr val="tx1"/>
                        </a:solidFill>
                        <a:latin typeface="Calibri"/>
                      </a:endParaRPr>
                    </a:p>
                  </a:txBody>
                  <a:tcPr marL="12700" marR="12700" marT="9525" marB="0" anchor="ctr"/>
                </a:tc>
                <a:tc>
                  <a:txBody>
                    <a:bodyPr/>
                    <a:lstStyle/>
                    <a:p>
                      <a:pPr algn="ctr" rtl="0" fontAlgn="ctr"/>
                      <a:r>
                        <a:rPr lang="en-US" sz="1400" u="none" strike="noStrike"/>
                        <a:t>1.2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2</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1.25</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1.6</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1.5</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1.25</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1.33</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1.6</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1.33</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a:t>1.4</a:t>
                      </a:r>
                      <a:endParaRPr lang="en-US" sz="1400" b="0" i="0" u="none" strike="noStrike">
                        <a:solidFill>
                          <a:srgbClr val="000000"/>
                        </a:solidFill>
                        <a:latin typeface="Calibri"/>
                      </a:endParaRPr>
                    </a:p>
                  </a:txBody>
                  <a:tcPr marL="12700" marR="12700" marT="9525" marB="0" anchor="ctr"/>
                </a:tc>
                <a:tc>
                  <a:txBody>
                    <a:bodyPr/>
                    <a:lstStyle/>
                    <a:p>
                      <a:pPr algn="ctr" rtl="0" fontAlgn="ctr"/>
                      <a:r>
                        <a:rPr lang="en-US" sz="1400" u="none" strike="noStrike" dirty="0"/>
                        <a:t>1.5</a:t>
                      </a:r>
                      <a:endParaRPr lang="en-US" sz="1400" b="0" i="0" u="none" strike="noStrike" dirty="0">
                        <a:solidFill>
                          <a:srgbClr val="000000"/>
                        </a:solidFill>
                        <a:latin typeface="Calibri"/>
                      </a:endParaRPr>
                    </a:p>
                  </a:txBody>
                  <a:tcPr marL="12700" marR="12700" marT="9525"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905000" y="6356350"/>
            <a:ext cx="5638800" cy="365125"/>
          </a:xfrm>
        </p:spPr>
        <p:txBody>
          <a:bodyPr/>
          <a:lstStyle/>
          <a:p>
            <a:r>
              <a:rPr lang="en-US" smtClean="0"/>
              <a:t>Garima Dhawan  ACSDS0602   BIDV  Unit-1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580614" y="0"/>
            <a:ext cx="7563385" cy="68579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End </a:t>
            </a:r>
            <a:r>
              <a:rPr lang="en-US" sz="2400" dirty="0" err="1" smtClean="0"/>
              <a:t>Sem</a:t>
            </a:r>
            <a:r>
              <a:rPr lang="en-US" sz="2400" dirty="0" smtClean="0"/>
              <a:t> Question Paper Template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fld id="{BF57192F-EB61-468D-B90B-3B0C90197D42}" type="datetime1">
              <a:rPr lang="en-IN" smtClean="0"/>
              <a:t>05-02-2025</a:t>
            </a:fld>
            <a:endParaRPr lang="en-US"/>
          </a:p>
        </p:txBody>
      </p:sp>
      <p:pic>
        <p:nvPicPr>
          <p:cNvPr id="8" name="Picture 7"/>
          <p:cNvPicPr>
            <a:picLocks noChangeAspect="1"/>
          </p:cNvPicPr>
          <p:nvPr/>
        </p:nvPicPr>
        <p:blipFill>
          <a:blip r:embed="rId2"/>
          <a:stretch>
            <a:fillRect/>
          </a:stretch>
        </p:blipFill>
        <p:spPr>
          <a:xfrm>
            <a:off x="105127" y="87830"/>
            <a:ext cx="1475488" cy="827637"/>
          </a:xfrm>
          <a:prstGeom prst="rect">
            <a:avLst/>
          </a:prstGeom>
        </p:spPr>
      </p:pic>
      <p:pic>
        <p:nvPicPr>
          <p:cNvPr id="9" name="Content Placeholder 8">
            <a:extLst>
              <a:ext uri="{FF2B5EF4-FFF2-40B4-BE49-F238E27FC236}">
                <a16:creationId xmlns:a16="http://schemas.microsoft.com/office/drawing/2014/main" id="{205EA77E-DEF1-B545-8A3A-F076C4FAE629}"/>
              </a:ext>
            </a:extLst>
          </p:cNvPr>
          <p:cNvPicPr>
            <a:picLocks noGrp="1" noChangeAspect="1"/>
          </p:cNvPicPr>
          <p:nvPr>
            <p:ph idx="1"/>
          </p:nvPr>
        </p:nvPicPr>
        <p:blipFill>
          <a:blip r:embed="rId3"/>
          <a:stretch>
            <a:fillRect/>
          </a:stretch>
        </p:blipFill>
        <p:spPr>
          <a:xfrm>
            <a:off x="1066800" y="1143259"/>
            <a:ext cx="6934200" cy="49253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1859</TotalTime>
  <Words>6633</Words>
  <Application>Microsoft Office PowerPoint</Application>
  <PresentationFormat>On-screen Show (4:3)</PresentationFormat>
  <Paragraphs>724</Paragraphs>
  <Slides>66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Aptos</vt:lpstr>
      <vt:lpstr>Arial</vt:lpstr>
      <vt:lpstr>Calibri</vt:lpstr>
      <vt:lpstr>Encode Sans Semi Expanded</vt:lpstr>
      <vt:lpstr>Open Sans</vt:lpstr>
      <vt:lpstr>Roboto</vt:lpstr>
      <vt:lpstr>Symbol</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 Components</vt:lpstr>
      <vt:lpstr>BI Components</vt:lpstr>
      <vt:lpstr>BI Components</vt:lpstr>
      <vt:lpstr>BI Components</vt:lpstr>
      <vt:lpstr>End user Assumptions</vt:lpstr>
      <vt:lpstr>Future Of Business Intelligence</vt:lpstr>
      <vt:lpstr>TYPES OF BI TOOLS </vt:lpstr>
      <vt:lpstr>Functional areas of BI Tools</vt:lpstr>
      <vt:lpstr>Functional areas of BI Tools  </vt:lpstr>
      <vt:lpstr>Functional areas of BI Tools  </vt:lpstr>
      <vt:lpstr>Setting up data for BI  </vt:lpstr>
      <vt:lpstr>Setting up data for BI  </vt:lpstr>
      <vt:lpstr>Setting up data for BI  </vt:lpstr>
      <vt:lpstr>  DATA WAREHOUSE   </vt:lpstr>
      <vt:lpstr> DATA WAREHOUSE   </vt:lpstr>
      <vt:lpstr> DATA WAREHOUSE   </vt:lpstr>
      <vt:lpstr> </vt:lpstr>
      <vt:lpstr>  OLAP  </vt:lpstr>
      <vt:lpstr>  OLAP  </vt:lpstr>
      <vt:lpstr>   ADVANCED ANALYTICS   </vt:lpstr>
      <vt:lpstr>   Supporting the requirements of senior executives including performance management   </vt:lpstr>
      <vt:lpstr>PowerPoint Presentation</vt:lpstr>
      <vt:lpstr>PowerPoint Presentation</vt:lpstr>
      <vt:lpstr>Daily Quiz</vt:lpstr>
      <vt:lpstr>Daily Quiz</vt:lpstr>
      <vt:lpstr>PowerPoint Presentation</vt:lpstr>
      <vt:lpstr>PowerPoint Presentation</vt:lpstr>
      <vt:lpstr>MCQ s </vt:lpstr>
      <vt:lpstr>MCQ s </vt:lpstr>
      <vt:lpstr>MCQ s </vt:lpstr>
      <vt:lpstr>MCQ 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Garima</cp:lastModifiedBy>
  <cp:revision>123</cp:revision>
  <dcterms:created xsi:type="dcterms:W3CDTF">2006-08-16T00:00:00Z</dcterms:created>
  <dcterms:modified xsi:type="dcterms:W3CDTF">2025-02-05T07:07:17Z</dcterms:modified>
</cp:coreProperties>
</file>