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2"/>
  </p:notesMasterIdLst>
  <p:sldIdLst>
    <p:sldId id="256" r:id="rId3"/>
    <p:sldId id="257"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59"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9" d="100"/>
          <a:sy n="129" d="100"/>
        </p:scale>
        <p:origin x="-348" y="-666"/>
      </p:cViewPr>
      <p:guideLst>
        <p:guide orient="horz" pos="1624"/>
        <p:guide pos="2913"/>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endParaRPr lang="en-US" sz="1400" dirty="0">
              <a:solidFill>
                <a:schemeClr val="bg1">
                  <a:lumMod val="65000"/>
                </a:schemeClr>
              </a:solidFill>
            </a:endParaRPr>
          </a:p>
          <a:p>
            <a:r>
              <a:rPr lang="en-US" sz="1400" dirty="0">
                <a:solidFill>
                  <a:schemeClr val="bg1">
                    <a:lumMod val="65000"/>
                  </a:schemeClr>
                </a:solidFill>
              </a:rPr>
              <a:t>www.free-power-point-templates.com</a:t>
            </a:r>
            <a:endParaRPr lang="en-US" sz="14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335" y="1555953"/>
            <a:ext cx="7027605" cy="1334728"/>
          </a:xfrm>
        </p:spPr>
        <p:txBody>
          <a:bodyPr>
            <a:normAutofit/>
          </a:bodyPr>
          <a:lstStyle/>
          <a:p>
            <a:r>
              <a:rPr lang="en-US" dirty="0"/>
              <a:t>CONTENT </a:t>
            </a:r>
            <a:br>
              <a:rPr lang="en-US" dirty="0"/>
            </a:br>
            <a:r>
              <a:rPr lang="en-US" dirty="0"/>
              <a:t>MANAGEMENT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Analysis of Project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50000"/>
          </a:bodyPr>
          <a:p>
            <a:r>
              <a:rPr lang="en-US" sz="2665">
                <a:latin typeface="Times New Roman" panose="02020603050405020304" charset="0"/>
                <a:cs typeface="Times New Roman" panose="02020603050405020304" charset="0"/>
              </a:rPr>
              <a:t>Project : IndianCMS</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IndianCMS is a free and open-source project. This project is based on PHP and MySQL. It is mainly designed to manage any content inside a website using GUI instead to coding. You can use it to create a various types of posts.</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Don’t misunderstand it as a blogging platform. The salient features of this project can only be managed by users having admin privileges.</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The main feature of IndianCMS is its versatility and feasibility to use. There is no use of coding and designing skills for creating a post. Even a non-technical person can also create a post with the help of IndianCMS easily.</a:t>
            </a:r>
            <a:endParaRPr lang="en-US" sz="2665">
              <a:latin typeface="Times New Roman" panose="02020603050405020304" charset="0"/>
              <a:cs typeface="Times New Roman" panose="02020603050405020304" charset="0"/>
            </a:endParaRPr>
          </a:p>
          <a:p>
            <a:pPr marL="0" indent="0">
              <a:buNone/>
            </a:pPr>
            <a:r>
              <a:rPr lang="en-US" sz="2665">
                <a:latin typeface="Times New Roman" panose="02020603050405020304" charset="0"/>
                <a:cs typeface="Times New Roman" panose="02020603050405020304" charset="0"/>
              </a:rPr>
              <a:t>The posts can typically include text, photos, videos, animated GIFs, and more other media. Posts can be accessed publicly or is made for private use, it entirely depends upon the admin.</a:t>
            </a:r>
            <a:endParaRPr lang="en-US" sz="2665">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Analysis of Projec</a:t>
            </a:r>
            <a:r>
              <a:rPr lang="en-US"/>
              <a:t>t</a:t>
            </a:r>
            <a:endParaRPr lang="en-US"/>
          </a:p>
        </p:txBody>
      </p:sp>
      <p:sp>
        <p:nvSpPr>
          <p:cNvPr id="3" name="Content Placeholder 2"/>
          <p:cNvSpPr>
            <a:spLocks noGrp="1"/>
          </p:cNvSpPr>
          <p:nvPr>
            <p:ph idx="1"/>
          </p:nvPr>
        </p:nvSpPr>
        <p:spPr/>
        <p:txBody>
          <a:bodyPr>
            <a:normAutofit fontScale="50000"/>
          </a:bodyPr>
          <a:p>
            <a:r>
              <a:rPr lang="en-US">
                <a:latin typeface="Times New Roman" panose="02020603050405020304" charset="0"/>
                <a:cs typeface="Times New Roman" panose="02020603050405020304" charset="0"/>
              </a:rPr>
              <a:t>Features Of IndianCMS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Admin Login</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User Login</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User Registration</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Creating pages or posts without logical skill</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Plugins to add functionality</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Free and Open-source platform</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Adding a page is very easy</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More secure</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Inserting Multimedia</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Mobile-Friendly</a:t>
            </a:r>
            <a:endParaRPr lang="en-US">
              <a:latin typeface="Times New Roman" panose="02020603050405020304" charset="0"/>
              <a:cs typeface="Times New Roman" panose="02020603050405020304" charset="0"/>
            </a:endParaRPr>
          </a:p>
          <a:p>
            <a:pPr marL="457200" lvl="1" indent="0">
              <a:buNone/>
            </a:pPr>
            <a:r>
              <a:rPr lang="en-US">
                <a:latin typeface="Times New Roman" panose="02020603050405020304" charset="0"/>
                <a:cs typeface="Times New Roman" panose="02020603050405020304" charset="0"/>
              </a:rPr>
              <a:t>Easy to use</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Authentication of Users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3550" y="1216660"/>
            <a:ext cx="8246110" cy="3660140"/>
          </a:xfrm>
        </p:spPr>
        <p:txBody>
          <a:bodyPr>
            <a:normAutofit fontScale="30000"/>
          </a:bodyPr>
          <a:p>
            <a:r>
              <a:rPr lang="en-US" sz="5335" b="1">
                <a:latin typeface="Times New Roman" panose="02020603050405020304" charset="0"/>
                <a:cs typeface="Times New Roman" panose="02020603050405020304" charset="0"/>
              </a:rPr>
              <a:t>Access for Users</a:t>
            </a:r>
            <a:endParaRPr lang="en-US" sz="5335" b="1">
              <a:latin typeface="Times New Roman" panose="02020603050405020304" charset="0"/>
              <a:cs typeface="Times New Roman" panose="02020603050405020304" charset="0"/>
            </a:endParaRPr>
          </a:p>
          <a:p>
            <a:pPr marL="457200" lvl="1" indent="0">
              <a:buNone/>
            </a:pPr>
            <a:endParaRPr lang="en-US">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User Login</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User Registration</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User Search for getting any content</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Email Newsletter</a:t>
            </a:r>
            <a:endParaRPr lang="en-US" sz="3425">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a:p>
            <a:r>
              <a:rPr lang="en-US" sz="5335" b="1">
                <a:latin typeface="Times New Roman" panose="02020603050405020304" charset="0"/>
                <a:cs typeface="Times New Roman" panose="02020603050405020304" charset="0"/>
              </a:rPr>
              <a:t>Access for Admin</a:t>
            </a:r>
            <a:endParaRPr lang="en-US" sz="4000" b="1">
              <a:latin typeface="Times New Roman" panose="02020603050405020304" charset="0"/>
              <a:cs typeface="Times New Roman" panose="02020603050405020304" charset="0"/>
            </a:endParaRPr>
          </a:p>
          <a:p>
            <a:pPr marL="457200" lvl="1" indent="0">
              <a:buNone/>
            </a:pPr>
            <a:endParaRPr lang="en-US" sz="4000">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Admin Login</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Block or Delete any user</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Authenticating users</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Adding new users</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Comments Approve</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Create Pages</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Create Posts</a:t>
            </a:r>
            <a:endParaRPr lang="en-US" sz="3425">
              <a:latin typeface="Times New Roman" panose="02020603050405020304" charset="0"/>
              <a:cs typeface="Times New Roman" panose="02020603050405020304" charset="0"/>
            </a:endParaRPr>
          </a:p>
          <a:p>
            <a:pPr lvl="2">
              <a:buFont typeface="Wingdings" panose="05000000000000000000" charset="0"/>
              <a:buChar char="ü"/>
            </a:pPr>
            <a:r>
              <a:rPr lang="en-US" sz="3425">
                <a:latin typeface="Times New Roman" panose="02020603050405020304" charset="0"/>
                <a:cs typeface="Times New Roman" panose="02020603050405020304" charset="0"/>
              </a:rPr>
              <a:t>Delete Posts or Pages</a:t>
            </a:r>
            <a:endParaRPr lang="en-US" sz="3425">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panose="02020603050405020304" charset="0"/>
                <a:cs typeface="Times New Roman" panose="02020603050405020304" charset="0"/>
              </a:rPr>
              <a:t>Input Data and Validation of </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Projecton IndianCMS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600" b="1">
                <a:latin typeface="Times New Roman" panose="02020603050405020304" charset="0"/>
                <a:cs typeface="Times New Roman" panose="02020603050405020304" charset="0"/>
              </a:rPr>
              <a:t>Server Side Validation</a:t>
            </a:r>
            <a:endParaRPr lang="en-US" sz="1600" b="1">
              <a:latin typeface="Times New Roman" panose="02020603050405020304" charset="0"/>
              <a:cs typeface="Times New Roman" panose="02020603050405020304" charset="0"/>
            </a:endParaRPr>
          </a:p>
          <a:p>
            <a:pPr marL="0" indent="0">
              <a:buNone/>
            </a:pPr>
            <a:endParaRPr lang="en-US" sz="1600" b="1">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 the Server Side Validation, the input submitted by the user is being sent to the server and validated using one of server side scripting languages such as ASP.Net, PHP etc. But here I have used PHP for server side validation. After the validation process on the Server Side, the feedback is sent back to the client by a new dynamically generated web page. It is better to validate user input on Server Side because you can protect against the malicious users, who can easily bypass your Client Side scripting language and submit dangerous input to the server.</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600" b="1">
                <a:latin typeface="Times New Roman" panose="02020603050405020304" charset="0"/>
                <a:cs typeface="Times New Roman" panose="02020603050405020304" charset="0"/>
              </a:rPr>
              <a:t>Client Side Validation</a:t>
            </a:r>
            <a:endParaRPr lang="en-US" sz="1600" b="1">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 the Client Side Validation you can provide a better user experience by responding quickly at the browser level. This type of validation is done on the browser side using script languages such as JavaScript, VBScript or HTML5 attributes. </a:t>
            </a:r>
            <a:endParaRPr lang="en-US" sz="1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Input Data and Validation of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Projecton IndianCMS</a:t>
            </a:r>
            <a:br>
              <a:rPr lang="en-US">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p:txBody>
          <a:bodyPr>
            <a:normAutofit fontScale="50000"/>
          </a:bodyPr>
          <a:p>
            <a:pPr marL="0" indent="0">
              <a:buNone/>
            </a:pPr>
            <a:r>
              <a:rPr lang="en-US">
                <a:latin typeface="Times New Roman" panose="02020603050405020304" charset="0"/>
                <a:cs typeface="Times New Roman" panose="02020603050405020304" charset="0"/>
              </a:rPr>
              <a:t>Mostly the Client Side Validation depends on the JavaScript Language, so if users turn JavaScript off, it can easily bypass and submit dangerous input to the server . So the Client Side Validation can not protect your application from malicious attacks on your server resources and databases.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As both the validation methods have their own significances, it is recommended that the Server side validation is more SECURE!</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If a users don't enter any data or enter any invalid data format then they'll get messages such as: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"This field is required" (You can't leave this field blank).</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"Please enter your phone number in the format xxx-xxxx" (A specific data format is required for it to be considered valid).</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"Please enter a valid email address" (the data you entered is not in the right format).</a:t>
            </a:r>
            <a:endParaRPr lang="en-US">
              <a:latin typeface="Times New Roman" panose="02020603050405020304" charset="0"/>
              <a:cs typeface="Times New Roman" panose="02020603050405020304" charset="0"/>
            </a:endParaRPr>
          </a:p>
          <a:p>
            <a:pPr>
              <a:buFont typeface="Wingdings" panose="05000000000000000000" charset="0"/>
              <a:buChar char="ü"/>
            </a:pPr>
            <a:r>
              <a:rPr lang="en-US">
                <a:latin typeface="Times New Roman" panose="02020603050405020304" charset="0"/>
                <a:cs typeface="Times New Roman" panose="02020603050405020304" charset="0"/>
              </a:rPr>
              <a:t>"Your password needs to be between 8 and 30 characters long and contain one uppercase letter, one symbol, and a number." (A very specific data format is required for your data).</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Database of IndianCMS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95605" y="1710690"/>
            <a:ext cx="8246110" cy="2717800"/>
          </a:xfrm>
        </p:spPr>
        <p:txBody>
          <a:bodyPr/>
          <a:p>
            <a:pPr marL="0" indent="0">
              <a:buNone/>
            </a:pPr>
            <a:r>
              <a:rPr lang="en-US" sz="1400">
                <a:latin typeface="Times New Roman" panose="02020603050405020304" charset="0"/>
                <a:cs typeface="Times New Roman" panose="02020603050405020304" charset="0"/>
              </a:rPr>
              <a:t>A database is an organized collection of data, so that it can be easily accessed and managed.</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You can organize data into tables, rows, columns, and index it to make it easier to find relevant information.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The main purpose of the database is to operate a large amount of information by storing, retrieving, and managing data.</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There are many databases available like MySQL, Sybase, Oracle, MongoDB, Informix, PostgreSQL, SQL Server, etc.</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SQL or Structured Query Language is used to operate on the data stored in a database. SQL depends on relational algebra and tuple relational calculus.</a:t>
            </a:r>
            <a:endParaRPr lang="en-US" sz="1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Database of IndianCMS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600" b="1" u="sng">
                <a:latin typeface="Times New Roman" panose="02020603050405020304" charset="0"/>
                <a:cs typeface="Times New Roman" panose="02020603050405020304" charset="0"/>
              </a:rPr>
              <a:t>RDBMS</a:t>
            </a:r>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 </a:t>
            </a:r>
            <a:r>
              <a:rPr lang="en-IN" altLang="en-US" sz="1400">
                <a:latin typeface="Times New Roman" panose="02020603050405020304" charset="0"/>
                <a:cs typeface="Times New Roman" panose="02020603050405020304" charset="0"/>
              </a:rPr>
              <a:t>Relational Database Management Systems...All modern database management systems like SQL, MS SQL Server, IBM DB2, ORACLE, My-SQL and Microsoft Access are based on RDBMS.</a:t>
            </a: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it is based on relational model.</a:t>
            </a:r>
            <a:endParaRPr lang="en-IN" altLang="en-US" sz="1400">
              <a:latin typeface="Times New Roman" panose="02020603050405020304" charset="0"/>
              <a:cs typeface="Times New Roman" panose="02020603050405020304" charset="0"/>
            </a:endParaRPr>
          </a:p>
          <a:p>
            <a:pPr marL="0" indent="0">
              <a:buNone/>
            </a:pPr>
            <a:endParaRPr lang="en-IN" altLang="en-US" sz="1400">
              <a:latin typeface="Times New Roman" panose="02020603050405020304" charset="0"/>
              <a:cs typeface="Times New Roman" panose="02020603050405020304" charset="0"/>
            </a:endParaRPr>
          </a:p>
          <a:p>
            <a:pPr marL="0" indent="0">
              <a:buNone/>
            </a:pPr>
            <a:r>
              <a:rPr lang="en-IN" altLang="en-US" sz="1600" b="1" u="sng">
                <a:latin typeface="Times New Roman" panose="02020603050405020304" charset="0"/>
                <a:cs typeface="Times New Roman" panose="02020603050405020304" charset="0"/>
              </a:rPr>
              <a:t>How it works?</a:t>
            </a:r>
            <a:endParaRPr lang="en-IN" altLang="en-US" sz="1600" b="1" u="sng">
              <a:latin typeface="Times New Roman" panose="02020603050405020304" charset="0"/>
              <a:cs typeface="Times New Roman" panose="02020603050405020304" charset="0"/>
            </a:endParaRPr>
          </a:p>
          <a:p>
            <a:pPr marL="0" indent="0">
              <a:buNone/>
            </a:pPr>
            <a:endParaRPr lang="en-IN" altLang="en-US" sz="1600" b="1" u="sng">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Data is represented in terms of tuples (rows) in RDBMS.</a:t>
            </a:r>
            <a:endParaRPr lang="en-IN" altLang="en-US" sz="1400">
              <a:latin typeface="Times New Roman" panose="02020603050405020304" charset="0"/>
              <a:cs typeface="Times New Roman" panose="02020603050405020304" charset="0"/>
            </a:endParaRPr>
          </a:p>
          <a:p>
            <a:pPr marL="0" indent="0">
              <a:buNone/>
            </a:pP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Relational database is most commonly used database. It contains number of tables and each table has its own primary key.</a:t>
            </a:r>
            <a:endParaRPr lang="en-IN" altLang="en-US" sz="1400">
              <a:latin typeface="Times New Roman" panose="02020603050405020304" charset="0"/>
              <a:cs typeface="Times New Roman" panose="02020603050405020304" charset="0"/>
            </a:endParaRPr>
          </a:p>
          <a:p>
            <a:pPr marL="0" indent="0">
              <a:buNone/>
            </a:pPr>
            <a:endParaRPr lang="en-IN" altLang="en-US" sz="14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Due to a collection of organized set of tables, data can be accessed easily in RDBMS.</a:t>
            </a:r>
            <a:endParaRPr lang="en-IN" altLang="en-US" sz="1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7200" y="152639"/>
            <a:ext cx="8229600" cy="857250"/>
          </a:xfrm>
        </p:spPr>
        <p:txBody>
          <a:bodyPr>
            <a:normAutofit fontScale="90000"/>
          </a:bodyPr>
          <a:p>
            <a:pPr algn="r"/>
            <a:r>
              <a:rPr lang="en-US" sz="4000">
                <a:latin typeface="Times New Roman" panose="02020603050405020304" charset="0"/>
                <a:cs typeface="Times New Roman" panose="02020603050405020304" charset="0"/>
              </a:rPr>
              <a:t>Working of Project of</a:t>
            </a:r>
            <a:br>
              <a:rPr lang="en-US" sz="4000">
                <a:latin typeface="Times New Roman" panose="02020603050405020304" charset="0"/>
                <a:cs typeface="Times New Roman" panose="02020603050405020304" charset="0"/>
              </a:rPr>
            </a:br>
            <a:r>
              <a:rPr lang="en-US" sz="4000">
                <a:latin typeface="Times New Roman" panose="02020603050405020304" charset="0"/>
                <a:cs typeface="Times New Roman" panose="02020603050405020304" charset="0"/>
              </a:rPr>
              <a:t>IndianCMS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57200" y="1223011"/>
            <a:ext cx="4038600" cy="3394472"/>
          </a:xfrm>
        </p:spPr>
        <p:txBody>
          <a:bodyPr/>
          <a:p>
            <a:r>
              <a:rPr lang="en-US">
                <a:latin typeface="Times New Roman" panose="02020603050405020304" charset="0"/>
                <a:cs typeface="Times New Roman" panose="02020603050405020304" charset="0"/>
              </a:rPr>
              <a:t>Front Page for Users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00" name="Text Box 99"/>
          <p:cNvSpPr txBox="1"/>
          <p:nvPr/>
        </p:nvSpPr>
        <p:spPr>
          <a:xfrm>
            <a:off x="631825" y="1829435"/>
            <a:ext cx="8351520" cy="737235"/>
          </a:xfrm>
          <a:prstGeom prst="rect">
            <a:avLst/>
          </a:prstGeom>
          <a:noFill/>
          <a:ln w="9525">
            <a:noFill/>
          </a:ln>
        </p:spPr>
        <p:txBody>
          <a:bodyPr wrap="square">
            <a:spAutoFit/>
          </a:bodyPr>
          <a:p>
            <a:pPr marL="285750" indent="-285750">
              <a:buFont typeface="Arial" panose="020B0604020202020204" pitchFamily="34" charset="0"/>
              <a:buChar char="•"/>
            </a:pPr>
            <a:r>
              <a:rPr lang="en-US" sz="1400" b="0">
                <a:latin typeface="Times New Roman" panose="02020603050405020304" charset="0"/>
                <a:cs typeface="Times New Roman" panose="02020603050405020304" charset="0"/>
              </a:rPr>
              <a:t>This is the front page when a user visits this website</a:t>
            </a:r>
            <a:r>
              <a:rPr lang="en-IN" altLang="en-US" sz="1400" b="0">
                <a:latin typeface="Times New Roman" panose="02020603050405020304" charset="0"/>
                <a:cs typeface="Times New Roman" panose="02020603050405020304" charset="0"/>
              </a:rPr>
              <a:t>.</a:t>
            </a:r>
            <a:endParaRPr lang="en-IN" altLang="en-US" sz="1400" b="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400" b="0">
                <a:latin typeface="Times New Roman" panose="02020603050405020304" charset="0"/>
                <a:cs typeface="Times New Roman" panose="02020603050405020304" charset="0"/>
              </a:rPr>
              <a:t>A user can login or register. If user has admin previliges then after logging in he or she will be redirected to the admin page otherwise they will remain at the same page as a subscriber</a:t>
            </a:r>
            <a:endParaRPr lang="en-US">
              <a:latin typeface="Times New Roman" panose="02020603050405020304" charset="0"/>
              <a:cs typeface="Times New Roman" panose="02020603050405020304" charset="0"/>
            </a:endParaRPr>
          </a:p>
        </p:txBody>
      </p:sp>
      <p:pic>
        <p:nvPicPr>
          <p:cNvPr id="4" name="Content Placeholder 3" descr="Picture1"/>
          <p:cNvPicPr>
            <a:picLocks noChangeAspect="1"/>
          </p:cNvPicPr>
          <p:nvPr>
            <p:ph sz="half" idx="2"/>
          </p:nvPr>
        </p:nvPicPr>
        <p:blipFill>
          <a:blip r:embed="rId1"/>
          <a:stretch>
            <a:fillRect/>
          </a:stretch>
        </p:blipFill>
        <p:spPr>
          <a:xfrm>
            <a:off x="1613535" y="2703830"/>
            <a:ext cx="5490845" cy="23691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4000">
                <a:latin typeface="Times New Roman" panose="02020603050405020304" charset="0"/>
                <a:cs typeface="Times New Roman" panose="02020603050405020304" charset="0"/>
                <a:sym typeface="+mn-ea"/>
              </a:rPr>
            </a:br>
            <a:r>
              <a:rPr lang="en-US" sz="4000">
                <a:latin typeface="Times New Roman" panose="02020603050405020304" charset="0"/>
                <a:cs typeface="Times New Roman" panose="02020603050405020304" charset="0"/>
                <a:sym typeface="+mn-ea"/>
              </a:rPr>
              <a:t>Working of Project of</a:t>
            </a:r>
            <a:br>
              <a:rPr lang="en-US" sz="4000">
                <a:latin typeface="Times New Roman" panose="02020603050405020304" charset="0"/>
                <a:cs typeface="Times New Roman" panose="02020603050405020304" charset="0"/>
                <a:sym typeface="+mn-ea"/>
              </a:rPr>
            </a:br>
            <a:r>
              <a:rPr lang="en-US" sz="4000">
                <a:latin typeface="Times New Roman" panose="02020603050405020304" charset="0"/>
                <a:cs typeface="Times New Roman" panose="02020603050405020304" charset="0"/>
                <a:sym typeface="+mn-ea"/>
              </a:rPr>
              <a:t>IndianCMS</a:t>
            </a:r>
            <a:br>
              <a:rPr lang="en-US" sz="4000">
                <a:latin typeface="Times New Roman" panose="02020603050405020304" charset="0"/>
                <a:cs typeface="Times New Roman" panose="02020603050405020304" charset="0"/>
              </a:rPr>
            </a:br>
            <a:endParaRPr lang="en-US" sz="4000"/>
          </a:p>
        </p:txBody>
      </p:sp>
      <p:sp>
        <p:nvSpPr>
          <p:cNvPr id="3" name="Content Placeholder 2"/>
          <p:cNvSpPr>
            <a:spLocks noGrp="1"/>
          </p:cNvSpPr>
          <p:nvPr>
            <p:ph sz="half" idx="1"/>
          </p:nvPr>
        </p:nvSpPr>
        <p:spPr/>
        <p:txBody>
          <a:bodyPr/>
          <a:p>
            <a:endParaRPr lang="en-US" sz="1600" b="1"/>
          </a:p>
          <a:p>
            <a:endParaRPr lang="en-US" sz="1600" b="1"/>
          </a:p>
          <a:p>
            <a:endParaRPr lang="en-US" sz="1600" b="1"/>
          </a:p>
          <a:p>
            <a:r>
              <a:rPr lang="en-US" sz="1600" b="1"/>
              <a:t>Post Page For Users</a:t>
            </a:r>
            <a:endParaRPr lang="en-US" sz="1600" b="1"/>
          </a:p>
          <a:p>
            <a:pPr marL="0" indent="0">
              <a:buNone/>
            </a:pPr>
            <a:endParaRPr lang="en-US"/>
          </a:p>
          <a:p>
            <a:pPr>
              <a:buFont typeface="Wingdings" panose="05000000000000000000" charset="0"/>
              <a:buChar char="§"/>
            </a:pPr>
            <a:r>
              <a:rPr lang="en-IN" altLang="en-US" sz="1400"/>
              <a:t>I</a:t>
            </a:r>
            <a:r>
              <a:rPr lang="en-US" sz="1400"/>
              <a:t>f user clicks on any post they will be directed to this particular post.</a:t>
            </a:r>
            <a:endParaRPr lang="en-US" sz="1400"/>
          </a:p>
          <a:p>
            <a:pPr>
              <a:buFont typeface="Wingdings" panose="05000000000000000000" charset="0"/>
              <a:buChar char="§"/>
            </a:pPr>
            <a:r>
              <a:rPr lang="en-US" sz="1400"/>
              <a:t>User can click on author name to view all posts by a particular author or can also click</a:t>
            </a:r>
            <a:r>
              <a:rPr lang="en-IN" altLang="en-US" sz="1400"/>
              <a:t>.</a:t>
            </a:r>
            <a:endParaRPr lang="en-IN" altLang="en-US" sz="1400"/>
          </a:p>
        </p:txBody>
      </p:sp>
      <p:pic>
        <p:nvPicPr>
          <p:cNvPr id="5" name="Content Placeholder 4" descr="Picture2"/>
          <p:cNvPicPr>
            <a:picLocks noChangeAspect="1"/>
          </p:cNvPicPr>
          <p:nvPr>
            <p:ph sz="half" idx="2"/>
          </p:nvPr>
        </p:nvPicPr>
        <p:blipFill>
          <a:blip r:embed="rId1"/>
          <a:stretch>
            <a:fillRect/>
          </a:stretch>
        </p:blipFill>
        <p:spPr>
          <a:xfrm>
            <a:off x="4593590" y="1704340"/>
            <a:ext cx="4389755" cy="2386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a:bodyPr>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Registration Page For Users</a:t>
            </a:r>
            <a:endParaRPr lang="en-US" sz="1600">
              <a:latin typeface="Times New Roman" panose="02020603050405020304" charset="0"/>
              <a:cs typeface="Times New Roman" panose="02020603050405020304" charset="0"/>
            </a:endParaRPr>
          </a:p>
          <a:p>
            <a:pPr marL="0" indent="0">
              <a:buNone/>
            </a:pPr>
            <a:endParaRPr lang="en-US" sz="1555">
              <a:latin typeface="Times New Roman" panose="02020603050405020304" charset="0"/>
              <a:cs typeface="Times New Roman" panose="02020603050405020304" charset="0"/>
            </a:endParaRPr>
          </a:p>
          <a:p>
            <a:pPr marL="0" indent="0">
              <a:buNone/>
            </a:pPr>
            <a:r>
              <a:rPr lang="en-US" sz="1555">
                <a:latin typeface="Times New Roman" panose="02020603050405020304" charset="0"/>
                <a:cs typeface="Times New Roman" panose="02020603050405020304" charset="0"/>
              </a:rPr>
              <a:t>If a users don’t have any account then they may click on “Sign Up Here” link or Registration Button to access this page for creating free account.</a:t>
            </a:r>
            <a:endParaRPr lang="en-US" sz="1555">
              <a:latin typeface="Times New Roman" panose="02020603050405020304" charset="0"/>
              <a:cs typeface="Times New Roman" panose="02020603050405020304" charset="0"/>
            </a:endParaRPr>
          </a:p>
          <a:p>
            <a:endParaRPr lang="en-US" sz="1555">
              <a:latin typeface="Times New Roman" panose="02020603050405020304" charset="0"/>
              <a:cs typeface="Times New Roman" panose="02020603050405020304" charset="0"/>
            </a:endParaRPr>
          </a:p>
        </p:txBody>
      </p:sp>
      <p:pic>
        <p:nvPicPr>
          <p:cNvPr id="5" name="Content Placeholder 4" descr="Picture3"/>
          <p:cNvPicPr>
            <a:picLocks noChangeAspect="1"/>
          </p:cNvPicPr>
          <p:nvPr>
            <p:ph sz="half" idx="2"/>
          </p:nvPr>
        </p:nvPicPr>
        <p:blipFill>
          <a:blip r:embed="rId1"/>
          <a:stretch>
            <a:fillRect/>
          </a:stretch>
        </p:blipFill>
        <p:spPr>
          <a:xfrm>
            <a:off x="4495800" y="1640205"/>
            <a:ext cx="4470400" cy="25152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50" dirty="0">
                <a:latin typeface="Times New Roman" panose="02020603050405020304" charset="0"/>
                <a:cs typeface="Times New Roman" panose="02020603050405020304" charset="0"/>
              </a:rPr>
              <a:t>ACKNOWLEDGEMENT</a:t>
            </a:r>
            <a:endParaRPr lang="en-US" sz="345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6410" y="1962150"/>
            <a:ext cx="8246110" cy="2527300"/>
          </a:xfrm>
        </p:spPr>
        <p:txBody>
          <a:bodyPr>
            <a:normAutofit/>
          </a:bodyPr>
          <a:lstStyle/>
          <a:p>
            <a:pPr marL="0" indent="0">
              <a:buNone/>
            </a:pPr>
            <a:r>
              <a:rPr lang="en-US" sz="1780" dirty="0">
                <a:latin typeface="Times New Roman" panose="02020603050405020304" charset="0"/>
                <a:cs typeface="Times New Roman" panose="02020603050405020304" charset="0"/>
              </a:rPr>
              <a:t>I owe my regards to the entire faculty of the department of computer science and information technology at Dr. Shakuntala Misra National Rehabilitaion University from where I have learnt the basis of Computer Science and whose informal discussion and able guidance was a light for me in the entire duration of this work and carry out a project on “CONTENT MANAGEMENT SYSTEM”.</a:t>
            </a:r>
            <a:endParaRPr lang="en-US" sz="1780" dirty="0">
              <a:latin typeface="Times New Roman" panose="02020603050405020304" charset="0"/>
              <a:cs typeface="Times New Roman" panose="02020603050405020304" charset="0"/>
            </a:endParaRPr>
          </a:p>
          <a:p>
            <a:pPr marL="0" indent="0">
              <a:buNone/>
            </a:pPr>
            <a:endParaRPr lang="en-US" sz="1780" dirty="0">
              <a:latin typeface="Times New Roman" panose="02020603050405020304" charset="0"/>
              <a:cs typeface="Times New Roman" panose="02020603050405020304" charset="0"/>
            </a:endParaRPr>
          </a:p>
          <a:p>
            <a:pPr marL="0" indent="0">
              <a:buNone/>
            </a:pPr>
            <a:r>
              <a:rPr lang="en-US" sz="1780" dirty="0">
                <a:latin typeface="Times New Roman" panose="02020603050405020304" charset="0"/>
                <a:cs typeface="Times New Roman" panose="02020603050405020304" charset="0"/>
              </a:rPr>
              <a:t>I would also like to thank my teachers who worked with me and our combined efforts led to  the completion of the project.</a:t>
            </a:r>
            <a:endParaRPr lang="en-US" sz="1780" dirty="0">
              <a:latin typeface="Times New Roman" panose="02020603050405020304" charset="0"/>
              <a:cs typeface="Times New Roman" panose="02020603050405020304" charset="0"/>
            </a:endParaRPr>
          </a:p>
          <a:p>
            <a:endParaRPr lang="en-US" sz="178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4000">
                <a:latin typeface="Times New Roman" panose="02020603050405020304" charset="0"/>
                <a:cs typeface="Times New Roman" panose="02020603050405020304" charset="0"/>
                <a:sym typeface="+mn-ea"/>
              </a:rPr>
            </a:br>
            <a:r>
              <a:rPr lang="en-US" sz="4000">
                <a:latin typeface="Times New Roman" panose="02020603050405020304" charset="0"/>
                <a:cs typeface="Times New Roman" panose="02020603050405020304" charset="0"/>
                <a:sym typeface="+mn-ea"/>
              </a:rPr>
              <a:t>Working of Project of</a:t>
            </a:r>
            <a:br>
              <a:rPr lang="en-US" sz="4000">
                <a:latin typeface="Times New Roman" panose="02020603050405020304" charset="0"/>
                <a:cs typeface="Times New Roman" panose="02020603050405020304" charset="0"/>
                <a:sym typeface="+mn-ea"/>
              </a:rPr>
            </a:br>
            <a:r>
              <a:rPr lang="en-US" sz="4000">
                <a:latin typeface="Times New Roman" panose="02020603050405020304" charset="0"/>
                <a:cs typeface="Times New Roman" panose="02020603050405020304" charset="0"/>
                <a:sym typeface="+mn-ea"/>
              </a:rPr>
              <a:t>IndianCMS</a:t>
            </a:r>
            <a:br>
              <a:rPr lang="en-US">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normAutofit/>
          </a:bodyPr>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Login Section</a:t>
            </a:r>
            <a:endParaRPr lang="en-US" sz="1600" b="1">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If a user already have an account then they can login by using their username and password.</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If they don’t have username and password then they wont be able to login.</a:t>
            </a:r>
            <a:endParaRPr lang="en-US" sz="1400">
              <a:latin typeface="Times New Roman" panose="02020603050405020304" charset="0"/>
              <a:cs typeface="Times New Roman" panose="02020603050405020304" charset="0"/>
            </a:endParaRPr>
          </a:p>
        </p:txBody>
      </p:sp>
      <p:pic>
        <p:nvPicPr>
          <p:cNvPr id="5" name="Content Placeholder 4" descr="Picture4"/>
          <p:cNvPicPr>
            <a:picLocks noChangeAspect="1"/>
          </p:cNvPicPr>
          <p:nvPr>
            <p:ph sz="half" idx="2"/>
          </p:nvPr>
        </p:nvPicPr>
        <p:blipFill>
          <a:blip r:embed="rId1"/>
          <a:stretch>
            <a:fillRect/>
          </a:stretch>
        </p:blipFill>
        <p:spPr>
          <a:xfrm>
            <a:off x="5066030" y="1925320"/>
            <a:ext cx="3352800" cy="2354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r>
              <a:rPr lang="en-US" sz="3600">
                <a:latin typeface="Times New Roman" panose="02020603050405020304" charset="0"/>
                <a:cs typeface="Times New Roman" panose="02020603050405020304" charset="0"/>
                <a:sym typeface="+mn-ea"/>
              </a:rPr>
              <a:t>Working of Project of</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IndianCMS</a:t>
            </a:r>
            <a:endParaRPr lang="en-US" sz="3600"/>
          </a:p>
        </p:txBody>
      </p:sp>
      <p:sp>
        <p:nvSpPr>
          <p:cNvPr id="3" name="Content Placeholder 2"/>
          <p:cNvSpPr>
            <a:spLocks noGrp="1"/>
          </p:cNvSpPr>
          <p:nvPr>
            <p:ph sz="half" idx="1"/>
          </p:nvPr>
        </p:nvSpPr>
        <p:spPr/>
        <p:txBody>
          <a:bodyPr>
            <a:normAutofit/>
          </a:bodyPr>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Comments Section</a:t>
            </a:r>
            <a:endParaRPr lang="en-IN" altLang="en-US" sz="1600" b="1">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marL="0" indent="0">
              <a:buNone/>
            </a:pPr>
            <a:r>
              <a:rPr lang="en-IN" altLang="en-US" sz="1555">
                <a:latin typeface="Times New Roman" panose="02020603050405020304" charset="0"/>
                <a:cs typeface="Times New Roman" panose="02020603050405020304" charset="0"/>
              </a:rPr>
              <a:t>Any user can comment on any post but comments will be displayed below respective posts but only after the approval of the admin.</a:t>
            </a:r>
            <a:endParaRPr lang="en-IN" altLang="en-US" sz="1555">
              <a:latin typeface="Times New Roman" panose="02020603050405020304" charset="0"/>
              <a:cs typeface="Times New Roman" panose="02020603050405020304" charset="0"/>
            </a:endParaRPr>
          </a:p>
        </p:txBody>
      </p:sp>
      <p:pic>
        <p:nvPicPr>
          <p:cNvPr id="12" name="Content Placeholder 11" descr="Picture5"/>
          <p:cNvPicPr>
            <a:picLocks noChangeAspect="1"/>
          </p:cNvPicPr>
          <p:nvPr>
            <p:ph sz="half" idx="2"/>
          </p:nvPr>
        </p:nvPicPr>
        <p:blipFill>
          <a:blip r:embed="rId1"/>
          <a:stretch>
            <a:fillRect/>
          </a:stretch>
        </p:blipFill>
        <p:spPr>
          <a:xfrm>
            <a:off x="4648200" y="1929765"/>
            <a:ext cx="4038600" cy="19342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2639"/>
            <a:ext cx="8229600" cy="857250"/>
          </a:xfrm>
        </p:spPr>
        <p:txBody>
          <a:bodyPr>
            <a:normAutofit fontScale="90000"/>
          </a:bodyPr>
          <a:p>
            <a:pPr algn="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Working of Project of</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IndianCMS</a:t>
            </a:r>
            <a:br>
              <a:rPr lang="en-US">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normAutofit lnSpcReduction="10000"/>
          </a:bodyPr>
          <a:p>
            <a:endParaRPr lang="en-US" sz="1600" b="1"/>
          </a:p>
          <a:p>
            <a:r>
              <a:rPr lang="en-US" sz="1600" b="1">
                <a:latin typeface="Times New Roman" panose="02020603050405020304" charset="0"/>
                <a:cs typeface="Times New Roman" panose="02020603050405020304" charset="0"/>
              </a:rPr>
              <a:t>Admin Section</a:t>
            </a:r>
            <a:endParaRPr lang="en-US" sz="1600" b="1">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marL="0" indent="0">
              <a:buNone/>
            </a:pPr>
            <a:r>
              <a:rPr lang="en-US" sz="1555">
                <a:latin typeface="Times New Roman" panose="02020603050405020304" charset="0"/>
                <a:cs typeface="Times New Roman" panose="02020603050405020304" charset="0"/>
              </a:rPr>
              <a:t>User with admin previliges will be directed to this page as soon as they login.</a:t>
            </a:r>
            <a:endParaRPr lang="en-US" sz="1555">
              <a:latin typeface="Times New Roman" panose="02020603050405020304" charset="0"/>
              <a:cs typeface="Times New Roman" panose="02020603050405020304" charset="0"/>
            </a:endParaRPr>
          </a:p>
          <a:p>
            <a:pPr marL="0" indent="0">
              <a:buNone/>
            </a:pPr>
            <a:endParaRPr lang="en-US" sz="1555">
              <a:latin typeface="Times New Roman" panose="02020603050405020304" charset="0"/>
              <a:cs typeface="Times New Roman" panose="02020603050405020304" charset="0"/>
            </a:endParaRPr>
          </a:p>
          <a:p>
            <a:pPr marL="0" indent="0">
              <a:buNone/>
            </a:pPr>
            <a:r>
              <a:rPr lang="en-US" sz="1555">
                <a:latin typeface="Times New Roman" panose="02020603050405020304" charset="0"/>
                <a:cs typeface="Times New Roman" panose="02020603050405020304" charset="0"/>
              </a:rPr>
              <a:t>This admin section can only be accessed by users having admin privileges.</a:t>
            </a:r>
            <a:endParaRPr lang="en-US" sz="1555">
              <a:latin typeface="Times New Roman" panose="02020603050405020304" charset="0"/>
              <a:cs typeface="Times New Roman" panose="02020603050405020304" charset="0"/>
            </a:endParaRPr>
          </a:p>
          <a:p>
            <a:pPr marL="0" indent="0">
              <a:buNone/>
            </a:pPr>
            <a:endParaRPr lang="en-US" sz="1555">
              <a:latin typeface="Times New Roman" panose="02020603050405020304" charset="0"/>
              <a:cs typeface="Times New Roman" panose="02020603050405020304" charset="0"/>
            </a:endParaRPr>
          </a:p>
          <a:p>
            <a:pPr marL="0" indent="0">
              <a:buNone/>
            </a:pPr>
            <a:r>
              <a:rPr lang="en-US" sz="1555">
                <a:latin typeface="Times New Roman" panose="02020603050405020304" charset="0"/>
                <a:cs typeface="Times New Roman" panose="02020603050405020304" charset="0"/>
              </a:rPr>
              <a:t>If a subscriber user tries to access this page then he or she will be redirected to the main page of this website. </a:t>
            </a:r>
            <a:endParaRPr lang="en-US" sz="1555">
              <a:latin typeface="Times New Roman" panose="02020603050405020304" charset="0"/>
              <a:cs typeface="Times New Roman" panose="02020603050405020304" charset="0"/>
            </a:endParaRPr>
          </a:p>
        </p:txBody>
      </p:sp>
      <p:pic>
        <p:nvPicPr>
          <p:cNvPr id="8" name="Content Placeholder 7" descr="Picture6"/>
          <p:cNvPicPr>
            <a:picLocks noChangeAspect="1"/>
          </p:cNvPicPr>
          <p:nvPr>
            <p:ph sz="half" idx="2"/>
          </p:nvPr>
        </p:nvPicPr>
        <p:blipFill>
          <a:blip r:embed="rId1"/>
          <a:stretch>
            <a:fillRect/>
          </a:stretch>
        </p:blipFill>
        <p:spPr>
          <a:xfrm>
            <a:off x="4648200" y="1760855"/>
            <a:ext cx="4038600" cy="22720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Working of Project of</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IndianCMS</a:t>
            </a:r>
            <a:br>
              <a:rPr lang="en-US" sz="3600">
                <a:latin typeface="Times New Roman" panose="02020603050405020304" charset="0"/>
                <a:cs typeface="Times New Roman" panose="02020603050405020304" charset="0"/>
              </a:rPr>
            </a:br>
            <a:endParaRPr lang="en-US" sz="3600"/>
          </a:p>
        </p:txBody>
      </p:sp>
      <p:sp>
        <p:nvSpPr>
          <p:cNvPr id="3" name="Content Placeholder 2"/>
          <p:cNvSpPr>
            <a:spLocks noGrp="1"/>
          </p:cNvSpPr>
          <p:nvPr>
            <p:ph sz="half" idx="1"/>
          </p:nvPr>
        </p:nvSpPr>
        <p:spPr>
          <a:xfrm>
            <a:off x="457200" y="2310765"/>
            <a:ext cx="4038600" cy="1173480"/>
          </a:xfrm>
        </p:spPr>
        <p:txBody>
          <a:bodyPr/>
          <a:p>
            <a:r>
              <a:rPr lang="en-IN" altLang="en-US" sz="1600" b="1">
                <a:latin typeface="Times New Roman" panose="02020603050405020304" charset="0"/>
                <a:cs typeface="Times New Roman" panose="02020603050405020304" charset="0"/>
              </a:rPr>
              <a:t>Views All Posts Section For Admin</a:t>
            </a:r>
            <a:endParaRPr lang="en-IN" altLang="en-US" sz="1600" b="1">
              <a:latin typeface="Times New Roman" panose="02020603050405020304" charset="0"/>
              <a:cs typeface="Times New Roman" panose="02020603050405020304" charset="0"/>
            </a:endParaRPr>
          </a:p>
          <a:p>
            <a:endParaRPr lang="en-IN" altLang="en-US" sz="1600">
              <a:latin typeface="Times New Roman" panose="02020603050405020304" charset="0"/>
              <a:cs typeface="Times New Roman" panose="02020603050405020304" charset="0"/>
            </a:endParaRPr>
          </a:p>
          <a:p>
            <a:pPr marL="0" indent="0">
              <a:buNone/>
            </a:pPr>
            <a:r>
              <a:rPr lang="en-IN" altLang="en-US" sz="1400">
                <a:latin typeface="Times New Roman" panose="02020603050405020304" charset="0"/>
                <a:cs typeface="Times New Roman" panose="02020603050405020304" charset="0"/>
              </a:rPr>
              <a:t>Click on views posts in the left section to view all posts.</a:t>
            </a:r>
            <a:endParaRPr lang="en-IN" altLang="en-US" sz="1400">
              <a:latin typeface="Times New Roman" panose="02020603050405020304" charset="0"/>
              <a:cs typeface="Times New Roman" panose="02020603050405020304" charset="0"/>
            </a:endParaRPr>
          </a:p>
        </p:txBody>
      </p:sp>
      <p:pic>
        <p:nvPicPr>
          <p:cNvPr id="16" name="Content Placeholder 15" descr="Picture7"/>
          <p:cNvPicPr>
            <a:picLocks noChangeAspect="1"/>
          </p:cNvPicPr>
          <p:nvPr>
            <p:ph sz="half" idx="2"/>
          </p:nvPr>
        </p:nvPicPr>
        <p:blipFill>
          <a:blip r:embed="rId1"/>
          <a:stretch>
            <a:fillRect/>
          </a:stretch>
        </p:blipFill>
        <p:spPr>
          <a:xfrm>
            <a:off x="4495800" y="1891030"/>
            <a:ext cx="4038600" cy="22713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Working of Project of</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IndianCMS</a:t>
            </a:r>
            <a:br>
              <a:rPr lang="en-US" sz="3600">
                <a:latin typeface="Times New Roman" panose="02020603050405020304" charset="0"/>
                <a:cs typeface="Times New Roman" panose="02020603050405020304" charset="0"/>
              </a:rPr>
            </a:br>
            <a:endParaRPr lang="en-US" sz="3600"/>
          </a:p>
        </p:txBody>
      </p:sp>
      <p:sp>
        <p:nvSpPr>
          <p:cNvPr id="3" name="Content Placeholder 2"/>
          <p:cNvSpPr>
            <a:spLocks noGrp="1"/>
          </p:cNvSpPr>
          <p:nvPr>
            <p:ph sz="half" idx="1"/>
          </p:nvPr>
        </p:nvSpPr>
        <p:spPr>
          <a:xfrm>
            <a:off x="457200" y="2295525"/>
            <a:ext cx="4038600" cy="1401445"/>
          </a:xfrm>
        </p:spPr>
        <p:txBody>
          <a:bodyPr/>
          <a:p>
            <a:r>
              <a:rPr lang="en-US" sz="1600" b="1">
                <a:latin typeface="Times New Roman" panose="02020603050405020304" charset="0"/>
                <a:cs typeface="Times New Roman" panose="02020603050405020304" charset="0"/>
              </a:rPr>
              <a:t>Add New Post Section For Admin</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To access this page click on add new button at the top of view all posts section to add any new post. </a:t>
            </a:r>
            <a:endParaRPr lang="en-US" sz="1400">
              <a:latin typeface="Times New Roman" panose="02020603050405020304" charset="0"/>
              <a:cs typeface="Times New Roman" panose="02020603050405020304" charset="0"/>
            </a:endParaRPr>
          </a:p>
        </p:txBody>
      </p:sp>
      <p:pic>
        <p:nvPicPr>
          <p:cNvPr id="5" name="Content Placeholder 4" descr="Picture8"/>
          <p:cNvPicPr>
            <a:picLocks noChangeAspect="1"/>
          </p:cNvPicPr>
          <p:nvPr>
            <p:ph sz="half" idx="2"/>
          </p:nvPr>
        </p:nvPicPr>
        <p:blipFill>
          <a:blip r:embed="rId1"/>
          <a:stretch>
            <a:fillRect/>
          </a:stretch>
        </p:blipFill>
        <p:spPr>
          <a:xfrm>
            <a:off x="4556760" y="2118360"/>
            <a:ext cx="4038600" cy="22726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Working of Project of</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IndianCMS</a:t>
            </a:r>
            <a:br>
              <a:rPr lang="en-US" sz="3600">
                <a:latin typeface="Times New Roman" panose="02020603050405020304" charset="0"/>
                <a:cs typeface="Times New Roman" panose="02020603050405020304" charset="0"/>
              </a:rPr>
            </a:br>
            <a:endParaRPr lang="en-US" sz="3600"/>
          </a:p>
        </p:txBody>
      </p:sp>
      <p:sp>
        <p:nvSpPr>
          <p:cNvPr id="3" name="Content Placeholder 2"/>
          <p:cNvSpPr>
            <a:spLocks noGrp="1"/>
          </p:cNvSpPr>
          <p:nvPr>
            <p:ph sz="half" idx="1"/>
          </p:nvPr>
        </p:nvSpPr>
        <p:spPr>
          <a:xfrm>
            <a:off x="457200" y="1922780"/>
            <a:ext cx="4038600" cy="2329815"/>
          </a:xfrm>
        </p:spPr>
        <p:txBody>
          <a:bodyPr>
            <a:normAutofit/>
          </a:bodyPr>
          <a:p>
            <a:r>
              <a:rPr lang="en-US" sz="1600">
                <a:latin typeface="Times New Roman" panose="02020603050405020304" charset="0"/>
                <a:cs typeface="Times New Roman" panose="02020603050405020304" charset="0"/>
              </a:rPr>
              <a:t>View All Users Section For Admin</a:t>
            </a:r>
            <a:endParaRPr lang="en-US" sz="1600">
              <a:latin typeface="Times New Roman" panose="02020603050405020304" charset="0"/>
              <a:cs typeface="Times New Roman" panose="02020603050405020304" charset="0"/>
            </a:endParaRPr>
          </a:p>
          <a:p>
            <a:endParaRPr lang="en-US" sz="1750">
              <a:latin typeface="Times New Roman" panose="02020603050405020304" charset="0"/>
              <a:cs typeface="Times New Roman" panose="02020603050405020304" charset="0"/>
            </a:endParaRPr>
          </a:p>
          <a:p>
            <a:pPr marL="0" indent="0">
              <a:buNone/>
            </a:pPr>
            <a:r>
              <a:rPr lang="en-US" sz="1750">
                <a:latin typeface="Times New Roman" panose="02020603050405020304" charset="0"/>
                <a:cs typeface="Times New Roman" panose="02020603050405020304" charset="0"/>
              </a:rPr>
              <a:t>Click on views users in the left section to view all all users. </a:t>
            </a:r>
            <a:endParaRPr lang="en-US" sz="1750">
              <a:latin typeface="Times New Roman" panose="02020603050405020304" charset="0"/>
              <a:cs typeface="Times New Roman" panose="02020603050405020304" charset="0"/>
            </a:endParaRPr>
          </a:p>
          <a:p>
            <a:pPr marL="0" indent="0">
              <a:buNone/>
            </a:pPr>
            <a:r>
              <a:rPr lang="en-US" sz="1750">
                <a:latin typeface="Times New Roman" panose="02020603050405020304" charset="0"/>
                <a:cs typeface="Times New Roman" panose="02020603050405020304" charset="0"/>
              </a:rPr>
              <a:t>Role of any user can be changed only by admin they can be made either subscriber or admin</a:t>
            </a:r>
            <a:r>
              <a:rPr lang="en-IN" altLang="en-US" sz="1750">
                <a:latin typeface="Times New Roman" panose="02020603050405020304" charset="0"/>
                <a:cs typeface="Times New Roman" panose="02020603050405020304" charset="0"/>
              </a:rPr>
              <a:t>.</a:t>
            </a:r>
            <a:endParaRPr lang="en-IN" altLang="en-US" sz="1750">
              <a:latin typeface="Times New Roman" panose="02020603050405020304" charset="0"/>
              <a:cs typeface="Times New Roman" panose="02020603050405020304" charset="0"/>
            </a:endParaRPr>
          </a:p>
          <a:p>
            <a:pPr marL="0" indent="0">
              <a:buNone/>
            </a:pPr>
            <a:endParaRPr lang="en-IN" altLang="en-US" sz="1750">
              <a:latin typeface="Times New Roman" panose="02020603050405020304" charset="0"/>
              <a:cs typeface="Times New Roman" panose="02020603050405020304" charset="0"/>
            </a:endParaRPr>
          </a:p>
        </p:txBody>
      </p:sp>
      <p:pic>
        <p:nvPicPr>
          <p:cNvPr id="5" name="Content Placeholder 4" descr="Picture9"/>
          <p:cNvPicPr>
            <a:picLocks noChangeAspect="1"/>
          </p:cNvPicPr>
          <p:nvPr>
            <p:ph sz="half" idx="2"/>
          </p:nvPr>
        </p:nvPicPr>
        <p:blipFill>
          <a:blip r:embed="rId1"/>
          <a:stretch>
            <a:fillRect/>
          </a:stretch>
        </p:blipFill>
        <p:spPr>
          <a:xfrm>
            <a:off x="4587240" y="1986915"/>
            <a:ext cx="4038600" cy="22656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Working of Project of</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IndianCMS</a:t>
            </a:r>
            <a:br>
              <a:rPr lang="en-US" sz="3600">
                <a:latin typeface="Times New Roman" panose="02020603050405020304" charset="0"/>
                <a:cs typeface="Times New Roman" panose="02020603050405020304" charset="0"/>
              </a:rPr>
            </a:br>
            <a:endParaRPr lang="en-US" sz="3600"/>
          </a:p>
        </p:txBody>
      </p:sp>
      <p:sp>
        <p:nvSpPr>
          <p:cNvPr id="3" name="Content Placeholder 2"/>
          <p:cNvSpPr>
            <a:spLocks noGrp="1"/>
          </p:cNvSpPr>
          <p:nvPr>
            <p:ph sz="half" idx="1"/>
          </p:nvPr>
        </p:nvSpPr>
        <p:spPr>
          <a:xfrm>
            <a:off x="381000" y="1869440"/>
            <a:ext cx="4038600" cy="2498090"/>
          </a:xfrm>
        </p:spPr>
        <p:txBody>
          <a:bodyPr/>
          <a:p>
            <a:r>
              <a:rPr lang="en-US" sz="1600" b="1">
                <a:latin typeface="Times New Roman" panose="02020603050405020304" charset="0"/>
                <a:cs typeface="Times New Roman" panose="02020603050405020304" charset="0"/>
              </a:rPr>
              <a:t>View All Comments Section For Admin</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Click on comments in the left section to view all comments.</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Admin can now approve or unapprove any comment to be displayed  below any post in the website.</a:t>
            </a: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Admin can also edit or delete any comment.</a:t>
            </a:r>
            <a:endParaRPr lang="en-US" sz="1600">
              <a:latin typeface="Times New Roman" panose="02020603050405020304" charset="0"/>
              <a:cs typeface="Times New Roman" panose="02020603050405020304" charset="0"/>
            </a:endParaRPr>
          </a:p>
        </p:txBody>
      </p:sp>
      <p:pic>
        <p:nvPicPr>
          <p:cNvPr id="5" name="Content Placeholder 4" descr="Picture10"/>
          <p:cNvPicPr>
            <a:picLocks noChangeAspect="1"/>
          </p:cNvPicPr>
          <p:nvPr>
            <p:ph sz="half" idx="2"/>
          </p:nvPr>
        </p:nvPicPr>
        <p:blipFill>
          <a:blip r:embed="rId1"/>
          <a:stretch>
            <a:fillRect/>
          </a:stretch>
        </p:blipFill>
        <p:spPr>
          <a:xfrm>
            <a:off x="4648200" y="1869440"/>
            <a:ext cx="4038600" cy="22713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r>
              <a:rPr lang="en-US" sz="3600"/>
              <a:t>Hardware and Sofware </a:t>
            </a:r>
            <a:br>
              <a:rPr lang="en-US" sz="3600"/>
            </a:br>
            <a:r>
              <a:rPr lang="en-US" sz="3600"/>
              <a:t>Used</a:t>
            </a:r>
            <a:endParaRPr lang="en-US" sz="3600"/>
          </a:p>
        </p:txBody>
      </p:sp>
      <p:sp>
        <p:nvSpPr>
          <p:cNvPr id="3" name="Content Placeholder 2"/>
          <p:cNvSpPr>
            <a:spLocks noGrp="1"/>
          </p:cNvSpPr>
          <p:nvPr>
            <p:ph sz="half" idx="1"/>
          </p:nvPr>
        </p:nvSpPr>
        <p:spPr>
          <a:xfrm>
            <a:off x="457200" y="1200151"/>
            <a:ext cx="4038600" cy="3394472"/>
          </a:xfrm>
        </p:spPr>
        <p:txBody>
          <a:bodyPr/>
          <a:p>
            <a:pPr>
              <a:buFont typeface="Arial" panose="020B0604020202020204" pitchFamily="34" charset="0"/>
              <a:buChar char="•"/>
            </a:pPr>
            <a:r>
              <a:rPr lang="en-IN" altLang="en-US" sz="1600" b="1" u="sng">
                <a:latin typeface="Times New Roman" panose="02020603050405020304" charset="0"/>
                <a:cs typeface="Times New Roman" panose="02020603050405020304" charset="0"/>
              </a:rPr>
              <a:t>S</a:t>
            </a:r>
            <a:r>
              <a:rPr lang="en-US" sz="1600" b="1" u="sng">
                <a:latin typeface="Times New Roman" panose="02020603050405020304" charset="0"/>
                <a:cs typeface="Times New Roman" panose="02020603050405020304" charset="0"/>
              </a:rPr>
              <a:t>ofware Used</a:t>
            </a:r>
            <a:endParaRPr lang="en-US" sz="1600" b="1" u="sng">
              <a:latin typeface="Times New Roman" panose="02020603050405020304" charset="0"/>
              <a:cs typeface="Times New Roman" panose="02020603050405020304" charset="0"/>
            </a:endParaRPr>
          </a:p>
        </p:txBody>
      </p:sp>
      <p:graphicFrame>
        <p:nvGraphicFramePr>
          <p:cNvPr id="5" name="Content Placeholder 4"/>
          <p:cNvGraphicFramePr/>
          <p:nvPr>
            <p:ph sz="half" idx="2"/>
          </p:nvPr>
        </p:nvGraphicFramePr>
        <p:xfrm>
          <a:off x="2298065" y="1679576"/>
          <a:ext cx="4038600" cy="3237865"/>
        </p:xfrm>
        <a:graphic>
          <a:graphicData uri="http://schemas.openxmlformats.org/drawingml/2006/table">
            <a:tbl>
              <a:tblPr firstRow="1" bandRow="1">
                <a:tableStyleId>{5C22544A-7EE6-4342-B048-85BDC9FD1C3A}</a:tableStyleId>
              </a:tblPr>
              <a:tblGrid>
                <a:gridCol w="2019300"/>
                <a:gridCol w="2019300"/>
              </a:tblGrid>
              <a:tr h="388620">
                <a:tc>
                  <a:txBody>
                    <a:bodyPr/>
                    <a:p>
                      <a:pPr algn="ctr">
                        <a:buNone/>
                      </a:pPr>
                      <a:r>
                        <a:rPr lang="en-IN" altLang="en-US">
                          <a:solidFill>
                            <a:schemeClr val="tx1"/>
                          </a:solidFill>
                        </a:rPr>
                        <a:t>Component</a:t>
                      </a:r>
                      <a:endParaRPr lang="en-IN" altLang="en-US">
                        <a:solidFill>
                          <a:schemeClr val="tx1"/>
                        </a:solidFill>
                      </a:endParaRPr>
                    </a:p>
                  </a:txBody>
                  <a:tcPr/>
                </a:tc>
                <a:tc>
                  <a:txBody>
                    <a:bodyPr/>
                    <a:p>
                      <a:pPr algn="ctr">
                        <a:buNone/>
                      </a:pPr>
                      <a:r>
                        <a:rPr lang="en-US">
                          <a:solidFill>
                            <a:schemeClr val="tx1"/>
                          </a:solidFill>
                        </a:rPr>
                        <a:t>Softwares</a:t>
                      </a:r>
                      <a:endParaRPr lang="en-US">
                        <a:solidFill>
                          <a:schemeClr val="tx1"/>
                        </a:solidFill>
                      </a:endParaRPr>
                    </a:p>
                  </a:txBody>
                  <a:tcPr/>
                </a:tc>
              </a:tr>
              <a:tr h="381000">
                <a:tc>
                  <a:txBody>
                    <a:bodyPr/>
                    <a:p>
                      <a:pPr algn="ctr">
                        <a:buNone/>
                      </a:pPr>
                      <a:r>
                        <a:rPr lang="en-IN" altLang="en-US" sz="1600"/>
                        <a:t>OS</a:t>
                      </a:r>
                      <a:endParaRPr lang="en-IN" altLang="en-US" sz="1600"/>
                    </a:p>
                  </a:txBody>
                  <a:tcPr/>
                </a:tc>
                <a:tc>
                  <a:txBody>
                    <a:bodyPr/>
                    <a:p>
                      <a:pPr algn="ctr">
                        <a:buNone/>
                      </a:pPr>
                      <a:r>
                        <a:rPr lang="en-US"/>
                        <a:t>Windows 10</a:t>
                      </a:r>
                      <a:endParaRPr lang="en-US"/>
                    </a:p>
                  </a:txBody>
                  <a:tcPr/>
                </a:tc>
              </a:tr>
              <a:tr h="381000">
                <a:tc>
                  <a:txBody>
                    <a:bodyPr/>
                    <a:p>
                      <a:pPr algn="ctr">
                        <a:buNone/>
                      </a:pPr>
                      <a:r>
                        <a:rPr lang="en-IN" altLang="en-US" sz="1600"/>
                        <a:t>Browser</a:t>
                      </a:r>
                      <a:endParaRPr lang="en-IN" altLang="en-US" sz="1600"/>
                    </a:p>
                  </a:txBody>
                  <a:tcPr/>
                </a:tc>
                <a:tc>
                  <a:txBody>
                    <a:bodyPr/>
                    <a:p>
                      <a:pPr algn="ctr">
                        <a:buNone/>
                      </a:pPr>
                      <a:r>
                        <a:rPr lang="en-US"/>
                        <a:t>Google Chrome, Opera</a:t>
                      </a:r>
                      <a:endParaRPr lang="en-US"/>
                    </a:p>
                  </a:txBody>
                  <a:tcPr/>
                </a:tc>
              </a:tr>
              <a:tr h="685165">
                <a:tc>
                  <a:txBody>
                    <a:bodyPr/>
                    <a:p>
                      <a:pPr algn="ctr">
                        <a:buNone/>
                      </a:pPr>
                      <a:r>
                        <a:rPr lang="en-US" sz="1600"/>
                        <a:t>Languages</a:t>
                      </a:r>
                      <a:endParaRPr lang="en-US" sz="1600"/>
                    </a:p>
                  </a:txBody>
                  <a:tcPr/>
                </a:tc>
                <a:tc>
                  <a:txBody>
                    <a:bodyPr/>
                    <a:p>
                      <a:pPr algn="ctr">
                        <a:buNone/>
                      </a:pPr>
                      <a:r>
                        <a:rPr lang="en-US"/>
                        <a:t>HTML, CSS, PHP, MySQL,JS</a:t>
                      </a:r>
                      <a:endParaRPr lang="en-US"/>
                    </a:p>
                  </a:txBody>
                  <a:tcPr/>
                </a:tc>
              </a:tr>
              <a:tr h="381000">
                <a:tc>
                  <a:txBody>
                    <a:bodyPr/>
                    <a:p>
                      <a:pPr indent="0" algn="ctr">
                        <a:buNone/>
                      </a:pPr>
                      <a:r>
                        <a:rPr lang="en-US" sz="1600" b="0">
                          <a:solidFill>
                            <a:srgbClr val="000000"/>
                          </a:solidFill>
                          <a:latin typeface="Calibri" panose="020F0502020204030204" charset="0"/>
                          <a:cs typeface="Calibri" panose="020F0502020204030204" charset="0"/>
                        </a:rPr>
                        <a:t>Database</a:t>
                      </a:r>
                      <a:endParaRPr lang="en-US" sz="16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lgn="ctr">
                        <a:buNone/>
                      </a:pPr>
                      <a:r>
                        <a:rPr lang="en-US"/>
                        <a:t>MySql Server</a:t>
                      </a:r>
                      <a:endParaRPr lang="en-US"/>
                    </a:p>
                  </a:txBody>
                  <a:tcPr/>
                </a:tc>
              </a:tr>
              <a:tr h="381000">
                <a:tc>
                  <a:txBody>
                    <a:bodyPr/>
                    <a:p>
                      <a:pPr algn="ctr">
                        <a:buNone/>
                      </a:pPr>
                      <a:r>
                        <a:rPr lang="en-US" sz="1600"/>
                        <a:t>Web Server</a:t>
                      </a:r>
                      <a:endParaRPr lang="en-US" sz="1600"/>
                    </a:p>
                  </a:txBody>
                  <a:tcPr/>
                </a:tc>
                <a:tc>
                  <a:txBody>
                    <a:bodyPr/>
                    <a:p>
                      <a:pPr algn="ctr">
                        <a:buNone/>
                      </a:pPr>
                      <a:r>
                        <a:rPr lang="en-US"/>
                        <a:t>Tomcat</a:t>
                      </a:r>
                      <a:endParaRPr lang="en-US"/>
                    </a:p>
                  </a:txBody>
                  <a:tcPr/>
                </a:tc>
              </a:tr>
              <a:tr h="381000">
                <a:tc>
                  <a:txBody>
                    <a:bodyPr/>
                    <a:p>
                      <a:pPr indent="0" algn="ctr">
                        <a:buNone/>
                      </a:pPr>
                      <a:r>
                        <a:rPr lang="en-US" sz="1600" b="0">
                          <a:solidFill>
                            <a:srgbClr val="000000"/>
                          </a:solidFill>
                          <a:latin typeface="Calibri" panose="020F0502020204030204" charset="0"/>
                          <a:cs typeface="Calibri" panose="020F0502020204030204" charset="0"/>
                        </a:rPr>
                        <a:t>Software</a:t>
                      </a:r>
                      <a:endParaRPr lang="en-US" sz="16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tc>
                <a:tc>
                  <a:txBody>
                    <a:bodyPr/>
                    <a:p>
                      <a:pPr algn="ctr">
                        <a:buNone/>
                      </a:pPr>
                      <a:r>
                        <a:rPr lang="en-US"/>
                        <a:t>Atom</a:t>
                      </a:r>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r"/>
            <a:r>
              <a:rPr lang="en-US" sz="3600">
                <a:latin typeface="Times New Roman" panose="02020603050405020304" charset="0"/>
                <a:cs typeface="Times New Roman" panose="02020603050405020304" charset="0"/>
                <a:sym typeface="+mn-ea"/>
              </a:rPr>
              <a:t>Hardware and Sofware </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Use</a:t>
            </a:r>
            <a:r>
              <a:rPr lang="en-US" sz="3600">
                <a:sym typeface="+mn-ea"/>
              </a:rPr>
              <a:t>d</a:t>
            </a:r>
            <a:endParaRPr lang="en-US" sz="3600"/>
          </a:p>
        </p:txBody>
      </p:sp>
      <p:sp>
        <p:nvSpPr>
          <p:cNvPr id="3" name="Content Placeholder 2"/>
          <p:cNvSpPr>
            <a:spLocks noGrp="1"/>
          </p:cNvSpPr>
          <p:nvPr>
            <p:ph sz="half" idx="1"/>
          </p:nvPr>
        </p:nvSpPr>
        <p:spPr/>
        <p:txBody>
          <a:bodyPr/>
          <a:p>
            <a:r>
              <a:rPr lang="en-US" sz="1600" b="1">
                <a:latin typeface="Times New Roman" panose="02020603050405020304" charset="0"/>
                <a:cs typeface="Times New Roman" panose="02020603050405020304" charset="0"/>
              </a:rPr>
              <a:t>Hardware Used</a:t>
            </a:r>
            <a:endParaRPr lang="en-US" sz="1600" b="1">
              <a:latin typeface="Times New Roman" panose="02020603050405020304" charset="0"/>
              <a:cs typeface="Times New Roman" panose="02020603050405020304" charset="0"/>
            </a:endParaRPr>
          </a:p>
        </p:txBody>
      </p:sp>
      <p:graphicFrame>
        <p:nvGraphicFramePr>
          <p:cNvPr id="5" name="Content Placeholder 4"/>
          <p:cNvGraphicFramePr/>
          <p:nvPr>
            <p:ph sz="half" idx="2"/>
          </p:nvPr>
        </p:nvGraphicFramePr>
        <p:xfrm>
          <a:off x="2677795" y="1899921"/>
          <a:ext cx="4038600" cy="2286000"/>
        </p:xfrm>
        <a:graphic>
          <a:graphicData uri="http://schemas.openxmlformats.org/drawingml/2006/table">
            <a:tbl>
              <a:tblPr firstRow="1" bandRow="1">
                <a:tableStyleId>{5C22544A-7EE6-4342-B048-85BDC9FD1C3A}</a:tableStyleId>
              </a:tblPr>
              <a:tblGrid>
                <a:gridCol w="2019300"/>
                <a:gridCol w="2019300"/>
              </a:tblGrid>
              <a:tr h="381000">
                <a:tc>
                  <a:txBody>
                    <a:bodyPr/>
                    <a:p>
                      <a:pPr>
                        <a:buNone/>
                      </a:pPr>
                      <a:r>
                        <a:rPr lang="en-IN" altLang="en-US"/>
                        <a:t>Component</a:t>
                      </a:r>
                      <a:endParaRPr lang="en-IN" altLang="en-US"/>
                    </a:p>
                  </a:txBody>
                  <a:tcPr/>
                </a:tc>
                <a:tc>
                  <a:txBody>
                    <a:bodyPr/>
                    <a:p>
                      <a:pPr>
                        <a:buNone/>
                      </a:pPr>
                      <a:r>
                        <a:rPr lang="en-US"/>
                        <a:t>Hardwares</a:t>
                      </a:r>
                      <a:endParaRPr lang="en-US"/>
                    </a:p>
                  </a:txBody>
                  <a:tcPr/>
                </a:tc>
              </a:tr>
              <a:tr h="381000">
                <a:tc>
                  <a:txBody>
                    <a:bodyPr/>
                    <a:p>
                      <a:pPr algn="ctr">
                        <a:buNone/>
                      </a:pPr>
                      <a:r>
                        <a:rPr lang="en-IN" altLang="en-US">
                          <a:latin typeface="Times New Roman" panose="02020603050405020304" charset="0"/>
                          <a:cs typeface="Times New Roman" panose="02020603050405020304" charset="0"/>
                        </a:rPr>
                        <a:t>CPU</a:t>
                      </a:r>
                      <a:endParaRPr lang="en-IN" altLang="en-US">
                        <a:latin typeface="Times New Roman" panose="02020603050405020304" charset="0"/>
                        <a:cs typeface="Times New Roman" panose="02020603050405020304" charset="0"/>
                      </a:endParaRPr>
                    </a:p>
                  </a:txBody>
                  <a:tcPr/>
                </a:tc>
                <a:tc>
                  <a:txBody>
                    <a:bodyPr/>
                    <a:p>
                      <a:pPr algn="ctr">
                        <a:buNone/>
                      </a:pPr>
                      <a:r>
                        <a:rPr lang="en-US">
                          <a:latin typeface="Times New Roman" panose="02020603050405020304" charset="0"/>
                          <a:cs typeface="Times New Roman" panose="02020603050405020304" charset="0"/>
                        </a:rPr>
                        <a:t>Intel(R) Core(TM) i5-7200U</a:t>
                      </a:r>
                      <a:endParaRPr lang="en-US">
                        <a:latin typeface="Times New Roman" panose="02020603050405020304" charset="0"/>
                        <a:cs typeface="Times New Roman" panose="02020603050405020304" charset="0"/>
                      </a:endParaRPr>
                    </a:p>
                  </a:txBody>
                  <a:tcPr/>
                </a:tc>
              </a:tr>
              <a:tr h="381000">
                <a:tc>
                  <a:txBody>
                    <a:bodyPr/>
                    <a:p>
                      <a:pPr algn="ctr">
                        <a:buNone/>
                      </a:pPr>
                      <a:r>
                        <a:rPr lang="en-IN" altLang="en-US">
                          <a:latin typeface="Times New Roman" panose="02020603050405020304" charset="0"/>
                          <a:cs typeface="Times New Roman" panose="02020603050405020304" charset="0"/>
                        </a:rPr>
                        <a:t>Speed</a:t>
                      </a:r>
                      <a:endParaRPr lang="en-IN" altLang="en-US">
                        <a:latin typeface="Times New Roman" panose="02020603050405020304" charset="0"/>
                        <a:cs typeface="Times New Roman" panose="02020603050405020304" charset="0"/>
                      </a:endParaRPr>
                    </a:p>
                  </a:txBody>
                  <a:tcPr/>
                </a:tc>
                <a:tc>
                  <a:txBody>
                    <a:bodyPr/>
                    <a:p>
                      <a:pPr algn="ctr">
                        <a:buNone/>
                      </a:pPr>
                      <a:r>
                        <a:rPr lang="en-US">
                          <a:latin typeface="Times New Roman" panose="02020603050405020304" charset="0"/>
                          <a:cs typeface="Times New Roman" panose="02020603050405020304" charset="0"/>
                        </a:rPr>
                        <a:t>2.5 GHz</a:t>
                      </a:r>
                      <a:endParaRPr lang="en-US">
                        <a:latin typeface="Times New Roman" panose="02020603050405020304" charset="0"/>
                        <a:cs typeface="Times New Roman" panose="02020603050405020304" charset="0"/>
                      </a:endParaRPr>
                    </a:p>
                  </a:txBody>
                  <a:tcPr/>
                </a:tc>
              </a:tr>
              <a:tr h="381000">
                <a:tc>
                  <a:txBody>
                    <a:bodyPr/>
                    <a:p>
                      <a:pPr algn="ctr">
                        <a:buNone/>
                      </a:pPr>
                      <a:r>
                        <a:rPr lang="en-IN" altLang="en-US">
                          <a:latin typeface="Times New Roman" panose="02020603050405020304" charset="0"/>
                          <a:cs typeface="Times New Roman" panose="02020603050405020304" charset="0"/>
                        </a:rPr>
                        <a:t>RAM</a:t>
                      </a:r>
                      <a:endParaRPr lang="en-IN" altLang="en-US">
                        <a:latin typeface="Times New Roman" panose="02020603050405020304" charset="0"/>
                        <a:cs typeface="Times New Roman" panose="02020603050405020304" charset="0"/>
                      </a:endParaRPr>
                    </a:p>
                  </a:txBody>
                  <a:tcPr/>
                </a:tc>
                <a:tc>
                  <a:txBody>
                    <a:bodyPr/>
                    <a:p>
                      <a:pPr algn="ctr">
                        <a:buNone/>
                      </a:pPr>
                      <a:r>
                        <a:rPr lang="en-US">
                          <a:latin typeface="Times New Roman" panose="02020603050405020304" charset="0"/>
                          <a:cs typeface="Times New Roman" panose="02020603050405020304" charset="0"/>
                        </a:rPr>
                        <a:t>8 GB</a:t>
                      </a:r>
                      <a:endParaRPr lang="en-US">
                        <a:latin typeface="Times New Roman" panose="02020603050405020304" charset="0"/>
                        <a:cs typeface="Times New Roman" panose="02020603050405020304" charset="0"/>
                      </a:endParaRPr>
                    </a:p>
                  </a:txBody>
                  <a:tcPr/>
                </a:tc>
              </a:tr>
              <a:tr h="381000">
                <a:tc>
                  <a:txBody>
                    <a:bodyPr/>
                    <a:p>
                      <a:pPr algn="ctr">
                        <a:buNone/>
                      </a:pPr>
                      <a:r>
                        <a:rPr lang="en-IN" altLang="en-US">
                          <a:latin typeface="Times New Roman" panose="02020603050405020304" charset="0"/>
                          <a:cs typeface="Times New Roman" panose="02020603050405020304" charset="0"/>
                        </a:rPr>
                        <a:t>Hard Disk</a:t>
                      </a:r>
                      <a:endParaRPr lang="en-IN" altLang="en-US">
                        <a:latin typeface="Times New Roman" panose="02020603050405020304" charset="0"/>
                        <a:cs typeface="Times New Roman" panose="02020603050405020304" charset="0"/>
                      </a:endParaRPr>
                    </a:p>
                  </a:txBody>
                  <a:tcPr/>
                </a:tc>
                <a:tc>
                  <a:txBody>
                    <a:bodyPr/>
                    <a:p>
                      <a:pPr algn="ctr">
                        <a:buNone/>
                      </a:pPr>
                      <a:r>
                        <a:rPr lang="en-US">
                          <a:latin typeface="Times New Roman" panose="02020603050405020304" charset="0"/>
                          <a:cs typeface="Times New Roman" panose="02020603050405020304" charset="0"/>
                        </a:rPr>
                        <a:t>80 GB and More</a:t>
                      </a:r>
                      <a:endParaRPr lang="en-US">
                        <a:latin typeface="Times New Roman" panose="02020603050405020304" charset="0"/>
                        <a:cs typeface="Times New Roman" panose="02020603050405020304" charset="0"/>
                      </a:endParaRPr>
                    </a:p>
                  </a:txBody>
                  <a:tcPr/>
                </a:tc>
              </a:tr>
              <a:tr h="381000">
                <a:tc>
                  <a:txBody>
                    <a:bodyPr/>
                    <a:p>
                      <a:pPr algn="ctr">
                        <a:buNone/>
                      </a:pPr>
                      <a:r>
                        <a:rPr lang="en-IN" altLang="en-US">
                          <a:latin typeface="Times New Roman" panose="02020603050405020304" charset="0"/>
                          <a:cs typeface="Times New Roman" panose="02020603050405020304" charset="0"/>
                        </a:rPr>
                        <a:t>Keyboard</a:t>
                      </a:r>
                      <a:endParaRPr lang="en-IN" altLang="en-US">
                        <a:latin typeface="Times New Roman" panose="02020603050405020304" charset="0"/>
                        <a:cs typeface="Times New Roman" panose="02020603050405020304" charset="0"/>
                      </a:endParaRPr>
                    </a:p>
                  </a:txBody>
                  <a:tcPr/>
                </a:tc>
                <a:tc>
                  <a:txBody>
                    <a:bodyPr/>
                    <a:p>
                      <a:pPr algn="ctr">
                        <a:buNone/>
                      </a:pPr>
                      <a:r>
                        <a:rPr lang="en-US">
                          <a:latin typeface="Times New Roman" panose="02020603050405020304" charset="0"/>
                          <a:cs typeface="Times New Roman" panose="02020603050405020304" charset="0"/>
                        </a:rPr>
                        <a:t>105 Keys</a:t>
                      </a:r>
                      <a:endParaRPr lang="en-US">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endParaRPr lang="en-US"/>
          </a:p>
        </p:txBody>
      </p:sp>
      <p:sp>
        <p:nvSpPr>
          <p:cNvPr id="6" name="Text Box 5"/>
          <p:cNvSpPr txBox="1"/>
          <p:nvPr/>
        </p:nvSpPr>
        <p:spPr>
          <a:xfrm>
            <a:off x="5634355" y="1381125"/>
            <a:ext cx="3367405" cy="368300"/>
          </a:xfrm>
          <a:prstGeom prst="rect">
            <a:avLst/>
          </a:prstGeom>
          <a:noFill/>
        </p:spPr>
        <p:txBody>
          <a:bodyPr wrap="square" rtlCol="0" anchor="t">
            <a:spAutoFit/>
          </a:bodyPr>
          <a:p>
            <a:endParaRPr lang="en-US"/>
          </a:p>
        </p:txBody>
      </p:sp>
      <p:sp>
        <p:nvSpPr>
          <p:cNvPr id="8" name="Content Placeholder 7"/>
          <p:cNvSpPr/>
          <p:nvPr>
            <p:ph idx="1"/>
          </p:nvPr>
        </p:nvSpPr>
        <p:spPr/>
        <p:txBody>
          <a:bodyPr/>
          <a:p>
            <a:pPr marL="0" indent="0">
              <a:buNone/>
            </a:pPr>
            <a:r>
              <a:rPr lang="en-IN" altLang="en-US" b="1">
                <a:latin typeface="Times New Roman" panose="02020603050405020304" charset="0"/>
                <a:cs typeface="Times New Roman" panose="02020603050405020304" charset="0"/>
              </a:rPr>
              <a:t>Made by -</a:t>
            </a:r>
            <a:endParaRPr lang="en-IN" altLang="en-US" b="1">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a:p>
            <a:pPr marL="1828800" lvl="4" indent="0">
              <a:buNone/>
            </a:pPr>
            <a:r>
              <a:rPr lang="en-IN" altLang="en-US">
                <a:latin typeface="Times New Roman" panose="02020603050405020304" charset="0"/>
                <a:cs typeface="Times New Roman" panose="02020603050405020304" charset="0"/>
              </a:rPr>
              <a:t>Vipin Kumar</a:t>
            </a:r>
            <a:endParaRPr lang="en-IN" altLang="en-US">
              <a:latin typeface="Times New Roman" panose="02020603050405020304" charset="0"/>
              <a:cs typeface="Times New Roman" panose="02020603050405020304" charset="0"/>
            </a:endParaRPr>
          </a:p>
          <a:p>
            <a:pPr marL="1828800" lvl="4" indent="0">
              <a:buNone/>
            </a:pPr>
            <a:r>
              <a:rPr lang="en-IN" altLang="en-US">
                <a:latin typeface="Times New Roman" panose="02020603050405020304" charset="0"/>
                <a:cs typeface="Times New Roman" panose="02020603050405020304" charset="0"/>
              </a:rPr>
              <a:t>Aditya Gaurav</a:t>
            </a:r>
            <a:endParaRPr lang="en-IN" altLang="en-US">
              <a:latin typeface="Times New Roman" panose="02020603050405020304" charset="0"/>
              <a:cs typeface="Times New Roman" panose="02020603050405020304" charset="0"/>
            </a:endParaRPr>
          </a:p>
          <a:p>
            <a:pPr marL="1828800" lvl="4" indent="0">
              <a:buNone/>
            </a:pPr>
            <a:r>
              <a:rPr lang="en-IN" altLang="en-US">
                <a:latin typeface="Times New Roman" panose="02020603050405020304" charset="0"/>
                <a:cs typeface="Times New Roman" panose="02020603050405020304" charset="0"/>
              </a:rPr>
              <a:t>Saurabh Singh Rawat</a:t>
            </a:r>
            <a:endParaRPr lang="en-IN" altLang="en-US">
              <a:latin typeface="Times New Roman" panose="02020603050405020304" charset="0"/>
              <a:cs typeface="Times New Roman" panose="02020603050405020304" charset="0"/>
            </a:endParaRPr>
          </a:p>
          <a:p>
            <a:pPr marL="1828800" lvl="4" indent="0">
              <a:buNone/>
            </a:pPr>
            <a:r>
              <a:rPr lang="en-IN" altLang="en-US">
                <a:latin typeface="Times New Roman" panose="02020603050405020304" charset="0"/>
                <a:cs typeface="Times New Roman" panose="02020603050405020304" charset="0"/>
              </a:rPr>
              <a:t>Anurag Gautam</a:t>
            </a:r>
            <a:endParaRPr lang="en-IN" altLang="en-US">
              <a:latin typeface="Times New Roman" panose="02020603050405020304" charset="0"/>
              <a:cs typeface="Times New Roman" panose="02020603050405020304" charset="0"/>
            </a:endParaRPr>
          </a:p>
          <a:p>
            <a:pPr marL="1371600" lvl="3" indent="0">
              <a:buNone/>
            </a:pPr>
            <a:endParaRPr lang="en-IN" altLang="en-US">
              <a:latin typeface="Times New Roman" panose="02020603050405020304" charset="0"/>
              <a:cs typeface="Times New Roman" panose="02020603050405020304" charset="0"/>
            </a:endParaRPr>
          </a:p>
          <a:p>
            <a:pPr marL="1371600" lvl="3" indent="0">
              <a:buNone/>
            </a:pPr>
            <a:r>
              <a:rPr lang="en-IN" altLang="en-US">
                <a:latin typeface="Times New Roman" panose="02020603050405020304" charset="0"/>
                <a:cs typeface="Times New Roman" panose="02020603050405020304" charset="0"/>
              </a:rPr>
              <a:t>			</a:t>
            </a:r>
            <a:r>
              <a:rPr lang="en-IN" altLang="en-US" sz="2800">
                <a:latin typeface="Times New Roman" panose="02020603050405020304" charset="0"/>
                <a:cs typeface="Times New Roman" panose="02020603050405020304" charset="0"/>
              </a:rPr>
              <a:t>THANK YOU</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sz="4000">
                <a:latin typeface="Times New Roman" panose="02020603050405020304" charset="0"/>
                <a:cs typeface="Times New Roman" panose="02020603050405020304" charset="0"/>
                <a:sym typeface="+mn-ea"/>
              </a:rPr>
              <a:t>Table Of Contents</a:t>
            </a:r>
            <a:br>
              <a:rPr lang="en-US" sz="4000">
                <a:latin typeface="Times New Roman" panose="02020603050405020304" charset="0"/>
                <a:cs typeface="Times New Roman" panose="02020603050405020304" charset="0"/>
              </a:rPr>
            </a:b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60000"/>
          </a:bodyPr>
          <a:p>
            <a:r>
              <a:rPr lang="en-US" dirty="0">
                <a:latin typeface="Times New Roman" panose="02020603050405020304" charset="0"/>
                <a:cs typeface="Times New Roman" panose="02020603050405020304" charset="0"/>
                <a:sym typeface="+mn-ea"/>
              </a:rPr>
              <a:t>Introduction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The System Development Life Cycle</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System Analysis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System Requirements analysis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Abstract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Analysis of Project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Authentication of Users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Input Data Validation</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Folder Structure of Project</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Database of IndianCMS</a:t>
            </a:r>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sym typeface="+mn-ea"/>
              </a:rPr>
              <a:t>Database Tables</a:t>
            </a:r>
            <a:endParaRPr lang="en-US" dirty="0">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Table Of Contents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63550" y="1216660"/>
            <a:ext cx="4161790" cy="3561715"/>
          </a:xfrm>
        </p:spPr>
        <p:txBody>
          <a:bodyPr>
            <a:normAutofit fontScale="25000"/>
          </a:bodyPr>
          <a:p>
            <a:r>
              <a:rPr lang="en-US" sz="5600">
                <a:latin typeface="Times New Roman" panose="02020603050405020304" charset="0"/>
                <a:cs typeface="Times New Roman" panose="02020603050405020304" charset="0"/>
              </a:rPr>
              <a:t>Working of Project IndianCMS</a:t>
            </a:r>
            <a:endParaRPr lang="en-US" sz="5600">
              <a:latin typeface="Times New Roman" panose="02020603050405020304" charset="0"/>
              <a:cs typeface="Times New Roman" panose="02020603050405020304" charset="0"/>
            </a:endParaRPr>
          </a:p>
          <a:p>
            <a:pPr marL="0" indent="0">
              <a:buFont typeface="Wingdings" panose="05000000000000000000" charse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Front Page For Users</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Post Page For Users</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Registration Page For Users</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Login Section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Comment Section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Admin Section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View All Posts Section For Admin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Add New Post Section For Admin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View All Users Section For Admin</a:t>
            </a:r>
            <a:endParaRPr lang="en-US" sz="5600">
              <a:latin typeface="Times New Roman" panose="02020603050405020304" charset="0"/>
              <a:cs typeface="Times New Roman" panose="02020603050405020304" charset="0"/>
            </a:endParaRPr>
          </a:p>
          <a:p>
            <a:pPr marL="0" indent="0">
              <a:buNone/>
            </a:pPr>
            <a:r>
              <a:rPr lang="en-IN" altLang="en-US" sz="5600">
                <a:latin typeface="Times New Roman" panose="02020603050405020304" charset="0"/>
                <a:cs typeface="Times New Roman" panose="02020603050405020304" charset="0"/>
              </a:rPr>
              <a:t>	</a:t>
            </a:r>
            <a:r>
              <a:rPr lang="en-US" sz="5600">
                <a:latin typeface="Times New Roman" panose="02020603050405020304" charset="0"/>
                <a:cs typeface="Times New Roman" panose="02020603050405020304" charset="0"/>
              </a:rPr>
              <a:t> View All Comments Section For       	     Admin</a:t>
            </a:r>
            <a:endParaRPr lang="en-US" sz="5600">
              <a:latin typeface="Times New Roman" panose="02020603050405020304" charset="0"/>
              <a:cs typeface="Times New Roman" panose="02020603050405020304" charset="0"/>
            </a:endParaRPr>
          </a:p>
          <a:p>
            <a:endParaRPr lang="en-US" sz="5600">
              <a:latin typeface="Times New Roman" panose="02020603050405020304" charset="0"/>
              <a:cs typeface="Times New Roman" panose="02020603050405020304" charset="0"/>
            </a:endParaRPr>
          </a:p>
          <a:p>
            <a:r>
              <a:rPr lang="en-US" sz="5600">
                <a:latin typeface="Times New Roman" panose="02020603050405020304" charset="0"/>
                <a:cs typeface="Times New Roman" panose="02020603050405020304" charset="0"/>
              </a:rPr>
              <a:t>      Hardware and Software Used</a:t>
            </a:r>
            <a:endParaRPr lang="en-US" sz="5600">
              <a:latin typeface="Times New Roman" panose="02020603050405020304" charset="0"/>
              <a:cs typeface="Times New Roman" panose="02020603050405020304" charset="0"/>
            </a:endParaRPr>
          </a:p>
          <a:p>
            <a:r>
              <a:rPr lang="en-US" sz="5600">
                <a:latin typeface="Times New Roman" panose="02020603050405020304" charset="0"/>
                <a:cs typeface="Times New Roman" panose="02020603050405020304" charset="0"/>
              </a:rPr>
              <a:t>      Bibliograpghy</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Introduction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99110" y="1734185"/>
            <a:ext cx="8246110" cy="2929890"/>
          </a:xfrm>
        </p:spPr>
        <p:txBody>
          <a:bodyPr/>
          <a:p>
            <a:r>
              <a:rPr lang="en-US" sz="1400">
                <a:latin typeface="Times New Roman" panose="02020603050405020304" charset="0"/>
                <a:cs typeface="Times New Roman" panose="02020603050405020304" charset="0"/>
              </a:rPr>
              <a:t>The very first step of developing any system is to study the whole existing system this is called the initial study, analysis and feasibility of the project is being done. Analysis is the detailed study of the various operations performed by the system and their relationship within and outside the system.</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feasibility study is carried out to select the best process that meets the performance requirements. This entails identification, description and evaluation of the CMS process and the selection of the best process(tool) for the job. </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So the conclusion of the initial study is that instead of going through various HTML pages to make updates and entries , a tool should be made to make  all these changes and updation of the data on the website.This  will be able to serve its clients and consumers more efficiently and  in a satisfactory manner, also, this type of system will save lot of tremendous time, energy, tiring and repetitive work.       </a:t>
            </a:r>
            <a:endParaRPr lang="en-US" sz="1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000">
                <a:latin typeface="Times New Roman" panose="02020603050405020304" charset="0"/>
                <a:cs typeface="Times New Roman" panose="02020603050405020304" charset="0"/>
              </a:rPr>
              <a:t>SYSTEM DEVELOPMENT LIFE</a:t>
            </a:r>
            <a:br>
              <a:rPr lang="en-US" sz="3000">
                <a:latin typeface="Times New Roman" panose="02020603050405020304" charset="0"/>
                <a:cs typeface="Times New Roman" panose="02020603050405020304" charset="0"/>
              </a:rPr>
            </a:br>
            <a:r>
              <a:rPr lang="en-US" sz="3000">
                <a:latin typeface="Times New Roman" panose="02020603050405020304" charset="0"/>
                <a:cs typeface="Times New Roman" panose="02020603050405020304" charset="0"/>
              </a:rPr>
              <a:t>CYCLE</a:t>
            </a:r>
            <a:endParaRPr lang="en-US" sz="3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marL="0" indent="0">
              <a:buNone/>
            </a:pPr>
            <a:endParaRPr lang="en-US" sz="1400">
              <a:sym typeface="+mn-ea"/>
            </a:endParaRPr>
          </a:p>
          <a:p>
            <a:pPr marL="0" indent="0">
              <a:buNone/>
            </a:pPr>
            <a:endParaRPr lang="en-US" sz="1400">
              <a:latin typeface="Times New Roman" panose="02020603050405020304" charset="0"/>
              <a:cs typeface="Times New Roman" panose="02020603050405020304" charset="0"/>
              <a:sym typeface="+mn-ea"/>
            </a:endParaRPr>
          </a:p>
          <a:p>
            <a:pPr marL="0" indent="0">
              <a:buNone/>
            </a:pPr>
            <a:r>
              <a:rPr lang="en-US" sz="1400">
                <a:latin typeface="Times New Roman" panose="02020603050405020304" charset="0"/>
                <a:cs typeface="Times New Roman" panose="02020603050405020304" charset="0"/>
                <a:sym typeface="+mn-ea"/>
              </a:rPr>
              <a:t>The System Development Life Cycle is an organized way to build an information system. The System Analysis and Design are keyed to the system life cycle . </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The stages of the system development life cycle are:-</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1. RECOGNITION OF THE NEED</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2. FEASIBILITY STUDY</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3. ANALYSIS</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4. DESIGN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5. IMPLEMENTATION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6. SYSTEM TESTING</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7.POST IMPLEMENTATION &amp; MAINTENANCE</a:t>
            </a:r>
            <a:endParaRPr lang="en-US" sz="1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555"/>
              <a:t>SYSTEM REQUIREMENT</a:t>
            </a:r>
            <a:br>
              <a:rPr lang="en-US" sz="3555"/>
            </a:br>
            <a:r>
              <a:rPr lang="en-US" sz="3555"/>
              <a:t>ANALYSIS</a:t>
            </a:r>
            <a:endParaRPr lang="en-US" sz="3555"/>
          </a:p>
        </p:txBody>
      </p:sp>
      <p:graphicFrame>
        <p:nvGraphicFramePr>
          <p:cNvPr id="4" name="Content Placeholder 3"/>
          <p:cNvGraphicFramePr/>
          <p:nvPr>
            <p:ph idx="1"/>
          </p:nvPr>
        </p:nvGraphicFramePr>
        <p:xfrm>
          <a:off x="353695" y="3823970"/>
          <a:ext cx="8639175" cy="1105535"/>
        </p:xfrm>
        <a:graphic>
          <a:graphicData uri="http://schemas.openxmlformats.org/drawingml/2006/table">
            <a:tbl>
              <a:tblPr firstRow="1" bandRow="1">
                <a:tableStyleId>{5C22544A-7EE6-4342-B048-85BDC9FD1C3A}</a:tableStyleId>
              </a:tblPr>
              <a:tblGrid>
                <a:gridCol w="1727835"/>
                <a:gridCol w="1727835"/>
                <a:gridCol w="1727835"/>
                <a:gridCol w="1727835"/>
                <a:gridCol w="1727835"/>
              </a:tblGrid>
              <a:tr h="456565">
                <a:tc>
                  <a:txBody>
                    <a:bodyPr/>
                    <a:p>
                      <a:pPr algn="ctr">
                        <a:buNone/>
                      </a:pPr>
                      <a:r>
                        <a:rPr lang="en-IN" altLang="en-US"/>
                        <a:t>CPU </a:t>
                      </a:r>
                      <a:endParaRPr lang="en-IN" altLang="en-US"/>
                    </a:p>
                  </a:txBody>
                  <a:tcPr/>
                </a:tc>
                <a:tc>
                  <a:txBody>
                    <a:bodyPr/>
                    <a:p>
                      <a:pPr algn="ctr">
                        <a:buNone/>
                      </a:pPr>
                      <a:r>
                        <a:rPr lang="en-IN" altLang="en-US"/>
                        <a:t>SPEED</a:t>
                      </a:r>
                      <a:endParaRPr lang="en-IN" altLang="en-US"/>
                    </a:p>
                  </a:txBody>
                  <a:tcPr/>
                </a:tc>
                <a:tc>
                  <a:txBody>
                    <a:bodyPr/>
                    <a:p>
                      <a:pPr algn="ctr">
                        <a:buNone/>
                      </a:pPr>
                      <a:r>
                        <a:rPr lang="en-IN" altLang="en-US"/>
                        <a:t>RAM</a:t>
                      </a:r>
                      <a:endParaRPr lang="en-IN" altLang="en-US"/>
                    </a:p>
                  </a:txBody>
                  <a:tcPr/>
                </a:tc>
                <a:tc>
                  <a:txBody>
                    <a:bodyPr/>
                    <a:p>
                      <a:pPr algn="ctr">
                        <a:buNone/>
                      </a:pPr>
                      <a:r>
                        <a:rPr lang="en-IN" altLang="en-US"/>
                        <a:t>HARD DISK</a:t>
                      </a:r>
                      <a:endParaRPr lang="en-IN" altLang="en-US"/>
                    </a:p>
                  </a:txBody>
                  <a:tcPr/>
                </a:tc>
                <a:tc>
                  <a:txBody>
                    <a:bodyPr/>
                    <a:p>
                      <a:pPr algn="ctr">
                        <a:buNone/>
                      </a:pPr>
                      <a:r>
                        <a:rPr lang="en-IN" altLang="en-US"/>
                        <a:t>KEYBOARD</a:t>
                      </a:r>
                      <a:endParaRPr lang="en-IN" altLang="en-US"/>
                    </a:p>
                  </a:txBody>
                  <a:tcPr/>
                </a:tc>
              </a:tr>
              <a:tr h="648970">
                <a:tc>
                  <a:txBody>
                    <a:bodyPr/>
                    <a:p>
                      <a:pPr algn="ctr">
                        <a:buNone/>
                      </a:pPr>
                      <a:r>
                        <a:rPr lang="en-US"/>
                        <a:t>Intel Pentium IV and above</a:t>
                      </a:r>
                      <a:endParaRPr lang="en-US"/>
                    </a:p>
                  </a:txBody>
                  <a:tcPr/>
                </a:tc>
                <a:tc>
                  <a:txBody>
                    <a:bodyPr/>
                    <a:p>
                      <a:pPr algn="ctr">
                        <a:buNone/>
                      </a:pPr>
                      <a:r>
                        <a:rPr lang="en-US"/>
                        <a:t>1.5GHz and more</a:t>
                      </a:r>
                      <a:endParaRPr lang="en-US"/>
                    </a:p>
                  </a:txBody>
                  <a:tcPr/>
                </a:tc>
                <a:tc>
                  <a:txBody>
                    <a:bodyPr/>
                    <a:p>
                      <a:pPr algn="ctr">
                        <a:buNone/>
                      </a:pPr>
                      <a:r>
                        <a:rPr lang="en-US"/>
                        <a:t>2 GB and above</a:t>
                      </a:r>
                      <a:endParaRPr lang="en-US"/>
                    </a:p>
                  </a:txBody>
                  <a:tcPr/>
                </a:tc>
                <a:tc>
                  <a:txBody>
                    <a:bodyPr/>
                    <a:p>
                      <a:pPr algn="ctr">
                        <a:buNone/>
                      </a:pPr>
                      <a:r>
                        <a:rPr lang="en-US"/>
                        <a:t>80 GB</a:t>
                      </a:r>
                      <a:endParaRPr lang="en-US"/>
                    </a:p>
                  </a:txBody>
                  <a:tcPr/>
                </a:tc>
                <a:tc>
                  <a:txBody>
                    <a:bodyPr/>
                    <a:p>
                      <a:pPr algn="ctr">
                        <a:buNone/>
                      </a:pPr>
                      <a:r>
                        <a:rPr lang="en-US"/>
                        <a:t>105 Keys</a:t>
                      </a:r>
                      <a:endParaRPr lang="en-US"/>
                    </a:p>
                  </a:txBody>
                  <a:tcPr/>
                </a:tc>
              </a:tr>
            </a:tbl>
          </a:graphicData>
        </a:graphic>
      </p:graphicFrame>
      <p:sp>
        <p:nvSpPr>
          <p:cNvPr id="5" name="Text Box 4"/>
          <p:cNvSpPr txBox="1"/>
          <p:nvPr/>
        </p:nvSpPr>
        <p:spPr>
          <a:xfrm>
            <a:off x="259080" y="1239520"/>
            <a:ext cx="8647430" cy="2584450"/>
          </a:xfrm>
          <a:prstGeom prst="rect">
            <a:avLst/>
          </a:prstGeom>
          <a:noFill/>
        </p:spPr>
        <p:txBody>
          <a:bodyPr wrap="square" rtlCol="0">
            <a:spAutoFit/>
          </a:bodyPr>
          <a:p>
            <a:r>
              <a:rPr lang="en-US" b="1">
                <a:latin typeface="Times New Roman" panose="02020603050405020304" charset="0"/>
                <a:cs typeface="Times New Roman" panose="02020603050405020304" charset="0"/>
              </a:rPr>
              <a:t>INTERFACE REQUIREMENT</a:t>
            </a:r>
            <a:endParaRPr lang="en-US" b="1">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1.User Interface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a:p>
            <a:r>
              <a:rPr lang="en-IN" altLang="en-US" sz="1200">
                <a:latin typeface="Times New Roman" panose="02020603050405020304" charset="0"/>
                <a:cs typeface="Times New Roman" panose="02020603050405020304" charset="0"/>
              </a:rPr>
              <a:t>The package must be user friendly and robust. It must prompt the user with proper message boxes to help them perform various actions and how to precede further the system must respond normally under any in out conditions and display proper message instead of turning up faults and errors.</a:t>
            </a:r>
            <a:endParaRPr lang="en-IN" altLang="en-US" sz="1200">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2.Hardware Specification</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SYSTEM REQUIREMENT</a:t>
            </a:r>
            <a:br>
              <a:rPr lang="en-US">
                <a:sym typeface="+mn-ea"/>
              </a:rPr>
            </a:br>
            <a:r>
              <a:rPr lang="en-US">
                <a:sym typeface="+mn-ea"/>
              </a:rPr>
              <a:t>ANALYSIS</a:t>
            </a:r>
            <a:endParaRPr lang="en-US"/>
          </a:p>
        </p:txBody>
      </p:sp>
      <p:sp>
        <p:nvSpPr>
          <p:cNvPr id="3" name="Content Placeholder 2"/>
          <p:cNvSpPr>
            <a:spLocks noGrp="1"/>
          </p:cNvSpPr>
          <p:nvPr>
            <p:ph idx="1"/>
          </p:nvPr>
        </p:nvSpPr>
        <p:spPr>
          <a:xfrm>
            <a:off x="499110" y="1680210"/>
            <a:ext cx="8246110" cy="1394460"/>
          </a:xfrm>
        </p:spPr>
        <p:txBody>
          <a:bodyPr/>
          <a:p>
            <a:pPr marL="0" indent="0">
              <a:buNone/>
            </a:pPr>
            <a:r>
              <a:rPr lang="en-IN" altLang="en-US" sz="1800">
                <a:latin typeface="Times New Roman" panose="02020603050405020304" charset="0"/>
                <a:cs typeface="Times New Roman" panose="02020603050405020304" charset="0"/>
              </a:rPr>
              <a:t>3. </a:t>
            </a:r>
            <a:r>
              <a:rPr lang="en-US" sz="1800">
                <a:latin typeface="Times New Roman" panose="02020603050405020304" charset="0"/>
                <a:cs typeface="Times New Roman" panose="02020603050405020304" charset="0"/>
              </a:rPr>
              <a:t>Software  Specifications </a:t>
            </a:r>
            <a:endParaRPr lang="en-US" sz="1800">
              <a:latin typeface="Times New Roman" panose="02020603050405020304" charset="0"/>
              <a:cs typeface="Times New Roman" panose="02020603050405020304" charset="0"/>
            </a:endParaRPr>
          </a:p>
          <a:p>
            <a:pPr marL="0" indent="0">
              <a:buNone/>
            </a:pPr>
            <a:endParaRPr lang="en-US" sz="1200">
              <a:latin typeface="Times New Roman" panose="02020603050405020304" charset="0"/>
              <a:cs typeface="Times New Roman" panose="02020603050405020304" charset="0"/>
              <a:sym typeface="+mn-ea"/>
            </a:endParaRPr>
          </a:p>
          <a:p>
            <a:pPr marL="0" indent="0">
              <a:buNone/>
            </a:pPr>
            <a:r>
              <a:rPr lang="en-US" sz="1200">
                <a:latin typeface="Times New Roman" panose="02020603050405020304" charset="0"/>
                <a:cs typeface="Times New Roman" panose="02020603050405020304" charset="0"/>
                <a:sym typeface="+mn-ea"/>
              </a:rPr>
              <a:t>Software is a set of program, documents, and procedure, routines associated with computer system. Software is an essential complement to hardware. It is the computer programs which when “Content Management System” has been developed using various tools.</a:t>
            </a:r>
            <a:endParaRPr lang="en-US" sz="1200">
              <a:latin typeface="Times New Roman" panose="02020603050405020304" charset="0"/>
              <a:cs typeface="Times New Roman" panose="02020603050405020304" charset="0"/>
            </a:endParaRPr>
          </a:p>
          <a:p>
            <a:pPr lvl="2"/>
            <a:endParaRPr lang="en-US" sz="1200">
              <a:latin typeface="Times New Roman" panose="02020603050405020304" charset="0"/>
              <a:cs typeface="Times New Roman" panose="02020603050405020304" charset="0"/>
            </a:endParaRPr>
          </a:p>
          <a:p>
            <a:pPr marL="0" indent="0">
              <a:buNone/>
            </a:pPr>
            <a:endParaRPr lang="en-US" sz="12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a:xfrm>
            <a:off x="463550" y="1216660"/>
            <a:ext cx="8246110" cy="3188970"/>
          </a:xfrm>
        </p:spPr>
        <p:txBody>
          <a:bodyPr/>
          <a:p>
            <a:r>
              <a:rPr lang="en-US" sz="1600">
                <a:latin typeface="Times New Roman" panose="02020603050405020304" charset="0"/>
                <a:cs typeface="Times New Roman" panose="02020603050405020304" charset="0"/>
              </a:rPr>
              <a:t>Project Name                   : IndianCMS               </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Institute                            : DSMNRU, Mohan Road Lucknow</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Project Type                     : Content Management System</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This is Content management software, has various features of Wordpress to manage dynamic content which is changing at regular and fast intervals. Then the web interface allows users to manage it from anywhere using just a web browser and predefined authentication. The servers can be used to create content, manage content and post or deploy content on the website.</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Administrators or mangers etc are able to access the database according to their privilege after authentication using passwords.The fast changing content is also managed.</a:t>
            </a:r>
            <a:endParaRPr lang="en-US" sz="1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10926</Words>
  <Application>WPS Presentation</Application>
  <PresentationFormat>On-screen Show (16:9)</PresentationFormat>
  <Paragraphs>359</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Times New Roman</vt:lpstr>
      <vt:lpstr>Wingdings</vt:lpstr>
      <vt:lpstr>Calibri</vt:lpstr>
      <vt:lpstr>Microsoft YaHei</vt:lpstr>
      <vt:lpstr>Arial Unicode MS</vt:lpstr>
      <vt:lpstr>Office Theme</vt:lpstr>
      <vt:lpstr>CONTENT  MANAGEMENT SYSTEM</vt:lpstr>
      <vt:lpstr>ACKNOWLEDGEMENT</vt:lpstr>
      <vt:lpstr> Table Of Contents </vt:lpstr>
      <vt:lpstr>Table Of Contents</vt:lpstr>
      <vt:lpstr>Introduction</vt:lpstr>
      <vt:lpstr>SYSTEM DEVELOPMENT LIFE CYCLE</vt:lpstr>
      <vt:lpstr>SYSTEM REQUIREMENT ANALYSIS</vt:lpstr>
      <vt:lpstr>SYSTEM REQUIREMENT ANALYSIS</vt:lpstr>
      <vt:lpstr>Abstract</vt:lpstr>
      <vt:lpstr>Analysis of Project</vt:lpstr>
      <vt:lpstr>Analysis of Project</vt:lpstr>
      <vt:lpstr>Authentication of Users</vt:lpstr>
      <vt:lpstr>Input Data and Validation of  Projecton IndianCMS</vt:lpstr>
      <vt:lpstr> Input Data and Validation of  Projecton IndianCMS </vt:lpstr>
      <vt:lpstr>Database of IndianCMS</vt:lpstr>
      <vt:lpstr>Database of IndianCMS</vt:lpstr>
      <vt:lpstr>Working of Project of IndianCMS</vt:lpstr>
      <vt:lpstr> Working of Project of IndianCMS </vt:lpstr>
      <vt:lpstr>PowerPoint 演示文稿</vt:lpstr>
      <vt:lpstr> Working of Project of IndianCMS </vt:lpstr>
      <vt:lpstr>Working of Project of IndianCMS</vt:lpstr>
      <vt:lpstr> Working of Project of IndianCMS </vt:lpstr>
      <vt:lpstr> Working of Project of IndianCMS </vt:lpstr>
      <vt:lpstr> Working of Project of IndianCMS </vt:lpstr>
      <vt:lpstr> Working of Project of IndianCMS </vt:lpstr>
      <vt:lpstr> Working of Project of IndianCMS </vt:lpstr>
      <vt:lpstr>Hardware and Sofware  Used</vt:lpstr>
      <vt:lpstr>Hardware and Sofware  Used</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ADITYA GAURAV</cp:lastModifiedBy>
  <cp:revision>5</cp:revision>
  <dcterms:created xsi:type="dcterms:W3CDTF">2017-08-01T15:40:00Z</dcterms:created>
  <dcterms:modified xsi:type="dcterms:W3CDTF">2020-09-29T03:44:19Z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