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Default Extension="bin" ContentType="application/vnd.openxmlformats-officedocument.oleObject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60" r:id="rId5"/>
    <p:sldId id="261" r:id="rId6"/>
    <p:sldId id="283" r:id="rId7"/>
    <p:sldId id="259" r:id="rId8"/>
    <p:sldId id="262" r:id="rId9"/>
    <p:sldId id="264" r:id="rId10"/>
    <p:sldId id="272" r:id="rId11"/>
    <p:sldId id="275" r:id="rId12"/>
    <p:sldId id="280" r:id="rId13"/>
    <p:sldId id="279" r:id="rId14"/>
    <p:sldId id="273" r:id="rId15"/>
    <p:sldId id="274" r:id="rId16"/>
    <p:sldId id="269" r:id="rId17"/>
    <p:sldId id="270" r:id="rId18"/>
    <p:sldId id="281" r:id="rId19"/>
    <p:sldId id="277" r:id="rId20"/>
    <p:sldId id="284" r:id="rId21"/>
    <p:sldId id="285" r:id="rId22"/>
    <p:sldId id="286" r:id="rId23"/>
    <p:sldId id="287" r:id="rId24"/>
    <p:sldId id="282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88" autoAdjust="0"/>
    <p:restoredTop sz="94660"/>
  </p:normalViewPr>
  <p:slideViewPr>
    <p:cSldViewPr>
      <p:cViewPr varScale="1">
        <p:scale>
          <a:sx n="86" d="100"/>
          <a:sy n="86" d="100"/>
        </p:scale>
        <p:origin x="-138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image" Target="../media/image8.wmf"/><Relationship Id="rId7" Type="http://schemas.openxmlformats.org/officeDocument/2006/relationships/image" Target="../media/image12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6" Type="http://schemas.openxmlformats.org/officeDocument/2006/relationships/image" Target="../media/image11.wmf"/><Relationship Id="rId5" Type="http://schemas.openxmlformats.org/officeDocument/2006/relationships/image" Target="../media/image10.wmf"/><Relationship Id="rId4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FC765E-5279-4945-9C91-ADAD15F43FC9}" type="datetimeFigureOut">
              <a:rPr lang="en-US" smtClean="0"/>
              <a:pPr/>
              <a:t>10/2/2014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951314-6A7B-42FF-B788-9EEDE14D893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Underfitting</a:t>
            </a:r>
            <a:r>
              <a:rPr lang="en-US" dirty="0" smtClean="0"/>
              <a:t> can</a:t>
            </a:r>
            <a:r>
              <a:rPr lang="en-US" baseline="0" dirty="0" smtClean="0"/>
              <a:t> happen when you apply a high penalty on the B terms causing them to be eliminated or reduced to a very small level.</a:t>
            </a:r>
          </a:p>
          <a:p>
            <a:r>
              <a:rPr lang="en-US" baseline="0" dirty="0" err="1" smtClean="0"/>
              <a:t>Overfitting</a:t>
            </a:r>
            <a:r>
              <a:rPr lang="en-US" baseline="0" dirty="0" smtClean="0"/>
              <a:t> would typically happen when using OLS because the smallest squared error would come from a function that highly matches whatever data set it is given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951314-6A7B-42FF-B788-9EEDE14D8939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951314-6A7B-42FF-B788-9EEDE14D8939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 each group is one predictor then it simplifies to Lasso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951314-6A7B-42FF-B788-9EEDE14D8939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Fit by 5</a:t>
            </a:r>
            <a:r>
              <a:rPr lang="en-US" baseline="0" dirty="0" smtClean="0"/>
              <a:t> fold cross validation, min Lambda … drops out Age 1 weight^2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951314-6A7B-42FF-B788-9EEDE14D8939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Grouped smoothes lines together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951314-6A7B-42FF-B788-9EEDE14D8939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Roughly</a:t>
            </a:r>
            <a:r>
              <a:rPr lang="en-US" baseline="0" dirty="0" smtClean="0"/>
              <a:t> the same prediction but the grouped Lasso is more interpretable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951314-6A7B-42FF-B788-9EEDE14D8939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951314-6A7B-42FF-B788-9EEDE14D8939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Does better with interpretability.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951314-6A7B-42FF-B788-9EEDE14D8939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5C490-2C16-4731-9192-7CA8AA9EE612}" type="datetimeFigureOut">
              <a:rPr lang="en-US" smtClean="0"/>
              <a:pPr/>
              <a:t>10/2/2014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2F6D9-9A44-4FCA-AF22-D55C0907FB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5C490-2C16-4731-9192-7CA8AA9EE612}" type="datetimeFigureOut">
              <a:rPr lang="en-US" smtClean="0"/>
              <a:pPr/>
              <a:t>10/2/2014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2F6D9-9A44-4FCA-AF22-D55C0907FB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5C490-2C16-4731-9192-7CA8AA9EE612}" type="datetimeFigureOut">
              <a:rPr lang="en-US" smtClean="0"/>
              <a:pPr/>
              <a:t>10/2/2014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2F6D9-9A44-4FCA-AF22-D55C0907FB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5C490-2C16-4731-9192-7CA8AA9EE612}" type="datetimeFigureOut">
              <a:rPr lang="en-US" smtClean="0"/>
              <a:pPr/>
              <a:t>10/2/2014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2F6D9-9A44-4FCA-AF22-D55C0907FB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5C490-2C16-4731-9192-7CA8AA9EE612}" type="datetimeFigureOut">
              <a:rPr lang="en-US" smtClean="0"/>
              <a:pPr/>
              <a:t>10/2/2014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2F6D9-9A44-4FCA-AF22-D55C0907FB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5C490-2C16-4731-9192-7CA8AA9EE612}" type="datetimeFigureOut">
              <a:rPr lang="en-US" smtClean="0"/>
              <a:pPr/>
              <a:t>10/2/2014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2F6D9-9A44-4FCA-AF22-D55C0907FB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5C490-2C16-4731-9192-7CA8AA9EE612}" type="datetimeFigureOut">
              <a:rPr lang="en-US" smtClean="0"/>
              <a:pPr/>
              <a:t>10/2/2014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2F6D9-9A44-4FCA-AF22-D55C0907FB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5C490-2C16-4731-9192-7CA8AA9EE612}" type="datetimeFigureOut">
              <a:rPr lang="en-US" smtClean="0"/>
              <a:pPr/>
              <a:t>10/2/2014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2F6D9-9A44-4FCA-AF22-D55C0907FB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5C490-2C16-4731-9192-7CA8AA9EE612}" type="datetimeFigureOut">
              <a:rPr lang="en-US" smtClean="0"/>
              <a:pPr/>
              <a:t>10/2/2014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2F6D9-9A44-4FCA-AF22-D55C0907FB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5C490-2C16-4731-9192-7CA8AA9EE612}" type="datetimeFigureOut">
              <a:rPr lang="en-US" smtClean="0"/>
              <a:pPr/>
              <a:t>10/2/2014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2F6D9-9A44-4FCA-AF22-D55C0907FB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5C490-2C16-4731-9192-7CA8AA9EE612}" type="datetimeFigureOut">
              <a:rPr lang="en-US" smtClean="0"/>
              <a:pPr/>
              <a:t>10/2/2014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2F6D9-9A44-4FCA-AF22-D55C0907FB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E5C490-2C16-4731-9192-7CA8AA9EE612}" type="datetimeFigureOut">
              <a:rPr lang="en-US" smtClean="0"/>
              <a:pPr/>
              <a:t>10/2/2014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02F6D9-9A44-4FCA-AF22-D55C0907FB2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12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14.bin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notesSlide" Target="../notesSlides/notesSlide3.xml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11" Type="http://schemas.openxmlformats.org/officeDocument/2006/relationships/oleObject" Target="../embeddings/oleObject10.bin"/><Relationship Id="rId5" Type="http://schemas.openxmlformats.org/officeDocument/2006/relationships/oleObject" Target="../embeddings/oleObject4.bin"/><Relationship Id="rId10" Type="http://schemas.openxmlformats.org/officeDocument/2006/relationships/oleObject" Target="../embeddings/oleObject9.bin"/><Relationship Id="rId4" Type="http://schemas.openxmlformats.org/officeDocument/2006/relationships/oleObject" Target="../embeddings/oleObject3.bin"/><Relationship Id="rId9" Type="http://schemas.openxmlformats.org/officeDocument/2006/relationships/oleObject" Target="../embeddings/oleObject8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00"/>
            <a:ext cx="7772400" cy="1470025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Comparison of Regularization Penalties Pt.2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124200"/>
            <a:ext cx="6400800" cy="457200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dirty="0" smtClean="0"/>
              <a:t>NCSU Statistical Learning Group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4724400"/>
            <a:ext cx="30480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Will Burton</a:t>
            </a:r>
          </a:p>
          <a:p>
            <a:r>
              <a:rPr lang="en-US" dirty="0" smtClean="0"/>
              <a:t>Oct. 3 2014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Example-Group Lasso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dirty="0" smtClean="0"/>
              <a:t>Predict birth weights based on </a:t>
            </a:r>
          </a:p>
          <a:p>
            <a:r>
              <a:rPr lang="en-US" dirty="0" smtClean="0"/>
              <a:t>Mothers Age </a:t>
            </a:r>
            <a:r>
              <a:rPr lang="en-US" dirty="0" smtClean="0"/>
              <a:t>(polynomials </a:t>
            </a:r>
            <a:r>
              <a:rPr lang="en-US" dirty="0" smtClean="0"/>
              <a:t>of 1</a:t>
            </a:r>
            <a:r>
              <a:rPr lang="en-US" baseline="30000" dirty="0" smtClean="0"/>
              <a:t>st</a:t>
            </a:r>
            <a:r>
              <a:rPr lang="en-US" dirty="0" smtClean="0"/>
              <a:t> 2</a:t>
            </a:r>
            <a:r>
              <a:rPr lang="en-US" baseline="30000" dirty="0" smtClean="0"/>
              <a:t>nd</a:t>
            </a:r>
            <a:r>
              <a:rPr lang="en-US" dirty="0" smtClean="0"/>
              <a:t> and 3</a:t>
            </a:r>
            <a:r>
              <a:rPr lang="en-US" baseline="30000" dirty="0" smtClean="0"/>
              <a:t>rd</a:t>
            </a:r>
            <a:r>
              <a:rPr lang="en-US" dirty="0" smtClean="0"/>
              <a:t> degree)</a:t>
            </a:r>
          </a:p>
          <a:p>
            <a:r>
              <a:rPr lang="en-US" dirty="0" smtClean="0"/>
              <a:t>Mothers Weight </a:t>
            </a:r>
            <a:r>
              <a:rPr lang="en-US" dirty="0" smtClean="0"/>
              <a:t>(polynomials </a:t>
            </a:r>
            <a:r>
              <a:rPr lang="en-US" dirty="0" smtClean="0"/>
              <a:t>of 1</a:t>
            </a:r>
            <a:r>
              <a:rPr lang="en-US" baseline="30000" dirty="0" smtClean="0"/>
              <a:t>st</a:t>
            </a:r>
            <a:r>
              <a:rPr lang="en-US" dirty="0" smtClean="0"/>
              <a:t> 2</a:t>
            </a:r>
            <a:r>
              <a:rPr lang="en-US" baseline="30000" dirty="0" smtClean="0"/>
              <a:t>nd</a:t>
            </a:r>
            <a:r>
              <a:rPr lang="en-US" dirty="0" smtClean="0"/>
              <a:t> and 3</a:t>
            </a:r>
            <a:r>
              <a:rPr lang="en-US" baseline="30000" dirty="0" smtClean="0"/>
              <a:t>rd</a:t>
            </a:r>
            <a:r>
              <a:rPr lang="en-US" dirty="0" smtClean="0"/>
              <a:t> degree)</a:t>
            </a:r>
          </a:p>
          <a:p>
            <a:r>
              <a:rPr lang="en-US" dirty="0" smtClean="0"/>
              <a:t>Race: white or black indicator functions</a:t>
            </a:r>
          </a:p>
          <a:p>
            <a:r>
              <a:rPr lang="en-US" dirty="0" smtClean="0"/>
              <a:t>Smoke: smoking status</a:t>
            </a:r>
          </a:p>
          <a:p>
            <a:r>
              <a:rPr lang="en-US" dirty="0" smtClean="0"/>
              <a:t>Number of previous premature labors</a:t>
            </a:r>
          </a:p>
          <a:p>
            <a:r>
              <a:rPr lang="en-US" dirty="0" smtClean="0"/>
              <a:t>History of hypertension</a:t>
            </a:r>
          </a:p>
          <a:p>
            <a:r>
              <a:rPr lang="en-US" dirty="0" smtClean="0"/>
              <a:t>Presence of uterine irritability</a:t>
            </a:r>
          </a:p>
          <a:p>
            <a:r>
              <a:rPr lang="en-US" dirty="0" smtClean="0"/>
              <a:t>Number of physician visits during 1</a:t>
            </a:r>
            <a:r>
              <a:rPr lang="en-US" baseline="30000" dirty="0" smtClean="0"/>
              <a:t>st</a:t>
            </a:r>
            <a:r>
              <a:rPr lang="en-US" dirty="0" smtClean="0"/>
              <a:t> trimester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</a:t>
            </a:r>
            <a:endParaRPr lang="en-US" dirty="0"/>
          </a:p>
        </p:txBody>
      </p:sp>
      <p:pic>
        <p:nvPicPr>
          <p:cNvPr id="4" name="Content Placeholder 3" descr="Data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7374" y="1219200"/>
            <a:ext cx="8818026" cy="4572000"/>
          </a:xfrm>
        </p:spPr>
      </p:pic>
      <p:sp>
        <p:nvSpPr>
          <p:cNvPr id="5" name="TextBox 4"/>
          <p:cNvSpPr txBox="1"/>
          <p:nvPr/>
        </p:nvSpPr>
        <p:spPr>
          <a:xfrm>
            <a:off x="914400" y="6172200"/>
            <a:ext cx="731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Used R package “</a:t>
            </a:r>
            <a:r>
              <a:rPr lang="en-US" dirty="0" err="1" smtClean="0"/>
              <a:t>grpreg</a:t>
            </a:r>
            <a:r>
              <a:rPr lang="en-US" dirty="0" smtClean="0"/>
              <a:t>”,  model &lt;- </a:t>
            </a:r>
            <a:r>
              <a:rPr lang="en-US" dirty="0" err="1" smtClean="0"/>
              <a:t>grpreg</a:t>
            </a:r>
            <a:r>
              <a:rPr lang="en-US" dirty="0" smtClean="0"/>
              <a:t>(</a:t>
            </a:r>
            <a:r>
              <a:rPr lang="en-US" dirty="0" err="1" smtClean="0"/>
              <a:t>X,y,groups,penalty</a:t>
            </a:r>
            <a:r>
              <a:rPr lang="en-US" dirty="0" smtClean="0"/>
              <a:t> = “</a:t>
            </a:r>
            <a:r>
              <a:rPr lang="en-US" dirty="0" err="1" smtClean="0"/>
              <a:t>grLasso</a:t>
            </a:r>
            <a:r>
              <a:rPr lang="en-US" dirty="0" smtClean="0"/>
              <a:t>”)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29000" y="533400"/>
            <a:ext cx="274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Lasso Fit</a:t>
            </a:r>
            <a:endParaRPr lang="en-US" sz="5400" dirty="0"/>
          </a:p>
        </p:txBody>
      </p:sp>
      <p:pic>
        <p:nvPicPr>
          <p:cNvPr id="10" name="Content Placeholder 9" descr="NewLassoVs5FoldCV.jpe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rcRect r="841"/>
          <a:stretch>
            <a:fillRect/>
          </a:stretch>
        </p:blipFill>
        <p:spPr>
          <a:xfrm>
            <a:off x="0" y="1600200"/>
            <a:ext cx="9144000" cy="48006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groupLasso5fold.jpe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7064" y="1371600"/>
            <a:ext cx="9066936" cy="4953000"/>
          </a:xfrm>
        </p:spPr>
      </p:pic>
      <p:sp>
        <p:nvSpPr>
          <p:cNvPr id="7" name="TextBox 6"/>
          <p:cNvSpPr txBox="1"/>
          <p:nvPr/>
        </p:nvSpPr>
        <p:spPr>
          <a:xfrm>
            <a:off x="2286000" y="457200"/>
            <a:ext cx="4876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Grouped Lasso Fit</a:t>
            </a:r>
            <a:endParaRPr lang="en-US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334000" y="838200"/>
            <a:ext cx="335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Grouped Lasso</a:t>
            </a:r>
            <a:endParaRPr lang="en-US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1676400" y="762000"/>
            <a:ext cx="1752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Lasso</a:t>
            </a:r>
            <a:endParaRPr lang="en-US" sz="4000" dirty="0"/>
          </a:p>
        </p:txBody>
      </p:sp>
      <p:pic>
        <p:nvPicPr>
          <p:cNvPr id="11" name="Content Placeholder 10" descr="NewGroupedVsLasso.jpe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rcRect r="1400"/>
          <a:stretch>
            <a:fillRect/>
          </a:stretch>
        </p:blipFill>
        <p:spPr>
          <a:xfrm>
            <a:off x="76200" y="1676400"/>
            <a:ext cx="8991600" cy="3984821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981200" y="304800"/>
            <a:ext cx="518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Predictions Versus Actual Weights</a:t>
            </a:r>
            <a:endParaRPr lang="en-US" sz="2800" dirty="0"/>
          </a:p>
        </p:txBody>
      </p:sp>
      <p:pic>
        <p:nvPicPr>
          <p:cNvPr id="4" name="Picture 3" descr="PredictionsNew.jpe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1219200"/>
            <a:ext cx="9144000" cy="47852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Other Penalties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    Adaptive Lasso</a:t>
            </a:r>
            <a:endParaRPr lang="en-US" b="1" dirty="0" smtClean="0"/>
          </a:p>
          <a:p>
            <a:pPr>
              <a:buNone/>
            </a:pPr>
            <a:r>
              <a:rPr lang="en-US" dirty="0" smtClean="0"/>
              <a:t>    Motivation</a:t>
            </a:r>
            <a:r>
              <a:rPr lang="en-US" dirty="0" smtClean="0"/>
              <a:t>: </a:t>
            </a:r>
            <a:r>
              <a:rPr lang="en-US" dirty="0" smtClean="0"/>
              <a:t>In order for Lasso to </a:t>
            </a:r>
            <a:r>
              <a:rPr lang="en-US" dirty="0" smtClean="0"/>
              <a:t>select the correct model it must </a:t>
            </a:r>
            <a:r>
              <a:rPr lang="en-US" dirty="0" smtClean="0"/>
              <a:t>assume </a:t>
            </a:r>
            <a:r>
              <a:rPr lang="en-US" dirty="0" smtClean="0"/>
              <a:t>that relevant predictors can’t be too correlated with irrelevant predictors. Lasso has a hard time determining which predictor to eliminate, and may eliminate the relevant </a:t>
            </a:r>
            <a:r>
              <a:rPr lang="en-US" dirty="0" smtClean="0"/>
              <a:t>while keeping the irrelevant predictor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Adaptive Lasso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   Minimize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Where weights are functions of the coefficient </a:t>
            </a:r>
            <a:r>
              <a:rPr lang="en-US" dirty="0" err="1" smtClean="0"/>
              <a:t>B</a:t>
            </a:r>
            <a:r>
              <a:rPr lang="en-US" sz="1800" dirty="0" err="1" smtClean="0"/>
              <a:t>j</a:t>
            </a:r>
            <a:r>
              <a:rPr lang="en-US" sz="1800" dirty="0" smtClean="0"/>
              <a:t>:                                                  </a:t>
            </a:r>
            <a:r>
              <a:rPr lang="en-US" dirty="0" smtClean="0"/>
              <a:t>, B is the OLS </a:t>
            </a:r>
            <a:r>
              <a:rPr lang="en-US" dirty="0" smtClean="0"/>
              <a:t>estimate, </a:t>
            </a:r>
            <a:r>
              <a:rPr lang="en-US" dirty="0" smtClean="0"/>
              <a:t>and </a:t>
            </a:r>
            <a:r>
              <a:rPr lang="en-US" dirty="0" smtClean="0"/>
              <a:t>  v </a:t>
            </a:r>
            <a:r>
              <a:rPr lang="en-US" dirty="0" smtClean="0"/>
              <a:t>&gt; 0     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762000" y="2209800"/>
          <a:ext cx="4611688" cy="1189038"/>
        </p:xfrm>
        <a:graphic>
          <a:graphicData uri="http://schemas.openxmlformats.org/presentationml/2006/ole">
            <p:oleObj spid="_x0000_s28674" name="Equation" r:id="rId3" imgW="1726920" imgH="444240" progId="Equation.DSMT4">
              <p:embed/>
            </p:oleObj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1447800" y="4420246"/>
          <a:ext cx="2133600" cy="697853"/>
        </p:xfrm>
        <a:graphic>
          <a:graphicData uri="http://schemas.openxmlformats.org/presentationml/2006/ole">
            <p:oleObj spid="_x0000_s28676" name="Equation" r:id="rId4" imgW="799920" imgH="27936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1905000" cy="12192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>
              <a:buNone/>
            </a:pPr>
            <a:r>
              <a:rPr lang="en-US" dirty="0" smtClean="0"/>
              <a:t>Calculate OLS B’s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438400" y="1905000"/>
            <a:ext cx="9906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657600" y="1295400"/>
            <a:ext cx="1981200" cy="10772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Calculate </a:t>
            </a:r>
            <a:r>
              <a:rPr lang="en-US" sz="3200" dirty="0" err="1" smtClean="0"/>
              <a:t>w</a:t>
            </a:r>
            <a:r>
              <a:rPr lang="en-US" sz="1600" dirty="0" err="1" smtClean="0"/>
              <a:t>j</a:t>
            </a:r>
            <a:r>
              <a:rPr lang="en-US" sz="3200" dirty="0" err="1" smtClean="0"/>
              <a:t>’s</a:t>
            </a:r>
            <a:endParaRPr lang="en-US" sz="3200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76200" y="2590800"/>
          <a:ext cx="3124200" cy="572770"/>
        </p:xfrm>
        <a:graphic>
          <a:graphicData uri="http://schemas.openxmlformats.org/presentationml/2006/ole">
            <p:oleObj spid="_x0000_s38915" name="Equation" r:id="rId3" imgW="1346040" imgH="228600" progId="Equation.DSMT4">
              <p:embed/>
            </p:oleObj>
          </a:graphicData>
        </a:graphic>
      </p:graphicFrame>
      <p:graphicFrame>
        <p:nvGraphicFramePr>
          <p:cNvPr id="38916" name="Object 4"/>
          <p:cNvGraphicFramePr>
            <a:graphicFrameLocks noChangeAspect="1"/>
          </p:cNvGraphicFramePr>
          <p:nvPr/>
        </p:nvGraphicFramePr>
        <p:xfrm>
          <a:off x="3657600" y="2514600"/>
          <a:ext cx="2133600" cy="711200"/>
        </p:xfrm>
        <a:graphic>
          <a:graphicData uri="http://schemas.openxmlformats.org/presentationml/2006/ole">
            <p:oleObj spid="_x0000_s38916" name="Equation" r:id="rId4" imgW="799920" imgH="253800" progId="Equation.DSMT4">
              <p:embed/>
            </p:oleObj>
          </a:graphicData>
        </a:graphic>
      </p:graphicFrame>
      <p:cxnSp>
        <p:nvCxnSpPr>
          <p:cNvPr id="15" name="Straight Arrow Connector 14"/>
          <p:cNvCxnSpPr/>
          <p:nvPr/>
        </p:nvCxnSpPr>
        <p:spPr>
          <a:xfrm>
            <a:off x="5791200" y="1905000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629400" y="1295400"/>
            <a:ext cx="2057400" cy="13849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 smtClean="0"/>
              <a:t>Apply </a:t>
            </a:r>
            <a:r>
              <a:rPr lang="en-US" sz="2800" dirty="0" err="1" smtClean="0"/>
              <a:t>w</a:t>
            </a:r>
            <a:r>
              <a:rPr lang="en-US" sz="1600" dirty="0" err="1" smtClean="0"/>
              <a:t>j</a:t>
            </a:r>
            <a:r>
              <a:rPr lang="en-US" sz="2800" dirty="0" err="1" smtClean="0"/>
              <a:t>’s</a:t>
            </a:r>
            <a:r>
              <a:rPr lang="en-US" sz="2800" dirty="0" smtClean="0"/>
              <a:t> to penalty to find new B’s</a:t>
            </a:r>
            <a:endParaRPr lang="en-US" sz="2800" dirty="0"/>
          </a:p>
        </p:txBody>
      </p:sp>
      <p:sp>
        <p:nvSpPr>
          <p:cNvPr id="17" name="TextBox 16"/>
          <p:cNvSpPr txBox="1"/>
          <p:nvPr/>
        </p:nvSpPr>
        <p:spPr>
          <a:xfrm>
            <a:off x="381000" y="3392031"/>
            <a:ext cx="8382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Idea:</a:t>
            </a:r>
          </a:p>
          <a:p>
            <a:r>
              <a:rPr lang="en-US" sz="2800" dirty="0" smtClean="0"/>
              <a:t>1)A high Beta from OLS gives low weight; A Low Beta gives high weight</a:t>
            </a:r>
          </a:p>
          <a:p>
            <a:r>
              <a:rPr lang="en-US" sz="2800" dirty="0" smtClean="0"/>
              <a:t>2) Low weight = lower penalty; High weight = high penalty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209800"/>
            <a:ext cx="8229600" cy="2133600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US" dirty="0" smtClean="0"/>
              <a:t>In appearance, Adaptive </a:t>
            </a:r>
            <a:r>
              <a:rPr lang="en-US" dirty="0" smtClean="0"/>
              <a:t>Lasso looks </a:t>
            </a:r>
            <a:r>
              <a:rPr lang="en-US" dirty="0" smtClean="0"/>
              <a:t>similar to Lasso</a:t>
            </a:r>
            <a:r>
              <a:rPr lang="en-US" dirty="0" smtClean="0"/>
              <a:t>, the only difference is </a:t>
            </a:r>
            <a:r>
              <a:rPr lang="en-US" dirty="0" smtClean="0"/>
              <a:t>now better predictors need a higher lambda to be eliminated, and poor predictors need a lower lambda to be eliminated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229600" cy="49530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700" dirty="0"/>
              <a:t>	</a:t>
            </a:r>
            <a:r>
              <a:rPr lang="en-US" sz="2800" dirty="0" smtClean="0"/>
              <a:t>The goal of regularization is to minimize some loss function (commonly sum of squared errors)  while  preventing</a:t>
            </a:r>
          </a:p>
          <a:p>
            <a:pPr>
              <a:buNone/>
            </a:pPr>
            <a:r>
              <a:rPr lang="en-US" sz="2800" dirty="0" smtClean="0"/>
              <a:t> 	-</a:t>
            </a:r>
            <a:r>
              <a:rPr lang="en-US" sz="2800" b="1" dirty="0" err="1" smtClean="0"/>
              <a:t>Overfitting</a:t>
            </a:r>
            <a:r>
              <a:rPr lang="en-US" sz="2800" dirty="0" smtClean="0"/>
              <a:t> (high variance, low bias)  the model on the training data set.</a:t>
            </a:r>
          </a:p>
          <a:p>
            <a:pPr>
              <a:buNone/>
            </a:pPr>
            <a:endParaRPr lang="en-US" sz="1400" dirty="0"/>
          </a:p>
          <a:p>
            <a:pPr>
              <a:buNone/>
            </a:pPr>
            <a:r>
              <a:rPr lang="en-US" sz="2800" dirty="0" smtClean="0"/>
              <a:t>	and being careful not to cause</a:t>
            </a:r>
          </a:p>
          <a:p>
            <a:pPr>
              <a:buNone/>
            </a:pPr>
            <a:endParaRPr lang="en-US" sz="1400" dirty="0" smtClean="0"/>
          </a:p>
          <a:p>
            <a:pPr>
              <a:buNone/>
            </a:pPr>
            <a:r>
              <a:rPr lang="en-US" sz="2800" b="1" dirty="0" smtClean="0"/>
              <a:t> 	-</a:t>
            </a:r>
            <a:r>
              <a:rPr lang="en-US" sz="2800" b="1" dirty="0" err="1" smtClean="0"/>
              <a:t>Underfitting</a:t>
            </a:r>
            <a:r>
              <a:rPr lang="en-US" sz="2800" b="1" dirty="0" smtClean="0"/>
              <a:t> </a:t>
            </a:r>
            <a:r>
              <a:rPr lang="en-US" sz="2800" dirty="0" smtClean="0"/>
              <a:t>(low variance, high bias)</a:t>
            </a:r>
          </a:p>
          <a:p>
            <a:pPr>
              <a:buNone/>
            </a:pPr>
            <a:endParaRPr lang="en-US" sz="700" dirty="0"/>
          </a:p>
          <a:p>
            <a:pPr>
              <a:buNone/>
            </a:pPr>
            <a:r>
              <a:rPr lang="en-US" sz="700" dirty="0" smtClean="0"/>
              <a:t> </a:t>
            </a:r>
            <a:endParaRPr lang="en-US" sz="700" dirty="0"/>
          </a:p>
          <a:p>
            <a:pPr>
              <a:buNone/>
            </a:pPr>
            <a:endParaRPr lang="en-US" sz="700" dirty="0" smtClean="0"/>
          </a:p>
          <a:p>
            <a:pPr>
              <a:buNone/>
            </a:pPr>
            <a:endParaRPr lang="en-US" sz="700" dirty="0" smtClean="0"/>
          </a:p>
          <a:p>
            <a:endParaRPr lang="en-US" sz="7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To determine if the LASSO or Adaptive LASSO is better at finding the "true" structure of the model a Monte Carlo simulation was done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The true model was </a:t>
            </a:r>
          </a:p>
          <a:p>
            <a:pPr>
              <a:buNone/>
            </a:pPr>
            <a:r>
              <a:rPr lang="en-US" dirty="0" smtClean="0"/>
              <a:t>y = </a:t>
            </a:r>
            <a:r>
              <a:rPr lang="en-US" dirty="0" smtClean="0"/>
              <a:t>3x1+1.5x2+</a:t>
            </a:r>
            <a:r>
              <a:rPr lang="en-US" dirty="0" smtClean="0"/>
              <a:t> </a:t>
            </a:r>
            <a:r>
              <a:rPr lang="en-US" dirty="0" smtClean="0"/>
              <a:t>0x3+ </a:t>
            </a:r>
            <a:r>
              <a:rPr lang="en-US" dirty="0" smtClean="0"/>
              <a:t>0x4 +</a:t>
            </a:r>
            <a:r>
              <a:rPr lang="en-US" dirty="0" smtClean="0"/>
              <a:t> 2x5 + 0x6 + 0x7 + 0x8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Correlation of X’s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600200"/>
            <a:ext cx="6781800" cy="4525963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err="1" smtClean="0"/>
              <a:t>Cor</a:t>
            </a:r>
            <a:r>
              <a:rPr lang="en-US" dirty="0" smtClean="0"/>
              <a:t>(X's) = </a:t>
            </a:r>
          </a:p>
          <a:p>
            <a:pPr>
              <a:buNone/>
            </a:pPr>
            <a:r>
              <a:rPr lang="en-US" dirty="0" smtClean="0"/>
              <a:t>1.000 0.800 0.640 0.512 0.410 0.328 0.262 0.210</a:t>
            </a:r>
          </a:p>
          <a:p>
            <a:pPr>
              <a:buNone/>
            </a:pPr>
            <a:r>
              <a:rPr lang="en-US" dirty="0" smtClean="0"/>
              <a:t>0.800 1.000 0.800 0.640 0.512 0.410 0.328 0.262</a:t>
            </a:r>
          </a:p>
          <a:p>
            <a:pPr>
              <a:buNone/>
            </a:pPr>
            <a:r>
              <a:rPr lang="en-US" dirty="0" smtClean="0"/>
              <a:t>0.640 0.800 1.000 0.800 0.640 0.512 0.410 0.328</a:t>
            </a:r>
          </a:p>
          <a:p>
            <a:pPr>
              <a:buNone/>
            </a:pPr>
            <a:r>
              <a:rPr lang="en-US" dirty="0" smtClean="0"/>
              <a:t>0.512 0.640 0.800 1.000 0.800 0.640 0.512 0.410</a:t>
            </a:r>
          </a:p>
          <a:p>
            <a:pPr>
              <a:buNone/>
            </a:pPr>
            <a:r>
              <a:rPr lang="en-US" dirty="0" smtClean="0"/>
              <a:t>0.410 0.512 0.640 0.800 1.000 0.800 0.640 0.512</a:t>
            </a:r>
          </a:p>
          <a:p>
            <a:pPr>
              <a:buNone/>
            </a:pPr>
            <a:r>
              <a:rPr lang="en-US" dirty="0" smtClean="0"/>
              <a:t>0.328 0.410 0.512 0.640 0.800 1.000 0.800 0.640</a:t>
            </a:r>
          </a:p>
          <a:p>
            <a:pPr>
              <a:buNone/>
            </a:pPr>
            <a:r>
              <a:rPr lang="en-US" dirty="0" smtClean="0"/>
              <a:t>0.262 0.328 0.410 0.512 0.640 0.800 1.000 0.800</a:t>
            </a:r>
          </a:p>
          <a:p>
            <a:pPr>
              <a:buNone/>
            </a:pPr>
            <a:r>
              <a:rPr lang="en-US" dirty="0" smtClean="0"/>
              <a:t>0.210 0.262 0.328 0.410 0.512 0.640 0.800 </a:t>
            </a:r>
            <a:r>
              <a:rPr lang="en-US" dirty="0" smtClean="0"/>
              <a:t>1.000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Auto regressive correlation structure with rho=0.8</a:t>
            </a: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8200" y="609600"/>
            <a:ext cx="76962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Data was generated from this true model </a:t>
            </a:r>
            <a:endParaRPr lang="en-US" sz="3200" dirty="0" smtClean="0"/>
          </a:p>
          <a:p>
            <a:pPr>
              <a:buFont typeface="Arial" pitchFamily="34" charset="0"/>
              <a:buChar char="•"/>
            </a:pPr>
            <a:r>
              <a:rPr lang="en-US" sz="3200" dirty="0" smtClean="0"/>
              <a:t> X's </a:t>
            </a:r>
            <a:r>
              <a:rPr lang="en-US" sz="3200" dirty="0" smtClean="0"/>
              <a:t>from a multivariate normal </a:t>
            </a:r>
            <a:r>
              <a:rPr lang="en-US" sz="3200" dirty="0" smtClean="0"/>
              <a:t>model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 smtClean="0"/>
              <a:t> Random </a:t>
            </a:r>
            <a:r>
              <a:rPr lang="en-US" sz="3200" dirty="0" smtClean="0"/>
              <a:t>errors were added with mean 0 and </a:t>
            </a:r>
            <a:r>
              <a:rPr lang="en-US" sz="3200" dirty="0" err="1" smtClean="0"/>
              <a:t>sd</a:t>
            </a:r>
            <a:r>
              <a:rPr lang="en-US" sz="3200" dirty="0" smtClean="0"/>
              <a:t>=3</a:t>
            </a:r>
            <a:endParaRPr lang="en-US" sz="3200" dirty="0" smtClean="0"/>
          </a:p>
          <a:p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Lasso, </a:t>
            </a:r>
            <a:r>
              <a:rPr lang="en-US" sz="3200" dirty="0" err="1" smtClean="0"/>
              <a:t>ADLasso</a:t>
            </a:r>
            <a:r>
              <a:rPr lang="en-US" sz="3200" dirty="0" smtClean="0"/>
              <a:t>, and </a:t>
            </a:r>
            <a:r>
              <a:rPr lang="en-US" sz="3200" dirty="0" smtClean="0"/>
              <a:t>OLS were </a:t>
            </a:r>
            <a:r>
              <a:rPr lang="en-US" sz="3200" dirty="0" smtClean="0"/>
              <a:t>fit. </a:t>
            </a:r>
          </a:p>
          <a:p>
            <a:endParaRPr lang="en-US" sz="3200" dirty="0" smtClean="0"/>
          </a:p>
          <a:p>
            <a:r>
              <a:rPr lang="en-US" sz="3200" dirty="0" smtClean="0"/>
              <a:t>Process repeated </a:t>
            </a:r>
            <a:r>
              <a:rPr lang="en-US" sz="3200" dirty="0" smtClean="0"/>
              <a:t>500 </a:t>
            </a:r>
            <a:r>
              <a:rPr lang="en-US" sz="3200" dirty="0" smtClean="0"/>
              <a:t>times for n=20, 100 </a:t>
            </a:r>
            <a:r>
              <a:rPr lang="en-US" dirty="0" smtClean="0"/>
              <a:t> </a:t>
            </a:r>
            <a:endParaRPr lang="en-US" dirty="0" smtClean="0"/>
          </a:p>
          <a:p>
            <a:endParaRPr lang="en-US" sz="3200" dirty="0" smtClean="0"/>
          </a:p>
          <a:p>
            <a:r>
              <a:rPr lang="en-US" sz="3200" dirty="0" smtClean="0"/>
              <a:t>Average and median </a:t>
            </a:r>
            <a:r>
              <a:rPr lang="en-US" sz="3200" dirty="0" smtClean="0"/>
              <a:t>prediction </a:t>
            </a:r>
            <a:r>
              <a:rPr lang="en-US" sz="3200" dirty="0" smtClean="0"/>
              <a:t>error reported along with whether or not </a:t>
            </a:r>
            <a:r>
              <a:rPr lang="en-US" sz="3200" dirty="0" smtClean="0"/>
              <a:t>correct structure (oracle) was </a:t>
            </a:r>
            <a:r>
              <a:rPr lang="en-US" sz="3200" dirty="0" smtClean="0"/>
              <a:t>selected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/>
              <a:t>n=20</a:t>
            </a:r>
          </a:p>
          <a:p>
            <a:pPr>
              <a:buNone/>
            </a:pPr>
            <a:r>
              <a:rPr lang="en-US" dirty="0" smtClean="0"/>
              <a:t>       </a:t>
            </a:r>
            <a:r>
              <a:rPr lang="en-US" dirty="0" smtClean="0"/>
              <a:t>		 </a:t>
            </a:r>
            <a:r>
              <a:rPr lang="en-US" dirty="0" smtClean="0"/>
              <a:t>Mean </a:t>
            </a:r>
            <a:r>
              <a:rPr lang="en-US" dirty="0" smtClean="0"/>
              <a:t>PE </a:t>
            </a:r>
            <a:r>
              <a:rPr lang="en-US" dirty="0" smtClean="0"/>
              <a:t>   </a:t>
            </a:r>
            <a:r>
              <a:rPr lang="en-US" dirty="0" smtClean="0"/>
              <a:t>	SE 	Median PE 	Oracle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OLS       </a:t>
            </a:r>
            <a:r>
              <a:rPr lang="en-US" dirty="0" smtClean="0"/>
              <a:t>	6.490 		0.218 </a:t>
            </a:r>
            <a:r>
              <a:rPr lang="en-US" dirty="0" smtClean="0"/>
              <a:t>  </a:t>
            </a:r>
            <a:r>
              <a:rPr lang="en-US" dirty="0" smtClean="0"/>
              <a:t>5.357 </a:t>
            </a:r>
            <a:r>
              <a:rPr lang="en-US" dirty="0" smtClean="0"/>
              <a:t> </a:t>
            </a:r>
            <a:r>
              <a:rPr lang="en-US" dirty="0" smtClean="0"/>
              <a:t>		0.000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LASSO     </a:t>
            </a:r>
            <a:r>
              <a:rPr lang="en-US" dirty="0" smtClean="0"/>
              <a:t>	3.136 		0.150 </a:t>
            </a:r>
            <a:r>
              <a:rPr lang="en-US" dirty="0" smtClean="0"/>
              <a:t>  </a:t>
            </a:r>
            <a:r>
              <a:rPr lang="en-US" dirty="0" smtClean="0"/>
              <a:t>2.387 </a:t>
            </a:r>
            <a:r>
              <a:rPr lang="en-US" dirty="0" smtClean="0"/>
              <a:t> </a:t>
            </a:r>
            <a:r>
              <a:rPr lang="en-US" dirty="0" smtClean="0"/>
              <a:t>		0.102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ADLASSO   </a:t>
            </a:r>
            <a:r>
              <a:rPr lang="en-US" dirty="0" smtClean="0"/>
              <a:t>	3.717 		0.151 </a:t>
            </a:r>
            <a:r>
              <a:rPr lang="en-US" dirty="0" smtClean="0"/>
              <a:t>  </a:t>
            </a:r>
            <a:r>
              <a:rPr lang="en-US" dirty="0" smtClean="0"/>
              <a:t>3.000 </a:t>
            </a:r>
            <a:r>
              <a:rPr lang="en-US" dirty="0" smtClean="0"/>
              <a:t> </a:t>
            </a:r>
            <a:r>
              <a:rPr lang="en-US" dirty="0" smtClean="0"/>
              <a:t>		0.112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n=100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        </a:t>
            </a:r>
            <a:r>
              <a:rPr lang="en-US" dirty="0" smtClean="0"/>
              <a:t>		Mean PE </a:t>
            </a:r>
            <a:r>
              <a:rPr lang="en-US" dirty="0" smtClean="0"/>
              <a:t>   </a:t>
            </a:r>
            <a:r>
              <a:rPr lang="en-US" dirty="0" smtClean="0"/>
              <a:t>	SE 	Median PE 	Oracle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OLS       </a:t>
            </a:r>
            <a:r>
              <a:rPr lang="en-US" dirty="0" smtClean="0"/>
              <a:t>	0.760 		0.019 </a:t>
            </a:r>
            <a:r>
              <a:rPr lang="en-US" dirty="0" smtClean="0"/>
              <a:t>  </a:t>
            </a:r>
            <a:r>
              <a:rPr lang="en-US" dirty="0" smtClean="0"/>
              <a:t>0.683 </a:t>
            </a:r>
            <a:r>
              <a:rPr lang="en-US" dirty="0" smtClean="0"/>
              <a:t> </a:t>
            </a:r>
            <a:r>
              <a:rPr lang="en-US" dirty="0" smtClean="0"/>
              <a:t>		0.000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LASSO     </a:t>
            </a:r>
            <a:r>
              <a:rPr lang="en-US" dirty="0" smtClean="0"/>
              <a:t>	0.534 		0.016 </a:t>
            </a:r>
            <a:r>
              <a:rPr lang="en-US" dirty="0" smtClean="0"/>
              <a:t>  </a:t>
            </a:r>
            <a:r>
              <a:rPr lang="en-US" dirty="0" smtClean="0"/>
              <a:t>0.446 </a:t>
            </a:r>
            <a:r>
              <a:rPr lang="en-US" dirty="0" smtClean="0"/>
              <a:t> </a:t>
            </a:r>
            <a:r>
              <a:rPr lang="en-US" dirty="0" smtClean="0"/>
              <a:t>		0.134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ADLASSO   </a:t>
            </a:r>
            <a:r>
              <a:rPr lang="en-US" dirty="0" smtClean="0"/>
              <a:t>	0.539 		0.019 </a:t>
            </a:r>
            <a:r>
              <a:rPr lang="en-US" dirty="0" smtClean="0"/>
              <a:t>  </a:t>
            </a:r>
            <a:r>
              <a:rPr lang="en-US" dirty="0" smtClean="0"/>
              <a:t>0.426 </a:t>
            </a:r>
            <a:r>
              <a:rPr lang="en-US" dirty="0" smtClean="0"/>
              <a:t> </a:t>
            </a:r>
            <a:r>
              <a:rPr lang="en-US" dirty="0" smtClean="0"/>
              <a:t>		0.444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Covered the basics of regularization as well as 5 different penalty choices: Lasso, Ridge, Elastic, Grouped Lasso, and Adaptive Lasso.</a:t>
            </a:r>
          </a:p>
          <a:p>
            <a:r>
              <a:rPr lang="en-US" dirty="0" smtClean="0"/>
              <a:t>We have finished the regularization section and Neal will take over next October 17</a:t>
            </a:r>
            <a:r>
              <a:rPr lang="en-US" baseline="30000" dirty="0" smtClean="0"/>
              <a:t>th</a:t>
            </a:r>
            <a:r>
              <a:rPr lang="en-US" dirty="0" smtClean="0"/>
              <a:t> with an overview of classification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Underfitting</a:t>
            </a:r>
            <a:r>
              <a:rPr lang="en-US" dirty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Overfitting</a:t>
            </a:r>
            <a:endParaRPr lang="en-US" dirty="0"/>
          </a:p>
        </p:txBody>
      </p:sp>
      <p:pic>
        <p:nvPicPr>
          <p:cNvPr id="4" name="Content Placeholder 3" descr="Underfit.Overfit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0" y="1752600"/>
            <a:ext cx="9144000" cy="3442171"/>
          </a:xfrm>
        </p:spPr>
      </p:pic>
      <p:sp>
        <p:nvSpPr>
          <p:cNvPr id="5" name="TextBox 4"/>
          <p:cNvSpPr txBox="1"/>
          <p:nvPr/>
        </p:nvSpPr>
        <p:spPr>
          <a:xfrm>
            <a:off x="304800" y="5334000"/>
            <a:ext cx="2286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High Error that comes from approximating a real life problem by a simpler model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429000" y="5334000"/>
            <a:ext cx="1905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Optimal amount of bias and variance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172200" y="5352871"/>
            <a:ext cx="2514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How much would the function change using a different training data set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Regularization resolves the </a:t>
            </a:r>
            <a:r>
              <a:rPr lang="en-US" dirty="0" err="1" smtClean="0"/>
              <a:t>overfitting</a:t>
            </a:r>
            <a:r>
              <a:rPr lang="en-US" dirty="0" smtClean="0"/>
              <a:t> problem by applying a penalty to coefficients in the loss function, preventing them from too closely matching the training data set.</a:t>
            </a:r>
          </a:p>
          <a:p>
            <a:r>
              <a:rPr lang="en-US" dirty="0" smtClean="0"/>
              <a:t>There are many different regularization penalties that can be applied according to the data type.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reviousMethods.JPG"/>
          <p:cNvPicPr>
            <a:picLocks noChangeAspect="1"/>
          </p:cNvPicPr>
          <p:nvPr/>
        </p:nvPicPr>
        <p:blipFill>
          <a:blip r:embed="rId2" cstate="print"/>
          <a:srcRect t="14307" b="7004"/>
          <a:stretch>
            <a:fillRect/>
          </a:stretch>
        </p:blipFill>
        <p:spPr>
          <a:xfrm>
            <a:off x="457200" y="1524000"/>
            <a:ext cx="8305800" cy="50292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66800" y="587514"/>
            <a:ext cx="4191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Past Penalties</a:t>
            </a: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elastic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14400" y="1524000"/>
            <a:ext cx="6791325" cy="4046588"/>
          </a:xfrm>
        </p:spPr>
      </p:pic>
      <p:sp>
        <p:nvSpPr>
          <p:cNvPr id="5" name="TextBox 4"/>
          <p:cNvSpPr txBox="1"/>
          <p:nvPr/>
        </p:nvSpPr>
        <p:spPr>
          <a:xfrm>
            <a:off x="990600" y="457200"/>
            <a:ext cx="4191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Past Penalties</a:t>
            </a: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Penalties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b="1" dirty="0" smtClean="0"/>
              <a:t>Grouped Lasso</a:t>
            </a:r>
          </a:p>
          <a:p>
            <a:pPr>
              <a:buNone/>
            </a:pPr>
            <a:r>
              <a:rPr lang="en-US" dirty="0" smtClean="0"/>
              <a:t>    Motivation</a:t>
            </a:r>
            <a:r>
              <a:rPr lang="en-US" dirty="0" smtClean="0"/>
              <a:t>: In some problems, the predictors belong to pre-defined groups. In this situation it may be desirable to shrink and select the members of a group together. The grouped Lasso achieves </a:t>
            </a:r>
            <a:r>
              <a:rPr lang="en-US" dirty="0" smtClean="0"/>
              <a:t>this.</a:t>
            </a:r>
          </a:p>
          <a:p>
            <a:pPr>
              <a:buNone/>
            </a:pPr>
            <a:r>
              <a:rPr lang="en-US" dirty="0" smtClean="0"/>
              <a:t>     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ex. Birth weight predicted by the mother’s:</a:t>
            </a:r>
          </a:p>
          <a:p>
            <a:pPr>
              <a:buNone/>
            </a:pPr>
            <a:r>
              <a:rPr lang="en-US" dirty="0" smtClean="0"/>
              <a:t>Age, Age^2, Age^3     Weight, Weight^2, Weight^3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Grouped Lasso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Minimize 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Where</a:t>
            </a:r>
          </a:p>
          <a:p>
            <a:pPr>
              <a:buNone/>
            </a:pP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(Euclidean Norm)</a:t>
            </a:r>
            <a:r>
              <a:rPr lang="en-US" dirty="0" smtClean="0"/>
              <a:t>               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L </a:t>
            </a:r>
            <a:r>
              <a:rPr lang="en-US" dirty="0" smtClean="0"/>
              <a:t>= The number of groups, p = number of predictors in each group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609600" y="2133600"/>
          <a:ext cx="5715000" cy="1111250"/>
        </p:xfrm>
        <a:graphic>
          <a:graphicData uri="http://schemas.openxmlformats.org/presentationml/2006/ole">
            <p:oleObj spid="_x0000_s1026" name="Equation" r:id="rId3" imgW="2222280" imgH="431640" progId="Equation.DSMT4">
              <p:embed/>
            </p:oleObj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833563" y="3429000"/>
          <a:ext cx="5322887" cy="755650"/>
        </p:xfrm>
        <a:graphic>
          <a:graphicData uri="http://schemas.openxmlformats.org/presentationml/2006/ole">
            <p:oleObj spid="_x0000_s1027" name="Equation" r:id="rId4" imgW="2145960" imgH="30456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Grouped Lasso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400" dirty="0" smtClean="0"/>
              <a:t>	</a:t>
            </a:r>
          </a:p>
          <a:p>
            <a:pPr>
              <a:buNone/>
            </a:pP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219200" y="3352800"/>
          <a:ext cx="4419600" cy="1933575"/>
        </p:xfrm>
        <a:graphic>
          <a:graphicData uri="http://schemas.openxmlformats.org/presentationml/2006/ole">
            <p:oleObj spid="_x0000_s2051" name="Equation" r:id="rId4" imgW="2031840" imgH="888840" progId="Equation.DSMT4">
              <p:embed/>
            </p:oleObj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5130800" y="2336800"/>
          <a:ext cx="914400" cy="198438"/>
        </p:xfrm>
        <a:graphic>
          <a:graphicData uri="http://schemas.openxmlformats.org/presentationml/2006/ole">
            <p:oleObj spid="_x0000_s2053" name="Equation" r:id="rId5" imgW="914400" imgH="198720" progId="Equation.DSMT4">
              <p:embed/>
            </p:oleObj>
          </a:graphicData>
        </a:graphic>
      </p:graphicFrame>
      <p:cxnSp>
        <p:nvCxnSpPr>
          <p:cNvPr id="11" name="Straight Connector 10"/>
          <p:cNvCxnSpPr/>
          <p:nvPr/>
        </p:nvCxnSpPr>
        <p:spPr>
          <a:xfrm>
            <a:off x="1143000" y="3810000"/>
            <a:ext cx="0" cy="14478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143000" y="5257800"/>
            <a:ext cx="1524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143000" y="3810000"/>
            <a:ext cx="1524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286000" y="3276600"/>
            <a:ext cx="0" cy="19812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3886200" y="3276600"/>
            <a:ext cx="0" cy="19812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43" name="Object 42"/>
          <p:cNvGraphicFramePr>
            <a:graphicFrameLocks noChangeAspect="1"/>
          </p:cNvGraphicFramePr>
          <p:nvPr/>
        </p:nvGraphicFramePr>
        <p:xfrm>
          <a:off x="1447800" y="2743200"/>
          <a:ext cx="457200" cy="685800"/>
        </p:xfrm>
        <a:graphic>
          <a:graphicData uri="http://schemas.openxmlformats.org/presentationml/2006/ole">
            <p:oleObj spid="_x0000_s2054" name="Equation" r:id="rId6" imgW="152280" imgH="228600" progId="Equation.DSMT4">
              <p:embed/>
            </p:oleObj>
          </a:graphicData>
        </a:graphic>
      </p:graphicFrame>
      <p:graphicFrame>
        <p:nvGraphicFramePr>
          <p:cNvPr id="44" name="Object 43"/>
          <p:cNvGraphicFramePr>
            <a:graphicFrameLocks noChangeAspect="1"/>
          </p:cNvGraphicFramePr>
          <p:nvPr/>
        </p:nvGraphicFramePr>
        <p:xfrm>
          <a:off x="2971800" y="2795954"/>
          <a:ext cx="457200" cy="633046"/>
        </p:xfrm>
        <a:graphic>
          <a:graphicData uri="http://schemas.openxmlformats.org/presentationml/2006/ole">
            <p:oleObj spid="_x0000_s2055" name="Equation" r:id="rId7" imgW="164880" imgH="228600" progId="Equation.DSMT4">
              <p:embed/>
            </p:oleObj>
          </a:graphicData>
        </a:graphic>
      </p:graphicFrame>
      <p:graphicFrame>
        <p:nvGraphicFramePr>
          <p:cNvPr id="45" name="Object 44"/>
          <p:cNvGraphicFramePr>
            <a:graphicFrameLocks noChangeAspect="1"/>
          </p:cNvGraphicFramePr>
          <p:nvPr/>
        </p:nvGraphicFramePr>
        <p:xfrm>
          <a:off x="4724400" y="2795954"/>
          <a:ext cx="457200" cy="633046"/>
        </p:xfrm>
        <a:graphic>
          <a:graphicData uri="http://schemas.openxmlformats.org/presentationml/2006/ole">
            <p:oleObj spid="_x0000_s2056" name="Equation" r:id="rId8" imgW="164880" imgH="228600" progId="Equation.DSMT4">
              <p:embed/>
            </p:oleObj>
          </a:graphicData>
        </a:graphic>
      </p:graphicFrame>
      <p:graphicFrame>
        <p:nvGraphicFramePr>
          <p:cNvPr id="2057" name="Object 9"/>
          <p:cNvGraphicFramePr>
            <a:graphicFrameLocks noChangeAspect="1"/>
          </p:cNvGraphicFramePr>
          <p:nvPr/>
        </p:nvGraphicFramePr>
        <p:xfrm>
          <a:off x="6019800" y="4191000"/>
          <a:ext cx="533400" cy="608013"/>
        </p:xfrm>
        <a:graphic>
          <a:graphicData uri="http://schemas.openxmlformats.org/presentationml/2006/ole">
            <p:oleObj spid="_x0000_s2057" name="Equation" r:id="rId9" imgW="114120" imgH="126720" progId="Equation.DSMT4">
              <p:embed/>
            </p:oleObj>
          </a:graphicData>
        </a:graphic>
      </p:graphicFrame>
      <p:cxnSp>
        <p:nvCxnSpPr>
          <p:cNvPr id="50" name="Straight Connector 49"/>
          <p:cNvCxnSpPr/>
          <p:nvPr/>
        </p:nvCxnSpPr>
        <p:spPr>
          <a:xfrm>
            <a:off x="5791200" y="3810000"/>
            <a:ext cx="0" cy="14478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5638800" y="5257800"/>
            <a:ext cx="1524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5638800" y="3810000"/>
            <a:ext cx="1524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46" name="Object 2"/>
          <p:cNvGraphicFramePr>
            <a:graphicFrameLocks noChangeAspect="1"/>
          </p:cNvGraphicFramePr>
          <p:nvPr/>
        </p:nvGraphicFramePr>
        <p:xfrm>
          <a:off x="7162800" y="2819400"/>
          <a:ext cx="385763" cy="3581400"/>
        </p:xfrm>
        <a:graphic>
          <a:graphicData uri="http://schemas.openxmlformats.org/presentationml/2006/ole">
            <p:oleObj spid="_x0000_s2060" name="Equation" r:id="rId10" imgW="228600" imgH="2260440" progId="Equation.DSMT4">
              <p:embed/>
            </p:oleObj>
          </a:graphicData>
        </a:graphic>
      </p:graphicFrame>
      <p:cxnSp>
        <p:nvCxnSpPr>
          <p:cNvPr id="53" name="Straight Connector 52"/>
          <p:cNvCxnSpPr/>
          <p:nvPr/>
        </p:nvCxnSpPr>
        <p:spPr>
          <a:xfrm>
            <a:off x="7010400" y="3200400"/>
            <a:ext cx="0" cy="2819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H="1">
            <a:off x="7010400" y="6019800"/>
            <a:ext cx="1524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>
            <a:off x="7010400" y="3200400"/>
            <a:ext cx="1524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7696200" y="3200400"/>
            <a:ext cx="0" cy="2819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H="1">
            <a:off x="7543800" y="6019800"/>
            <a:ext cx="1524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H="1">
            <a:off x="7543800" y="3200400"/>
            <a:ext cx="1524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1066800" y="1371600"/>
            <a:ext cx="6858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400" dirty="0" smtClean="0"/>
              <a:t>Group Lasso </a:t>
            </a:r>
            <a:r>
              <a:rPr lang="en-US" sz="2400" dirty="0" smtClean="0"/>
              <a:t>uses a similar  </a:t>
            </a:r>
            <a:r>
              <a:rPr lang="en-US" sz="2400" dirty="0" smtClean="0"/>
              <a:t>penalty </a:t>
            </a:r>
            <a:r>
              <a:rPr lang="en-US" sz="2400" dirty="0" smtClean="0"/>
              <a:t>to Lasso but now instead of penalizing one coefficient, it penalizes a group of coefficients</a:t>
            </a:r>
            <a:endParaRPr lang="en-US" sz="2400" dirty="0" smtClean="0"/>
          </a:p>
        </p:txBody>
      </p:sp>
      <p:graphicFrame>
        <p:nvGraphicFramePr>
          <p:cNvPr id="2061" name="Object 13"/>
          <p:cNvGraphicFramePr>
            <a:graphicFrameLocks noChangeAspect="1"/>
          </p:cNvGraphicFramePr>
          <p:nvPr/>
        </p:nvGraphicFramePr>
        <p:xfrm>
          <a:off x="1143000" y="5791200"/>
          <a:ext cx="3811588" cy="723900"/>
        </p:xfrm>
        <a:graphic>
          <a:graphicData uri="http://schemas.openxmlformats.org/presentationml/2006/ole">
            <p:oleObj spid="_x0000_s2061" name="Equation" r:id="rId11" imgW="1536480" imgH="29196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2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3979</TotalTime>
  <Words>674</Words>
  <Application>Microsoft Office PowerPoint</Application>
  <PresentationFormat>On-screen Show (4:3)</PresentationFormat>
  <Paragraphs>132</Paragraphs>
  <Slides>24</Slides>
  <Notes>8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Office Theme</vt:lpstr>
      <vt:lpstr>MathType 6.0 Equation</vt:lpstr>
      <vt:lpstr>Equation</vt:lpstr>
      <vt:lpstr>Comparison of Regularization Penalties Pt.2</vt:lpstr>
      <vt:lpstr>Review</vt:lpstr>
      <vt:lpstr>Underfitting vs Overfitting</vt:lpstr>
      <vt:lpstr>Review cont.</vt:lpstr>
      <vt:lpstr>Slide 5</vt:lpstr>
      <vt:lpstr>Slide 6</vt:lpstr>
      <vt:lpstr>Additional Penalties</vt:lpstr>
      <vt:lpstr>Grouped Lasso</vt:lpstr>
      <vt:lpstr>Grouped Lasso</vt:lpstr>
      <vt:lpstr>Example-Group Lasso</vt:lpstr>
      <vt:lpstr>Data Structure</vt:lpstr>
      <vt:lpstr>Slide 12</vt:lpstr>
      <vt:lpstr>Slide 13</vt:lpstr>
      <vt:lpstr>Slide 14</vt:lpstr>
      <vt:lpstr>Slide 15</vt:lpstr>
      <vt:lpstr>Other Penalties</vt:lpstr>
      <vt:lpstr>Adaptive Lasso</vt:lpstr>
      <vt:lpstr>How it works</vt:lpstr>
      <vt:lpstr>Slide 19</vt:lpstr>
      <vt:lpstr>Simulation</vt:lpstr>
      <vt:lpstr>Correlation of X’s</vt:lpstr>
      <vt:lpstr>Slide 22</vt:lpstr>
      <vt:lpstr>Simulation Results</vt:lpstr>
      <vt:lpstr>Summary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Comparison of Regularization Penalties Pt.2</dc:title>
  <dc:creator>Will</dc:creator>
  <cp:lastModifiedBy>Will</cp:lastModifiedBy>
  <cp:revision>126</cp:revision>
  <dcterms:created xsi:type="dcterms:W3CDTF">2014-09-30T18:00:19Z</dcterms:created>
  <dcterms:modified xsi:type="dcterms:W3CDTF">2014-10-03T14:54:28Z</dcterms:modified>
</cp:coreProperties>
</file>