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59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0075-E90C-4820-AF81-59118D5597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1BAA7-3CCF-4F1C-82A0-DBF082486A3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Neuron Timestamp</a:t>
          </a:r>
          <a:endParaRPr lang="en-US" dirty="0"/>
        </a:p>
      </dgm:t>
    </dgm:pt>
    <dgm:pt modelId="{48530506-6671-47CE-96BB-DB6C7FC59ADD}" type="parTrans" cxnId="{8AC54901-A91E-45B6-8F3A-1CC0B1354047}">
      <dgm:prSet/>
      <dgm:spPr/>
      <dgm:t>
        <a:bodyPr/>
        <a:lstStyle/>
        <a:p>
          <a:endParaRPr lang="en-US"/>
        </a:p>
      </dgm:t>
    </dgm:pt>
    <dgm:pt modelId="{F26E7661-8FB9-49C0-B0AE-405FB4E613F3}" type="sibTrans" cxnId="{8AC54901-A91E-45B6-8F3A-1CC0B1354047}">
      <dgm:prSet/>
      <dgm:spPr/>
      <dgm:t>
        <a:bodyPr/>
        <a:lstStyle/>
        <a:p>
          <a:endParaRPr lang="en-US"/>
        </a:p>
      </dgm:t>
    </dgm:pt>
    <dgm:pt modelId="{65D91575-8F57-4927-81A6-301D055EAAC8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Neuron Location</a:t>
          </a:r>
          <a:endParaRPr lang="en-US" dirty="0"/>
        </a:p>
      </dgm:t>
    </dgm:pt>
    <dgm:pt modelId="{ED1A20F0-F69C-44AC-80A8-DE7DF70E652A}" type="parTrans" cxnId="{954F48B2-A476-4503-A646-D58D13D725C7}">
      <dgm:prSet/>
      <dgm:spPr/>
      <dgm:t>
        <a:bodyPr/>
        <a:lstStyle/>
        <a:p>
          <a:endParaRPr lang="en-US"/>
        </a:p>
      </dgm:t>
    </dgm:pt>
    <dgm:pt modelId="{D5008C4B-4186-49D8-9802-575B31575D6B}" type="sibTrans" cxnId="{954F48B2-A476-4503-A646-D58D13D725C7}">
      <dgm:prSet/>
      <dgm:spPr/>
      <dgm:t>
        <a:bodyPr/>
        <a:lstStyle/>
        <a:p>
          <a:endParaRPr lang="en-US"/>
        </a:p>
      </dgm:t>
    </dgm:pt>
    <dgm:pt modelId="{286341D1-C451-409B-BA6B-398C5584609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Movement Timestamp </a:t>
          </a:r>
          <a:endParaRPr lang="en-US" dirty="0"/>
        </a:p>
      </dgm:t>
    </dgm:pt>
    <dgm:pt modelId="{C7CE510C-B95F-43EF-B49B-A437FB049116}" type="parTrans" cxnId="{366E5CB7-C7E2-4C9D-AF63-73F062EF0AC5}">
      <dgm:prSet/>
      <dgm:spPr/>
      <dgm:t>
        <a:bodyPr/>
        <a:lstStyle/>
        <a:p>
          <a:endParaRPr lang="en-US"/>
        </a:p>
      </dgm:t>
    </dgm:pt>
    <dgm:pt modelId="{434E65FA-931D-4941-AA22-0D1A11E8E00C}" type="sibTrans" cxnId="{366E5CB7-C7E2-4C9D-AF63-73F062EF0AC5}">
      <dgm:prSet/>
      <dgm:spPr/>
      <dgm:t>
        <a:bodyPr/>
        <a:lstStyle/>
        <a:p>
          <a:endParaRPr lang="en-US"/>
        </a:p>
      </dgm:t>
    </dgm:pt>
    <dgm:pt modelId="{68DE44DD-F790-4EBD-BDE3-0B884274E96D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Joystick Position</a:t>
          </a:r>
          <a:endParaRPr lang="en-US" dirty="0"/>
        </a:p>
      </dgm:t>
    </dgm:pt>
    <dgm:pt modelId="{4D90DA21-7FD9-4817-8288-E6D568ED975A}" type="parTrans" cxnId="{71B2E3C1-599A-46FB-B803-1485C23ED9F0}">
      <dgm:prSet/>
      <dgm:spPr/>
      <dgm:t>
        <a:bodyPr/>
        <a:lstStyle/>
        <a:p>
          <a:endParaRPr lang="en-US"/>
        </a:p>
      </dgm:t>
    </dgm:pt>
    <dgm:pt modelId="{5EFCD5C7-F391-44B6-8C05-F226A24F0949}" type="sibTrans" cxnId="{71B2E3C1-599A-46FB-B803-1485C23ED9F0}">
      <dgm:prSet/>
      <dgm:spPr/>
      <dgm:t>
        <a:bodyPr/>
        <a:lstStyle/>
        <a:p>
          <a:endParaRPr lang="en-US"/>
        </a:p>
      </dgm:t>
    </dgm:pt>
    <dgm:pt modelId="{888D5BCE-0F2C-4D84-AB53-9B7553313363}" type="pres">
      <dgm:prSet presAssocID="{F1B90075-E90C-4820-AF81-59118D5597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ACF6F-71D6-4D7D-BD04-A7F836FDE160}" type="pres">
      <dgm:prSet presAssocID="{4D21BAA7-3CCF-4F1C-82A0-DBF082486A3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0D02F-3E84-497B-8062-439079E91FA0}" type="pres">
      <dgm:prSet presAssocID="{F26E7661-8FB9-49C0-B0AE-405FB4E613F3}" presName="sibTrans" presStyleCnt="0"/>
      <dgm:spPr/>
    </dgm:pt>
    <dgm:pt modelId="{F20CD1AF-3478-443F-8A56-138F125A4939}" type="pres">
      <dgm:prSet presAssocID="{65D91575-8F57-4927-81A6-301D055EAA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B7444-A325-4858-B28A-9FD241E54ECA}" type="pres">
      <dgm:prSet presAssocID="{D5008C4B-4186-49D8-9802-575B31575D6B}" presName="sibTrans" presStyleCnt="0"/>
      <dgm:spPr/>
    </dgm:pt>
    <dgm:pt modelId="{DC2FBF3D-E60E-4A44-B8DB-C8F0DE70797B}" type="pres">
      <dgm:prSet presAssocID="{286341D1-C451-409B-BA6B-398C5584609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E4D25-8CBE-4E30-ABB6-664EA8B22FF9}" type="pres">
      <dgm:prSet presAssocID="{434E65FA-931D-4941-AA22-0D1A11E8E00C}" presName="sibTrans" presStyleCnt="0"/>
      <dgm:spPr/>
    </dgm:pt>
    <dgm:pt modelId="{D7D74F44-97AC-40E0-943F-455EC5F3BA17}" type="pres">
      <dgm:prSet presAssocID="{68DE44DD-F790-4EBD-BDE3-0B884274E9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3E4B29-2BA5-42AD-9FC9-E384C1D3EB0E}" type="presOf" srcId="{4D21BAA7-3CCF-4F1C-82A0-DBF082486A3B}" destId="{756ACF6F-71D6-4D7D-BD04-A7F836FDE160}" srcOrd="0" destOrd="0" presId="urn:microsoft.com/office/officeart/2005/8/layout/default"/>
    <dgm:cxn modelId="{8AC54901-A91E-45B6-8F3A-1CC0B1354047}" srcId="{F1B90075-E90C-4820-AF81-59118D55976E}" destId="{4D21BAA7-3CCF-4F1C-82A0-DBF082486A3B}" srcOrd="0" destOrd="0" parTransId="{48530506-6671-47CE-96BB-DB6C7FC59ADD}" sibTransId="{F26E7661-8FB9-49C0-B0AE-405FB4E613F3}"/>
    <dgm:cxn modelId="{366E5CB7-C7E2-4C9D-AF63-73F062EF0AC5}" srcId="{F1B90075-E90C-4820-AF81-59118D55976E}" destId="{286341D1-C451-409B-BA6B-398C55846090}" srcOrd="2" destOrd="0" parTransId="{C7CE510C-B95F-43EF-B49B-A437FB049116}" sibTransId="{434E65FA-931D-4941-AA22-0D1A11E8E00C}"/>
    <dgm:cxn modelId="{954F48B2-A476-4503-A646-D58D13D725C7}" srcId="{F1B90075-E90C-4820-AF81-59118D55976E}" destId="{65D91575-8F57-4927-81A6-301D055EAAC8}" srcOrd="1" destOrd="0" parTransId="{ED1A20F0-F69C-44AC-80A8-DE7DF70E652A}" sibTransId="{D5008C4B-4186-49D8-9802-575B31575D6B}"/>
    <dgm:cxn modelId="{DE9CCEDC-6FAF-435C-A74C-F8ED65376E04}" type="presOf" srcId="{68DE44DD-F790-4EBD-BDE3-0B884274E96D}" destId="{D7D74F44-97AC-40E0-943F-455EC5F3BA17}" srcOrd="0" destOrd="0" presId="urn:microsoft.com/office/officeart/2005/8/layout/default"/>
    <dgm:cxn modelId="{C923BC7C-628A-4598-9D2E-4C5DC1DBDD38}" type="presOf" srcId="{65D91575-8F57-4927-81A6-301D055EAAC8}" destId="{F20CD1AF-3478-443F-8A56-138F125A4939}" srcOrd="0" destOrd="0" presId="urn:microsoft.com/office/officeart/2005/8/layout/default"/>
    <dgm:cxn modelId="{71B2E3C1-599A-46FB-B803-1485C23ED9F0}" srcId="{F1B90075-E90C-4820-AF81-59118D55976E}" destId="{68DE44DD-F790-4EBD-BDE3-0B884274E96D}" srcOrd="3" destOrd="0" parTransId="{4D90DA21-7FD9-4817-8288-E6D568ED975A}" sibTransId="{5EFCD5C7-F391-44B6-8C05-F226A24F0949}"/>
    <dgm:cxn modelId="{927C04CB-C32E-4881-89DF-6B875734BD5E}" type="presOf" srcId="{286341D1-C451-409B-BA6B-398C55846090}" destId="{DC2FBF3D-E60E-4A44-B8DB-C8F0DE70797B}" srcOrd="0" destOrd="0" presId="urn:microsoft.com/office/officeart/2005/8/layout/default"/>
    <dgm:cxn modelId="{E7FCC440-3E9D-44BD-83BE-3AEE3F28A7FF}" type="presOf" srcId="{F1B90075-E90C-4820-AF81-59118D55976E}" destId="{888D5BCE-0F2C-4D84-AB53-9B7553313363}" srcOrd="0" destOrd="0" presId="urn:microsoft.com/office/officeart/2005/8/layout/default"/>
    <dgm:cxn modelId="{D3F636CA-71D3-469F-AC23-8B9526A6DDF2}" type="presParOf" srcId="{888D5BCE-0F2C-4D84-AB53-9B7553313363}" destId="{756ACF6F-71D6-4D7D-BD04-A7F836FDE160}" srcOrd="0" destOrd="0" presId="urn:microsoft.com/office/officeart/2005/8/layout/default"/>
    <dgm:cxn modelId="{CD636BEB-9EB2-4688-8B09-7AF4818188C3}" type="presParOf" srcId="{888D5BCE-0F2C-4D84-AB53-9B7553313363}" destId="{C3D0D02F-3E84-497B-8062-439079E91FA0}" srcOrd="1" destOrd="0" presId="urn:microsoft.com/office/officeart/2005/8/layout/default"/>
    <dgm:cxn modelId="{BEB6E11F-F393-4A36-9A5E-206946B920DB}" type="presParOf" srcId="{888D5BCE-0F2C-4D84-AB53-9B7553313363}" destId="{F20CD1AF-3478-443F-8A56-138F125A4939}" srcOrd="2" destOrd="0" presId="urn:microsoft.com/office/officeart/2005/8/layout/default"/>
    <dgm:cxn modelId="{B53276B4-1B56-42EE-B57F-6333E08F9BC9}" type="presParOf" srcId="{888D5BCE-0F2C-4D84-AB53-9B7553313363}" destId="{960B7444-A325-4858-B28A-9FD241E54ECA}" srcOrd="3" destOrd="0" presId="urn:microsoft.com/office/officeart/2005/8/layout/default"/>
    <dgm:cxn modelId="{BCF11CA1-C9F4-409B-835A-86D880B4DB3F}" type="presParOf" srcId="{888D5BCE-0F2C-4D84-AB53-9B7553313363}" destId="{DC2FBF3D-E60E-4A44-B8DB-C8F0DE70797B}" srcOrd="4" destOrd="0" presId="urn:microsoft.com/office/officeart/2005/8/layout/default"/>
    <dgm:cxn modelId="{8482AC6A-1E63-4A50-AB04-3AADFB7D6610}" type="presParOf" srcId="{888D5BCE-0F2C-4D84-AB53-9B7553313363}" destId="{245E4D25-8CBE-4E30-ABB6-664EA8B22FF9}" srcOrd="5" destOrd="0" presId="urn:microsoft.com/office/officeart/2005/8/layout/default"/>
    <dgm:cxn modelId="{CBC90AB8-5524-4FFE-AC1E-9B36EA1FFF6B}" type="presParOf" srcId="{888D5BCE-0F2C-4D84-AB53-9B7553313363}" destId="{D7D74F44-97AC-40E0-943F-455EC5F3BA1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CF6F-71D6-4D7D-BD04-A7F836FDE160}">
      <dsp:nvSpPr>
        <dsp:cNvPr id="0" name=""/>
        <dsp:cNvSpPr/>
      </dsp:nvSpPr>
      <dsp:spPr>
        <a:xfrm>
          <a:off x="734" y="711254"/>
          <a:ext cx="2864119" cy="1718471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Neuron Timestamp</a:t>
          </a:r>
          <a:endParaRPr lang="en-US" sz="4400" kern="1200" dirty="0"/>
        </a:p>
      </dsp:txBody>
      <dsp:txXfrm>
        <a:off x="734" y="711254"/>
        <a:ext cx="2864119" cy="1718471"/>
      </dsp:txXfrm>
    </dsp:sp>
    <dsp:sp modelId="{F20CD1AF-3478-443F-8A56-138F125A4939}">
      <dsp:nvSpPr>
        <dsp:cNvPr id="0" name=""/>
        <dsp:cNvSpPr/>
      </dsp:nvSpPr>
      <dsp:spPr>
        <a:xfrm>
          <a:off x="3151265" y="711254"/>
          <a:ext cx="2864119" cy="1718471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Neuron Location</a:t>
          </a:r>
          <a:endParaRPr lang="en-US" sz="4400" kern="1200" dirty="0"/>
        </a:p>
      </dsp:txBody>
      <dsp:txXfrm>
        <a:off x="3151265" y="711254"/>
        <a:ext cx="2864119" cy="1718471"/>
      </dsp:txXfrm>
    </dsp:sp>
    <dsp:sp modelId="{DC2FBF3D-E60E-4A44-B8DB-C8F0DE70797B}">
      <dsp:nvSpPr>
        <dsp:cNvPr id="0" name=""/>
        <dsp:cNvSpPr/>
      </dsp:nvSpPr>
      <dsp:spPr>
        <a:xfrm>
          <a:off x="734" y="2716138"/>
          <a:ext cx="2864119" cy="1718471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Movement Timestamp </a:t>
          </a:r>
          <a:endParaRPr lang="en-US" sz="4400" kern="1200" dirty="0"/>
        </a:p>
      </dsp:txBody>
      <dsp:txXfrm>
        <a:off x="734" y="2716138"/>
        <a:ext cx="2864119" cy="1718471"/>
      </dsp:txXfrm>
    </dsp:sp>
    <dsp:sp modelId="{D7D74F44-97AC-40E0-943F-455EC5F3BA17}">
      <dsp:nvSpPr>
        <dsp:cNvPr id="0" name=""/>
        <dsp:cNvSpPr/>
      </dsp:nvSpPr>
      <dsp:spPr>
        <a:xfrm>
          <a:off x="3151265" y="2716138"/>
          <a:ext cx="2864119" cy="1718471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Joystick Position</a:t>
          </a:r>
          <a:endParaRPr lang="en-US" sz="4400" kern="1200" dirty="0"/>
        </a:p>
      </dsp:txBody>
      <dsp:txXfrm>
        <a:off x="3151265" y="2716138"/>
        <a:ext cx="2864119" cy="17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12AA-8D1F-4CD8-8AB9-5926F07067D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0099-385A-4377-81B4-F19FE75C7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961" y="207281"/>
            <a:ext cx="9144000" cy="2387600"/>
          </a:xfrm>
        </p:spPr>
        <p:txBody>
          <a:bodyPr/>
          <a:lstStyle/>
          <a:p>
            <a:r>
              <a:rPr lang="en-US" dirty="0" smtClean="0"/>
              <a:t>Transforming thoughts in 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961" y="2794714"/>
            <a:ext cx="9144000" cy="602702"/>
          </a:xfrm>
        </p:spPr>
        <p:txBody>
          <a:bodyPr/>
          <a:lstStyle/>
          <a:p>
            <a:r>
              <a:rPr lang="en-US" dirty="0" smtClean="0"/>
              <a:t>Intra- and inter-area neural computations that lead to movement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9"/>
          <a:stretch/>
        </p:blipFill>
        <p:spPr>
          <a:xfrm>
            <a:off x="2057400" y="3715857"/>
            <a:ext cx="3191741" cy="282401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987193" y="4612718"/>
            <a:ext cx="1447800" cy="6026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arrows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2"/>
          <a:stretch/>
        </p:blipFill>
        <p:spPr bwMode="auto">
          <a:xfrm>
            <a:off x="8244278" y="3397416"/>
            <a:ext cx="3054639" cy="30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69273" y="3516024"/>
            <a:ext cx="1988127" cy="1166812"/>
          </a:xfrm>
          <a:prstGeom prst="cloudCallout">
            <a:avLst>
              <a:gd name="adj1" fmla="val 47808"/>
              <a:gd name="adj2" fmla="val 666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4073" y="3900055"/>
            <a:ext cx="131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Hmmmm</a:t>
            </a:r>
            <a:r>
              <a:rPr lang="en-US" dirty="0" smtClean="0">
                <a:solidFill>
                  <a:schemeClr val="bg1"/>
                </a:solidFill>
              </a:rPr>
              <a:t>….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8922" y="353290"/>
            <a:ext cx="240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12: </a:t>
            </a:r>
            <a:r>
              <a:rPr lang="en-US" b="1" dirty="0" err="1" smtClean="0"/>
              <a:t>ChemeHack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54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71" y="1825624"/>
            <a:ext cx="7523831" cy="310583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Predict </a:t>
            </a:r>
            <a:r>
              <a:rPr lang="en-US" sz="2400" dirty="0" smtClean="0"/>
              <a:t>action behavior </a:t>
            </a:r>
            <a:r>
              <a:rPr lang="en-US" sz="2400" dirty="0"/>
              <a:t>using neuron </a:t>
            </a:r>
            <a:r>
              <a:rPr lang="en-US" sz="2400" dirty="0" smtClean="0"/>
              <a:t>firing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Cluster neurons activity/no activity</a:t>
            </a:r>
          </a:p>
          <a:p>
            <a:pPr>
              <a:lnSpc>
                <a:spcPct val="250000"/>
              </a:lnSpc>
            </a:pPr>
            <a:r>
              <a:rPr lang="en-US" sz="2400" dirty="0" smtClean="0"/>
              <a:t>Cortex firing density is lower than striatum firing</a:t>
            </a:r>
          </a:p>
          <a:p>
            <a:pPr marL="0" indent="0">
              <a:lnSpc>
                <a:spcPct val="250000"/>
              </a:lnSpc>
              <a:buNone/>
            </a:pPr>
            <a:endParaRPr lang="en-US" sz="2400" dirty="0" smtClean="0"/>
          </a:p>
          <a:p>
            <a:pPr>
              <a:lnSpc>
                <a:spcPct val="250000"/>
              </a:lnSpc>
            </a:pPr>
            <a:endParaRPr lang="en-US" sz="2400" dirty="0" smtClean="0"/>
          </a:p>
          <a:p>
            <a:pPr>
              <a:lnSpc>
                <a:spcPct val="250000"/>
              </a:lnSpc>
            </a:pPr>
            <a:endParaRPr lang="en-US" sz="2400" dirty="0" smtClean="0"/>
          </a:p>
          <a:p>
            <a:pPr>
              <a:lnSpc>
                <a:spcPct val="250000"/>
              </a:lnSpc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"/>
          <a:stretch/>
        </p:blipFill>
        <p:spPr>
          <a:xfrm>
            <a:off x="7474559" y="3516486"/>
            <a:ext cx="4482009" cy="2948453"/>
          </a:xfrm>
          <a:prstGeom prst="rect">
            <a:avLst/>
          </a:prstGeom>
        </p:spPr>
      </p:pic>
      <p:pic>
        <p:nvPicPr>
          <p:cNvPr id="5" name="Picture 2" descr="01_raster_30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9" b="10770"/>
          <a:stretch/>
        </p:blipFill>
        <p:spPr bwMode="auto">
          <a:xfrm>
            <a:off x="7098384" y="49328"/>
            <a:ext cx="4883410" cy="35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Right Arrow 8"/>
          <p:cNvSpPr/>
          <p:nvPr/>
        </p:nvSpPr>
        <p:spPr>
          <a:xfrm>
            <a:off x="7971046" y="2806262"/>
            <a:ext cx="1015299" cy="196753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0800000">
            <a:off x="10280168" y="2687236"/>
            <a:ext cx="1015299" cy="196753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176" y="2950346"/>
            <a:ext cx="5228370" cy="22292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Relating neuron firing to multidirectional movement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Influence of rewards on action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Effect of long term memory on behavior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100" name="Picture 4" descr="Image result for up down left right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78" y="779243"/>
            <a:ext cx="2970241" cy="28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536" y="4289961"/>
            <a:ext cx="1739843" cy="21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Left Arrow 4"/>
          <p:cNvSpPr/>
          <p:nvPr/>
        </p:nvSpPr>
        <p:spPr>
          <a:xfrm rot="10800000">
            <a:off x="6835929" y="2895179"/>
            <a:ext cx="1317997" cy="2339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164234"/>
            <a:ext cx="10515600" cy="1325563"/>
          </a:xfrm>
        </p:spPr>
        <p:txBody>
          <a:bodyPr/>
          <a:lstStyle/>
          <a:p>
            <a:r>
              <a:rPr lang="en-US" b="1" dirty="0" smtClean="0"/>
              <a:t>Neurons and activity</a:t>
            </a:r>
            <a:endParaRPr lang="en-US" b="1" dirty="0"/>
          </a:p>
        </p:txBody>
      </p:sp>
      <p:pic>
        <p:nvPicPr>
          <p:cNvPr id="2050" name="Picture 2" descr="Image result for neurons carto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83" y="1628670"/>
            <a:ext cx="6685540" cy="45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1727" y="1867194"/>
            <a:ext cx="4675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Electrically </a:t>
            </a:r>
            <a:r>
              <a:rPr lang="en-US" sz="2000" dirty="0"/>
              <a:t>excitable cell that receives, processes, and transmits information through electrical and chemical </a:t>
            </a:r>
            <a:r>
              <a:rPr lang="en-US" sz="2000" dirty="0" smtClean="0"/>
              <a:t>signals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Neurons connect to each other to form neural network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Rate of firing of neurons depends on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activity activates different part of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88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69" y="200386"/>
            <a:ext cx="5750512" cy="2600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681" y="386572"/>
            <a:ext cx="10515600" cy="1325563"/>
          </a:xfrm>
        </p:spPr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Yttri</a:t>
            </a:r>
            <a:r>
              <a:rPr lang="en-US" b="1" dirty="0" smtClean="0"/>
              <a:t>” Dataset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6197882"/>
              </p:ext>
            </p:extLst>
          </p:nvPr>
        </p:nvGraphicFramePr>
        <p:xfrm>
          <a:off x="288509" y="1712135"/>
          <a:ext cx="6016120" cy="514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mouse brain striat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93" y="3259455"/>
            <a:ext cx="4747625" cy="31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2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"/>
          <a:stretch/>
        </p:blipFill>
        <p:spPr>
          <a:xfrm>
            <a:off x="6421423" y="3578471"/>
            <a:ext cx="4482009" cy="2948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3074" name="Picture 2" descr="01_raster_30H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0"/>
          <a:stretch/>
        </p:blipFill>
        <p:spPr bwMode="auto">
          <a:xfrm>
            <a:off x="6045247" y="111313"/>
            <a:ext cx="5308553" cy="35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2227" y="2764308"/>
            <a:ext cx="267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Reaches Data (Movement)</a:t>
            </a:r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 rot="16200000">
            <a:off x="2799649" y="2561169"/>
            <a:ext cx="381523" cy="3417961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3218" y="4645889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9506" y="4645889"/>
            <a:ext cx="167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Non-Movement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2"/>
          </p:cNvCxnSpPr>
          <p:nvPr/>
        </p:nvCxnSpPr>
        <p:spPr>
          <a:xfrm>
            <a:off x="2987721" y="3133640"/>
            <a:ext cx="2690" cy="9457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7887" y="6526924"/>
            <a:ext cx="113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</a:t>
            </a:r>
            <a:r>
              <a:rPr lang="en-US" sz="1400" dirty="0" err="1" smtClean="0"/>
              <a:t>ms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127768" y="365125"/>
            <a:ext cx="592784" cy="6035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19984" y="365125"/>
            <a:ext cx="592784" cy="6035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59385" y="365124"/>
            <a:ext cx="1521594" cy="60356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083484"/>
              </p:ext>
            </p:extLst>
          </p:nvPr>
        </p:nvGraphicFramePr>
        <p:xfrm>
          <a:off x="321092" y="1870421"/>
          <a:ext cx="5751078" cy="159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72">
                  <a:extLst>
                    <a:ext uri="{9D8B030D-6E8A-4147-A177-3AD203B41FA5}">
                      <a16:colId xmlns:a16="http://schemas.microsoft.com/office/drawing/2014/main" val="1545444381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4177188351"/>
                    </a:ext>
                  </a:extLst>
                </a:gridCol>
                <a:gridCol w="878019">
                  <a:extLst>
                    <a:ext uri="{9D8B030D-6E8A-4147-A177-3AD203B41FA5}">
                      <a16:colId xmlns:a16="http://schemas.microsoft.com/office/drawing/2014/main" val="2120161909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2369638683"/>
                    </a:ext>
                  </a:extLst>
                </a:gridCol>
                <a:gridCol w="921633">
                  <a:extLst>
                    <a:ext uri="{9D8B030D-6E8A-4147-A177-3AD203B41FA5}">
                      <a16:colId xmlns:a16="http://schemas.microsoft.com/office/drawing/2014/main" val="939238863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418850237"/>
                    </a:ext>
                  </a:extLst>
                </a:gridCol>
              </a:tblGrid>
              <a:tr h="627333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Reaches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827"/>
                  </a:ext>
                </a:extLst>
              </a:tr>
              <a:tr h="627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772778"/>
                  </a:ext>
                </a:extLst>
              </a:tr>
              <a:tr h="33616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4953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14508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24614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1865400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56500794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248399" y="2531391"/>
            <a:ext cx="529771" cy="464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6954401" y="1204681"/>
          <a:ext cx="5121484" cy="225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27">
                  <a:extLst>
                    <a:ext uri="{9D8B030D-6E8A-4147-A177-3AD203B41FA5}">
                      <a16:colId xmlns:a16="http://schemas.microsoft.com/office/drawing/2014/main" val="3033182222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545444381"/>
                    </a:ext>
                  </a:extLst>
                </a:gridCol>
                <a:gridCol w="1966685">
                  <a:extLst>
                    <a:ext uri="{9D8B030D-6E8A-4147-A177-3AD203B41FA5}">
                      <a16:colId xmlns:a16="http://schemas.microsoft.com/office/drawing/2014/main" val="286924741"/>
                    </a:ext>
                  </a:extLst>
                </a:gridCol>
              </a:tblGrid>
              <a:tr h="696690">
                <a:tc>
                  <a:txBody>
                    <a:bodyPr/>
                    <a:lstStyle/>
                    <a:p>
                      <a:r>
                        <a:rPr lang="en-US" dirty="0" smtClean="0"/>
                        <a:t>Reach 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Time (in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Time (in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4953</a:t>
                      </a:r>
                      <a:r>
                        <a:rPr lang="en-US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500 = 4453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4953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+ 1000 = 5953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6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14008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15508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7597702"/>
                  </a:ext>
                </a:extLst>
              </a:tr>
              <a:tr h="4090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6793087"/>
                  </a:ext>
                </a:extLst>
              </a:tr>
              <a:tr h="4090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1864900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1866400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4277892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/>
          </p:nvPr>
        </p:nvGraphicFramePr>
        <p:xfrm>
          <a:off x="2332186" y="4282897"/>
          <a:ext cx="6989218" cy="21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57">
                  <a:extLst>
                    <a:ext uri="{9D8B030D-6E8A-4147-A177-3AD203B41FA5}">
                      <a16:colId xmlns:a16="http://schemas.microsoft.com/office/drawing/2014/main" val="3033182222"/>
                    </a:ext>
                  </a:extLst>
                </a:gridCol>
                <a:gridCol w="1317371">
                  <a:extLst>
                    <a:ext uri="{9D8B030D-6E8A-4147-A177-3AD203B41FA5}">
                      <a16:colId xmlns:a16="http://schemas.microsoft.com/office/drawing/2014/main" val="1545444381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4177188351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2120161909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2369638683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939238863"/>
                    </a:ext>
                  </a:extLst>
                </a:gridCol>
                <a:gridCol w="878018">
                  <a:extLst>
                    <a:ext uri="{9D8B030D-6E8A-4147-A177-3AD203B41FA5}">
                      <a16:colId xmlns:a16="http://schemas.microsoft.com/office/drawing/2014/main" val="418850237"/>
                    </a:ext>
                  </a:extLst>
                </a:gridCol>
              </a:tblGrid>
              <a:tr h="627333">
                <a:tc>
                  <a:txBody>
                    <a:bodyPr/>
                    <a:lstStyle/>
                    <a:p>
                      <a:r>
                        <a:rPr lang="en-US" dirty="0" smtClean="0"/>
                        <a:t>Neuron Identifier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(in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0827"/>
                  </a:ext>
                </a:extLst>
              </a:tr>
              <a:tr h="4327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178.7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633.5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654.37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6500794"/>
                  </a:ext>
                </a:extLst>
              </a:tr>
              <a:tr h="3701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776.630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4193.9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4657.4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475977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3995400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81.033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172.4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183.4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51679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3901" y="3773510"/>
            <a:ext cx="3085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Activation time of all neurons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132" y="182238"/>
            <a:ext cx="10515600" cy="792163"/>
          </a:xfrm>
        </p:spPr>
        <p:txBody>
          <a:bodyPr/>
          <a:lstStyle/>
          <a:p>
            <a:r>
              <a:rPr lang="en-US" dirty="0" smtClean="0"/>
              <a:t>Feature Extraction (Movement windows)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0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93974" y="1827795"/>
          <a:ext cx="7809635" cy="476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382">
                  <a:extLst>
                    <a:ext uri="{9D8B030D-6E8A-4147-A177-3AD203B41FA5}">
                      <a16:colId xmlns:a16="http://schemas.microsoft.com/office/drawing/2014/main" val="2157259053"/>
                    </a:ext>
                  </a:extLst>
                </a:gridCol>
                <a:gridCol w="1431451">
                  <a:extLst>
                    <a:ext uri="{9D8B030D-6E8A-4147-A177-3AD203B41FA5}">
                      <a16:colId xmlns:a16="http://schemas.microsoft.com/office/drawing/2014/main" val="2907573259"/>
                    </a:ext>
                  </a:extLst>
                </a:gridCol>
                <a:gridCol w="1742295">
                  <a:extLst>
                    <a:ext uri="{9D8B030D-6E8A-4147-A177-3AD203B41FA5}">
                      <a16:colId xmlns:a16="http://schemas.microsoft.com/office/drawing/2014/main" val="1091403824"/>
                    </a:ext>
                  </a:extLst>
                </a:gridCol>
                <a:gridCol w="1643139">
                  <a:extLst>
                    <a:ext uri="{9D8B030D-6E8A-4147-A177-3AD203B41FA5}">
                      <a16:colId xmlns:a16="http://schemas.microsoft.com/office/drawing/2014/main" val="3696828245"/>
                    </a:ext>
                  </a:extLst>
                </a:gridCol>
                <a:gridCol w="1834368">
                  <a:extLst>
                    <a:ext uri="{9D8B030D-6E8A-4147-A177-3AD203B41FA5}">
                      <a16:colId xmlns:a16="http://schemas.microsoft.com/office/drawing/2014/main" val="2350685456"/>
                    </a:ext>
                  </a:extLst>
                </a:gridCol>
              </a:tblGrid>
              <a:tr h="59521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14400" algn="l"/>
                        </a:tabLst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827242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1_1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1_2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1_385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9202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2_1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2_2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2_385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38236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3_1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3_2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3_385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8126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14748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90962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94700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2*n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2*n_1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2*n_2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X</a:t>
                      </a:r>
                      <a:r>
                        <a:rPr lang="en-US" sz="2400" baseline="-25000" dirty="0" smtClean="0"/>
                        <a:t>2*n_385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56190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>
            <a:off x="1726985" y="1918677"/>
            <a:ext cx="45719" cy="44791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8156765" y="1859941"/>
            <a:ext cx="146843" cy="458381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3974" y="156360"/>
            <a:ext cx="10515600" cy="792163"/>
          </a:xfrm>
        </p:spPr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82540" y="1301026"/>
            <a:ext cx="395830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matrix</a:t>
            </a:r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/>
          </p:nvPr>
        </p:nvGraphicFramePr>
        <p:xfrm>
          <a:off x="9252702" y="2195261"/>
          <a:ext cx="779168" cy="4166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168">
                  <a:extLst>
                    <a:ext uri="{9D8B030D-6E8A-4147-A177-3AD203B41FA5}">
                      <a16:colId xmlns:a16="http://schemas.microsoft.com/office/drawing/2014/main" val="2907573259"/>
                    </a:ext>
                  </a:extLst>
                </a:gridCol>
              </a:tblGrid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Y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99202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Y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38236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Y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8126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14748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90962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94700"/>
                  </a:ext>
                </a:extLst>
              </a:tr>
              <a:tr h="5952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Y</a:t>
                      </a:r>
                      <a:r>
                        <a:rPr lang="en-US" sz="2400" baseline="-25000" dirty="0" smtClean="0"/>
                        <a:t>2*n</a:t>
                      </a: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5619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43656" y="1349885"/>
            <a:ext cx="2814496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Class Labels</a:t>
            </a:r>
            <a:endParaRPr lang="en-US" dirty="0"/>
          </a:p>
        </p:txBody>
      </p:sp>
      <p:sp>
        <p:nvSpPr>
          <p:cNvPr id="13" name="Left Bracket 12"/>
          <p:cNvSpPr/>
          <p:nvPr/>
        </p:nvSpPr>
        <p:spPr>
          <a:xfrm flipH="1">
            <a:off x="9889415" y="2040846"/>
            <a:ext cx="73422" cy="43569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9183669" y="2040846"/>
            <a:ext cx="45719" cy="435696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31869" y="2040846"/>
            <a:ext cx="216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</a:t>
            </a:r>
            <a:r>
              <a:rPr lang="en-US" sz="1600" dirty="0" smtClean="0">
                <a:sym typeface="Wingdings" panose="05000000000000000000" pitchFamily="2" charset="2"/>
              </a:rPr>
              <a:t> Movement occurs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0 No Movement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03111" y="1221855"/>
            <a:ext cx="853653" cy="6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0749" y="879427"/>
            <a:ext cx="1875104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Neuron labels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6925" y="2040846"/>
            <a:ext cx="220033" cy="41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676982"/>
            <a:ext cx="1875104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Reach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2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822" y="-58645"/>
            <a:ext cx="10515600" cy="1325563"/>
          </a:xfrm>
        </p:spPr>
        <p:txBody>
          <a:bodyPr/>
          <a:lstStyle/>
          <a:p>
            <a:r>
              <a:rPr lang="en-US" dirty="0" smtClean="0"/>
              <a:t>Neurons fire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" y="1355412"/>
            <a:ext cx="6240872" cy="4964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51" y="3739579"/>
            <a:ext cx="4295897" cy="3036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51" y="530352"/>
            <a:ext cx="4295897" cy="30364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53136" y="1562258"/>
            <a:ext cx="5328745" cy="750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69247" y="234805"/>
            <a:ext cx="34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Cortex Neurons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69247" y="3468519"/>
            <a:ext cx="34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Striatum Neurons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14" y="308369"/>
            <a:ext cx="10515600" cy="1325563"/>
          </a:xfrm>
        </p:spPr>
        <p:txBody>
          <a:bodyPr/>
          <a:lstStyle/>
          <a:p>
            <a:r>
              <a:rPr lang="en-US" dirty="0" smtClean="0"/>
              <a:t>Model loss and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944"/>
            <a:ext cx="5619475" cy="4015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9600" y="4294044"/>
            <a:ext cx="333401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92.22% </a:t>
            </a:r>
            <a:r>
              <a:rPr lang="en-US" sz="2400" dirty="0" smtClean="0"/>
              <a:t>(Test accuracy)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3/7 (Test to Train ratio)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49600" y="1326386"/>
            <a:ext cx="3695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Model characteristics</a:t>
            </a:r>
          </a:p>
          <a:p>
            <a:endParaRPr lang="en-US" sz="20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Input 385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100 Hidden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ReLU</a:t>
            </a:r>
            <a:r>
              <a:rPr lang="en-US" sz="2000" dirty="0" smtClean="0"/>
              <a:t> activation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Sigmoid activation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15664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93959"/>
            <a:ext cx="10515600" cy="1325563"/>
          </a:xfrm>
        </p:spPr>
        <p:txBody>
          <a:bodyPr/>
          <a:lstStyle/>
          <a:p>
            <a:r>
              <a:rPr lang="en-US" dirty="0" smtClean="0"/>
              <a:t>Neuron weights in 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77" y="1321127"/>
            <a:ext cx="7096604" cy="4906504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227023" y="3479604"/>
            <a:ext cx="120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 weights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5341" y="6227631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8990" y="5372888"/>
            <a:ext cx="127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Cortex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9425" y="5372888"/>
            <a:ext cx="127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Striatum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3829" y="3035715"/>
            <a:ext cx="3001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Striatum motion neuron density: 0.0849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Cortex </a:t>
            </a:r>
            <a:r>
              <a:rPr lang="en-US" dirty="0"/>
              <a:t>motion neuron density: </a:t>
            </a:r>
            <a:r>
              <a:rPr lang="en-US" dirty="0" smtClean="0"/>
              <a:t>0.0746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313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Transforming thoughts in actions</vt:lpstr>
      <vt:lpstr>Neurons and activity</vt:lpstr>
      <vt:lpstr>“Yttri” Dataset</vt:lpstr>
      <vt:lpstr>Feature Extraction</vt:lpstr>
      <vt:lpstr>Feature Extraction (Movement windows)</vt:lpstr>
      <vt:lpstr>Feature Engineering</vt:lpstr>
      <vt:lpstr>Neurons fire pattern</vt:lpstr>
      <vt:lpstr>Model loss and accuracy</vt:lpstr>
      <vt:lpstr>Neuron weights in Neural Network</vt:lpstr>
      <vt:lpstr>Conclusion</vt:lpstr>
      <vt:lpstr>Future work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thoughts in actions</dc:title>
  <dc:creator>Administrator</dc:creator>
  <cp:lastModifiedBy>awagadre</cp:lastModifiedBy>
  <cp:revision>15</cp:revision>
  <dcterms:created xsi:type="dcterms:W3CDTF">2018-05-22T16:15:27Z</dcterms:created>
  <dcterms:modified xsi:type="dcterms:W3CDTF">2018-05-22T18:50:47Z</dcterms:modified>
</cp:coreProperties>
</file>