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72" r:id="rId4"/>
    <p:sldId id="273" r:id="rId5"/>
    <p:sldId id="279" r:id="rId6"/>
    <p:sldId id="290" r:id="rId7"/>
    <p:sldId id="275" r:id="rId8"/>
    <p:sldId id="289" r:id="rId9"/>
    <p:sldId id="288" r:id="rId10"/>
    <p:sldId id="287" r:id="rId11"/>
    <p:sldId id="286" r:id="rId12"/>
    <p:sldId id="285" r:id="rId13"/>
    <p:sldId id="274" r:id="rId14"/>
    <p:sldId id="261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9"/>
    <p:restoredTop sz="94462"/>
  </p:normalViewPr>
  <p:slideViewPr>
    <p:cSldViewPr snapToGrid="0" snapToObjects="1">
      <p:cViewPr varScale="1">
        <p:scale>
          <a:sx n="111" d="100"/>
          <a:sy n="111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EF13-16E2-A543-A3CD-1C0FA4D2D9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FC429-CF7A-034E-AF73-2226D622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FC429-CF7A-034E-AF73-2226D62283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 2020 – over 3x food need call volume than April 2019 – spike in April largely due to calls that were transferred from 2-1-1 to HHSC regarding SNAP benefits</a:t>
            </a:r>
          </a:p>
          <a:p>
            <a:r>
              <a:rPr lang="en-US" dirty="0"/>
              <a:t>May 2020 – over 2x food need call volume than May 2019</a:t>
            </a:r>
          </a:p>
          <a:p>
            <a:r>
              <a:rPr lang="en-US" dirty="0"/>
              <a:t>June 2020 - over 1.5x food need call volume than June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FC429-CF7A-034E-AF73-2226D62283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7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FC429-CF7A-034E-AF73-2226D62283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2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findings from May 2020 show that the proportion of food needs calls by zip code is not as high, however, similar to April 2020 over 80% of zip codes in Travis County had 30% or more of their calls to 2-1-1 were regarding food needs.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FC429-CF7A-034E-AF73-2226D62283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Decrease in proportion of food needs calls could be the byproduct of  the rise in health/mental health related calls to 2-1-1 in June 2020 because of the spike in # of COVID-19 cases during the month of June or could reflect reduced need – thus future analysis of July and August is needed in order to better understand trends.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FC429-CF7A-034E-AF73-2226D62283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3069-D7CD-7F4F-977A-D8AA1E582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559F8-3D17-B641-8FCE-75898F07F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0FBD-83F5-EB40-A24E-7ED4A186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944C-A05D-C746-A78F-911DA2996689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5252-73DE-8746-B05C-9C8C79C1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4C28-B584-5F45-80D7-A7E5A121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7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65DF-3A4E-894B-AB77-D8D6E1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61213-F641-5A46-8970-9804DE3D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0C2F-BBA7-9F4B-84FC-6236AEBC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327E-B3B6-8249-821D-933DBA755CF1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0FF3-1DD3-DA43-8506-07224555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8DDD-3078-5742-A888-494D8932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66B7E-0082-5B4D-B226-034FFB367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114EE-F7DC-104D-8B11-204B1790D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3CAD-575F-694E-B267-B4B94B7A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A11-9162-ED44-8D66-83C0C8AB503C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F4D4-FEEA-0D4F-83ED-751361F8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F181B-1C7D-3C4B-AD0D-6FF77EBF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D6D8-4E79-A642-A851-050935A9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6829-9C3B-6348-B56B-395FE061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B788-FA3C-494C-AADE-14D7FF77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E5E-9C0A-9445-8216-D9A60FC22054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70D0-65A4-E24B-B2D2-721771D8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65B8-8186-3949-80FD-FFF8E7E8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BAEA-C49E-D14A-93B2-E2F2FFC9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873A0-D39C-054E-91EC-1961C5788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29F4-879F-A84B-9DAC-4342541F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EA00-3DC5-5443-AFDF-978444AA74C5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37B7-A326-C545-A284-E6B612E1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5DA8-ED3D-C048-A257-4B8A91C8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E21E-1AC0-3348-91F4-4289A8C4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0F8B-22A3-334F-8E12-090AC058F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4AEAB-5B89-2D43-BFB3-A219D892C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6F7EC-E61E-D246-9FA2-4D0473CB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8FA2-004C-A843-BA9C-5950A5B483A8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D463-29A4-DC45-B139-28ED6856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A45A3-736B-6040-80DC-32B6E75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608D-AA70-B844-802F-AA5FEA2F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3805-A207-5040-93C7-021B17FC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4D2C-FC60-9044-8CF7-DFE48874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0AC30-8355-CD4F-B635-C027D7050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012CB-F025-7043-B5E8-BC5BE0FD8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7B2F1-3FC4-2248-8CF1-6426944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1022-A539-284F-968A-529B1F7867AA}" type="datetime1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51B45-D370-4847-9340-16E847D0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A0BD8-6060-6249-BC45-ED266FC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31E3-5C6E-9442-A6B0-8CEE2652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D9A45-C7B3-774F-A87F-FD2435AD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C4F1-74F8-494E-AEBD-BF87BA801ADF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45C09-6431-504F-9973-872224C4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9DF50-7C04-9A40-A062-ED69A400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BF35C-107E-D54A-B9AD-430A800C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391-F2BD-4F48-B01D-E64021555CAB}" type="datetime1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A1136-530E-5E4A-AED3-D8458F8B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6F7E-6C7B-3747-954C-A7730225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CF0E-ACF9-EA4E-83AA-CA8D0C5C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C72-DF2D-BC47-BAEC-6F9A2D0E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A618C-4BC5-874D-A9E7-9C579F6D2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902FB-0F64-C04E-86F4-444BB61E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91E5-5D5E-3D47-A710-945B07D51C21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D34A-83D7-AA4D-A5E7-567B1C18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99D58-644B-D840-909F-12AE552A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9F50-B708-014C-AEC1-1E3E8141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349AC-3D54-2E4C-9853-D2F82F06D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242A8-32B0-0840-9751-4CD7205D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23FC-FC38-8848-8867-1574A477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D0A-CC47-6148-8BFF-F490244FEA96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3014-3E62-0A41-9768-4956768A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49EDD-D2A0-5948-87F3-144365A0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B65EA-77FC-6342-9EC9-E99CCF21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96CF0-7FA2-914A-96AC-166F6329C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1CBE-66BA-2446-889A-BBDD10544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695F-4807-A54D-A76A-FEFABB76583D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6169-CC06-7540-85F0-1321A224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D4D0-A9E9-8C42-BB8E-CE6D79835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45C7-56DA-8249-9391-35BE077A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7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D82-3F39-ED42-927F-B43F5CA4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5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Identifying Areas with Unmet Food Needs During COVID-19 with 2-1-1 Call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8B02-66AE-1746-BC79-8CBD3E48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7091"/>
            <a:ext cx="10515600" cy="220450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Katie </a:t>
            </a:r>
            <a:r>
              <a:rPr lang="en-US" dirty="0" err="1">
                <a:solidFill>
                  <a:schemeClr val="bg1"/>
                </a:solidFill>
              </a:rPr>
              <a:t>Janda</a:t>
            </a:r>
            <a:r>
              <a:rPr lang="en-US" dirty="0">
                <a:solidFill>
                  <a:schemeClr val="bg1"/>
                </a:solidFill>
              </a:rPr>
              <a:t>, PhD, MPH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Postdoctoral Fellow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UTHealth School of Public Health – National Cancer Institute Cancer Control Research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01426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7385155-B89A-134F-B6B6-177310FA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B463AB-A48A-A941-A156-523AB84C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5" y="6356349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0286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3717041-1E59-9F4E-BE2D-E708B3E6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E48F-5E3D-0F45-A606-CAB78986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6870" y="6311745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9297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5F9BFA6-7AF3-5B46-AFFF-CF93433E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93" y="0"/>
            <a:ext cx="8875059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F667-9B03-F642-BF11-F2CE4B4D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6632" y="6336758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7289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F0A-1EAD-BF41-8CAC-3C5D1E80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0" y="0"/>
            <a:ext cx="10176937" cy="11345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Deliverables, 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BC58-69B9-6F4E-8AEB-87FEBD38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14" y="1332364"/>
            <a:ext cx="10781371" cy="4823110"/>
          </a:xfrm>
        </p:spPr>
        <p:txBody>
          <a:bodyPr>
            <a:normAutofit/>
          </a:bodyPr>
          <a:lstStyle/>
          <a:p>
            <a:r>
              <a:rPr lang="en-US" sz="3600" dirty="0"/>
              <a:t>Reports have been created and shared with City of Austin, United Way for Greater Austin, Dell Medical School and other collaborators. </a:t>
            </a:r>
          </a:p>
          <a:p>
            <a:pPr lvl="1"/>
            <a:r>
              <a:rPr lang="en-US" sz="3200" dirty="0"/>
              <a:t>March/April 2020 Summary Report</a:t>
            </a:r>
          </a:p>
          <a:p>
            <a:pPr lvl="1"/>
            <a:r>
              <a:rPr lang="en-US" sz="3200" dirty="0"/>
              <a:t>May 2020 Summary Report</a:t>
            </a:r>
          </a:p>
          <a:p>
            <a:pPr lvl="1"/>
            <a:r>
              <a:rPr lang="en-US" sz="3200" dirty="0"/>
              <a:t>June 2020 Summary Report</a:t>
            </a:r>
          </a:p>
          <a:p>
            <a:r>
              <a:rPr lang="en-US" sz="3600" dirty="0"/>
              <a:t>Provided recommendations for placement of emergency food assets in 78754 and 78747</a:t>
            </a:r>
          </a:p>
          <a:p>
            <a:r>
              <a:rPr lang="en-US" sz="3600" dirty="0"/>
              <a:t>Continued analysis with July and August 2-1-1 call data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F19B3-E950-D94F-8718-28AE7C4E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9330" y="6353305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3775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7CFB-A797-B74E-9916-85A9F41A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501" y="1724295"/>
            <a:ext cx="7942997" cy="4167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Special Thanks to: 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63A170-D125-B247-B895-1103F06946DE}"/>
              </a:ext>
            </a:extLst>
          </p:cNvPr>
          <p:cNvSpPr txBox="1">
            <a:spLocks/>
          </p:cNvSpPr>
          <p:nvPr/>
        </p:nvSpPr>
        <p:spPr>
          <a:xfrm>
            <a:off x="1918010" y="2456558"/>
            <a:ext cx="8474927" cy="2873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United Way for Greater Austin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Dr. Alexandra van den Berg and Raven Hood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City of Austin – Office of Sustainability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Dell Medical School – Population Health 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6EA58-F3BA-4C40-B6FE-4E4EEC43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9488" y="6267140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0353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7CFB-A797-B74E-9916-85A9F41A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824" y="2341755"/>
            <a:ext cx="7942997" cy="17391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Questions?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Contact Information: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Kathryn.M.Janda@uth.tmc.edu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4A6C1-FAF8-3346-9168-44E57EA3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09" y="6200233"/>
            <a:ext cx="2743200" cy="365125"/>
          </a:xfrm>
        </p:spPr>
        <p:txBody>
          <a:bodyPr/>
          <a:lstStyle/>
          <a:p>
            <a:pPr algn="l"/>
            <a:fld id="{DE6B45C7-56DA-8249-9391-35BE077A6773}" type="slidenum">
              <a:rPr lang="en-US" sz="2400" b="1" smtClean="0"/>
              <a:pPr algn="l"/>
              <a:t>15</a:t>
            </a:fld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29874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F0A-1EAD-BF41-8CAC-3C5D1E80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0" y="0"/>
            <a:ext cx="10176937" cy="11345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 on Using 2-1-1 Call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BC58-69B9-6F4E-8AEB-87FEBD38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7848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Collaboration with United Way for Greater Austin and their 2-1-1 Call Navigation Program</a:t>
            </a:r>
          </a:p>
          <a:p>
            <a:endParaRPr lang="en-US" sz="4000" dirty="0"/>
          </a:p>
          <a:p>
            <a:r>
              <a:rPr lang="en-US" sz="4000" dirty="0"/>
              <a:t>2-1-1 connects callers to resources in their area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Previous experience using 2018 2-1-1 call log data to identify areas with food needs and limited geographic food access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E096-DC0D-E34D-9371-056AC35D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9330" y="6356349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219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F0A-1EAD-BF41-8CAC-3C5D1E80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0" y="0"/>
            <a:ext cx="10176937" cy="11345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Purpose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BC58-69B9-6F4E-8AEB-87FEBD38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4"/>
            <a:ext cx="10784840" cy="501998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Purpose of the analysis was to identify areas with unmet food needs due to COVID-19 in Travis County</a:t>
            </a:r>
          </a:p>
          <a:p>
            <a:endParaRPr lang="en-US" sz="3600" dirty="0"/>
          </a:p>
          <a:p>
            <a:r>
              <a:rPr lang="en-US" sz="3600" dirty="0"/>
              <a:t>Analyze data by: </a:t>
            </a:r>
          </a:p>
          <a:p>
            <a:pPr lvl="1"/>
            <a:r>
              <a:rPr lang="en-US" sz="3200" dirty="0"/>
              <a:t>January – June 2020</a:t>
            </a:r>
          </a:p>
          <a:p>
            <a:pPr lvl="1"/>
            <a:r>
              <a:rPr lang="en-US" sz="3200" dirty="0"/>
              <a:t>January – June 2019</a:t>
            </a:r>
          </a:p>
          <a:p>
            <a:pPr lvl="1"/>
            <a:r>
              <a:rPr lang="en-US" sz="3200" dirty="0"/>
              <a:t>Call Reason</a:t>
            </a:r>
          </a:p>
          <a:p>
            <a:pPr lvl="1"/>
            <a:r>
              <a:rPr lang="en-US" sz="3200" dirty="0"/>
              <a:t>Zip Code</a:t>
            </a:r>
          </a:p>
          <a:p>
            <a:pPr lvl="1"/>
            <a:r>
              <a:rPr lang="en-US" sz="3200" dirty="0"/>
              <a:t>Food Access Locations during COVID-19</a:t>
            </a:r>
          </a:p>
          <a:p>
            <a:pPr lvl="1"/>
            <a:r>
              <a:rPr lang="en-US" sz="3200" dirty="0"/>
              <a:t>Limited demographic data*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9AD6F-3459-5B4C-88A2-1ED6CF4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9330" y="6281000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392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F0A-1EAD-BF41-8CAC-3C5D1E80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0" y="0"/>
            <a:ext cx="10176937" cy="11345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Total Calls to 2-1-1 by Month</a:t>
            </a:r>
          </a:p>
        </p:txBody>
      </p:sp>
      <p:pic>
        <p:nvPicPr>
          <p:cNvPr id="10" name="Content Placeholder 9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30FA01F5-77E0-0345-823A-DF97AC36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4" y="1134533"/>
            <a:ext cx="10453275" cy="5723467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FFEFDD-832D-F64A-8AE7-7DD320B7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9330" y="6267140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842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F0A-1EAD-BF41-8CAC-3C5D1E80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0" y="0"/>
            <a:ext cx="10176937" cy="11345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Food Calls to 2-1-1 by Month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CE30A46-3E3B-8E47-98CF-EF552390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1" y="1134533"/>
            <a:ext cx="10453277" cy="57234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84DF-EC10-1F40-9462-C2F95725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9330" y="6244993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522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F0A-1EAD-BF41-8CAC-3C5D1E80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0" y="0"/>
            <a:ext cx="10176937" cy="11345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and Food Calls to 2-1-1 by Week from March-June 2020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C6FDC5-85D5-0145-825C-A06299AE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8" y="1134533"/>
            <a:ext cx="10453277" cy="572346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B5F0-CE85-6747-9FE4-6D884E0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9330" y="6267140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059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F0A-1EAD-BF41-8CAC-3C5D1E80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0" y="0"/>
            <a:ext cx="10176937" cy="113453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Categorization of 2-1-1 Calls by Month 2020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8EC0C4A-5634-8C41-8971-E4D83442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8" y="1134533"/>
            <a:ext cx="10346267" cy="566487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E0088-1FBD-6C45-A442-ACFED862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9330" y="6259951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88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F0A-1EAD-BF41-8CAC-3C5D1E80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0" y="0"/>
            <a:ext cx="10176937" cy="11345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Geographic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BC58-69B9-6F4E-8AEB-87FEBD38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4"/>
            <a:ext cx="10784840" cy="4953077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Call volume is highest in the Eastern Crescent of Travis County for:</a:t>
            </a:r>
          </a:p>
          <a:p>
            <a:pPr lvl="1"/>
            <a:r>
              <a:rPr lang="en-US" sz="3500" dirty="0"/>
              <a:t>Overall Call Volume</a:t>
            </a:r>
          </a:p>
          <a:p>
            <a:pPr lvl="1"/>
            <a:r>
              <a:rPr lang="en-US" sz="3500" dirty="0"/>
              <a:t>Food Need Call Volume</a:t>
            </a:r>
          </a:p>
          <a:p>
            <a:pPr lvl="1"/>
            <a:r>
              <a:rPr lang="en-US" sz="3500" dirty="0"/>
              <a:t>This is somewhat expected given 2018 American Community Survey Data</a:t>
            </a:r>
          </a:p>
          <a:p>
            <a:pPr lvl="1"/>
            <a:endParaRPr lang="en-US" sz="3200" dirty="0"/>
          </a:p>
          <a:p>
            <a:r>
              <a:rPr lang="en-US" sz="3900" dirty="0"/>
              <a:t>Maps depicting the proportion of food calls to 2-1-1 by zip code and location of food assets were also created for each report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AFE88-A1DF-0148-998F-6D87B479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9330" y="6240538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2358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A046C19-8727-FD40-96EF-1A0CE585BC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01" y="0"/>
            <a:ext cx="9065749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D5F8D-56FC-2548-A9C7-1A8B5D06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001" y="6356349"/>
            <a:ext cx="2743200" cy="365125"/>
          </a:xfrm>
        </p:spPr>
        <p:txBody>
          <a:bodyPr/>
          <a:lstStyle/>
          <a:p>
            <a:pPr algn="l"/>
            <a:r>
              <a:rPr lang="en-US" sz="2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79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496</Words>
  <Application>Microsoft Office PowerPoint</Application>
  <PresentationFormat>Widescreen</PresentationFormat>
  <Paragraphs>68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Identifying Areas with Unmet Food Needs During COVID-19 with 2-1-1 Call Data </vt:lpstr>
      <vt:lpstr>Background on Using 2-1-1 Call Data</vt:lpstr>
      <vt:lpstr>Purpose of the Analysis</vt:lpstr>
      <vt:lpstr>Total Calls to 2-1-1 by Month</vt:lpstr>
      <vt:lpstr>Food Calls to 2-1-1 by Month</vt:lpstr>
      <vt:lpstr>Total and Food Calls to 2-1-1 by Week from March-June 2020</vt:lpstr>
      <vt:lpstr>Categorization of 2-1-1 Calls by Month 2020</vt:lpstr>
      <vt:lpstr>Geographic Analyses</vt:lpstr>
      <vt:lpstr>PowerPoint Presentation</vt:lpstr>
      <vt:lpstr>PowerPoint Presentation</vt:lpstr>
      <vt:lpstr>PowerPoint Presentation</vt:lpstr>
      <vt:lpstr>PowerPoint Presentation</vt:lpstr>
      <vt:lpstr>Deliverables, Recommendations and Next Steps</vt:lpstr>
      <vt:lpstr>Special Thanks to:  </vt:lpstr>
      <vt:lpstr>Questions?  Contact Information:  Kathryn.M.Janda@uth.tmc.edu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Areas with Unmet Food Needs Due to COVID-19 with 2-1-1 Call Data</dc:title>
  <dc:creator>Kathryn Janda</dc:creator>
  <cp:lastModifiedBy>Marty, Edwin</cp:lastModifiedBy>
  <cp:revision>10</cp:revision>
  <dcterms:created xsi:type="dcterms:W3CDTF">2020-09-03T17:41:56Z</dcterms:created>
  <dcterms:modified xsi:type="dcterms:W3CDTF">2020-09-08T16:32:52Z</dcterms:modified>
</cp:coreProperties>
</file>