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A9AA-515E-4448-A3CD-0CE5656E7237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1968-A649-4679-8404-3BD23F6E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75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A9AA-515E-4448-A3CD-0CE5656E7237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1968-A649-4679-8404-3BD23F6E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57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A9AA-515E-4448-A3CD-0CE5656E7237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1968-A649-4679-8404-3BD23F6E661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0599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A9AA-515E-4448-A3CD-0CE5656E7237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1968-A649-4679-8404-3BD23F6E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23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A9AA-515E-4448-A3CD-0CE5656E7237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1968-A649-4679-8404-3BD23F6E661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3443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A9AA-515E-4448-A3CD-0CE5656E7237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1968-A649-4679-8404-3BD23F6E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90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A9AA-515E-4448-A3CD-0CE5656E7237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1968-A649-4679-8404-3BD23F6E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38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A9AA-515E-4448-A3CD-0CE5656E7237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1968-A649-4679-8404-3BD23F6E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99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A9AA-515E-4448-A3CD-0CE5656E7237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1968-A649-4679-8404-3BD23F6E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35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A9AA-515E-4448-A3CD-0CE5656E7237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1968-A649-4679-8404-3BD23F6E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84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A9AA-515E-4448-A3CD-0CE5656E7237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1968-A649-4679-8404-3BD23F6E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67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A9AA-515E-4448-A3CD-0CE5656E7237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1968-A649-4679-8404-3BD23F6E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48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A9AA-515E-4448-A3CD-0CE5656E7237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1968-A649-4679-8404-3BD23F6E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99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A9AA-515E-4448-A3CD-0CE5656E7237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1968-A649-4679-8404-3BD23F6E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2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A9AA-515E-4448-A3CD-0CE5656E7237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1968-A649-4679-8404-3BD23F6E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52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A9AA-515E-4448-A3CD-0CE5656E7237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1968-A649-4679-8404-3BD23F6E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89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5A9AA-515E-4448-A3CD-0CE5656E7237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8D41968-A649-4679-8404-3BD23F6E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3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0A138-22EA-4E16-B5FB-39EB18F95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Getting Real about Fake News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D0D2CF-DC37-4320-96E5-5E0FDF596E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Aditya Tyagi,</a:t>
            </a:r>
          </a:p>
          <a:p>
            <a:r>
              <a:rPr lang="en-US" dirty="0"/>
              <a:t>BS Industrial Engineering &amp; Operations Research, Class of 2019</a:t>
            </a:r>
          </a:p>
        </p:txBody>
      </p:sp>
    </p:spTree>
    <p:extLst>
      <p:ext uri="{BB962C8B-B14F-4D97-AF65-F5344CB8AC3E}">
        <p14:creationId xmlns:p14="http://schemas.microsoft.com/office/powerpoint/2010/main" val="2785655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687D-6AF0-44E8-9B7B-09292F984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349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DBE20F7-3923-4A22-9208-EA4802CF8E3E}"/>
              </a:ext>
            </a:extLst>
          </p:cNvPr>
          <p:cNvSpPr txBox="1">
            <a:spLocks/>
          </p:cNvSpPr>
          <p:nvPr/>
        </p:nvSpPr>
        <p:spPr>
          <a:xfrm>
            <a:off x="1080052" y="39067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Aditya Tyagi – Getting Real about Fake News </a:t>
            </a:r>
          </a:p>
          <a:p>
            <a:pPr algn="ctr"/>
            <a:r>
              <a:rPr lang="en-US" dirty="0"/>
              <a:t>BS IEOR, Class of 2019, UC-Berkeley,</a:t>
            </a:r>
          </a:p>
        </p:txBody>
      </p:sp>
    </p:spTree>
    <p:extLst>
      <p:ext uri="{BB962C8B-B14F-4D97-AF65-F5344CB8AC3E}">
        <p14:creationId xmlns:p14="http://schemas.microsoft.com/office/powerpoint/2010/main" val="3564548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38296-F71D-43D2-8D9C-FA24B9EFB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36" y="419736"/>
            <a:ext cx="9905998" cy="1478570"/>
          </a:xfrm>
        </p:spPr>
        <p:txBody>
          <a:bodyPr/>
          <a:lstStyle/>
          <a:p>
            <a:r>
              <a:rPr lang="en-US" dirty="0"/>
              <a:t>A little background: “Fake News” in the News</a:t>
            </a:r>
          </a:p>
        </p:txBody>
      </p:sp>
      <p:pic>
        <p:nvPicPr>
          <p:cNvPr id="2050" name="Picture 2" descr="Image result for you are fake news">
            <a:extLst>
              <a:ext uri="{FF2B5EF4-FFF2-40B4-BE49-F238E27FC236}">
                <a16:creationId xmlns:a16="http://schemas.microsoft.com/office/drawing/2014/main" id="{9E7C12E1-609B-4E9C-9C12-FA8E33C3A9F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896678" cy="448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6572A7-10DF-4D32-8858-69D08DD2B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57124" y="1690688"/>
            <a:ext cx="4184034" cy="388077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term “fake news” has become a regular part of the national conversation in recent years. </a:t>
            </a:r>
          </a:p>
          <a:p>
            <a:r>
              <a:rPr lang="en-US" dirty="0"/>
              <a:t>In 2014, Twitter’s shares spiked 7% because of a fake “Bloomberg.ma” acquisition report.</a:t>
            </a:r>
          </a:p>
          <a:p>
            <a:r>
              <a:rPr lang="en-US" dirty="0"/>
              <a:t>The 2017 US Presidential Election was rife with candidates accusing each other &amp; news media outlets of spreading ‘fake news’ about them.</a:t>
            </a:r>
          </a:p>
          <a:p>
            <a:r>
              <a:rPr lang="en-US" dirty="0"/>
              <a:t>And as ease of self-creating web content rises (Tweets, blog, vlogs, etc.), one would expect the amount of ‘fake news’ to proliferate. </a:t>
            </a:r>
          </a:p>
        </p:txBody>
      </p:sp>
    </p:spTree>
    <p:extLst>
      <p:ext uri="{BB962C8B-B14F-4D97-AF65-F5344CB8AC3E}">
        <p14:creationId xmlns:p14="http://schemas.microsoft.com/office/powerpoint/2010/main" val="4140668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219C3-0909-4164-BE96-1EC673209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 what do these ‘fake news’ websites look like...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346D945-DA22-4756-B0CD-6DC59CE014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910" y="1548969"/>
            <a:ext cx="5567236" cy="4434194"/>
          </a:xfrm>
        </p:spPr>
      </p:pic>
      <p:sp>
        <p:nvSpPr>
          <p:cNvPr id="6" name="AutoShape 2" descr="Image result for 100percentfedup images">
            <a:extLst>
              <a:ext uri="{FF2B5EF4-FFF2-40B4-BE49-F238E27FC236}">
                <a16:creationId xmlns:a16="http://schemas.microsoft.com/office/drawing/2014/main" id="{4F940A91-DA41-4A49-A19A-8C69736BF3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https://cdn1.lockerdomecdn.com/uploads/5d2b3c4e9721ea1105d37ea6a38a5c861dbb3f590cd33a73fa8b7b6637b9627a_large">
            <a:extLst>
              <a:ext uri="{FF2B5EF4-FFF2-40B4-BE49-F238E27FC236}">
                <a16:creationId xmlns:a16="http://schemas.microsoft.com/office/drawing/2014/main" id="{4D3C3D5B-04A1-44DA-8ADD-BC635E08D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13" y="1690688"/>
            <a:ext cx="2722163" cy="143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thenewyorkevening.com/wp-content/uploads/2017/02/New-Logo.png">
            <a:extLst>
              <a:ext uri="{FF2B5EF4-FFF2-40B4-BE49-F238E27FC236}">
                <a16:creationId xmlns:a16="http://schemas.microsoft.com/office/drawing/2014/main" id="{3C2CE7A1-608A-4210-88A8-004E6768B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40890">
            <a:off x="2769442" y="1977163"/>
            <a:ext cx="285750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upload.wikimedia.org/wikipedia/commons/thumb/b/b5/ABCnewscomco.png/220px-ABCnewscomco.png">
            <a:extLst>
              <a:ext uri="{FF2B5EF4-FFF2-40B4-BE49-F238E27FC236}">
                <a16:creationId xmlns:a16="http://schemas.microsoft.com/office/drawing/2014/main" id="{7FA38DEC-2584-4449-9ACE-9EB289D0D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41" y="3460831"/>
            <a:ext cx="209550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D0DA65-AB4F-4FD1-A6B6-FB82F375B8C9}"/>
              </a:ext>
            </a:extLst>
          </p:cNvPr>
          <p:cNvSpPr txBox="1"/>
          <p:nvPr/>
        </p:nvSpPr>
        <p:spPr>
          <a:xfrm>
            <a:off x="2710703" y="3581400"/>
            <a:ext cx="708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vs. </a:t>
            </a:r>
          </a:p>
        </p:txBody>
      </p:sp>
      <p:pic>
        <p:nvPicPr>
          <p:cNvPr id="1036" name="Picture 12" descr="https://vignette.wikia.nocookie.net/logopedia/images/e/e1/ABC_News.jpg/revision/latest?cb=20151013161111">
            <a:extLst>
              <a:ext uri="{FF2B5EF4-FFF2-40B4-BE49-F238E27FC236}">
                <a16:creationId xmlns:a16="http://schemas.microsoft.com/office/drawing/2014/main" id="{60D2EC5B-817D-497E-954D-20BE5CA74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788" y="3429000"/>
            <a:ext cx="2416892" cy="781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infowars">
            <a:extLst>
              <a:ext uri="{FF2B5EF4-FFF2-40B4-BE49-F238E27FC236}">
                <a16:creationId xmlns:a16="http://schemas.microsoft.com/office/drawing/2014/main" id="{A9F1A003-3701-42F3-AC05-AEE1F1C99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90" y="4555319"/>
            <a:ext cx="1637293" cy="1628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libertywriters.com/wp-content/uploads/2017/03/LIBERTYWRITERSNEWSmobile.png">
            <a:extLst>
              <a:ext uri="{FF2B5EF4-FFF2-40B4-BE49-F238E27FC236}">
                <a16:creationId xmlns:a16="http://schemas.microsoft.com/office/drawing/2014/main" id="{40611E0E-F639-472A-BF45-4D0FDE8BF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274" y="4780292"/>
            <a:ext cx="3183835" cy="105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225A3D0-4A36-41B1-AB7A-8A10B5467719}"/>
              </a:ext>
            </a:extLst>
          </p:cNvPr>
          <p:cNvSpPr txBox="1"/>
          <p:nvPr/>
        </p:nvSpPr>
        <p:spPr>
          <a:xfrm>
            <a:off x="3064881" y="6092687"/>
            <a:ext cx="604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Answer: Just like any other! </a:t>
            </a:r>
          </a:p>
        </p:txBody>
      </p:sp>
    </p:spTree>
    <p:extLst>
      <p:ext uri="{BB962C8B-B14F-4D97-AF65-F5344CB8AC3E}">
        <p14:creationId xmlns:p14="http://schemas.microsoft.com/office/powerpoint/2010/main" val="3316865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D3A04-B912-4BE3-8F05-0912E557A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defined formally &amp; informally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2A78B-592C-4CC1-8792-7EA5FC864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6765" y="1716605"/>
            <a:ext cx="5569226" cy="4351338"/>
          </a:xfrm>
        </p:spPr>
        <p:txBody>
          <a:bodyPr>
            <a:normAutofit/>
          </a:bodyPr>
          <a:lstStyle/>
          <a:p>
            <a:r>
              <a:rPr lang="en-US" dirty="0"/>
              <a:t>We have a collection of websites, the text information on them, a lot of metadata (time article written, author, topic, etc.), and we need to identify which of them is “fake”, “legitimate”, “conspiracy theory”, “satire”, etc. or not. [a multi-class classification problem]</a:t>
            </a:r>
          </a:p>
          <a:p>
            <a:r>
              <a:rPr lang="en-US" dirty="0"/>
              <a:t>Might sound like a recent problem, but this is a problem that is probably as old as human civilization itself: “You are telling me a story, and I need to figure out whether it is authentic or not!”  </a:t>
            </a:r>
          </a:p>
        </p:txBody>
      </p:sp>
      <p:pic>
        <p:nvPicPr>
          <p:cNvPr id="5122" name="Picture 2" descr="Image result for cavemen telling stories">
            <a:extLst>
              <a:ext uri="{FF2B5EF4-FFF2-40B4-BE49-F238E27FC236}">
                <a16:creationId xmlns:a16="http://schemas.microsoft.com/office/drawing/2014/main" id="{2D2DA364-7C7D-4B34-A139-48FBF85BC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798"/>
            <a:ext cx="4251406" cy="402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422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B23C9-D4D5-4684-ABF7-D3916AB3A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CC834-E1C3-4C34-B3A8-30819A242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3296" y="1825625"/>
            <a:ext cx="5360504" cy="4351338"/>
          </a:xfrm>
        </p:spPr>
        <p:txBody>
          <a:bodyPr>
            <a:normAutofit/>
          </a:bodyPr>
          <a:lstStyle/>
          <a:p>
            <a:r>
              <a:rPr lang="en-US" dirty="0"/>
              <a:t>A manually compiled list of known ‘fake news’ websites that regularly spread misinformation.</a:t>
            </a:r>
          </a:p>
          <a:p>
            <a:r>
              <a:rPr lang="en-US" dirty="0"/>
              <a:t>BS Detector: a Chrome plug-in using hand-labelled list to alert you when the website you’re visiting is ‘fake’, ‘conspiracy’, ‘junk science’, ‘satire’, etc.</a:t>
            </a:r>
          </a:p>
          <a:p>
            <a:r>
              <a:rPr lang="en-US" dirty="0"/>
              <a:t>Numerous fact checkers, etc.</a:t>
            </a:r>
          </a:p>
          <a:p>
            <a:r>
              <a:rPr lang="en-US" dirty="0"/>
              <a:t>There have been some recent attempts to apply Machine Learning &amp; NLP Techniques to solve this problem to varying degrees of success.</a:t>
            </a:r>
          </a:p>
        </p:txBody>
      </p:sp>
      <p:pic>
        <p:nvPicPr>
          <p:cNvPr id="3074" name="Picture 2" descr="Image result for bs detector chrome plugin">
            <a:extLst>
              <a:ext uri="{FF2B5EF4-FFF2-40B4-BE49-F238E27FC236}">
                <a16:creationId xmlns:a16="http://schemas.microsoft.com/office/drawing/2014/main" id="{7B5D4116-842C-4759-976F-32148E275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39222"/>
            <a:ext cx="4313582" cy="215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fact checker">
            <a:extLst>
              <a:ext uri="{FF2B5EF4-FFF2-40B4-BE49-F238E27FC236}">
                <a16:creationId xmlns:a16="http://schemas.microsoft.com/office/drawing/2014/main" id="{3CC6E406-6B9F-497C-99A8-8587E4D25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382" y="4144547"/>
            <a:ext cx="3800061" cy="2148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996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1E10B-B01F-461E-ADAF-B12F25421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971" y="388441"/>
            <a:ext cx="10846904" cy="1325563"/>
          </a:xfrm>
        </p:spPr>
        <p:txBody>
          <a:bodyPr/>
          <a:lstStyle/>
          <a:p>
            <a:pPr algn="ctr"/>
            <a:r>
              <a:rPr lang="en-US" dirty="0"/>
              <a:t>The Data- the lifeblood of any analytics project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8ADE85F-50E3-48BD-B944-D6F7368A71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311632"/>
              </p:ext>
            </p:extLst>
          </p:nvPr>
        </p:nvGraphicFramePr>
        <p:xfrm>
          <a:off x="586406" y="1329379"/>
          <a:ext cx="10767393" cy="883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686">
                  <a:extLst>
                    <a:ext uri="{9D8B030D-6E8A-4147-A177-3AD203B41FA5}">
                      <a16:colId xmlns:a16="http://schemas.microsoft.com/office/drawing/2014/main" val="3984851060"/>
                    </a:ext>
                  </a:extLst>
                </a:gridCol>
                <a:gridCol w="2015068">
                  <a:extLst>
                    <a:ext uri="{9D8B030D-6E8A-4147-A177-3AD203B41FA5}">
                      <a16:colId xmlns:a16="http://schemas.microsoft.com/office/drawing/2014/main" val="3828894711"/>
                    </a:ext>
                  </a:extLst>
                </a:gridCol>
                <a:gridCol w="1115758">
                  <a:extLst>
                    <a:ext uri="{9D8B030D-6E8A-4147-A177-3AD203B41FA5}">
                      <a16:colId xmlns:a16="http://schemas.microsoft.com/office/drawing/2014/main" val="64131305"/>
                    </a:ext>
                  </a:extLst>
                </a:gridCol>
                <a:gridCol w="815008">
                  <a:extLst>
                    <a:ext uri="{9D8B030D-6E8A-4147-A177-3AD203B41FA5}">
                      <a16:colId xmlns:a16="http://schemas.microsoft.com/office/drawing/2014/main" val="2830310020"/>
                    </a:ext>
                  </a:extLst>
                </a:gridCol>
                <a:gridCol w="1928192">
                  <a:extLst>
                    <a:ext uri="{9D8B030D-6E8A-4147-A177-3AD203B41FA5}">
                      <a16:colId xmlns:a16="http://schemas.microsoft.com/office/drawing/2014/main" val="3181714024"/>
                    </a:ext>
                  </a:extLst>
                </a:gridCol>
                <a:gridCol w="2454965">
                  <a:extLst>
                    <a:ext uri="{9D8B030D-6E8A-4147-A177-3AD203B41FA5}">
                      <a16:colId xmlns:a16="http://schemas.microsoft.com/office/drawing/2014/main" val="618826275"/>
                    </a:ext>
                  </a:extLst>
                </a:gridCol>
                <a:gridCol w="675861">
                  <a:extLst>
                    <a:ext uri="{9D8B030D-6E8A-4147-A177-3AD203B41FA5}">
                      <a16:colId xmlns:a16="http://schemas.microsoft.com/office/drawing/2014/main" val="663969168"/>
                    </a:ext>
                  </a:extLst>
                </a:gridCol>
                <a:gridCol w="695739">
                  <a:extLst>
                    <a:ext uri="{9D8B030D-6E8A-4147-A177-3AD203B41FA5}">
                      <a16:colId xmlns:a16="http://schemas.microsoft.com/office/drawing/2014/main" val="2970296844"/>
                    </a:ext>
                  </a:extLst>
                </a:gridCol>
                <a:gridCol w="689116">
                  <a:extLst>
                    <a:ext uri="{9D8B030D-6E8A-4147-A177-3AD203B41FA5}">
                      <a16:colId xmlns:a16="http://schemas.microsoft.com/office/drawing/2014/main" val="2930392431"/>
                    </a:ext>
                  </a:extLst>
                </a:gridCol>
              </a:tblGrid>
              <a:tr h="34546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Site URL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Author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Time Published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Article Title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Article Text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Language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Country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Type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526164"/>
                  </a:ext>
                </a:extLst>
              </a:tr>
              <a:tr h="51820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www.100percentfedup.com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Barracuda Brigade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10/2016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“WOW! Whistleblower tells story of massive fraud!”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“In 2017, of last year, NYPD received news...”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English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USA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Bias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59827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9A4C325-6DB0-4527-BC82-B9F558E1BE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02378"/>
              </p:ext>
            </p:extLst>
          </p:nvPr>
        </p:nvGraphicFramePr>
        <p:xfrm>
          <a:off x="586406" y="3002710"/>
          <a:ext cx="10767393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233">
                  <a:extLst>
                    <a:ext uri="{9D8B030D-6E8A-4147-A177-3AD203B41FA5}">
                      <a16:colId xmlns:a16="http://schemas.microsoft.com/office/drawing/2014/main" val="3984851060"/>
                    </a:ext>
                  </a:extLst>
                </a:gridCol>
                <a:gridCol w="2104521">
                  <a:extLst>
                    <a:ext uri="{9D8B030D-6E8A-4147-A177-3AD203B41FA5}">
                      <a16:colId xmlns:a16="http://schemas.microsoft.com/office/drawing/2014/main" val="3828894711"/>
                    </a:ext>
                  </a:extLst>
                </a:gridCol>
                <a:gridCol w="1196377">
                  <a:extLst>
                    <a:ext uri="{9D8B030D-6E8A-4147-A177-3AD203B41FA5}">
                      <a16:colId xmlns:a16="http://schemas.microsoft.com/office/drawing/2014/main" val="64131305"/>
                    </a:ext>
                  </a:extLst>
                </a:gridCol>
                <a:gridCol w="784085">
                  <a:extLst>
                    <a:ext uri="{9D8B030D-6E8A-4147-A177-3AD203B41FA5}">
                      <a16:colId xmlns:a16="http://schemas.microsoft.com/office/drawing/2014/main" val="2830310020"/>
                    </a:ext>
                  </a:extLst>
                </a:gridCol>
                <a:gridCol w="1608669">
                  <a:extLst>
                    <a:ext uri="{9D8B030D-6E8A-4147-A177-3AD203B41FA5}">
                      <a16:colId xmlns:a16="http://schemas.microsoft.com/office/drawing/2014/main" val="3181714024"/>
                    </a:ext>
                  </a:extLst>
                </a:gridCol>
                <a:gridCol w="2724792">
                  <a:extLst>
                    <a:ext uri="{9D8B030D-6E8A-4147-A177-3AD203B41FA5}">
                      <a16:colId xmlns:a16="http://schemas.microsoft.com/office/drawing/2014/main" val="618826275"/>
                    </a:ext>
                  </a:extLst>
                </a:gridCol>
                <a:gridCol w="715617">
                  <a:extLst>
                    <a:ext uri="{9D8B030D-6E8A-4147-A177-3AD203B41FA5}">
                      <a16:colId xmlns:a16="http://schemas.microsoft.com/office/drawing/2014/main" val="663969168"/>
                    </a:ext>
                  </a:extLst>
                </a:gridCol>
                <a:gridCol w="606287">
                  <a:extLst>
                    <a:ext uri="{9D8B030D-6E8A-4147-A177-3AD203B41FA5}">
                      <a16:colId xmlns:a16="http://schemas.microsoft.com/office/drawing/2014/main" val="2970296844"/>
                    </a:ext>
                  </a:extLst>
                </a:gridCol>
                <a:gridCol w="738812">
                  <a:extLst>
                    <a:ext uri="{9D8B030D-6E8A-4147-A177-3AD203B41FA5}">
                      <a16:colId xmlns:a16="http://schemas.microsoft.com/office/drawing/2014/main" val="2930392431"/>
                    </a:ext>
                  </a:extLst>
                </a:gridCol>
              </a:tblGrid>
              <a:tr h="28388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Site URL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Author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Time Published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Article Title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Article Text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Language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Country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Type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5261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www.100percentfedup.com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Barracuda Brigade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10/2016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“WOW! Whistleblower tells story...!”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“In 2017, NYPD received startling news..”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English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USA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Bias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598273"/>
                  </a:ext>
                </a:extLst>
              </a:tr>
              <a:tr h="48626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cnn.com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John Doe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02/2017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“White House considering replacing...”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“President Trump has indicated in a...”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English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USA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Legitimate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11792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F4C5290-377C-48D8-9A67-0D6921D2FD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5212"/>
              </p:ext>
            </p:extLst>
          </p:nvPr>
        </p:nvGraphicFramePr>
        <p:xfrm>
          <a:off x="546652" y="5265327"/>
          <a:ext cx="1076739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236">
                  <a:extLst>
                    <a:ext uri="{9D8B030D-6E8A-4147-A177-3AD203B41FA5}">
                      <a16:colId xmlns:a16="http://schemas.microsoft.com/office/drawing/2014/main" val="3984851060"/>
                    </a:ext>
                  </a:extLst>
                </a:gridCol>
                <a:gridCol w="1477534">
                  <a:extLst>
                    <a:ext uri="{9D8B030D-6E8A-4147-A177-3AD203B41FA5}">
                      <a16:colId xmlns:a16="http://schemas.microsoft.com/office/drawing/2014/main" val="3828894711"/>
                    </a:ext>
                  </a:extLst>
                </a:gridCol>
                <a:gridCol w="649440">
                  <a:extLst>
                    <a:ext uri="{9D8B030D-6E8A-4147-A177-3AD203B41FA5}">
                      <a16:colId xmlns:a16="http://schemas.microsoft.com/office/drawing/2014/main" val="64131305"/>
                    </a:ext>
                  </a:extLst>
                </a:gridCol>
                <a:gridCol w="556592">
                  <a:extLst>
                    <a:ext uri="{9D8B030D-6E8A-4147-A177-3AD203B41FA5}">
                      <a16:colId xmlns:a16="http://schemas.microsoft.com/office/drawing/2014/main" val="2830310020"/>
                    </a:ext>
                  </a:extLst>
                </a:gridCol>
                <a:gridCol w="812923">
                  <a:extLst>
                    <a:ext uri="{9D8B030D-6E8A-4147-A177-3AD203B41FA5}">
                      <a16:colId xmlns:a16="http://schemas.microsoft.com/office/drawing/2014/main" val="3181714024"/>
                    </a:ext>
                  </a:extLst>
                </a:gridCol>
                <a:gridCol w="946303">
                  <a:extLst>
                    <a:ext uri="{9D8B030D-6E8A-4147-A177-3AD203B41FA5}">
                      <a16:colId xmlns:a16="http://schemas.microsoft.com/office/drawing/2014/main" val="618826275"/>
                    </a:ext>
                  </a:extLst>
                </a:gridCol>
                <a:gridCol w="1331843">
                  <a:extLst>
                    <a:ext uri="{9D8B030D-6E8A-4147-A177-3AD203B41FA5}">
                      <a16:colId xmlns:a16="http://schemas.microsoft.com/office/drawing/2014/main" val="663969168"/>
                    </a:ext>
                  </a:extLst>
                </a:gridCol>
                <a:gridCol w="1152939">
                  <a:extLst>
                    <a:ext uri="{9D8B030D-6E8A-4147-A177-3AD203B41FA5}">
                      <a16:colId xmlns:a16="http://schemas.microsoft.com/office/drawing/2014/main" val="2970296844"/>
                    </a:ext>
                  </a:extLst>
                </a:gridCol>
                <a:gridCol w="924340">
                  <a:extLst>
                    <a:ext uri="{9D8B030D-6E8A-4147-A177-3AD203B41FA5}">
                      <a16:colId xmlns:a16="http://schemas.microsoft.com/office/drawing/2014/main" val="3310842300"/>
                    </a:ext>
                  </a:extLst>
                </a:gridCol>
                <a:gridCol w="1222513">
                  <a:extLst>
                    <a:ext uri="{9D8B030D-6E8A-4147-A177-3AD203B41FA5}">
                      <a16:colId xmlns:a16="http://schemas.microsoft.com/office/drawing/2014/main" val="1844349364"/>
                    </a:ext>
                  </a:extLst>
                </a:gridCol>
                <a:gridCol w="1404729">
                  <a:extLst>
                    <a:ext uri="{9D8B030D-6E8A-4147-A177-3AD203B41FA5}">
                      <a16:colId xmlns:a16="http://schemas.microsoft.com/office/drawing/2014/main" val="2930392431"/>
                    </a:ext>
                  </a:extLst>
                </a:gridCol>
              </a:tblGrid>
              <a:tr h="28388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Site URL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Author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...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Avg. Visitor Age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Avg. Time Spent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Browsing Location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Visitor Gender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FB Likes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FB Shares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Type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5261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www.100percentfedup.com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Barracuda Brigade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...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3 min, 38 sec.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Home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Male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70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500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Bias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598273"/>
                  </a:ext>
                </a:extLst>
              </a:tr>
              <a:tr h="48626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cnn.com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John Doe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...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34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15 min, 10 sec.</a:t>
                      </a:r>
                    </a:p>
                    <a:p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Work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Balanced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108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450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Legitimate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117920"/>
                  </a:ext>
                </a:extLst>
              </a:tr>
            </a:tbl>
          </a:graphicData>
        </a:graphic>
      </p:graphicFrame>
      <p:sp>
        <p:nvSpPr>
          <p:cNvPr id="9" name="Arrow: Down 8">
            <a:extLst>
              <a:ext uri="{FF2B5EF4-FFF2-40B4-BE49-F238E27FC236}">
                <a16:creationId xmlns:a16="http://schemas.microsoft.com/office/drawing/2014/main" id="{3EDBC6A4-AE93-47C3-BE65-75E16EB3B979}"/>
              </a:ext>
            </a:extLst>
          </p:cNvPr>
          <p:cNvSpPr/>
          <p:nvPr/>
        </p:nvSpPr>
        <p:spPr>
          <a:xfrm>
            <a:off x="5121965" y="2392008"/>
            <a:ext cx="1441174" cy="5864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635CF90D-30F4-4F3F-9D31-7A62EB112536}"/>
              </a:ext>
            </a:extLst>
          </p:cNvPr>
          <p:cNvSpPr/>
          <p:nvPr/>
        </p:nvSpPr>
        <p:spPr>
          <a:xfrm>
            <a:off x="5059017" y="4508505"/>
            <a:ext cx="1441174" cy="5864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C3E41D-A414-44D5-BB94-FF5EF667F11A}"/>
              </a:ext>
            </a:extLst>
          </p:cNvPr>
          <p:cNvSpPr txBox="1"/>
          <p:nvPr/>
        </p:nvSpPr>
        <p:spPr>
          <a:xfrm>
            <a:off x="838202" y="2328508"/>
            <a:ext cx="40617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>
                <a:solidFill>
                  <a:srgbClr val="7030A0"/>
                </a:solidFill>
              </a:rPr>
              <a:t>Add some “legitimate” observations by </a:t>
            </a:r>
            <a:r>
              <a:rPr lang="en-US" sz="1700" b="1" dirty="0" err="1">
                <a:solidFill>
                  <a:srgbClr val="7030A0"/>
                </a:solidFill>
              </a:rPr>
              <a:t>webscraping</a:t>
            </a:r>
            <a:r>
              <a:rPr lang="en-US" sz="1700" b="1" dirty="0">
                <a:solidFill>
                  <a:srgbClr val="7030A0"/>
                </a:solidFill>
              </a:rPr>
              <a:t>/ remove others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F3FA33-BC11-4623-A21B-B2B3FF57A446}"/>
              </a:ext>
            </a:extLst>
          </p:cNvPr>
          <p:cNvSpPr txBox="1"/>
          <p:nvPr/>
        </p:nvSpPr>
        <p:spPr>
          <a:xfrm>
            <a:off x="357809" y="4438293"/>
            <a:ext cx="470120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>
                <a:solidFill>
                  <a:srgbClr val="7030A0"/>
                </a:solidFill>
              </a:rPr>
              <a:t>Incorporate additional features (demographic info., social media, etc.) by </a:t>
            </a:r>
            <a:r>
              <a:rPr lang="en-US" sz="1700" b="1" dirty="0" err="1">
                <a:solidFill>
                  <a:srgbClr val="7030A0"/>
                </a:solidFill>
              </a:rPr>
              <a:t>webscraping</a:t>
            </a:r>
            <a:endParaRPr lang="en-US" sz="1700" b="1" dirty="0">
              <a:solidFill>
                <a:srgbClr val="7030A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8430EC3-7725-4B44-AEA7-AA3DE30A5D25}"/>
              </a:ext>
            </a:extLst>
          </p:cNvPr>
          <p:cNvSpPr/>
          <p:nvPr/>
        </p:nvSpPr>
        <p:spPr>
          <a:xfrm>
            <a:off x="357809" y="3725967"/>
            <a:ext cx="11559207" cy="615552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4A322F2-A813-4F70-B22F-50B1FAED7485}"/>
              </a:ext>
            </a:extLst>
          </p:cNvPr>
          <p:cNvSpPr/>
          <p:nvPr/>
        </p:nvSpPr>
        <p:spPr>
          <a:xfrm>
            <a:off x="2925419" y="5098341"/>
            <a:ext cx="8796132" cy="1578720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9D2F0B-A642-4282-8A85-C2F9D68F00F1}"/>
              </a:ext>
            </a:extLst>
          </p:cNvPr>
          <p:cNvSpPr txBox="1"/>
          <p:nvPr/>
        </p:nvSpPr>
        <p:spPr>
          <a:xfrm>
            <a:off x="6500190" y="2447328"/>
            <a:ext cx="456868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>
                <a:solidFill>
                  <a:schemeClr val="accent4">
                    <a:lumMod val="50000"/>
                  </a:schemeClr>
                </a:solidFill>
              </a:rPr>
              <a:t>~13000 Observations, drops down to ~6000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ED2387-1552-400D-BE03-C4B1A29DDAC6}"/>
              </a:ext>
            </a:extLst>
          </p:cNvPr>
          <p:cNvSpPr txBox="1"/>
          <p:nvPr/>
        </p:nvSpPr>
        <p:spPr>
          <a:xfrm>
            <a:off x="6500191" y="4497767"/>
            <a:ext cx="456868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>
                <a:solidFill>
                  <a:schemeClr val="accent4">
                    <a:lumMod val="50000"/>
                  </a:schemeClr>
                </a:solidFill>
              </a:rPr>
              <a:t>7 Features rises to around ~15</a:t>
            </a:r>
          </a:p>
        </p:txBody>
      </p:sp>
    </p:spTree>
    <p:extLst>
      <p:ext uri="{BB962C8B-B14F-4D97-AF65-F5344CB8AC3E}">
        <p14:creationId xmlns:p14="http://schemas.microsoft.com/office/powerpoint/2010/main" val="115684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B4AEC-A951-4028-8606-40450E402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 applied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4DFD3-4624-464E-9243-AED017BD6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9" y="1772963"/>
            <a:ext cx="5328167" cy="3880773"/>
          </a:xfrm>
        </p:spPr>
        <p:txBody>
          <a:bodyPr/>
          <a:lstStyle/>
          <a:p>
            <a:r>
              <a:rPr lang="en-US" dirty="0"/>
              <a:t>The reach goal is to create a form of ensemble model that uses NLP techniques on the text features, possibly differing ML techniques on the site metadata features, demographic features, social media, etc.</a:t>
            </a:r>
          </a:p>
          <a:p>
            <a:r>
              <a:rPr lang="en-US" dirty="0"/>
              <a:t>Need to think about how to combine predictions for ensemble model, or if not ensemble, pick a single model with a high discriminative power.</a:t>
            </a:r>
          </a:p>
          <a:p>
            <a:r>
              <a:rPr lang="en-US" dirty="0"/>
              <a:t>Think creatively to add some more features to create the best possible model. (using feature engineering)</a:t>
            </a:r>
          </a:p>
        </p:txBody>
      </p:sp>
      <p:pic>
        <p:nvPicPr>
          <p:cNvPr id="6148" name="Picture 4" descr="Image result for coursera machine learning">
            <a:extLst>
              <a:ext uri="{FF2B5EF4-FFF2-40B4-BE49-F238E27FC236}">
                <a16:creationId xmlns:a16="http://schemas.microsoft.com/office/drawing/2014/main" id="{5996669B-AD05-416C-871E-D1E69A121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648861"/>
            <a:ext cx="3797575" cy="21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mage result for machine learning">
            <a:extLst>
              <a:ext uri="{FF2B5EF4-FFF2-40B4-BE49-F238E27FC236}">
                <a16:creationId xmlns:a16="http://schemas.microsoft.com/office/drawing/2014/main" id="{970276D0-9767-4C54-8102-157BB3B2B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04" y="4076599"/>
            <a:ext cx="3529634" cy="2022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1017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377D2-2C9F-4EF0-B3DD-B6971F215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potential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E20F3-2D47-4461-BD2B-FD5609CB9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3173" y="1690688"/>
            <a:ext cx="559904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There are many players who stand to benefit from projects of this sort.</a:t>
            </a:r>
          </a:p>
          <a:p>
            <a:r>
              <a:rPr lang="en-US" dirty="0"/>
              <a:t>News Desks at various publishers/news corporations: Helps verify whether an incoming news story is genuine or not </a:t>
            </a:r>
          </a:p>
          <a:p>
            <a:r>
              <a:rPr lang="en-US" dirty="0"/>
              <a:t>Netizens who read get their news information online: Identify misinformation (from blogs, smaller websites, etc.) </a:t>
            </a:r>
          </a:p>
          <a:p>
            <a:r>
              <a:rPr lang="en-US" dirty="0"/>
              <a:t>Social Media Administrators at Facebook, Twitter, etc.: Locate disingenuous stories on their network and monitor their spread. </a:t>
            </a:r>
          </a:p>
          <a:p>
            <a:r>
              <a:rPr lang="en-US" dirty="0"/>
              <a:t>Campaign Consulting Firms: Assist in Web monitoring for potentially libelous information about their candidate</a:t>
            </a:r>
          </a:p>
          <a:p>
            <a:r>
              <a:rPr lang="en-US" dirty="0"/>
              <a:t> Financial Regulators: The SEC seeks to monitor the spread of false market information</a:t>
            </a:r>
          </a:p>
          <a:p>
            <a:endParaRPr lang="en-US" dirty="0"/>
          </a:p>
        </p:txBody>
      </p:sp>
      <p:pic>
        <p:nvPicPr>
          <p:cNvPr id="4100" name="Picture 4" descr="Image result for facebook logo">
            <a:extLst>
              <a:ext uri="{FF2B5EF4-FFF2-40B4-BE49-F238E27FC236}">
                <a16:creationId xmlns:a16="http://schemas.microsoft.com/office/drawing/2014/main" id="{A8752EDB-0B1A-4FFC-A65F-5720ECD31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93" y="3052198"/>
            <a:ext cx="1378226" cy="1378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Cnn">
            <a:extLst>
              <a:ext uri="{FF2B5EF4-FFF2-40B4-BE49-F238E27FC236}">
                <a16:creationId xmlns:a16="http://schemas.microsoft.com/office/drawing/2014/main" id="{9893FB81-046E-43FE-9AA2-D12CA2C9A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092" y="1398553"/>
            <a:ext cx="1842881" cy="88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Image result for twitter logo">
            <a:extLst>
              <a:ext uri="{FF2B5EF4-FFF2-40B4-BE49-F238E27FC236}">
                <a16:creationId xmlns:a16="http://schemas.microsoft.com/office/drawing/2014/main" id="{22976C1B-A59D-4DC6-999A-61E2D8F93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036" y="2865155"/>
            <a:ext cx="1378227" cy="1121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Image result for fox news">
            <a:extLst>
              <a:ext uri="{FF2B5EF4-FFF2-40B4-BE49-F238E27FC236}">
                <a16:creationId xmlns:a16="http://schemas.microsoft.com/office/drawing/2014/main" id="{07948489-6B54-444C-B8E4-E1AA78219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69" y="125095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Image result for cambridge analytica">
            <a:extLst>
              <a:ext uri="{FF2B5EF4-FFF2-40B4-BE49-F238E27FC236}">
                <a16:creationId xmlns:a16="http://schemas.microsoft.com/office/drawing/2014/main" id="{0C4C2D1B-E716-4FA6-9F41-16091B998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76" y="4675028"/>
            <a:ext cx="1428750" cy="112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Image result for sec logo finance">
            <a:extLst>
              <a:ext uri="{FF2B5EF4-FFF2-40B4-BE49-F238E27FC236}">
                <a16:creationId xmlns:a16="http://schemas.microsoft.com/office/drawing/2014/main" id="{D20DCF16-9CFC-4D9C-9AB7-2C23D199A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442" y="4331757"/>
            <a:ext cx="1710269" cy="171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Image result for trump campaign logo">
            <a:extLst>
              <a:ext uri="{FF2B5EF4-FFF2-40B4-BE49-F238E27FC236}">
                <a16:creationId xmlns:a16="http://schemas.microsoft.com/office/drawing/2014/main" id="{1E9485D1-DC6A-4D64-B596-AF4538F3A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819" y="4623287"/>
            <a:ext cx="2089760" cy="117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244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1A054-99EF-408F-86D1-992DA8F51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am I now and the way forward: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E987E-17E7-4777-81F8-1E1DB8FFF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Completed the data import, tidying phase of the lifecycle.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Completed the EDA phase on the base dataset; may need to do some more after adding requisite observations &amp; features.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Currently, focusing time learning &amp; doing some </a:t>
            </a:r>
            <a:r>
              <a:rPr lang="en-US" dirty="0" err="1"/>
              <a:t>webscraping</a:t>
            </a:r>
            <a:r>
              <a:rPr lang="en-US" dirty="0"/>
              <a:t> to add some more ‘legitimate’ observations, and also more features.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Still need to explore the NLP topic deeply and learn some more skills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Still need to train &amp; validate models on the different features of the dataset.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Still need to “tell the story”: Report &amp; Communicate Results in an accessible report.</a:t>
            </a:r>
          </a:p>
        </p:txBody>
      </p:sp>
    </p:spTree>
    <p:extLst>
      <p:ext uri="{BB962C8B-B14F-4D97-AF65-F5344CB8AC3E}">
        <p14:creationId xmlns:p14="http://schemas.microsoft.com/office/powerpoint/2010/main" val="26579826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436</TotalTime>
  <Words>881</Words>
  <Application>Microsoft Office PowerPoint</Application>
  <PresentationFormat>Widescreen</PresentationFormat>
  <Paragraphs>123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Trebuchet MS</vt:lpstr>
      <vt:lpstr>Wingdings</vt:lpstr>
      <vt:lpstr>Wingdings 3</vt:lpstr>
      <vt:lpstr>Facet</vt:lpstr>
      <vt:lpstr>Getting Real about Fake News</vt:lpstr>
      <vt:lpstr>A little background: “Fake News” in the News</vt:lpstr>
      <vt:lpstr>So what do these ‘fake news’ websites look like...</vt:lpstr>
      <vt:lpstr>The problem defined formally &amp; informally</vt:lpstr>
      <vt:lpstr>Current Approaches</vt:lpstr>
      <vt:lpstr>The Data- the lifeblood of any analytics project</vt:lpstr>
      <vt:lpstr>Analytics applied</vt:lpstr>
      <vt:lpstr>The potential impact</vt:lpstr>
      <vt:lpstr>Where are am I now and the way forward: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Real about Fake News</dc:title>
  <dc:creator>Aditya Tyagi</dc:creator>
  <cp:lastModifiedBy>Aditya Tyagi</cp:lastModifiedBy>
  <cp:revision>24</cp:revision>
  <dcterms:created xsi:type="dcterms:W3CDTF">2017-11-30T11:37:30Z</dcterms:created>
  <dcterms:modified xsi:type="dcterms:W3CDTF">2017-11-30T23:50:55Z</dcterms:modified>
</cp:coreProperties>
</file>