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4" r:id="rId2"/>
    <p:sldId id="275" r:id="rId3"/>
    <p:sldId id="277" r:id="rId4"/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79" r:id="rId17"/>
    <p:sldId id="269" r:id="rId18"/>
    <p:sldId id="270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8" d="100"/>
          <a:sy n="48" d="100"/>
        </p:scale>
        <p:origin x="46" y="7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B275A-95D1-404F-9178-EA9586644B8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F4931-59A6-452E-AD5C-D83911FD3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8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F4931-59A6-452E-AD5C-D83911FD34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4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ACB6-0A55-4B8F-BBB4-97625624F8C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B8F-6400-4C50-A957-CCF71FD58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6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ACB6-0A55-4B8F-BBB4-97625624F8C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B8F-6400-4C50-A957-CCF71FD58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7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ACB6-0A55-4B8F-BBB4-97625624F8C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B8F-6400-4C50-A957-CCF71FD58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4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ACB6-0A55-4B8F-BBB4-97625624F8C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B8F-6400-4C50-A957-CCF71FD58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6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ACB6-0A55-4B8F-BBB4-97625624F8C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B8F-6400-4C50-A957-CCF71FD58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6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ACB6-0A55-4B8F-BBB4-97625624F8C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B8F-6400-4C50-A957-CCF71FD58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3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ACB6-0A55-4B8F-BBB4-97625624F8C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B8F-6400-4C50-A957-CCF71FD58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6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ACB6-0A55-4B8F-BBB4-97625624F8C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B8F-6400-4C50-A957-CCF71FD58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ACB6-0A55-4B8F-BBB4-97625624F8C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B8F-6400-4C50-A957-CCF71FD58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6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ACB6-0A55-4B8F-BBB4-97625624F8C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B8F-6400-4C50-A957-CCF71FD58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9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ACB6-0A55-4B8F-BBB4-97625624F8C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B8F-6400-4C50-A957-CCF71FD58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8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0ACB6-0A55-4B8F-BBB4-97625624F8C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09B8F-6400-4C50-A957-CCF71FD58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29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.yahoo.com/quote/AXP?p=AX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F0F7-596C-4B87-80CD-2DA0380C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404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Time Series Forecasting</a:t>
            </a:r>
            <a:br>
              <a:rPr lang="en-US" dirty="0"/>
            </a:br>
            <a:r>
              <a:rPr lang="en-US" dirty="0"/>
              <a:t>Final Project</a:t>
            </a:r>
            <a:br>
              <a:rPr lang="en-US" dirty="0"/>
            </a:br>
            <a:r>
              <a:rPr lang="en-US" dirty="0"/>
              <a:t>Homework6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99B35-0C77-4F98-ABC9-592EB9B08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876" y="4821809"/>
            <a:ext cx="3912124" cy="17439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</a:t>
            </a:r>
          </a:p>
          <a:p>
            <a:pPr marL="0" indent="0">
              <a:buNone/>
            </a:pPr>
            <a:r>
              <a:rPr lang="en-US" dirty="0"/>
              <a:t>Jaswanth Das Gunturu</a:t>
            </a:r>
          </a:p>
          <a:p>
            <a:pPr marL="0" indent="0">
              <a:buNone/>
            </a:pPr>
            <a:r>
              <a:rPr lang="en-US" dirty="0"/>
              <a:t>Aditya </a:t>
            </a:r>
            <a:r>
              <a:rPr lang="en-US" dirty="0" err="1"/>
              <a:t>Gidda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5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6D7171-9942-45AB-B780-3ED97ED2E0D9}"/>
              </a:ext>
            </a:extLst>
          </p:cNvPr>
          <p:cNvSpPr txBox="1"/>
          <p:nvPr/>
        </p:nvSpPr>
        <p:spPr>
          <a:xfrm>
            <a:off x="0" y="0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EDA</a:t>
            </a:r>
          </a:p>
          <a:p>
            <a:pPr algn="ctr"/>
            <a:r>
              <a:rPr lang="en-US" dirty="0"/>
              <a:t> </a:t>
            </a:r>
          </a:p>
          <a:p>
            <a:r>
              <a:rPr lang="en-US" dirty="0"/>
              <a:t>ACF and PACF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63DD6F-0272-4B06-A7F7-7D9384474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18" y="2122993"/>
            <a:ext cx="4784403" cy="2612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83A7B5-352D-4A6B-BC0C-DB6CFF5DD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295" y="2122993"/>
            <a:ext cx="4784403" cy="262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26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7D7429-DF3F-41D2-B266-6C65D2880695}"/>
              </a:ext>
            </a:extLst>
          </p:cNvPr>
          <p:cNvSpPr txBox="1"/>
          <p:nvPr/>
        </p:nvSpPr>
        <p:spPr>
          <a:xfrm>
            <a:off x="0" y="0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EDA</a:t>
            </a:r>
          </a:p>
          <a:p>
            <a:pPr algn="ctr"/>
            <a:r>
              <a:rPr lang="en-US" dirty="0"/>
              <a:t> </a:t>
            </a:r>
          </a:p>
          <a:p>
            <a:r>
              <a:rPr lang="en-US" dirty="0"/>
              <a:t>Box tests and ADF test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1727CE-F003-4AE3-A27C-CDF451D98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1561177"/>
            <a:ext cx="5619750" cy="3085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B9A819-0849-4316-9BE9-DC3FF9BEC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592" y="4900074"/>
            <a:ext cx="5080816" cy="14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87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5528D-4369-489D-AC88-60E5DC9EEE64}"/>
              </a:ext>
            </a:extLst>
          </p:cNvPr>
          <p:cNvSpPr txBox="1"/>
          <p:nvPr/>
        </p:nvSpPr>
        <p:spPr>
          <a:xfrm>
            <a:off x="0" y="23567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Building the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7E4FDE-4963-44AB-A9A1-30946FEA8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2742"/>
            <a:ext cx="5782370" cy="5495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978D2D-09A5-4DF1-818F-BF0B496B4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32" y="992742"/>
            <a:ext cx="5412872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4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E70123-C3A0-49B1-ACD1-719DCB7B09E7}"/>
              </a:ext>
            </a:extLst>
          </p:cNvPr>
          <p:cNvSpPr txBox="1"/>
          <p:nvPr/>
        </p:nvSpPr>
        <p:spPr>
          <a:xfrm>
            <a:off x="0" y="23567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Best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5B8122-0AE3-4E61-AAAF-0E8475C27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344" y="2036761"/>
            <a:ext cx="8215312" cy="278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87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E36EC2-CA3A-4F4D-8399-BDF5A87F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927677"/>
            <a:ext cx="10801350" cy="567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8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827CF3F-D9C4-42AC-91A7-7B041937DF66}"/>
              </a:ext>
            </a:extLst>
          </p:cNvPr>
          <p:cNvSpPr txBox="1"/>
          <p:nvPr/>
        </p:nvSpPr>
        <p:spPr>
          <a:xfrm>
            <a:off x="0" y="543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Residual Plot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4DCE62-7873-4388-A9AF-B62847E5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4614069"/>
            <a:ext cx="4705350" cy="1210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6F79A2-9A43-444E-AD3F-738E7EC87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570" y="1323974"/>
            <a:ext cx="456886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22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C0DCA6-86F4-4D17-A6BC-AD82AB643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41" y="2061924"/>
            <a:ext cx="5962718" cy="3912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BB55E34-2686-4D5A-818A-0FD05134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Time Series Plot of the Residuals^2</a:t>
            </a:r>
          </a:p>
        </p:txBody>
      </p:sp>
    </p:spTree>
    <p:extLst>
      <p:ext uri="{BB962C8B-B14F-4D97-AF65-F5344CB8AC3E}">
        <p14:creationId xmlns:p14="http://schemas.microsoft.com/office/powerpoint/2010/main" val="1576661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844133-AD53-4C85-9BCB-9FCEE8438072}"/>
              </a:ext>
            </a:extLst>
          </p:cNvPr>
          <p:cNvSpPr txBox="1"/>
          <p:nvPr/>
        </p:nvSpPr>
        <p:spPr>
          <a:xfrm>
            <a:off x="0" y="8484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524798-0A2E-4A6C-B554-7A190C3C0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297" y="1366838"/>
            <a:ext cx="5499406" cy="358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28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055663-F867-4777-91BA-A34C15A0F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40" y="1681163"/>
            <a:ext cx="4931449" cy="31670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E542FE-6FCB-4F9B-857F-77FEAC33E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476" y="1675187"/>
            <a:ext cx="4931449" cy="3163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A17BDA-EEAF-4D9B-B033-423DEA371E95}"/>
              </a:ext>
            </a:extLst>
          </p:cNvPr>
          <p:cNvSpPr txBox="1"/>
          <p:nvPr/>
        </p:nvSpPr>
        <p:spPr>
          <a:xfrm>
            <a:off x="4764866" y="428920"/>
            <a:ext cx="266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Types of Predictions</a:t>
            </a:r>
          </a:p>
        </p:txBody>
      </p:sp>
    </p:spTree>
    <p:extLst>
      <p:ext uri="{BB962C8B-B14F-4D97-AF65-F5344CB8AC3E}">
        <p14:creationId xmlns:p14="http://schemas.microsoft.com/office/powerpoint/2010/main" val="1764699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3F9C17-6CBD-445E-8CA7-2AAE68E16F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852654"/>
            <a:ext cx="10515599" cy="411525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FEB4878-F549-4975-B21E-204D3786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13751" cy="1288746"/>
          </a:xfrm>
        </p:spPr>
        <p:txBody>
          <a:bodyPr>
            <a:normAutofit/>
          </a:bodyPr>
          <a:lstStyle/>
          <a:p>
            <a:r>
              <a:rPr lang="en-US" sz="2800" dirty="0"/>
              <a:t>Predicted values are highlighted in the below plot.</a:t>
            </a:r>
          </a:p>
        </p:txBody>
      </p:sp>
    </p:spTree>
    <p:extLst>
      <p:ext uri="{BB962C8B-B14F-4D97-AF65-F5344CB8AC3E}">
        <p14:creationId xmlns:p14="http://schemas.microsoft.com/office/powerpoint/2010/main" val="215842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F0F7-596C-4B87-80CD-2DA0380C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4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B3DCF-9C8E-4163-8D25-905E6F63E512}"/>
              </a:ext>
            </a:extLst>
          </p:cNvPr>
          <p:cNvSpPr txBox="1"/>
          <p:nvPr/>
        </p:nvSpPr>
        <p:spPr>
          <a:xfrm>
            <a:off x="838200" y="2029368"/>
            <a:ext cx="10352599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https://finance.yahoo.com/quote/AXP?p=AXP</a:t>
            </a:r>
            <a:r>
              <a:rPr lang="en-US" sz="20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data is the American Express Stock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Dated from 2008 to 2018 monthly data.</a:t>
            </a:r>
          </a:p>
        </p:txBody>
      </p:sp>
    </p:spTree>
    <p:extLst>
      <p:ext uri="{BB962C8B-B14F-4D97-AF65-F5344CB8AC3E}">
        <p14:creationId xmlns:p14="http://schemas.microsoft.com/office/powerpoint/2010/main" val="4258397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5E14-AEB1-43E6-BB78-38947662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4397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F0F7-596C-4B87-80CD-2DA0380C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41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EDA</a:t>
            </a:r>
            <a:br>
              <a:rPr lang="en-US" sz="5400" dirty="0"/>
            </a:br>
            <a:r>
              <a:rPr lang="en-US" sz="4000" dirty="0"/>
              <a:t> </a:t>
            </a:r>
            <a:br>
              <a:rPr lang="en-US" sz="4000" dirty="0"/>
            </a:br>
            <a:r>
              <a:rPr lang="en-US" sz="2200" dirty="0"/>
              <a:t>Time Series Plot for the </a:t>
            </a:r>
            <a:r>
              <a:rPr lang="en-US" sz="2200" dirty="0" err="1"/>
              <a:t>dayreturn</a:t>
            </a: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1114FB-FC70-464F-BB12-A7CA02124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504" y="1966239"/>
            <a:ext cx="8570118" cy="463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5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6311AC3-FD49-4475-AFB2-EB2CC1DE724F}"/>
              </a:ext>
            </a:extLst>
          </p:cNvPr>
          <p:cNvSpPr txBox="1"/>
          <p:nvPr/>
        </p:nvSpPr>
        <p:spPr>
          <a:xfrm>
            <a:off x="1621410" y="414779"/>
            <a:ext cx="88611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EDA</a:t>
            </a:r>
          </a:p>
          <a:p>
            <a:pPr algn="ctr"/>
            <a:r>
              <a:rPr lang="en-US" dirty="0"/>
              <a:t> </a:t>
            </a:r>
          </a:p>
          <a:p>
            <a:r>
              <a:rPr lang="en-US" dirty="0"/>
              <a:t>Time Series Plot for the </a:t>
            </a:r>
            <a:r>
              <a:rPr lang="en-US" dirty="0" err="1"/>
              <a:t>logreturn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FF83CD-EAAB-4864-BC3E-23489969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02" y="1491997"/>
            <a:ext cx="8482011" cy="468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6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902114-8F35-4E36-947E-1E3CC043AD97}"/>
              </a:ext>
            </a:extLst>
          </p:cNvPr>
          <p:cNvSpPr txBox="1"/>
          <p:nvPr/>
        </p:nvSpPr>
        <p:spPr>
          <a:xfrm>
            <a:off x="-164969" y="49962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 series plot of </a:t>
            </a:r>
            <a:r>
              <a:rPr lang="en-US" sz="2400" dirty="0" err="1"/>
              <a:t>dayreturn</a:t>
            </a:r>
            <a:r>
              <a:rPr lang="en-US" sz="2400" dirty="0"/>
              <a:t> and log return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EDFD07-FCD4-414A-80BB-799C71BC8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8"/>
          <a:stretch/>
        </p:blipFill>
        <p:spPr>
          <a:xfrm>
            <a:off x="3486150" y="1559398"/>
            <a:ext cx="4400612" cy="455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1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5F96BC-C725-4530-87BA-65C530F3D175}"/>
              </a:ext>
            </a:extLst>
          </p:cNvPr>
          <p:cNvSpPr txBox="1"/>
          <p:nvPr/>
        </p:nvSpPr>
        <p:spPr>
          <a:xfrm>
            <a:off x="0" y="414779"/>
            <a:ext cx="1219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EDA</a:t>
            </a:r>
          </a:p>
          <a:p>
            <a:pPr algn="ctr"/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A96C7E-57CB-4357-B4ED-24F87332E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884683"/>
            <a:ext cx="6934200" cy="386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9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A033F6-199E-4EB4-B985-90856DBDF1D3}"/>
              </a:ext>
            </a:extLst>
          </p:cNvPr>
          <p:cNvSpPr txBox="1"/>
          <p:nvPr/>
        </p:nvSpPr>
        <p:spPr>
          <a:xfrm>
            <a:off x="0" y="0"/>
            <a:ext cx="1219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EDA</a:t>
            </a:r>
          </a:p>
          <a:p>
            <a:pPr algn="ctr"/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7D7BD9-E01A-441D-9477-C3AD354C6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1465655"/>
            <a:ext cx="7115175" cy="392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1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FC687F-702B-45E9-BB13-59108020340D}"/>
              </a:ext>
            </a:extLst>
          </p:cNvPr>
          <p:cNvSpPr txBox="1"/>
          <p:nvPr/>
        </p:nvSpPr>
        <p:spPr>
          <a:xfrm>
            <a:off x="0" y="0"/>
            <a:ext cx="1219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EDA</a:t>
            </a:r>
          </a:p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40941F-8F1F-4A11-A9BF-4EF4FCE20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309" y="1695451"/>
            <a:ext cx="3739381" cy="469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7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A5F10E-69AC-40E4-9335-5E7DF4AF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168" y="1007237"/>
            <a:ext cx="6281663" cy="29386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B303A7-59D9-4A6D-B0F7-556BC274F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236" y="4249570"/>
            <a:ext cx="4551526" cy="2408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7213BF-C6A7-4CCD-8C42-1C8C379CBAAD}"/>
              </a:ext>
            </a:extLst>
          </p:cNvPr>
          <p:cNvSpPr txBox="1"/>
          <p:nvPr/>
        </p:nvSpPr>
        <p:spPr>
          <a:xfrm>
            <a:off x="5773154" y="301401"/>
            <a:ext cx="903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25413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1501</TotalTime>
  <Words>110</Words>
  <Application>Microsoft Office PowerPoint</Application>
  <PresentationFormat>Widescreen</PresentationFormat>
  <Paragraphs>34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Time Series Forecasting Final Project Homework6  </vt:lpstr>
      <vt:lpstr>Data Set</vt:lpstr>
      <vt:lpstr>EDA   Time Series Plot for the dayreturn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Series Plot of the Residuals^2</vt:lpstr>
      <vt:lpstr>PowerPoint Presentation</vt:lpstr>
      <vt:lpstr>PowerPoint Presentation</vt:lpstr>
      <vt:lpstr>Predicted values are highlighted in the below plot.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Gunturu, Jaswanth Das</dc:creator>
  <cp:lastModifiedBy>Gunturu, Jaswanth Das</cp:lastModifiedBy>
  <cp:revision>58</cp:revision>
  <dcterms:created xsi:type="dcterms:W3CDTF">2018-04-10T21:37:42Z</dcterms:created>
  <dcterms:modified xsi:type="dcterms:W3CDTF">2018-05-04T22:07:41Z</dcterms:modified>
</cp:coreProperties>
</file>