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6" r:id="rId4"/>
    <p:sldId id="260" r:id="rId5"/>
    <p:sldId id="261" r:id="rId6"/>
    <p:sldId id="263" r:id="rId7"/>
    <p:sldId id="264" r:id="rId8"/>
    <p:sldId id="265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71B5A35-8316-4530-AEA5-EF89BA85FA2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042AE5-53F3-42BD-9120-5114A6038FE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547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5A35-8316-4530-AEA5-EF89BA85FA2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AE5-53F3-42BD-9120-5114A6038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5A35-8316-4530-AEA5-EF89BA85FA2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AE5-53F3-42BD-9120-5114A6038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9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5A35-8316-4530-AEA5-EF89BA85FA2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AE5-53F3-42BD-9120-5114A6038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3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1B5A35-8316-4530-AEA5-EF89BA85FA2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042AE5-53F3-42BD-9120-5114A6038FE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31180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5A35-8316-4530-AEA5-EF89BA85FA2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AE5-53F3-42BD-9120-5114A6038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36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5A35-8316-4530-AEA5-EF89BA85FA2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AE5-53F3-42BD-9120-5114A6038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018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5A35-8316-4530-AEA5-EF89BA85FA2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AE5-53F3-42BD-9120-5114A6038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1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5A35-8316-4530-AEA5-EF89BA85FA2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AE5-53F3-42BD-9120-5114A6038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8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71B5A35-8316-4530-AEA5-EF89BA85FA2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1042AE5-53F3-42BD-9120-5114A6038F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50887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71B5A35-8316-4530-AEA5-EF89BA85FA2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1042AE5-53F3-42BD-9120-5114A6038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5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1B5A35-8316-4530-AEA5-EF89BA85FA2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1042AE5-53F3-42BD-9120-5114A6038FE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437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mpslocal.ex.ac.uk/people/staff/np331/index.php?section=FingerSpelling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F9B6-0685-4D96-BC7E-142E9908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43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American Sign Language Recognition using Convolution Neural Network</a:t>
            </a:r>
            <a:endParaRPr lang="en-US" dirty="0"/>
          </a:p>
        </p:txBody>
      </p:sp>
      <p:pic>
        <p:nvPicPr>
          <p:cNvPr id="7" name="Content Placeholder 6" descr="A close up of a logo&#10;&#10;Description generated with high confidence">
            <a:extLst>
              <a:ext uri="{FF2B5EF4-FFF2-40B4-BE49-F238E27FC236}">
                <a16:creationId xmlns:a16="http://schemas.microsoft.com/office/drawing/2014/main" id="{81675DFA-344F-4FAA-BBD1-ECD991206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33" y="1586993"/>
            <a:ext cx="9688526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D7E52F-5D38-4FC6-AE0D-B19EE28B489C}"/>
              </a:ext>
            </a:extLst>
          </p:cNvPr>
          <p:cNvSpPr txBox="1"/>
          <p:nvPr/>
        </p:nvSpPr>
        <p:spPr>
          <a:xfrm>
            <a:off x="1144988" y="6445270"/>
            <a:ext cx="1032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Aditya </a:t>
            </a:r>
            <a:r>
              <a:rPr lang="en-US" dirty="0" err="1"/>
              <a:t>Gidda</a:t>
            </a:r>
            <a:r>
              <a:rPr lang="en-US" dirty="0"/>
              <a:t>				Jaswanth Das </a:t>
            </a:r>
            <a:r>
              <a:rPr lang="en-US" dirty="0" err="1"/>
              <a:t>Gunturu</a:t>
            </a:r>
            <a:r>
              <a:rPr lang="en-US" dirty="0"/>
              <a:t>			Siddhant Sharma</a:t>
            </a:r>
          </a:p>
        </p:txBody>
      </p:sp>
    </p:spTree>
    <p:extLst>
      <p:ext uri="{BB962C8B-B14F-4D97-AF65-F5344CB8AC3E}">
        <p14:creationId xmlns:p14="http://schemas.microsoft.com/office/powerpoint/2010/main" val="406776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A008-668C-4199-A876-DD0E6DA0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9E569-F108-4D63-A4B9-72FA4BE4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contains different images of 5 different people showing the letters a, b, c, d, e, f, g, h and </a:t>
            </a:r>
            <a:r>
              <a:rPr lang="en-US" dirty="0" err="1"/>
              <a:t>i</a:t>
            </a:r>
            <a:r>
              <a:rPr lang="en-US" dirty="0"/>
              <a:t> with their hands.</a:t>
            </a:r>
          </a:p>
          <a:p>
            <a:r>
              <a:rPr lang="en-US" dirty="0"/>
              <a:t>Our Dataset contains 24,000 .</a:t>
            </a:r>
            <a:r>
              <a:rPr lang="en-US" dirty="0" err="1"/>
              <a:t>png</a:t>
            </a:r>
            <a:r>
              <a:rPr lang="en-US" dirty="0"/>
              <a:t> images.</a:t>
            </a:r>
          </a:p>
          <a:p>
            <a:r>
              <a:rPr lang="en-US" dirty="0"/>
              <a:t>The data is split into Training Dataset and Test Dataset in the ratio 80:20.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http://empslocal.ex.ac.uk/people/staff/np331/index.php?section=FingerSpellingDataset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128F-2029-42E4-9D7D-571AAFF8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Images</a:t>
            </a:r>
          </a:p>
        </p:txBody>
      </p:sp>
      <p:pic>
        <p:nvPicPr>
          <p:cNvPr id="9" name="Picture 8" descr="A picture containing animal, indoor, invertebrate&#10;&#10;Description generated with very high confidence">
            <a:extLst>
              <a:ext uri="{FF2B5EF4-FFF2-40B4-BE49-F238E27FC236}">
                <a16:creationId xmlns:a16="http://schemas.microsoft.com/office/drawing/2014/main" id="{7FA0391A-02FF-4782-81CA-27E1ACE8C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06" y="2094546"/>
            <a:ext cx="923925" cy="1114425"/>
          </a:xfrm>
          <a:prstGeom prst="rect">
            <a:avLst/>
          </a:prstGeom>
        </p:spPr>
      </p:pic>
      <p:pic>
        <p:nvPicPr>
          <p:cNvPr id="11" name="Picture 10" descr="A picture containing animal, invertebrate&#10;&#10;Description generated with very high confidence">
            <a:extLst>
              <a:ext uri="{FF2B5EF4-FFF2-40B4-BE49-F238E27FC236}">
                <a16:creationId xmlns:a16="http://schemas.microsoft.com/office/drawing/2014/main" id="{2D819683-FDF3-448A-8264-85D5D977B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65" y="2032633"/>
            <a:ext cx="800100" cy="1238250"/>
          </a:xfrm>
          <a:prstGeom prst="rect">
            <a:avLst/>
          </a:prstGeom>
        </p:spPr>
      </p:pic>
      <p:pic>
        <p:nvPicPr>
          <p:cNvPr id="13" name="Picture 12" descr="A picture containing animal, invertebrate, indoor&#10;&#10;Description generated with very high confidence">
            <a:extLst>
              <a:ext uri="{FF2B5EF4-FFF2-40B4-BE49-F238E27FC236}">
                <a16:creationId xmlns:a16="http://schemas.microsoft.com/office/drawing/2014/main" id="{C8B54EEE-BBAD-446C-967E-058FE1FE0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644" y="1998342"/>
            <a:ext cx="904875" cy="1276350"/>
          </a:xfrm>
          <a:prstGeom prst="rect">
            <a:avLst/>
          </a:prstGeom>
        </p:spPr>
      </p:pic>
      <p:pic>
        <p:nvPicPr>
          <p:cNvPr id="15" name="Picture 14" descr="A close up of a coral&#10;&#10;Description generated with high confidence">
            <a:extLst>
              <a:ext uri="{FF2B5EF4-FFF2-40B4-BE49-F238E27FC236}">
                <a16:creationId xmlns:a16="http://schemas.microsoft.com/office/drawing/2014/main" id="{537F1E39-16DE-49FD-87B0-DA45A4BE7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577" y="1998342"/>
            <a:ext cx="628650" cy="1171575"/>
          </a:xfrm>
          <a:prstGeom prst="rect">
            <a:avLst/>
          </a:prstGeom>
        </p:spPr>
      </p:pic>
      <p:pic>
        <p:nvPicPr>
          <p:cNvPr id="17" name="Picture 16" descr="A picture containing person, indoor, woman&#10;&#10;Description generated with very high confidence">
            <a:extLst>
              <a:ext uri="{FF2B5EF4-FFF2-40B4-BE49-F238E27FC236}">
                <a16:creationId xmlns:a16="http://schemas.microsoft.com/office/drawing/2014/main" id="{FE0DDE79-C570-4645-A5D4-F122D09734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54" y="1998342"/>
            <a:ext cx="1371600" cy="1133475"/>
          </a:xfrm>
          <a:prstGeom prst="rect">
            <a:avLst/>
          </a:prstGeom>
        </p:spPr>
      </p:pic>
      <p:pic>
        <p:nvPicPr>
          <p:cNvPr id="19" name="Picture 18" descr="A close up of a hand&#10;&#10;Description generated with high confidence">
            <a:extLst>
              <a:ext uri="{FF2B5EF4-FFF2-40B4-BE49-F238E27FC236}">
                <a16:creationId xmlns:a16="http://schemas.microsoft.com/office/drawing/2014/main" id="{5C3475FE-0C38-4027-B58B-1727866240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733" y="1998342"/>
            <a:ext cx="1276350" cy="1038225"/>
          </a:xfrm>
          <a:prstGeom prst="rect">
            <a:avLst/>
          </a:prstGeom>
        </p:spPr>
      </p:pic>
      <p:pic>
        <p:nvPicPr>
          <p:cNvPr id="21" name="Picture 20" descr="A picture containing indoor, animal, person, invertebrate&#10;&#10;Description generated with very high confidence">
            <a:extLst>
              <a:ext uri="{FF2B5EF4-FFF2-40B4-BE49-F238E27FC236}">
                <a16:creationId xmlns:a16="http://schemas.microsoft.com/office/drawing/2014/main" id="{7D113623-D036-4D59-877D-C37854EB6B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418" y="3429000"/>
            <a:ext cx="1514475" cy="1200150"/>
          </a:xfrm>
          <a:prstGeom prst="rect">
            <a:avLst/>
          </a:prstGeom>
        </p:spPr>
      </p:pic>
      <p:pic>
        <p:nvPicPr>
          <p:cNvPr id="23" name="Picture 22" descr="A picture containing animal, invertebrate&#10;&#10;Description generated with very high confidence">
            <a:extLst>
              <a:ext uri="{FF2B5EF4-FFF2-40B4-BE49-F238E27FC236}">
                <a16:creationId xmlns:a16="http://schemas.microsoft.com/office/drawing/2014/main" id="{A292BFB6-1CA8-4090-A4B0-328F8A94C5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266" y="3429000"/>
            <a:ext cx="638175" cy="1285875"/>
          </a:xfrm>
          <a:prstGeom prst="rect">
            <a:avLst/>
          </a:prstGeom>
        </p:spPr>
      </p:pic>
      <p:pic>
        <p:nvPicPr>
          <p:cNvPr id="27" name="Picture 26" descr="A picture containing animal, invertebrate&#10;&#10;Description generated with very high confidence">
            <a:extLst>
              <a:ext uri="{FF2B5EF4-FFF2-40B4-BE49-F238E27FC236}">
                <a16:creationId xmlns:a16="http://schemas.microsoft.com/office/drawing/2014/main" id="{6D38CC34-8E57-40A3-9D11-772593F1B9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804" y="3429000"/>
            <a:ext cx="704850" cy="1419225"/>
          </a:xfrm>
          <a:prstGeom prst="rect">
            <a:avLst/>
          </a:prstGeom>
        </p:spPr>
      </p:pic>
      <p:pic>
        <p:nvPicPr>
          <p:cNvPr id="31" name="Picture 30" descr="A picture containing animal, invertebrate, indoor&#10;&#10;Description generated with very high confidence">
            <a:extLst>
              <a:ext uri="{FF2B5EF4-FFF2-40B4-BE49-F238E27FC236}">
                <a16:creationId xmlns:a16="http://schemas.microsoft.com/office/drawing/2014/main" id="{362940E2-2591-452D-8A8D-ACA0076017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91" y="3429000"/>
            <a:ext cx="971550" cy="1352550"/>
          </a:xfrm>
          <a:prstGeom prst="rect">
            <a:avLst/>
          </a:prstGeom>
        </p:spPr>
      </p:pic>
      <p:pic>
        <p:nvPicPr>
          <p:cNvPr id="35" name="Picture 34" descr="A picture containing animal&#10;&#10;Description generated with high confidence">
            <a:extLst>
              <a:ext uri="{FF2B5EF4-FFF2-40B4-BE49-F238E27FC236}">
                <a16:creationId xmlns:a16="http://schemas.microsoft.com/office/drawing/2014/main" id="{763275AB-CEA8-4227-AC1C-03297AF58B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90" y="3429000"/>
            <a:ext cx="790575" cy="1409700"/>
          </a:xfrm>
          <a:prstGeom prst="rect">
            <a:avLst/>
          </a:prstGeom>
        </p:spPr>
      </p:pic>
      <p:pic>
        <p:nvPicPr>
          <p:cNvPr id="37" name="Picture 36" descr="A blurry image of a person&#10;&#10;Description generated with high confidence">
            <a:extLst>
              <a:ext uri="{FF2B5EF4-FFF2-40B4-BE49-F238E27FC236}">
                <a16:creationId xmlns:a16="http://schemas.microsoft.com/office/drawing/2014/main" id="{833C6468-F70B-4209-9A8F-DF87603366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22" y="3429000"/>
            <a:ext cx="828675" cy="1476375"/>
          </a:xfrm>
          <a:prstGeom prst="rect">
            <a:avLst/>
          </a:prstGeom>
        </p:spPr>
      </p:pic>
      <p:pic>
        <p:nvPicPr>
          <p:cNvPr id="39" name="Picture 38" descr="A picture containing animal, invertebrate&#10;&#10;Description generated with very high confidence">
            <a:extLst>
              <a:ext uri="{FF2B5EF4-FFF2-40B4-BE49-F238E27FC236}">
                <a16:creationId xmlns:a16="http://schemas.microsoft.com/office/drawing/2014/main" id="{E20A47ED-097B-4A85-BEF2-847FF42CC0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77" y="3429000"/>
            <a:ext cx="7429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7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6127-E25E-4F9F-8313-193EF5D3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854C-3F53-4B71-8C7B-A4C21EF4B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Resize all the images to 32X32.</a:t>
            </a:r>
          </a:p>
          <a:p>
            <a:r>
              <a:rPr lang="en-US" dirty="0"/>
              <a:t>X</a:t>
            </a:r>
            <a:r>
              <a:rPr lang="en-US" dirty="0">
                <a:sym typeface="Wingdings" panose="05000000000000000000" pitchFamily="2" charset="2"/>
              </a:rPr>
              <a:t> Images</a:t>
            </a:r>
          </a:p>
          <a:p>
            <a:r>
              <a:rPr lang="en-US" dirty="0">
                <a:sym typeface="Wingdings" panose="05000000000000000000" pitchFamily="2" charset="2"/>
              </a:rPr>
              <a:t>Y Labels</a:t>
            </a:r>
          </a:p>
          <a:p>
            <a:r>
              <a:rPr lang="en-US" dirty="0">
                <a:sym typeface="Wingdings" panose="05000000000000000000" pitchFamily="2" charset="2"/>
              </a:rPr>
              <a:t>Loading the data using </a:t>
            </a:r>
            <a:r>
              <a:rPr lang="en-US" dirty="0" err="1">
                <a:sym typeface="Wingdings" panose="05000000000000000000" pitchFamily="2" charset="2"/>
              </a:rPr>
              <a:t>MiniBatcher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/>
              <a:t>Mini-Batcher is being used which is a function that takes the input in batches so that we can iterate through all the divisions.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4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F4B9-AC06-472C-8ECA-A8ABD655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Convolutional Neural Networks</a:t>
            </a:r>
            <a:br>
              <a:rPr lang="en-US" dirty="0"/>
            </a:br>
            <a:r>
              <a:rPr lang="en-US" dirty="0"/>
              <a:t>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794C-72A8-4BFC-8857-D385445AF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  <a:p>
            <a:r>
              <a:rPr lang="en-US" dirty="0" err="1"/>
              <a:t>MaxPool</a:t>
            </a:r>
            <a:endParaRPr lang="en-US" dirty="0"/>
          </a:p>
          <a:p>
            <a:r>
              <a:rPr lang="en-US" dirty="0"/>
              <a:t>Activation Layer</a:t>
            </a:r>
          </a:p>
          <a:p>
            <a:r>
              <a:rPr lang="en-US" dirty="0"/>
              <a:t>Fully-Connected Layer</a:t>
            </a:r>
          </a:p>
          <a:p>
            <a:r>
              <a:rPr lang="en-US" dirty="0"/>
              <a:t>SoftMax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8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02EC-60F5-49AE-93B9-6C6D81D0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6232F83-3951-4B76-888C-88995DC64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663026"/>
              </p:ext>
            </p:extLst>
          </p:nvPr>
        </p:nvGraphicFramePr>
        <p:xfrm>
          <a:off x="3315694" y="2345635"/>
          <a:ext cx="4508915" cy="3187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1783">
                  <a:extLst>
                    <a:ext uri="{9D8B030D-6E8A-4147-A177-3AD203B41FA5}">
                      <a16:colId xmlns:a16="http://schemas.microsoft.com/office/drawing/2014/main" val="2967867924"/>
                    </a:ext>
                  </a:extLst>
                </a:gridCol>
                <a:gridCol w="901783">
                  <a:extLst>
                    <a:ext uri="{9D8B030D-6E8A-4147-A177-3AD203B41FA5}">
                      <a16:colId xmlns:a16="http://schemas.microsoft.com/office/drawing/2014/main" val="2952587895"/>
                    </a:ext>
                  </a:extLst>
                </a:gridCol>
                <a:gridCol w="901783">
                  <a:extLst>
                    <a:ext uri="{9D8B030D-6E8A-4147-A177-3AD203B41FA5}">
                      <a16:colId xmlns:a16="http://schemas.microsoft.com/office/drawing/2014/main" val="4216157576"/>
                    </a:ext>
                  </a:extLst>
                </a:gridCol>
                <a:gridCol w="901783">
                  <a:extLst>
                    <a:ext uri="{9D8B030D-6E8A-4147-A177-3AD203B41FA5}">
                      <a16:colId xmlns:a16="http://schemas.microsoft.com/office/drawing/2014/main" val="3108251251"/>
                    </a:ext>
                  </a:extLst>
                </a:gridCol>
                <a:gridCol w="901783">
                  <a:extLst>
                    <a:ext uri="{9D8B030D-6E8A-4147-A177-3AD203B41FA5}">
                      <a16:colId xmlns:a16="http://schemas.microsoft.com/office/drawing/2014/main" val="1605287897"/>
                    </a:ext>
                  </a:extLst>
                </a:gridCol>
              </a:tblGrid>
              <a:tr h="4757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F1-score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32289590"/>
                  </a:ext>
                </a:extLst>
              </a:tr>
              <a:tr h="2485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70853208"/>
                  </a:ext>
                </a:extLst>
              </a:tr>
              <a:tr h="2485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02121684"/>
                  </a:ext>
                </a:extLst>
              </a:tr>
              <a:tr h="2485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6635752"/>
                  </a:ext>
                </a:extLst>
              </a:tr>
              <a:tr h="2485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84731074"/>
                  </a:ext>
                </a:extLst>
              </a:tr>
              <a:tr h="2485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33649916"/>
                  </a:ext>
                </a:extLst>
              </a:tr>
              <a:tr h="2485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67001090"/>
                  </a:ext>
                </a:extLst>
              </a:tr>
              <a:tr h="2485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77522575"/>
                  </a:ext>
                </a:extLst>
              </a:tr>
              <a:tr h="2485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17116477"/>
                  </a:ext>
                </a:extLst>
              </a:tr>
              <a:tr h="2485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6495047"/>
                  </a:ext>
                </a:extLst>
              </a:tr>
              <a:tr h="475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avg/Total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4861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33008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2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5D14-4820-40FF-AA79-E20A0779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Using Color Bars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36E45-255D-49E2-9E3C-BB4FE41534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173" y="1874517"/>
            <a:ext cx="3983179" cy="342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7B44A7-06A0-4801-8DC4-C7096C5D6D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15" y="1874517"/>
            <a:ext cx="4054492" cy="3423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938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9577-5B18-4821-99E1-CFF51C63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40BF-48BB-41A6-9142-ED68909BF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9955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[[532   0   0   1   0   0   0   0   0]</a:t>
            </a:r>
          </a:p>
          <a:p>
            <a:r>
              <a:rPr lang="en-US" dirty="0"/>
              <a:t> [  0 542   0   0   0   5   0   0   0]</a:t>
            </a:r>
          </a:p>
          <a:p>
            <a:r>
              <a:rPr lang="en-US" dirty="0"/>
              <a:t> [  0   2 559   3   6   4   1   1   1]</a:t>
            </a:r>
          </a:p>
          <a:p>
            <a:r>
              <a:rPr lang="en-US" dirty="0"/>
              <a:t> [  0   0   0 550   5   0   0   0   0]</a:t>
            </a:r>
          </a:p>
          <a:p>
            <a:r>
              <a:rPr lang="en-US" dirty="0"/>
              <a:t> [  0   0   0   1 557   0   3   1   0]</a:t>
            </a:r>
          </a:p>
          <a:p>
            <a:r>
              <a:rPr lang="en-US" dirty="0"/>
              <a:t> [  0   0   0   1   0 521   0   0   1]</a:t>
            </a:r>
          </a:p>
          <a:p>
            <a:r>
              <a:rPr lang="en-US" dirty="0"/>
              <a:t> [  1   0   0   0   0   0 524  32   0]</a:t>
            </a:r>
          </a:p>
          <a:p>
            <a:r>
              <a:rPr lang="en-US" dirty="0"/>
              <a:t> [  0   0   0   0   0   0   2 468   3]</a:t>
            </a:r>
          </a:p>
          <a:p>
            <a:r>
              <a:rPr lang="en-US" dirty="0"/>
              <a:t> [  0   0   0   1   0   0   0   1 532]]</a:t>
            </a:r>
          </a:p>
          <a:p>
            <a:r>
              <a:rPr lang="en-US" sz="3000" b="1" dirty="0"/>
              <a:t>Accuracy: 0.984365356922444 i.e., 98.43%</a:t>
            </a:r>
            <a:endParaRPr lang="en-US" sz="3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1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ersons face&#10;&#10;Description generated with high confidence">
            <a:extLst>
              <a:ext uri="{FF2B5EF4-FFF2-40B4-BE49-F238E27FC236}">
                <a16:creationId xmlns:a16="http://schemas.microsoft.com/office/drawing/2014/main" id="{51E2691E-94E0-4F22-955B-E3F019EC3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" y="2195512"/>
            <a:ext cx="12169884" cy="4662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B49A88-3AD6-4E4B-8A7B-6A8E2B4C3197}"/>
              </a:ext>
            </a:extLst>
          </p:cNvPr>
          <p:cNvSpPr txBox="1"/>
          <p:nvPr/>
        </p:nvSpPr>
        <p:spPr>
          <a:xfrm>
            <a:off x="4548147" y="826935"/>
            <a:ext cx="9263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6530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</TotalTime>
  <Words>327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Gill Sans MT</vt:lpstr>
      <vt:lpstr>Impact</vt:lpstr>
      <vt:lpstr>Times New Roman</vt:lpstr>
      <vt:lpstr>Wingdings</vt:lpstr>
      <vt:lpstr>Badge</vt:lpstr>
      <vt:lpstr>American Sign Language Recognition using Convolution Neural Network</vt:lpstr>
      <vt:lpstr>Introduction</vt:lpstr>
      <vt:lpstr>Sample Images</vt:lpstr>
      <vt:lpstr>Methodology</vt:lpstr>
      <vt:lpstr>Convolutional Neural Networks (CNN)</vt:lpstr>
      <vt:lpstr>Classification Report</vt:lpstr>
      <vt:lpstr>Accuracy Using Color Bars</vt:lpstr>
      <vt:lpstr>Confusion Matrix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Gunturu, Jaswanth Das</dc:creator>
  <cp:lastModifiedBy>Gunturu, Jaswanth Das</cp:lastModifiedBy>
  <cp:revision>25</cp:revision>
  <dcterms:created xsi:type="dcterms:W3CDTF">2018-05-09T22:18:42Z</dcterms:created>
  <dcterms:modified xsi:type="dcterms:W3CDTF">2018-05-10T01:33:53Z</dcterms:modified>
</cp:coreProperties>
</file>