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68" r:id="rId2"/>
    <p:sldId id="260" r:id="rId3"/>
    <p:sldId id="261" r:id="rId4"/>
    <p:sldId id="266" r:id="rId5"/>
    <p:sldId id="267" r:id="rId6"/>
    <p:sldId id="264" r:id="rId7"/>
    <p:sldId id="265" r:id="rId8"/>
    <p:sldId id="258" r:id="rId9"/>
    <p:sldId id="262" r:id="rId10"/>
    <p:sldId id="263" r:id="rId11"/>
    <p:sldId id="278" r:id="rId12"/>
    <p:sldId id="279" r:id="rId13"/>
    <p:sldId id="280" r:id="rId14"/>
    <p:sldId id="281" r:id="rId15"/>
    <p:sldId id="282" r:id="rId16"/>
    <p:sldId id="269" r:id="rId17"/>
    <p:sldId id="277" r:id="rId18"/>
    <p:sldId id="270" r:id="rId19"/>
    <p:sldId id="272" r:id="rId20"/>
    <p:sldId id="276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66" autoAdjust="0"/>
    <p:restoredTop sz="94660"/>
  </p:normalViewPr>
  <p:slideViewPr>
    <p:cSldViewPr snapToGrid="0">
      <p:cViewPr>
        <p:scale>
          <a:sx n="76" d="100"/>
          <a:sy n="76" d="100"/>
        </p:scale>
        <p:origin x="761" y="2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12-06T20:37:29.040"/>
    </inkml:context>
    <inkml:brush xml:id="br0">
      <inkml:brushProperty name="width" value="0.08" units="cm"/>
      <inkml:brushProperty name="height" value="0.08" units="cm"/>
      <inkml:brushProperty name="color" value="#E71224"/>
      <inkml:brushProperty name="ignorePressure" value="1"/>
    </inkml:brush>
  </inkml:definitions>
  <inkml:trace contextRef="#ctx0" brushRef="#br0">34043 23993,'0'0,"0"0,0 0,0 0,0 0,0 0,0 0,0 0,0 0,0 0,0 0,0 0,0 0,0 0,0 0,0 0,0 0,0 0,0 0,0 0,0 0,0 0,0 0,0 0,0 0,0-2,0-3,0-3,0-1,3-3,-1 0,1 1,-1 1,0 0,-1-3,1-1,1-1,2 1,0 2,-1 2,-1 0,-1-1,1-2,3-4,-1 0,2 0,2-1,0-2,0-2,-2 1,0 2,1 2,1 0,1-2,-1-2,3-1,2-1,9-8,1 0,2 2,-2 5,-1 4,0 3,1 5,2 2,3 3,1 0,1 0,3 0,-1 2,0 2,0 1,-3 1,-2 1,-1 0,-1 0,-1 1,0-1,0 0,-3 0,-2 0,-1 0,1-2,1-1,-1 1,1 0,0 0,2 1,0 0,1 1,3 0,1 0,0 0,-1 1,0-1,1 0,0 0,0 0,-1 0,-1 0,0 0,-1 0,0 0,-2 0,-1 0,-2 2,-2 1,-1-1,2 1,2-2,1 2,0 1,-3 1,-2 0,1 1,0 0,1-2,0-1,0 2,0 1,2-1,-1 2,-2 0,-2-2,-1-2,-3 1,-2 2,0 2,0 0,0 0,1-1,1 1,0 0,0 2,1 1,-3-2,0 0,-2-1,-1 0,2 0,0 2,-1-2,1 1,0 0,-1-1,0 1,1 0,1 1,-1-2,-2 1,-1-2,0 1,-2-2,1 1,1 1,0 1,-1 2,0 0,0 1,1 3,0 0,0 1,0-2,-2-1,0-3,-3 1,0-1,2 1,-1 1,1-1,-1 1,-1 1,0-1,-1 1,0 2,2 0,1 0,0 0,-1-1,-1-1,0 0,0 0,-1-1,0 1,0-1,0 0,-1 1,1-1,0 0,0 1,0-1,0 1,0-1,0 1,0-1,0 1,0-3,0 0,0-1,0 2,0-2,0-3,0 1,0 0,-2 2,-1-1,-1 0,-1-1,0-2,2-1,-1 0,0-1,-1 2,-2 0,-3 1,0 0,-2-2,0-1,-3 1,0 0,-1-1,1-1,-1 2,-1-1,2 0,0-1,1 0,-2 1,1 0,0 2,0 0,1-1,3-1,-1-1,-3-1,0-1,-3 0,0 0,1 0,-1 0,-2 0,1-1,-1 1,1 0,0 0,-2 0,-3 0,-2 0,-1 0,0 0,-2 0,-2 0,-2 2,-2 1,-1 0,-4-1,0 2,1-1,2 1,1 0,-3 1,0 0,2 1,0 0,1 0,0-2,4 0,3-2,3-2,1 1,-2-1,-2 0,0-1,-1 1,2 0,1 0,1 0,-2 0,1 0,1 0,2 0,0-3,1 1,-1-1,2 1,1 0,1 1,0 1,2 0,1 0,1 0,0 0,0-2,1-1,1-2,0-2,1 0,0-1,1 1,0 2,-1-1,3 1,1 1,-1 2,-3-2,0-1,-1-1,0-1,0-1,0-2,1-1,3-1,0-5,2-5,3-6,2-9,1-8,1-3,2-2,-3 3,-1 2,1 1,0 3,1 1,0 2,1 0,0 1,-3-5,1 6,-1 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12-06T20:40:43.793"/>
    </inkml:context>
    <inkml:brush xml:id="br0">
      <inkml:brushProperty name="width" value="0.14" units="cm"/>
      <inkml:brushProperty name="height" value="0.14" units="cm"/>
      <inkml:brushProperty name="color" value="#AE198D"/>
      <inkml:brushProperty name="ignorePressure" value="1"/>
      <inkml:brushProperty name="inkEffects" value="galaxy"/>
      <inkml:brushProperty name="anchorX" value="-2873.68628"/>
      <inkml:brushProperty name="anchorY" value="-6472.01904"/>
      <inkml:brushProperty name="scaleFactor" value="0.5"/>
    </inkml:brush>
  </inkml:definitions>
  <inkml:trace contextRef="#ctx0" brushRef="#br0">22308 21970,'0'0,"0"0,0 0,0 0,0 0,0 0,0 0,0 0,0 0,0 0,0 0,0 0,0 0,0 0,0 0,0 0,0 0,0 0,0 0,0 0,0 0,0 0,0-10,0 0,0 0,0-1,0 1,0 0,0 0,0 0,0 0,0-1,0 1,0-10,11 0,-1-1,-10 21,0-10,11 0,-11 0,10-1,0 1,-10 0,11-10,-11 10,10-11,1 1,-1 0,1-1,-1 1,21 0,-10 20,0-21,0 11,0 0,0 0,0-1,0 1,-11 0,11 0,0 0,0 10,-1-10,1 10,11-11,-11 11,-1-10,-9 10,-1 0,11 0,-10-10,9 10,1 0,0 0,-10 0,10 0,-1 0,1 0,0 0,0 0,0 0,0 0,0 0,-11 0,1 0,9 0,1 0,-10 0,-1 0,1 0,20 0,-10 0,0 0,0 0,10 0,-10 0,0 0,10 0,-10 0,10 0,-20 0,9 0,1 0,0 0,-10 0,10 0,-1 10,-9-10,-1 0,1 0,10 0,-11 10,0 1,1-11,-1 0,1 0,-1 10,1-10,-1 0,11 10,-11-10,1 10,-1-10,11 10,0 0,-11-10,1 0,-1 0,1 0,-1 11,1-1,-1-10,1 0,-1 0,0 10,1 0,-1 0,1 1,-11-11,0 0,10 0,1 10,-1 0,-10-10,11 10,-1 0,0 0,1 1,-11-1,10 0,1 0,-1 0,1 11,-11-11,0 10,0-10,10 11,-10-1,10-10,-10 11,11-1,-11 0,10 1,-10-1,0 0,0 1,0-11,11 10,-11 0,0-9,0-1,10 0,1 0,-11 0,0-10,0 10,0 1,0-1,0 0,0 0,0 0,0 1,0-11,0 10,0 0,0 10,0-10,0 1,0-1,0 0,0 0,0-10,-11 10,11-10,0 0,0 0,0 10,0 1,0-1,-10 0,10-10,0 0,0 0,0 10,0 0,0 0,0-10,-11 11,11-11,0 10,0 0,-10 0,-1 0,11-10,0 0,-10 11,0-1,-1 0,11-10,-10 10,-1 0,1 0,10 1,-11-1,1 0,10-10,0 0,0 0,-10 10,10-10,-11 10,11-10,-10 10,-1 1,1-1,-1-10,1 0,-1 10,1-10,0 0,-1 0,1 0,-1 0,1 0,-11 0,10 10,-9-10,9 10,1-10,-1 10,1-10,-11 0,0 0,0 11,0-1,0-10,1 0,-1 10,0 0,0-10,0 10,0-10,0 0,-10 0,10 0,0 0,0 0,1 0,-1 10,0-10,0 0,0 11,0-1,0-10,0 0,1 10,-1-10,10 0,-10 10,11-10,-11 10,0-10,0 11,0-11,1 10,-1-10,0 0,0 10,0-10,11 0,-11 0,10 0,1 0,-11 0,10 0,-9 0,-1 0,10 0,-10 0,11 0,-11 0,0 0,0 0,0 0,1 0,9 0,-10 0,0 0,11 0,10 0,-10 0,-11-10,21 10,-11-10,-10-1,0 1,1 0,9 0,1 10,-1-10,1-1,-1-9,1 0,0 10,-1-1,1 1,-1 0,1 10,-1-20,1 10,-1-1,1-9,0 0,10 10,-11-1,1 1,-1 0,11 0,0 0,-10-11,-1 11,1-10,0-1,-1 1,1 0,-1-11,11-9,0-1,0 10,0 1,0-1,0 11,0-31,0 0,0-10,0 61,0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182C20-33AA-485F-9EE8-20AAF0F9950C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00E6B2-2FCB-4213-8688-BE31F10C2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6097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72CD7-418F-4B67-99F3-5B6B4F30FE7D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28B6A-9DF4-4670-8BAA-1A0E98879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417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72CD7-418F-4B67-99F3-5B6B4F30FE7D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28B6A-9DF4-4670-8BAA-1A0E98879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243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72CD7-418F-4B67-99F3-5B6B4F30FE7D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28B6A-9DF4-4670-8BAA-1A0E98879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736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72CD7-418F-4B67-99F3-5B6B4F30FE7D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28B6A-9DF4-4670-8BAA-1A0E98879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4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72CD7-418F-4B67-99F3-5B6B4F30FE7D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28B6A-9DF4-4670-8BAA-1A0E98879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261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72CD7-418F-4B67-99F3-5B6B4F30FE7D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28B6A-9DF4-4670-8BAA-1A0E98879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007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72CD7-418F-4B67-99F3-5B6B4F30FE7D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28B6A-9DF4-4670-8BAA-1A0E98879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644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72CD7-418F-4B67-99F3-5B6B4F30FE7D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28B6A-9DF4-4670-8BAA-1A0E98879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42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72CD7-418F-4B67-99F3-5B6B4F30FE7D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28B6A-9DF4-4670-8BAA-1A0E98879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43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72CD7-418F-4B67-99F3-5B6B4F30FE7D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28B6A-9DF4-4670-8BAA-1A0E98879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304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72CD7-418F-4B67-99F3-5B6B4F30FE7D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28B6A-9DF4-4670-8BAA-1A0E98879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9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D72CD7-418F-4B67-99F3-5B6B4F30FE7D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C28B6A-9DF4-4670-8BAA-1A0E98879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8643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customXml" Target="../ink/ink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oo.gl/gDsdZL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customXml" Target="../ink/ink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F771098-F4F2-4966-BF6C-BF24EC35288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163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2B77AA8-A33B-443A-95E8-69007A41A9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0" y="1552464"/>
            <a:ext cx="12192000" cy="105584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World University Ranking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F0D610-A0A2-45C1-B51C-A211380CAE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4698" y="3966293"/>
            <a:ext cx="10668000" cy="2224726"/>
          </a:xfrm>
        </p:spPr>
        <p:txBody>
          <a:bodyPr>
            <a:normAutofit lnSpcReduction="10000"/>
          </a:bodyPr>
          <a:lstStyle/>
          <a:p>
            <a:pPr algn="r"/>
            <a:r>
              <a:rPr lang="en-US" dirty="0">
                <a:solidFill>
                  <a:srgbClr val="FFFFFF"/>
                </a:solidFill>
              </a:rPr>
              <a:t>By</a:t>
            </a:r>
          </a:p>
          <a:p>
            <a:pPr algn="r"/>
            <a:r>
              <a:rPr lang="en-US" dirty="0">
                <a:solidFill>
                  <a:srgbClr val="FFFFFF"/>
                </a:solidFill>
              </a:rPr>
              <a:t>Bhavya </a:t>
            </a:r>
            <a:r>
              <a:rPr lang="en-US" dirty="0" err="1">
                <a:solidFill>
                  <a:srgbClr val="FFFFFF"/>
                </a:solidFill>
              </a:rPr>
              <a:t>Kavuri</a:t>
            </a:r>
            <a:endParaRPr lang="en-US" dirty="0">
              <a:solidFill>
                <a:srgbClr val="FFFFFF"/>
              </a:solidFill>
            </a:endParaRPr>
          </a:p>
          <a:p>
            <a:pPr algn="r"/>
            <a:r>
              <a:rPr lang="en-US" dirty="0">
                <a:solidFill>
                  <a:srgbClr val="FFFFFF"/>
                </a:solidFill>
              </a:rPr>
              <a:t>Dhruva Kiran </a:t>
            </a:r>
            <a:r>
              <a:rPr lang="en-US" dirty="0" err="1">
                <a:solidFill>
                  <a:srgbClr val="FFFFFF"/>
                </a:solidFill>
              </a:rPr>
              <a:t>Veeravalli</a:t>
            </a:r>
            <a:endParaRPr lang="en-US" dirty="0">
              <a:solidFill>
                <a:srgbClr val="FFFFFF"/>
              </a:solidFill>
            </a:endParaRPr>
          </a:p>
          <a:p>
            <a:pPr algn="r"/>
            <a:r>
              <a:rPr lang="en-US" dirty="0">
                <a:solidFill>
                  <a:srgbClr val="FFFFFF"/>
                </a:solidFill>
              </a:rPr>
              <a:t>Aditya </a:t>
            </a:r>
            <a:r>
              <a:rPr lang="en-US" dirty="0" err="1">
                <a:solidFill>
                  <a:srgbClr val="FFFFFF"/>
                </a:solidFill>
              </a:rPr>
              <a:t>Gidda</a:t>
            </a:r>
            <a:endParaRPr lang="en-US" dirty="0">
              <a:solidFill>
                <a:srgbClr val="FFFFFF"/>
              </a:solidFill>
            </a:endParaRPr>
          </a:p>
          <a:p>
            <a:pPr algn="r"/>
            <a:r>
              <a:rPr lang="en-US" dirty="0">
                <a:solidFill>
                  <a:srgbClr val="FFFFFF"/>
                </a:solidFill>
              </a:rPr>
              <a:t>Jaswanth Das Gunturu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4159FA-1D63-4A8A-87AF-14BDDF9553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1077" y="6191019"/>
            <a:ext cx="5360923" cy="666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9615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E3A1CB7-D43C-477F-A2DF-EB794AEDCD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1077" y="6191019"/>
            <a:ext cx="5360923" cy="666981"/>
          </a:xfrm>
          <a:prstGeom prst="rect">
            <a:avLst/>
          </a:prstGeom>
        </p:spPr>
      </p:pic>
      <p:pic>
        <p:nvPicPr>
          <p:cNvPr id="6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43624CDF-F960-4933-834B-728FB8DCCB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177976"/>
            <a:ext cx="7718612" cy="461368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3C725C33-13BE-4753-AA44-F828DF494CE8}"/>
                  </a:ext>
                </a:extLst>
              </p14:cNvPr>
              <p14:cNvContentPartPr/>
              <p14:nvPr/>
            </p14:nvContentPartPr>
            <p14:xfrm>
              <a:off x="4477774" y="5159144"/>
              <a:ext cx="672449" cy="439315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3C725C33-13BE-4753-AA44-F828DF494CE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452589" y="5133979"/>
                <a:ext cx="722460" cy="489286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9F3E9C90-BF7D-4742-BB7E-8487B78BF06A}"/>
              </a:ext>
            </a:extLst>
          </p:cNvPr>
          <p:cNvSpPr txBox="1"/>
          <p:nvPr/>
        </p:nvSpPr>
        <p:spPr>
          <a:xfrm>
            <a:off x="7772402" y="2561486"/>
            <a:ext cx="4473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&gt; </a:t>
            </a:r>
            <a:r>
              <a:rPr lang="en-US" dirty="0" err="1"/>
              <a:t>vif</a:t>
            </a:r>
            <a:r>
              <a:rPr lang="en-US" dirty="0"/>
              <a:t>(</a:t>
            </a:r>
            <a:r>
              <a:rPr lang="en-US" dirty="0" err="1"/>
              <a:t>rank_model</a:t>
            </a:r>
            <a:r>
              <a:rPr lang="en-US" dirty="0"/>
              <a:t>) 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9535B935-FD39-419A-80D3-E0886C063A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7215709"/>
              </p:ext>
            </p:extLst>
          </p:nvPr>
        </p:nvGraphicFramePr>
        <p:xfrm>
          <a:off x="7718613" y="3000083"/>
          <a:ext cx="4283636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41818">
                  <a:extLst>
                    <a:ext uri="{9D8B030D-6E8A-4147-A177-3AD203B41FA5}">
                      <a16:colId xmlns:a16="http://schemas.microsoft.com/office/drawing/2014/main" val="965195484"/>
                    </a:ext>
                  </a:extLst>
                </a:gridCol>
                <a:gridCol w="2141818">
                  <a:extLst>
                    <a:ext uri="{9D8B030D-6E8A-4147-A177-3AD203B41FA5}">
                      <a16:colId xmlns:a16="http://schemas.microsoft.com/office/drawing/2014/main" val="2153006516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VIF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1130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Research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1.112233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465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Citations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1.119029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0981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International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1.008162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2807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1.084177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214515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47D1CDC1-5789-40DA-84A7-5223805411D2}"/>
              </a:ext>
            </a:extLst>
          </p:cNvPr>
          <p:cNvSpPr txBox="1"/>
          <p:nvPr/>
        </p:nvSpPr>
        <p:spPr>
          <a:xfrm>
            <a:off x="0" y="217221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Improved Regression Model</a:t>
            </a:r>
          </a:p>
        </p:txBody>
      </p:sp>
    </p:spTree>
    <p:extLst>
      <p:ext uri="{BB962C8B-B14F-4D97-AF65-F5344CB8AC3E}">
        <p14:creationId xmlns:p14="http://schemas.microsoft.com/office/powerpoint/2010/main" val="25595071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E3A1CB7-D43C-477F-A2DF-EB794AEDCD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1077" y="6191019"/>
            <a:ext cx="5360923" cy="666981"/>
          </a:xfrm>
          <a:prstGeom prst="rect">
            <a:avLst/>
          </a:prstGeom>
        </p:spPr>
      </p:pic>
      <p:pic>
        <p:nvPicPr>
          <p:cNvPr id="6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08DB121A-60BF-4C6C-8BD5-D86537E983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5041" y="919278"/>
            <a:ext cx="8721918" cy="529345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E89AFFA-D749-41D5-8485-771EA776FC42}"/>
              </a:ext>
            </a:extLst>
          </p:cNvPr>
          <p:cNvSpPr txBox="1"/>
          <p:nvPr/>
        </p:nvSpPr>
        <p:spPr>
          <a:xfrm>
            <a:off x="0" y="211016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Regression with </a:t>
            </a:r>
            <a:r>
              <a:rPr lang="en-US" sz="3200" dirty="0" err="1"/>
              <a:t>Total_Score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1137022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E3A1CB7-D43C-477F-A2DF-EB794AEDCD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1077" y="6191019"/>
            <a:ext cx="5360923" cy="666981"/>
          </a:xfrm>
          <a:prstGeom prst="rect">
            <a:avLst/>
          </a:prstGeom>
        </p:spPr>
      </p:pic>
      <p:pic>
        <p:nvPicPr>
          <p:cNvPr id="6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ED98816-0320-477F-80BE-E4CEAB065D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4211" y="896815"/>
            <a:ext cx="8363578" cy="524773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3A3A751-0C93-4BF2-9AE9-D80D676A9883}"/>
              </a:ext>
            </a:extLst>
          </p:cNvPr>
          <p:cNvSpPr txBox="1"/>
          <p:nvPr/>
        </p:nvSpPr>
        <p:spPr>
          <a:xfrm>
            <a:off x="1914211" y="170823"/>
            <a:ext cx="83635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Final Regression Model</a:t>
            </a:r>
          </a:p>
        </p:txBody>
      </p:sp>
    </p:spTree>
    <p:extLst>
      <p:ext uri="{BB962C8B-B14F-4D97-AF65-F5344CB8AC3E}">
        <p14:creationId xmlns:p14="http://schemas.microsoft.com/office/powerpoint/2010/main" val="39771724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889C0-8A04-4E31-8D28-70B5EB3519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70338"/>
            <a:ext cx="9144000" cy="823965"/>
          </a:xfrm>
        </p:spPr>
        <p:txBody>
          <a:bodyPr>
            <a:normAutofit/>
          </a:bodyPr>
          <a:lstStyle/>
          <a:p>
            <a:r>
              <a:rPr lang="en-US" sz="3200" dirty="0"/>
              <a:t>Prediction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61B8AA4-A940-4AE0-BA25-5BBDF53F4E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1077" y="6191019"/>
            <a:ext cx="5360923" cy="666981"/>
          </a:xfrm>
          <a:prstGeom prst="rect">
            <a:avLst/>
          </a:prstGeom>
        </p:spPr>
      </p:pic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F11DBF11-1F7A-4187-AC0B-516C91FA36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7411" y="994787"/>
            <a:ext cx="7757176" cy="26126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A6704F3-2C89-4452-A03E-FB76591BA5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7411" y="4861947"/>
            <a:ext cx="7757176" cy="100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1540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889C0-8A04-4E31-8D28-70B5EB3519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62492"/>
            <a:ext cx="9144000" cy="666981"/>
          </a:xfrm>
        </p:spPr>
        <p:txBody>
          <a:bodyPr>
            <a:normAutofit/>
          </a:bodyPr>
          <a:lstStyle/>
          <a:p>
            <a:r>
              <a:rPr lang="en-US" sz="3200" dirty="0"/>
              <a:t>Ordinal Regression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E2D490-94C5-4A4C-B28E-4757472A54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0342" y="1416818"/>
            <a:ext cx="9557657" cy="942573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Performed on models for predicting an ordinal variable like rank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61B8AA4-A940-4AE0-BA25-5BBDF53F4E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1077" y="6191019"/>
            <a:ext cx="5360923" cy="666981"/>
          </a:xfrm>
          <a:prstGeom prst="rect">
            <a:avLst/>
          </a:prstGeom>
        </p:spPr>
      </p:pic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86465270-02A8-4C33-8C28-E433F44BAC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5278" y="2584729"/>
            <a:ext cx="8525346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1323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889C0-8A04-4E31-8D28-70B5EB3519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7480"/>
            <a:ext cx="9144000" cy="711461"/>
          </a:xfrm>
        </p:spPr>
        <p:txBody>
          <a:bodyPr>
            <a:normAutofit/>
          </a:bodyPr>
          <a:lstStyle/>
          <a:p>
            <a:r>
              <a:rPr lang="en-US" sz="3200" dirty="0"/>
              <a:t>Ordinal Regression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61B8AA4-A940-4AE0-BA25-5BBDF53F4E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1077" y="6191019"/>
            <a:ext cx="5360923" cy="666981"/>
          </a:xfrm>
          <a:prstGeom prst="rect">
            <a:avLst/>
          </a:prstGeom>
        </p:spPr>
      </p:pic>
      <p:pic>
        <p:nvPicPr>
          <p:cNvPr id="5" name="Picture 4" descr="A picture containing text&#10;&#10;Description generated with high confidence">
            <a:extLst>
              <a:ext uri="{FF2B5EF4-FFF2-40B4-BE49-F238E27FC236}">
                <a16:creationId xmlns:a16="http://schemas.microsoft.com/office/drawing/2014/main" id="{60057EDB-9E31-4C76-AD7D-1D04C84BBD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344" y="1120390"/>
            <a:ext cx="9088734" cy="5076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8707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889C0-8A04-4E31-8D28-70B5EB3519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890213"/>
          </a:xfrm>
        </p:spPr>
        <p:txBody>
          <a:bodyPr>
            <a:normAutofit/>
          </a:bodyPr>
          <a:lstStyle/>
          <a:p>
            <a:r>
              <a:rPr lang="en-US" sz="3200" dirty="0"/>
              <a:t>Durbin Watson Statistic Test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3A1CB7-D43C-477F-A2DF-EB794AEDCD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1077" y="6191019"/>
            <a:ext cx="5360923" cy="66698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F379BB5-5895-4453-AC8A-25A9B1FCE5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243" y="1509763"/>
            <a:ext cx="9325757" cy="1409281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DD204F6C-346D-4F51-98DE-5740C75DD700}"/>
              </a:ext>
            </a:extLst>
          </p:cNvPr>
          <p:cNvSpPr txBox="1">
            <a:spLocks/>
          </p:cNvSpPr>
          <p:nvPr/>
        </p:nvSpPr>
        <p:spPr>
          <a:xfrm>
            <a:off x="1277815" y="3532984"/>
            <a:ext cx="9144000" cy="81194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Multi Collinearity</a:t>
            </a:r>
          </a:p>
        </p:txBody>
      </p:sp>
      <p:pic>
        <p:nvPicPr>
          <p:cNvPr id="12" name="Picture 11" descr="A close up of a logo&#10;&#10;Description generated with high confidence">
            <a:extLst>
              <a:ext uri="{FF2B5EF4-FFF2-40B4-BE49-F238E27FC236}">
                <a16:creationId xmlns:a16="http://schemas.microsoft.com/office/drawing/2014/main" id="{0533A6C8-FF84-43BC-A33A-9399E34617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815" y="4841693"/>
            <a:ext cx="9390185" cy="852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0272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61B8AA4-A940-4AE0-BA25-5BBDF53F4E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1077" y="6191019"/>
            <a:ext cx="5360923" cy="666981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FCFAD9BF-1DA6-4455-9D1E-F91E76480D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210606"/>
            <a:ext cx="9144000" cy="813916"/>
          </a:xfrm>
        </p:spPr>
        <p:txBody>
          <a:bodyPr>
            <a:normAutofit/>
          </a:bodyPr>
          <a:lstStyle/>
          <a:p>
            <a:r>
              <a:rPr lang="en-US" sz="4800" dirty="0"/>
              <a:t>Histogram</a:t>
            </a:r>
          </a:p>
        </p:txBody>
      </p:sp>
      <p:pic>
        <p:nvPicPr>
          <p:cNvPr id="8" name="Picture 7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8EC156E2-0764-407A-B25F-F143FE7EC0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706" y="1024522"/>
            <a:ext cx="11430587" cy="5080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8183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889C0-8A04-4E31-8D28-70B5EB3519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831943"/>
          </a:xfrm>
        </p:spPr>
        <p:txBody>
          <a:bodyPr>
            <a:normAutofit fontScale="90000"/>
          </a:bodyPr>
          <a:lstStyle/>
          <a:p>
            <a:r>
              <a:rPr lang="en-US" dirty="0"/>
              <a:t>Constant Variance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3A1CB7-D43C-477F-A2DF-EB794AEDCD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1077" y="6191019"/>
            <a:ext cx="5360923" cy="666981"/>
          </a:xfrm>
          <a:prstGeom prst="rect">
            <a:avLst/>
          </a:prstGeom>
        </p:spPr>
      </p:pic>
      <p:pic>
        <p:nvPicPr>
          <p:cNvPr id="6" name="Picture 5" descr="A picture containing photo&#10;&#10;Description generated with high confidence">
            <a:extLst>
              <a:ext uri="{FF2B5EF4-FFF2-40B4-BE49-F238E27FC236}">
                <a16:creationId xmlns:a16="http://schemas.microsoft.com/office/drawing/2014/main" id="{961FB760-6436-4FBB-B3AE-36E6334E15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29" y="926160"/>
            <a:ext cx="11791741" cy="5112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9217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889C0-8A04-4E31-8D28-70B5EB3519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8823"/>
            <a:ext cx="9144000" cy="811945"/>
          </a:xfrm>
        </p:spPr>
        <p:txBody>
          <a:bodyPr>
            <a:normAutofit fontScale="90000"/>
          </a:bodyPr>
          <a:lstStyle/>
          <a:p>
            <a:r>
              <a:rPr lang="en-US" dirty="0"/>
              <a:t>QQ Plot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3A1CB7-D43C-477F-A2DF-EB794AEDCD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1077" y="6191019"/>
            <a:ext cx="5360923" cy="666981"/>
          </a:xfrm>
          <a:prstGeom prst="rect">
            <a:avLst/>
          </a:prstGeom>
        </p:spPr>
      </p:pic>
      <p:pic>
        <p:nvPicPr>
          <p:cNvPr id="6" name="Picture 5" descr="A close up of a map&#10;&#10;Description generated with high confidence">
            <a:extLst>
              <a:ext uri="{FF2B5EF4-FFF2-40B4-BE49-F238E27FC236}">
                <a16:creationId xmlns:a16="http://schemas.microsoft.com/office/drawing/2014/main" id="{FE22A892-3F01-4063-B22C-61963BE95D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91807"/>
            <a:ext cx="12192000" cy="5240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363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889C0-8A04-4E31-8D28-70B5EB3519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2387600"/>
          </a:xfrm>
        </p:spPr>
        <p:txBody>
          <a:bodyPr/>
          <a:lstStyle/>
          <a:p>
            <a:r>
              <a:rPr lang="en-US"/>
              <a:t>Introduction</a:t>
            </a:r>
            <a:br>
              <a:rPr lang="en-US"/>
            </a:b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E2D490-94C5-4A4C-B28E-4757472A54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919403"/>
            <a:ext cx="9144000" cy="4383881"/>
          </a:xfrm>
        </p:spPr>
        <p:txBody>
          <a:bodyPr/>
          <a:lstStyle/>
          <a:p>
            <a:pPr algn="l"/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World University Rankings 2016 by Times Higher Education(THE).</a:t>
            </a:r>
          </a:p>
          <a:p>
            <a:pPr algn="l"/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Source 	: </a:t>
            </a:r>
            <a:r>
              <a:rPr lang="en-US" dirty="0">
                <a:hlinkClick r:id="rId2"/>
              </a:rPr>
              <a:t>https://goo.gl/gDsdZL</a:t>
            </a:r>
            <a:endParaRPr lang="en-US" dirty="0"/>
          </a:p>
          <a:p>
            <a:pPr algn="l"/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Objective	: Train the first 150 Ranked universities and predict the ranks for the next 50.</a:t>
            </a:r>
          </a:p>
          <a:p>
            <a:pPr algn="l"/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Multiple Linear Regression in R.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B9E2DF-14D0-4696-B6F4-8A264C4172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1077" y="6191019"/>
            <a:ext cx="5360923" cy="666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6177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889C0-8A04-4E31-8D28-70B5EB3519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61B8AA4-A940-4AE0-BA25-5BBDF53F4E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1077" y="6191019"/>
            <a:ext cx="5360923" cy="666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915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889C0-8A04-4E31-8D28-70B5EB3519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798022"/>
          </a:xfrm>
        </p:spPr>
        <p:txBody>
          <a:bodyPr>
            <a:normAutofit fontScale="90000"/>
          </a:bodyPr>
          <a:lstStyle/>
          <a:p>
            <a:r>
              <a:rPr lang="en-US" dirty="0"/>
              <a:t>Exploratory Data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92AA06-0F00-470F-B08D-2D9BC0905F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1077" y="6191019"/>
            <a:ext cx="5360923" cy="666981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BEAD8D3-B1CC-4CC3-9ECC-B3F80FB6AB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8644249"/>
              </p:ext>
            </p:extLst>
          </p:nvPr>
        </p:nvGraphicFramePr>
        <p:xfrm>
          <a:off x="2032000" y="798022"/>
          <a:ext cx="8128000" cy="5461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72509">
                  <a:extLst>
                    <a:ext uri="{9D8B030D-6E8A-4147-A177-3AD203B41FA5}">
                      <a16:colId xmlns:a16="http://schemas.microsoft.com/office/drawing/2014/main" val="2489530349"/>
                    </a:ext>
                  </a:extLst>
                </a:gridCol>
                <a:gridCol w="5255491">
                  <a:extLst>
                    <a:ext uri="{9D8B030D-6E8A-4147-A177-3AD203B41FA5}">
                      <a16:colId xmlns:a16="http://schemas.microsoft.com/office/drawing/2014/main" val="15558060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Variables used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0627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World_rank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Contains the world rank for the university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9948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University_name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 of the university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8566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Country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Country of each university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3026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Teaching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University score for teaching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7817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International_outlook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University score international outlook(Staff, Students, Research)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2001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Research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University score for research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8012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Citations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University  score for citations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15677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University score for industry income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3725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Total_score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 score for university used to determine the rank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552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Num_students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 of students at the university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9712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Student_staff_ratio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 of students divided by number of staff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7915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International_students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Percentage of students who are international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180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Female_male_ratio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Female student to male student ratio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8427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7174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889C0-8A04-4E31-8D28-70B5EB3519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1084006"/>
          </a:xfrm>
        </p:spPr>
        <p:txBody>
          <a:bodyPr/>
          <a:lstStyle/>
          <a:p>
            <a:r>
              <a:rPr lang="en-US"/>
              <a:t>Exploratory 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E2D490-94C5-4A4C-B28E-4757472A54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489586"/>
            <a:ext cx="9144000" cy="4623619"/>
          </a:xfrm>
        </p:spPr>
        <p:txBody>
          <a:bodyPr/>
          <a:lstStyle/>
          <a:p>
            <a:pPr algn="l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92AA06-0F00-470F-B08D-2D9BC0905F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1077" y="6191019"/>
            <a:ext cx="5360923" cy="666981"/>
          </a:xfrm>
          <a:prstGeom prst="rect">
            <a:avLst/>
          </a:prstGeom>
        </p:spPr>
      </p:pic>
      <p:pic>
        <p:nvPicPr>
          <p:cNvPr id="6" name="Picture 5" descr="A screenshot of a map&#10;&#10;Description generated with very high confidence">
            <a:extLst>
              <a:ext uri="{FF2B5EF4-FFF2-40B4-BE49-F238E27FC236}">
                <a16:creationId xmlns:a16="http://schemas.microsoft.com/office/drawing/2014/main" id="{A0D63C67-DC62-414D-9C91-238998EED6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535" y="1349729"/>
            <a:ext cx="9792929" cy="4903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456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889C0-8A04-4E31-8D28-70B5EB3519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1029956"/>
          </a:xfrm>
        </p:spPr>
        <p:txBody>
          <a:bodyPr/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E2D490-94C5-4A4C-B28E-4757472A54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489586"/>
            <a:ext cx="9144000" cy="4623619"/>
          </a:xfrm>
        </p:spPr>
        <p:txBody>
          <a:bodyPr/>
          <a:lstStyle/>
          <a:p>
            <a:pPr algn="l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92AA06-0F00-470F-B08D-2D9BC0905F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1077" y="6191019"/>
            <a:ext cx="5360923" cy="6669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678F02F-B9D6-4BBA-A5B4-6987951824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17" y="1657296"/>
            <a:ext cx="11896165" cy="4455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956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889C0-8A04-4E31-8D28-70B5EB3519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1260834"/>
          </a:xfrm>
        </p:spPr>
        <p:txBody>
          <a:bodyPr>
            <a:normAutofit/>
          </a:bodyPr>
          <a:lstStyle/>
          <a:p>
            <a:r>
              <a:rPr lang="en-US" sz="4000" dirty="0"/>
              <a:t>Exploratory 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E2D490-94C5-4A4C-B28E-4757472A54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902695"/>
            <a:ext cx="9144000" cy="4173640"/>
          </a:xfrm>
        </p:spPr>
        <p:txBody>
          <a:bodyPr/>
          <a:lstStyle/>
          <a:p>
            <a:r>
              <a:rPr lang="en-US" dirty="0"/>
              <a:t>Cleaning the data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92AA06-0F00-470F-B08D-2D9BC0905F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1077" y="6191019"/>
            <a:ext cx="5360923" cy="666981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18DA165-ECBD-4279-BBFD-A2DE43E0BA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4280857"/>
              </p:ext>
            </p:extLst>
          </p:nvPr>
        </p:nvGraphicFramePr>
        <p:xfrm>
          <a:off x="3048000" y="2489883"/>
          <a:ext cx="6096000" cy="246145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1730807939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4211080607"/>
                    </a:ext>
                  </a:extLst>
                </a:gridCol>
              </a:tblGrid>
              <a:tr h="45534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Transformation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0231813"/>
                  </a:ext>
                </a:extLst>
              </a:tr>
              <a:tr h="455343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International_Students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Removed  “%”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0306933"/>
                  </a:ext>
                </a:extLst>
              </a:tr>
              <a:tr h="455343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Num_students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Removed   “,”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230108"/>
                  </a:ext>
                </a:extLst>
              </a:tr>
              <a:tr h="45534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Removed  “-”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371792"/>
                  </a:ext>
                </a:extLst>
              </a:tr>
              <a:tr h="45534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Female : 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Converted to % of female students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23979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0238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889C0-8A04-4E31-8D28-70B5EB3519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929473"/>
          </a:xfrm>
        </p:spPr>
        <p:txBody>
          <a:bodyPr>
            <a:normAutofit/>
          </a:bodyPr>
          <a:lstStyle/>
          <a:p>
            <a:r>
              <a:rPr lang="en-US" sz="4400" dirty="0"/>
              <a:t>Exploratory 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E2D490-94C5-4A4C-B28E-4757472A54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489586"/>
            <a:ext cx="9144000" cy="4623619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Data Imputation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Missing Data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dirty="0"/>
              <a:t>Income – 2.5%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dirty="0" err="1"/>
              <a:t>Num_students</a:t>
            </a:r>
            <a:r>
              <a:rPr lang="en-US" dirty="0"/>
              <a:t> – 1%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dirty="0" err="1"/>
              <a:t>Student_Staff_ratio</a:t>
            </a:r>
            <a:r>
              <a:rPr lang="en-US" dirty="0"/>
              <a:t> – 1%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dirty="0" err="1"/>
              <a:t>International_students</a:t>
            </a:r>
            <a:r>
              <a:rPr lang="en-US" dirty="0"/>
              <a:t> – 1%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dirty="0" err="1"/>
              <a:t>Female_students</a:t>
            </a:r>
            <a:r>
              <a:rPr lang="en-US" dirty="0"/>
              <a:t> – 12.5%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Outliers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dirty="0"/>
              <a:t>We’ve found about 10 outliers and the imputation is done in the same way as in missing data.</a:t>
            </a:r>
          </a:p>
          <a:p>
            <a:pPr lvl="1" algn="l"/>
            <a:endParaRPr lang="en-US" dirty="0"/>
          </a:p>
          <a:p>
            <a:pPr algn="l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92AA06-0F00-470F-B08D-2D9BC0905F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1077" y="6191019"/>
            <a:ext cx="5360923" cy="666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461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889C0-8A04-4E31-8D28-70B5EB3519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15402" y="244416"/>
            <a:ext cx="8348505" cy="496450"/>
          </a:xfrm>
        </p:spPr>
        <p:txBody>
          <a:bodyPr>
            <a:noAutofit/>
          </a:bodyPr>
          <a:lstStyle/>
          <a:p>
            <a:r>
              <a:rPr lang="en-US" sz="4000" dirty="0"/>
              <a:t>Correlation Matrix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FD13B4-7A23-42E3-AB59-8BD1A89AAF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1077" y="6191019"/>
            <a:ext cx="5360923" cy="66698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B79BDAF-8CEC-4449-81F5-01F9B0CBEA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7924"/>
            <a:ext cx="6544904" cy="596007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78225C2-3671-42A6-94CA-01B9D2517DBF}"/>
              </a:ext>
            </a:extLst>
          </p:cNvPr>
          <p:cNvSpPr txBox="1"/>
          <p:nvPr/>
        </p:nvSpPr>
        <p:spPr>
          <a:xfrm>
            <a:off x="6544903" y="3121720"/>
            <a:ext cx="56470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International_Students</a:t>
            </a:r>
            <a:r>
              <a:rPr lang="en-US" dirty="0"/>
              <a:t> is highly correlated to </a:t>
            </a:r>
            <a:r>
              <a:rPr lang="en-US" dirty="0" err="1"/>
              <a:t>International_outlook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Research is correlated to teaching.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World_rank</a:t>
            </a:r>
            <a:r>
              <a:rPr lang="en-US" dirty="0"/>
              <a:t> and </a:t>
            </a:r>
            <a:r>
              <a:rPr lang="en-US" dirty="0" err="1"/>
              <a:t>Total_score</a:t>
            </a:r>
            <a:r>
              <a:rPr lang="en-US" dirty="0"/>
              <a:t> are each highly correlated to Teaching, research and citations.</a:t>
            </a:r>
          </a:p>
        </p:txBody>
      </p:sp>
    </p:spTree>
    <p:extLst>
      <p:ext uri="{BB962C8B-B14F-4D97-AF65-F5344CB8AC3E}">
        <p14:creationId xmlns:p14="http://schemas.microsoft.com/office/powerpoint/2010/main" val="40299406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7A52D53-FBF4-4109-BA52-198FD1CE82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1077" y="6191019"/>
            <a:ext cx="5360923" cy="666981"/>
          </a:xfrm>
          <a:prstGeom prst="rect">
            <a:avLst/>
          </a:prstGeom>
        </p:spPr>
      </p:pic>
      <p:pic>
        <p:nvPicPr>
          <p:cNvPr id="6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7945F4C-AEFC-47B4-99BB-5FBEFFCEDC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3823" y="811361"/>
            <a:ext cx="6664353" cy="537965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DBE7D3F-0C97-4D79-A8BE-AED5B08755C3}"/>
              </a:ext>
            </a:extLst>
          </p:cNvPr>
          <p:cNvSpPr txBox="1"/>
          <p:nvPr/>
        </p:nvSpPr>
        <p:spPr>
          <a:xfrm>
            <a:off x="0" y="195942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Multiple Linear Regression with World Rank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27315B51-F2BF-4243-B066-7C9E48B29F43}"/>
                  </a:ext>
                </a:extLst>
              </p14:cNvPr>
              <p14:cNvContentPartPr/>
              <p14:nvPr/>
            </p14:nvContentPartPr>
            <p14:xfrm>
              <a:off x="7478154" y="5512998"/>
              <a:ext cx="778608" cy="399744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27315B51-F2BF-4243-B066-7C9E48B29F4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463762" y="5498619"/>
                <a:ext cx="807032" cy="42814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04555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1877</TotalTime>
  <Words>336</Words>
  <Application>Microsoft Office PowerPoint</Application>
  <PresentationFormat>Widescreen</PresentationFormat>
  <Paragraphs>104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World University Ranking Analysis</vt:lpstr>
      <vt:lpstr>Introduction </vt:lpstr>
      <vt:lpstr>Exploratory Data Analysis</vt:lpstr>
      <vt:lpstr>Exploratory Data Analysis</vt:lpstr>
      <vt:lpstr>Exploratory Data Analysis</vt:lpstr>
      <vt:lpstr>Exploratory Data Analysis</vt:lpstr>
      <vt:lpstr>Exploratory Data Analysis</vt:lpstr>
      <vt:lpstr>Correlation Matrix</vt:lpstr>
      <vt:lpstr>PowerPoint Presentation</vt:lpstr>
      <vt:lpstr>PowerPoint Presentation</vt:lpstr>
      <vt:lpstr>PowerPoint Presentation</vt:lpstr>
      <vt:lpstr>PowerPoint Presentation</vt:lpstr>
      <vt:lpstr>Prediction</vt:lpstr>
      <vt:lpstr>Ordinal Regression</vt:lpstr>
      <vt:lpstr>Ordinal Regression</vt:lpstr>
      <vt:lpstr>Durbin Watson Statistic Test</vt:lpstr>
      <vt:lpstr>Histogram</vt:lpstr>
      <vt:lpstr>Constant Variance</vt:lpstr>
      <vt:lpstr>QQ Plot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Joel Raju Inty</dc:creator>
  <cp:lastModifiedBy>Gunturu, Jaswanth Das</cp:lastModifiedBy>
  <cp:revision>78</cp:revision>
  <dcterms:created xsi:type="dcterms:W3CDTF">2017-12-03T19:29:40Z</dcterms:created>
  <dcterms:modified xsi:type="dcterms:W3CDTF">2017-12-06T23:41:49Z</dcterms:modified>
</cp:coreProperties>
</file>