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6"/>
  </p:notesMasterIdLst>
  <p:handoutMasterIdLst>
    <p:handoutMasterId r:id="rId97"/>
  </p:handoutMasterIdLst>
  <p:sldIdLst>
    <p:sldId id="256" r:id="rId5"/>
    <p:sldId id="266" r:id="rId6"/>
    <p:sldId id="267" r:id="rId7"/>
    <p:sldId id="377" r:id="rId8"/>
    <p:sldId id="269" r:id="rId9"/>
    <p:sldId id="274" r:id="rId10"/>
    <p:sldId id="275" r:id="rId11"/>
    <p:sldId id="279" r:id="rId12"/>
    <p:sldId id="284" r:id="rId13"/>
    <p:sldId id="283" r:id="rId14"/>
    <p:sldId id="282" r:id="rId15"/>
    <p:sldId id="286" r:id="rId16"/>
    <p:sldId id="287" r:id="rId17"/>
    <p:sldId id="288" r:id="rId18"/>
    <p:sldId id="289" r:id="rId19"/>
    <p:sldId id="291" r:id="rId20"/>
    <p:sldId id="290" r:id="rId21"/>
    <p:sldId id="324" r:id="rId22"/>
    <p:sldId id="292" r:id="rId23"/>
    <p:sldId id="293" r:id="rId24"/>
    <p:sldId id="296" r:id="rId25"/>
    <p:sldId id="295" r:id="rId26"/>
    <p:sldId id="297" r:id="rId27"/>
    <p:sldId id="298" r:id="rId28"/>
    <p:sldId id="315" r:id="rId29"/>
    <p:sldId id="300" r:id="rId30"/>
    <p:sldId id="301" r:id="rId31"/>
    <p:sldId id="299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10" r:id="rId40"/>
    <p:sldId id="311" r:id="rId41"/>
    <p:sldId id="312" r:id="rId42"/>
    <p:sldId id="314" r:id="rId43"/>
    <p:sldId id="325" r:id="rId44"/>
    <p:sldId id="326" r:id="rId45"/>
    <p:sldId id="327" r:id="rId46"/>
    <p:sldId id="328" r:id="rId47"/>
    <p:sldId id="329" r:id="rId48"/>
    <p:sldId id="330" r:id="rId49"/>
    <p:sldId id="336" r:id="rId50"/>
    <p:sldId id="378" r:id="rId51"/>
    <p:sldId id="379" r:id="rId52"/>
    <p:sldId id="380" r:id="rId53"/>
    <p:sldId id="381" r:id="rId54"/>
    <p:sldId id="338" r:id="rId55"/>
    <p:sldId id="340" r:id="rId56"/>
    <p:sldId id="339" r:id="rId57"/>
    <p:sldId id="346" r:id="rId58"/>
    <p:sldId id="348" r:id="rId59"/>
    <p:sldId id="347" r:id="rId60"/>
    <p:sldId id="345" r:id="rId61"/>
    <p:sldId id="344" r:id="rId62"/>
    <p:sldId id="343" r:id="rId63"/>
    <p:sldId id="351" r:id="rId64"/>
    <p:sldId id="352" r:id="rId65"/>
    <p:sldId id="376" r:id="rId66"/>
    <p:sldId id="349" r:id="rId67"/>
    <p:sldId id="353" r:id="rId68"/>
    <p:sldId id="354" r:id="rId69"/>
    <p:sldId id="355" r:id="rId70"/>
    <p:sldId id="356" r:id="rId71"/>
    <p:sldId id="358" r:id="rId72"/>
    <p:sldId id="363" r:id="rId73"/>
    <p:sldId id="362" r:id="rId74"/>
    <p:sldId id="366" r:id="rId75"/>
    <p:sldId id="367" r:id="rId76"/>
    <p:sldId id="364" r:id="rId77"/>
    <p:sldId id="359" r:id="rId78"/>
    <p:sldId id="368" r:id="rId79"/>
    <p:sldId id="369" r:id="rId80"/>
    <p:sldId id="360" r:id="rId81"/>
    <p:sldId id="370" r:id="rId82"/>
    <p:sldId id="371" r:id="rId83"/>
    <p:sldId id="357" r:id="rId84"/>
    <p:sldId id="375" r:id="rId85"/>
    <p:sldId id="374" r:id="rId86"/>
    <p:sldId id="382" r:id="rId87"/>
    <p:sldId id="383" r:id="rId88"/>
    <p:sldId id="384" r:id="rId89"/>
    <p:sldId id="385" r:id="rId90"/>
    <p:sldId id="386" r:id="rId91"/>
    <p:sldId id="387" r:id="rId92"/>
    <p:sldId id="388" r:id="rId93"/>
    <p:sldId id="372" r:id="rId94"/>
    <p:sldId id="373" r:id="rId9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F5F255-627B-4974-9392-E8746C07ED6E}" v="11" dt="2021-05-16T07:19:02.668"/>
    <p1510:client id="{BBF0B044-13A3-40E3-ABD2-6F90599B47A5}" v="2" dt="2021-05-16T07:47:44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>
      <p:cViewPr varScale="1">
        <p:scale>
          <a:sx n="79" d="100"/>
          <a:sy n="79" d="100"/>
        </p:scale>
        <p:origin x="11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r>
              <a:rPr lang="en-US" sz="1100"/>
              <a:t>www.website.com</a:t>
            </a:r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hf hdr="0" ftr="0" dt="0"/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radimrehurek.com/gensim/intro.html#what-is-gensim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702978" y="620688"/>
            <a:ext cx="5278348" cy="2407572"/>
          </a:xfrm>
        </p:spPr>
        <p:txBody>
          <a:bodyPr/>
          <a:lstStyle/>
          <a:p>
            <a:pPr algn="l"/>
            <a:r>
              <a:rPr lang="en-US" sz="25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 Answering Chatbot:</a:t>
            </a:r>
            <a:br>
              <a:rPr lang="en-US" sz="25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2500" b="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 project presentation</a:t>
            </a:r>
            <a:br>
              <a:rPr lang="en-US" sz="2500" b="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2500" b="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/>
            </a:r>
            <a:br>
              <a:rPr lang="en-US" sz="2500" b="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2500" b="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by:</a:t>
            </a:r>
            <a:br>
              <a:rPr lang="en-US" sz="2500" b="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25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Aditya Goel</a:t>
            </a:r>
            <a:br>
              <a:rPr lang="en-US" sz="25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25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Wael Abdelkader</a:t>
            </a:r>
            <a:endParaRPr lang="ko-KR" altLang="en-US" sz="2500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843808" y="3933056"/>
            <a:ext cx="6137518" cy="950934"/>
          </a:xfrm>
        </p:spPr>
        <p:txBody>
          <a:bodyPr>
            <a:normAutofit fontScale="92500"/>
          </a:bodyPr>
          <a:lstStyle/>
          <a:p>
            <a:r>
              <a:rPr lang="en-US" sz="2200" b="0" i="0" dirty="0">
                <a:solidFill>
                  <a:srgbClr val="494C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SEP 788/789: Neural Networks and Development Tools</a:t>
            </a:r>
            <a:endParaRPr lang="en-US" sz="2200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Dr</a:t>
            </a:r>
            <a:r>
              <a:rPr lang="en-US" sz="2200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200" spc="50" dirty="0" err="1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Hamidreza</a:t>
            </a:r>
            <a:r>
              <a:rPr lang="en-US" sz="22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spc="50" dirty="0" err="1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Mahyar</a:t>
            </a:r>
            <a:endParaRPr lang="en-US" sz="2200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Text, logo, company name&#10;&#10;Description automatically generated">
            <a:extLst>
              <a:ext uri="{FF2B5EF4-FFF2-40B4-BE49-F238E27FC236}">
                <a16:creationId xmlns:a16="http://schemas.microsoft.com/office/drawing/2014/main" id="{E159D6BC-9D1F-4255-8AFA-2E65B5191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968" y="5248104"/>
            <a:ext cx="2262116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Types of Chatbot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2202484" y="1283945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827584" y="2077400"/>
            <a:ext cx="3096344" cy="11521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99592" y="2237965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Retrieval Based </a:t>
            </a:r>
          </a:p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Chatbot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56076" y="2077400"/>
            <a:ext cx="3096344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Bent-Up Arrow 9"/>
          <p:cNvSpPr/>
          <p:nvPr/>
        </p:nvSpPr>
        <p:spPr>
          <a:xfrm rot="10800000" flipH="1">
            <a:off x="2340864" y="1556266"/>
            <a:ext cx="4463384" cy="360566"/>
          </a:xfrm>
          <a:prstGeom prst="bentUpArrow">
            <a:avLst>
              <a:gd name="adj1" fmla="val 22395"/>
              <a:gd name="adj2" fmla="val 22832"/>
              <a:gd name="adj3" fmla="val 244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28084" y="2237966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Generative Based </a:t>
            </a:r>
          </a:p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Chatbot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907704" y="3861048"/>
            <a:ext cx="1656184" cy="2376264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015716" y="4725144"/>
            <a:ext cx="1440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QA Pairs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or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Context (Article)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8084" y="387080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User’s Question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56076" y="4581128"/>
            <a:ext cx="2016224" cy="7742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256076" y="473740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156176" y="4240139"/>
            <a:ext cx="45719" cy="268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>
            <a:off x="3642940" y="4927759"/>
            <a:ext cx="1512168" cy="80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97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Types of Chatbot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2202484" y="1283945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827584" y="2077400"/>
            <a:ext cx="3096344" cy="11521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99592" y="2237965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Retrieval Based </a:t>
            </a:r>
          </a:p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Chatbot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56076" y="2077400"/>
            <a:ext cx="3096344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Bent-Up Arrow 9"/>
          <p:cNvSpPr/>
          <p:nvPr/>
        </p:nvSpPr>
        <p:spPr>
          <a:xfrm rot="10800000" flipH="1">
            <a:off x="2340864" y="1556266"/>
            <a:ext cx="4463384" cy="360566"/>
          </a:xfrm>
          <a:prstGeom prst="bentUpArrow">
            <a:avLst>
              <a:gd name="adj1" fmla="val 22395"/>
              <a:gd name="adj2" fmla="val 22832"/>
              <a:gd name="adj3" fmla="val 244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28084" y="2237966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Generative Based </a:t>
            </a:r>
          </a:p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Chatbot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907704" y="3861048"/>
            <a:ext cx="1656184" cy="2376264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015716" y="4725144"/>
            <a:ext cx="1440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QA Pairs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or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Context (Article)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8084" y="387080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User’s Question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56076" y="4581128"/>
            <a:ext cx="2016224" cy="7742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256076" y="473740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30062" y="5749778"/>
            <a:ext cx="226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>
                <a:solidFill>
                  <a:schemeClr val="bg1"/>
                </a:solidFill>
              </a:rPr>
              <a:t>Chatbot’s</a:t>
            </a:r>
            <a:r>
              <a:rPr lang="en-IN" dirty="0">
                <a:solidFill>
                  <a:schemeClr val="bg1"/>
                </a:solidFill>
              </a:rPr>
              <a:t> Response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156176" y="4240139"/>
            <a:ext cx="45719" cy="268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>
            <a:off x="6158949" y="5477169"/>
            <a:ext cx="45719" cy="268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>
            <a:off x="3642940" y="4927759"/>
            <a:ext cx="1512168" cy="80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18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Types of Chatbot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2202484" y="1283945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827584" y="2077400"/>
            <a:ext cx="3096344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99592" y="2237965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Retrieval Based </a:t>
            </a:r>
          </a:p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Chatbot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56076" y="2077400"/>
            <a:ext cx="3096344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Bent-Up Arrow 9"/>
          <p:cNvSpPr/>
          <p:nvPr/>
        </p:nvSpPr>
        <p:spPr>
          <a:xfrm rot="10800000" flipH="1">
            <a:off x="2340864" y="1556266"/>
            <a:ext cx="4463384" cy="360566"/>
          </a:xfrm>
          <a:prstGeom prst="bentUpArrow">
            <a:avLst>
              <a:gd name="adj1" fmla="val 22395"/>
              <a:gd name="adj2" fmla="val 22832"/>
              <a:gd name="adj3" fmla="val 244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28084" y="2237966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Generative Based </a:t>
            </a:r>
          </a:p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Chatbot</a:t>
            </a:r>
          </a:p>
        </p:txBody>
      </p:sp>
    </p:spTree>
    <p:extLst>
      <p:ext uri="{BB962C8B-B14F-4D97-AF65-F5344CB8AC3E}">
        <p14:creationId xmlns:p14="http://schemas.microsoft.com/office/powerpoint/2010/main" val="42797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Types of Chatbot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2202484" y="1283945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827584" y="2077400"/>
            <a:ext cx="3096344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99592" y="2237965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Retrieval Based </a:t>
            </a:r>
          </a:p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Chatbot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56076" y="2077400"/>
            <a:ext cx="3096344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Bent-Up Arrow 9"/>
          <p:cNvSpPr/>
          <p:nvPr/>
        </p:nvSpPr>
        <p:spPr>
          <a:xfrm rot="10800000" flipH="1">
            <a:off x="2340864" y="1556266"/>
            <a:ext cx="4463384" cy="360566"/>
          </a:xfrm>
          <a:prstGeom prst="bentUpArrow">
            <a:avLst>
              <a:gd name="adj1" fmla="val 22395"/>
              <a:gd name="adj2" fmla="val 22832"/>
              <a:gd name="adj3" fmla="val 244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28084" y="2237966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Generative Based </a:t>
            </a:r>
          </a:p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Chatbot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61266" y="399888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User’s Message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63244" y="5877856"/>
            <a:ext cx="226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Previous Messages</a:t>
            </a:r>
          </a:p>
        </p:txBody>
      </p:sp>
    </p:spTree>
    <p:extLst>
      <p:ext uri="{BB962C8B-B14F-4D97-AF65-F5344CB8AC3E}">
        <p14:creationId xmlns:p14="http://schemas.microsoft.com/office/powerpoint/2010/main" val="1816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Types of Chatbot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2202484" y="1283945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827584" y="2077400"/>
            <a:ext cx="3096344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99592" y="2237965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Retrieval Based </a:t>
            </a:r>
          </a:p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Chatbot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56076" y="2077400"/>
            <a:ext cx="3096344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Bent-Up Arrow 9"/>
          <p:cNvSpPr/>
          <p:nvPr/>
        </p:nvSpPr>
        <p:spPr>
          <a:xfrm rot="10800000" flipH="1">
            <a:off x="2340864" y="1556266"/>
            <a:ext cx="4463384" cy="360566"/>
          </a:xfrm>
          <a:prstGeom prst="bentUpArrow">
            <a:avLst>
              <a:gd name="adj1" fmla="val 22395"/>
              <a:gd name="adj2" fmla="val 22832"/>
              <a:gd name="adj3" fmla="val 244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28084" y="2237966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Generative Based </a:t>
            </a:r>
          </a:p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Chatbot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61266" y="399888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User’s Message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563888" y="4725144"/>
            <a:ext cx="2016224" cy="7742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569248" y="488141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63244" y="5877856"/>
            <a:ext cx="226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Previous Messages</a:t>
            </a:r>
          </a:p>
        </p:txBody>
      </p:sp>
      <p:sp>
        <p:nvSpPr>
          <p:cNvPr id="17" name="Right Arrow 16"/>
          <p:cNvSpPr/>
          <p:nvPr/>
        </p:nvSpPr>
        <p:spPr>
          <a:xfrm rot="1842218">
            <a:off x="2328066" y="4702726"/>
            <a:ext cx="1059717" cy="758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ight Arrow 19"/>
          <p:cNvSpPr/>
          <p:nvPr/>
        </p:nvSpPr>
        <p:spPr>
          <a:xfrm rot="19566849">
            <a:off x="2314126" y="5481543"/>
            <a:ext cx="1059717" cy="758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64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Types of Chatbot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2202484" y="1283945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827584" y="2077400"/>
            <a:ext cx="3096344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99592" y="2237965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Retrieval Based </a:t>
            </a:r>
          </a:p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Chatbot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56076" y="2077400"/>
            <a:ext cx="3096344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Bent-Up Arrow 9"/>
          <p:cNvSpPr/>
          <p:nvPr/>
        </p:nvSpPr>
        <p:spPr>
          <a:xfrm rot="10800000" flipH="1">
            <a:off x="2340864" y="1556266"/>
            <a:ext cx="4463384" cy="360566"/>
          </a:xfrm>
          <a:prstGeom prst="bentUpArrow">
            <a:avLst>
              <a:gd name="adj1" fmla="val 22395"/>
              <a:gd name="adj2" fmla="val 22832"/>
              <a:gd name="adj3" fmla="val 244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28084" y="2237966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Generative Based </a:t>
            </a:r>
          </a:p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Chatbot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61266" y="399888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User’s Message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563888" y="4725144"/>
            <a:ext cx="2016224" cy="7742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569248" y="488141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63244" y="5877856"/>
            <a:ext cx="226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Previous Messages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18548" y="4859164"/>
            <a:ext cx="226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>
                <a:solidFill>
                  <a:schemeClr val="bg1"/>
                </a:solidFill>
              </a:rPr>
              <a:t>Chatbot’s</a:t>
            </a:r>
            <a:r>
              <a:rPr lang="en-IN" dirty="0">
                <a:solidFill>
                  <a:schemeClr val="bg1"/>
                </a:solidFill>
              </a:rPr>
              <a:t> Response</a:t>
            </a:r>
          </a:p>
        </p:txBody>
      </p:sp>
      <p:sp>
        <p:nvSpPr>
          <p:cNvPr id="17" name="Right Arrow 16"/>
          <p:cNvSpPr/>
          <p:nvPr/>
        </p:nvSpPr>
        <p:spPr>
          <a:xfrm rot="1842218">
            <a:off x="2328066" y="4702726"/>
            <a:ext cx="1059717" cy="758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Arrow 18"/>
          <p:cNvSpPr/>
          <p:nvPr/>
        </p:nvSpPr>
        <p:spPr>
          <a:xfrm>
            <a:off x="5785953" y="4969460"/>
            <a:ext cx="529380" cy="148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ight Arrow 19"/>
          <p:cNvSpPr/>
          <p:nvPr/>
        </p:nvSpPr>
        <p:spPr>
          <a:xfrm rot="19566849">
            <a:off x="2314126" y="5481543"/>
            <a:ext cx="1059717" cy="758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4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1700808"/>
            <a:ext cx="7848872" cy="3168352"/>
          </a:xfrm>
        </p:spPr>
        <p:txBody>
          <a:bodyPr/>
          <a:lstStyle/>
          <a:p>
            <a:pPr algn="ctr"/>
            <a:r>
              <a:rPr lang="en-IN" sz="6000" dirty="0"/>
              <a:t>What have we used ?</a:t>
            </a:r>
          </a:p>
        </p:txBody>
      </p:sp>
    </p:spTree>
    <p:extLst>
      <p:ext uri="{BB962C8B-B14F-4D97-AF65-F5344CB8AC3E}">
        <p14:creationId xmlns:p14="http://schemas.microsoft.com/office/powerpoint/2010/main" val="311619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Types of Chatbot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2202484" y="1283945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827584" y="2077400"/>
            <a:ext cx="3096344" cy="11521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99592" y="2237965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Retrieval Based </a:t>
            </a:r>
          </a:p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Chatbot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907704" y="3861048"/>
            <a:ext cx="1656184" cy="2376264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015716" y="4725144"/>
            <a:ext cx="1440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QA Pairs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or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Context (Article)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8084" y="387080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User’s Question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56076" y="4581128"/>
            <a:ext cx="2016224" cy="7742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256076" y="473740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30062" y="5749778"/>
            <a:ext cx="226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>
                <a:solidFill>
                  <a:schemeClr val="bg1"/>
                </a:solidFill>
              </a:rPr>
              <a:t>Chatbot’s</a:t>
            </a:r>
            <a:r>
              <a:rPr lang="en-IN" dirty="0">
                <a:solidFill>
                  <a:schemeClr val="bg1"/>
                </a:solidFill>
              </a:rPr>
              <a:t> Response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156176" y="4240139"/>
            <a:ext cx="45719" cy="268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>
            <a:off x="6158949" y="5477169"/>
            <a:ext cx="45719" cy="268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>
            <a:off x="3642940" y="4927759"/>
            <a:ext cx="1512168" cy="80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3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A0194-82B5-4E04-9E68-2C6A1B14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AEAA301-E044-424F-8CC8-9E42C9B09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" y="1052737"/>
            <a:ext cx="9144000" cy="580526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78F0943-4CA9-4D69-8A25-EDEACDFA2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93" y="173195"/>
            <a:ext cx="5004048" cy="799306"/>
          </a:xfrm>
        </p:spPr>
        <p:txBody>
          <a:bodyPr/>
          <a:lstStyle/>
          <a:p>
            <a:r>
              <a:rPr lang="en-CA" sz="3500" dirty="0"/>
              <a:t>UML use-case </a:t>
            </a:r>
            <a:r>
              <a:rPr lang="en-CA" sz="3500" b="0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95538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The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1907704" y="3861048"/>
            <a:ext cx="1656184" cy="2376264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015716" y="4725144"/>
            <a:ext cx="1440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QA Pairs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or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Context (Article)</a:t>
            </a:r>
          </a:p>
        </p:txBody>
      </p:sp>
    </p:spTree>
    <p:extLst>
      <p:ext uri="{BB962C8B-B14F-4D97-AF65-F5344CB8AC3E}">
        <p14:creationId xmlns:p14="http://schemas.microsoft.com/office/powerpoint/2010/main" val="24182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8B86-0975-485C-9874-D9DFFE5A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FF61D-B25C-48B3-A933-10B33617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Background on chatbots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UML use-case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Data and pre-processing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Model training and evaluation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Challenges and limitations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Conclusion and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F9136-19D7-4629-8242-41B6745A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2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The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467544" y="1412776"/>
            <a:ext cx="1656184" cy="2376264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75556" y="2276872"/>
            <a:ext cx="1440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QA Pairs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or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Context (Article)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5776" y="2076816"/>
            <a:ext cx="63727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bg1"/>
                </a:solidFill>
              </a:rPr>
              <a:t>106 Wikipedia articles.</a:t>
            </a:r>
          </a:p>
        </p:txBody>
      </p:sp>
    </p:spTree>
    <p:extLst>
      <p:ext uri="{BB962C8B-B14F-4D97-AF65-F5344CB8AC3E}">
        <p14:creationId xmlns:p14="http://schemas.microsoft.com/office/powerpoint/2010/main" val="911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The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467544" y="1412776"/>
            <a:ext cx="1656184" cy="2376264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75556" y="2276872"/>
            <a:ext cx="1440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QA Pairs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or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Context (Article)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789040"/>
            <a:ext cx="7380820" cy="25922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55776" y="2076816"/>
            <a:ext cx="63727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bg1"/>
                </a:solidFill>
              </a:rPr>
              <a:t>106 Wikipedia articles.</a:t>
            </a:r>
          </a:p>
        </p:txBody>
      </p:sp>
    </p:spTree>
    <p:extLst>
      <p:ext uri="{BB962C8B-B14F-4D97-AF65-F5344CB8AC3E}">
        <p14:creationId xmlns:p14="http://schemas.microsoft.com/office/powerpoint/2010/main" val="399661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The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467544" y="1412776"/>
            <a:ext cx="1656184" cy="2376264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75556" y="2276872"/>
            <a:ext cx="1440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QA Pairs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or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Context (Article)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5776" y="2076816"/>
            <a:ext cx="63727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bg1"/>
                </a:solidFill>
              </a:rPr>
              <a:t>106 Wikipedia articles.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bg1"/>
                </a:solidFill>
              </a:rPr>
              <a:t>4000 Question – Answer pairs.</a:t>
            </a:r>
          </a:p>
        </p:txBody>
      </p:sp>
    </p:spTree>
    <p:extLst>
      <p:ext uri="{BB962C8B-B14F-4D97-AF65-F5344CB8AC3E}">
        <p14:creationId xmlns:p14="http://schemas.microsoft.com/office/powerpoint/2010/main" val="30065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The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467544" y="1412776"/>
            <a:ext cx="1656184" cy="2376264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75556" y="2276872"/>
            <a:ext cx="1440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QA Pairs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or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Context (Article)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55776" y="2076816"/>
            <a:ext cx="63727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bg1"/>
                </a:solidFill>
              </a:rPr>
              <a:t>106 Wikipedia articles.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bg1"/>
                </a:solidFill>
              </a:rPr>
              <a:t>4000 Question – Answer pairs.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bg1"/>
                </a:solidFill>
              </a:rPr>
              <a:t>An average of 38 QA pairs per article.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4078439"/>
            <a:ext cx="7056784" cy="251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Pre-Processing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9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Pre-Processing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7504" y="1628800"/>
            <a:ext cx="8928992" cy="3600401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75438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Only Pre-Process the Questions.</a:t>
            </a:r>
          </a:p>
          <a:p>
            <a:endParaRPr lang="en-IN" sz="3600" dirty="0">
              <a:solidFill>
                <a:schemeClr val="bg1"/>
              </a:solidFill>
            </a:endParaRPr>
          </a:p>
          <a:p>
            <a:pPr marL="75438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No changes in the Wikipedia Articles.</a:t>
            </a:r>
          </a:p>
        </p:txBody>
      </p:sp>
    </p:spTree>
    <p:extLst>
      <p:ext uri="{BB962C8B-B14F-4D97-AF65-F5344CB8AC3E}">
        <p14:creationId xmlns:p14="http://schemas.microsoft.com/office/powerpoint/2010/main" val="27738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Pre-Processing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dirty="0">
                <a:solidFill>
                  <a:schemeClr val="bg1"/>
                </a:solidFill>
              </a:rPr>
              <a:t>Which   countries   established   colonies   in   Canada?</a:t>
            </a:r>
          </a:p>
        </p:txBody>
      </p:sp>
    </p:spTree>
    <p:extLst>
      <p:ext uri="{BB962C8B-B14F-4D97-AF65-F5344CB8AC3E}">
        <p14:creationId xmlns:p14="http://schemas.microsoft.com/office/powerpoint/2010/main" val="3784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Pre-Processing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dirty="0">
                <a:solidFill>
                  <a:schemeClr val="bg1"/>
                </a:solidFill>
              </a:rPr>
              <a:t>Which   countries   established   colonies   in   Canada?</a:t>
            </a:r>
          </a:p>
        </p:txBody>
      </p:sp>
      <p:sp>
        <p:nvSpPr>
          <p:cNvPr id="5" name="Down Arrow 4"/>
          <p:cNvSpPr/>
          <p:nvPr/>
        </p:nvSpPr>
        <p:spPr>
          <a:xfrm>
            <a:off x="899592" y="2422964"/>
            <a:ext cx="144016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2267744" y="2425827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4042968" y="2425826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5779456" y="2422966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6789306" y="2422965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7799156" y="2422964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1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Pre-Processing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dirty="0">
                <a:solidFill>
                  <a:schemeClr val="bg1"/>
                </a:solidFill>
              </a:rPr>
              <a:t>Which   countries   established   colonies   in   Canada?</a:t>
            </a:r>
          </a:p>
        </p:txBody>
      </p:sp>
      <p:sp>
        <p:nvSpPr>
          <p:cNvPr id="5" name="Down Arrow 4"/>
          <p:cNvSpPr/>
          <p:nvPr/>
        </p:nvSpPr>
        <p:spPr>
          <a:xfrm>
            <a:off x="899592" y="2422964"/>
            <a:ext cx="144016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2267744" y="2425827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4042968" y="2425826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5779456" y="2422966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6789306" y="2422965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7799156" y="2422964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05640" y="3228437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solidFill>
                  <a:schemeClr val="bg1"/>
                </a:solidFill>
              </a:rPr>
              <a:t>    which    country       establish      colony     in    </a:t>
            </a:r>
            <a:r>
              <a:rPr lang="en-IN" sz="2600" dirty="0" err="1">
                <a:solidFill>
                  <a:schemeClr val="bg1"/>
                </a:solidFill>
              </a:rPr>
              <a:t>canada</a:t>
            </a:r>
            <a:endParaRPr lang="en-IN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9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Pre-Processing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dirty="0">
                <a:solidFill>
                  <a:schemeClr val="bg1"/>
                </a:solidFill>
              </a:rPr>
              <a:t>Which   countries   established   colonies   in   Canada?</a:t>
            </a:r>
          </a:p>
        </p:txBody>
      </p:sp>
      <p:sp>
        <p:nvSpPr>
          <p:cNvPr id="5" name="Down Arrow 4"/>
          <p:cNvSpPr/>
          <p:nvPr/>
        </p:nvSpPr>
        <p:spPr>
          <a:xfrm>
            <a:off x="899592" y="2422964"/>
            <a:ext cx="144016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2267744" y="2425827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4042968" y="2425826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5779456" y="2422966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6789306" y="2422965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7799156" y="2422964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05640" y="3228437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solidFill>
                  <a:schemeClr val="bg1"/>
                </a:solidFill>
              </a:rPr>
              <a:t>    which    country       establish      colony     in    </a:t>
            </a:r>
            <a:r>
              <a:rPr lang="en-IN" sz="2600" dirty="0" err="1">
                <a:solidFill>
                  <a:schemeClr val="bg1"/>
                </a:solidFill>
              </a:rPr>
              <a:t>canada</a:t>
            </a:r>
            <a:endParaRPr lang="en-IN" sz="2600" dirty="0">
              <a:solidFill>
                <a:schemeClr val="bg1"/>
              </a:solidFill>
            </a:endParaRPr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1475656" y="3707144"/>
            <a:ext cx="7416824" cy="2917602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6000" dirty="0"/>
              <a:t>What did we do ?</a:t>
            </a:r>
          </a:p>
        </p:txBody>
      </p:sp>
    </p:spTree>
    <p:extLst>
      <p:ext uri="{BB962C8B-B14F-4D97-AF65-F5344CB8AC3E}">
        <p14:creationId xmlns:p14="http://schemas.microsoft.com/office/powerpoint/2010/main" val="20814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680520" cy="799306"/>
          </a:xfrm>
        </p:spPr>
        <p:txBody>
          <a:bodyPr/>
          <a:lstStyle/>
          <a:p>
            <a:r>
              <a:rPr lang="en-IN" dirty="0"/>
              <a:t>What is a Chatbot?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3C852-2A1D-40E4-A2A8-75E4C3A4BC60}"/>
              </a:ext>
            </a:extLst>
          </p:cNvPr>
          <p:cNvSpPr txBox="1"/>
          <p:nvPr/>
        </p:nvSpPr>
        <p:spPr>
          <a:xfrm>
            <a:off x="1655676" y="2348880"/>
            <a:ext cx="58326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i="0" dirty="0">
                <a:solidFill>
                  <a:srgbClr val="202124"/>
                </a:solidFill>
                <a:effectLst/>
                <a:latin typeface="Google Sans Text"/>
              </a:rPr>
              <a:t>Chatbots are a software or computer program that simulates human conversation through text or voice interactions</a:t>
            </a:r>
            <a:r>
              <a:rPr lang="en-US" sz="3000" b="0" i="0" dirty="0">
                <a:solidFill>
                  <a:srgbClr val="202124"/>
                </a:solidFill>
                <a:effectLst/>
                <a:latin typeface="Google Sans Text"/>
              </a:rPr>
              <a:t>.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227285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Pre-Processing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dirty="0">
                <a:solidFill>
                  <a:schemeClr val="bg1"/>
                </a:solidFill>
              </a:rPr>
              <a:t>Which   countries   established   colonies   in   Canada?</a:t>
            </a:r>
          </a:p>
        </p:txBody>
      </p:sp>
      <p:sp>
        <p:nvSpPr>
          <p:cNvPr id="5" name="Down Arrow 4"/>
          <p:cNvSpPr/>
          <p:nvPr/>
        </p:nvSpPr>
        <p:spPr>
          <a:xfrm>
            <a:off x="899592" y="2422964"/>
            <a:ext cx="144016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2267744" y="2425827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4042968" y="2425826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5779456" y="2422966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6789306" y="2422965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7799156" y="2422964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05640" y="3228437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solidFill>
                  <a:schemeClr val="bg1"/>
                </a:solidFill>
              </a:rPr>
              <a:t>    which    country       establish      colony     in    </a:t>
            </a:r>
            <a:r>
              <a:rPr lang="en-IN" sz="2600" dirty="0" err="1">
                <a:solidFill>
                  <a:schemeClr val="bg1"/>
                </a:solidFill>
              </a:rPr>
              <a:t>canada</a:t>
            </a:r>
            <a:endParaRPr lang="en-IN" sz="2600" dirty="0">
              <a:solidFill>
                <a:schemeClr val="bg1"/>
              </a:solidFill>
            </a:endParaRPr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1475656" y="3707144"/>
            <a:ext cx="7416824" cy="2917602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dirty="0"/>
              <a:t>1. Tokenisation</a:t>
            </a:r>
          </a:p>
        </p:txBody>
      </p:sp>
    </p:spTree>
    <p:extLst>
      <p:ext uri="{BB962C8B-B14F-4D97-AF65-F5344CB8AC3E}">
        <p14:creationId xmlns:p14="http://schemas.microsoft.com/office/powerpoint/2010/main" val="19104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Pre-Processing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dirty="0">
                <a:solidFill>
                  <a:schemeClr val="bg1"/>
                </a:solidFill>
              </a:rPr>
              <a:t>Which   countries   established   colonies   in   Canada?</a:t>
            </a:r>
          </a:p>
        </p:txBody>
      </p:sp>
      <p:sp>
        <p:nvSpPr>
          <p:cNvPr id="5" name="Down Arrow 4"/>
          <p:cNvSpPr/>
          <p:nvPr/>
        </p:nvSpPr>
        <p:spPr>
          <a:xfrm>
            <a:off x="899592" y="2422964"/>
            <a:ext cx="144016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2267744" y="2425827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4042968" y="2425826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5779456" y="2422966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6789306" y="2422965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7799156" y="2422964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05640" y="3228437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solidFill>
                  <a:schemeClr val="bg1"/>
                </a:solidFill>
              </a:rPr>
              <a:t>    which    country       establish      colony     in    </a:t>
            </a:r>
            <a:r>
              <a:rPr lang="en-IN" sz="2600" dirty="0" err="1">
                <a:solidFill>
                  <a:schemeClr val="bg1"/>
                </a:solidFill>
              </a:rPr>
              <a:t>canada</a:t>
            </a:r>
            <a:endParaRPr lang="en-IN" sz="2600" dirty="0">
              <a:solidFill>
                <a:schemeClr val="bg1"/>
              </a:solidFill>
            </a:endParaRPr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1475656" y="3707144"/>
            <a:ext cx="7416824" cy="2917602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dirty="0"/>
              <a:t>1. Tokenisation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35896" y="1551275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3163747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5085439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6575146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7133970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0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Pre-Processing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dirty="0">
                <a:solidFill>
                  <a:schemeClr val="bg1"/>
                </a:solidFill>
              </a:rPr>
              <a:t>Which   countries   established   colonies   in   Canada?</a:t>
            </a:r>
          </a:p>
        </p:txBody>
      </p:sp>
      <p:sp>
        <p:nvSpPr>
          <p:cNvPr id="5" name="Down Arrow 4"/>
          <p:cNvSpPr/>
          <p:nvPr/>
        </p:nvSpPr>
        <p:spPr>
          <a:xfrm>
            <a:off x="899592" y="2422964"/>
            <a:ext cx="144016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2267744" y="2425827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4042968" y="2425826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5779456" y="2422966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6789306" y="2422965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7799156" y="2422964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05640" y="3228437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solidFill>
                  <a:schemeClr val="bg1"/>
                </a:solidFill>
              </a:rPr>
              <a:t>    which    country       establish      colony     in    </a:t>
            </a:r>
            <a:r>
              <a:rPr lang="en-IN" sz="2600" dirty="0" err="1">
                <a:solidFill>
                  <a:schemeClr val="bg1"/>
                </a:solidFill>
              </a:rPr>
              <a:t>canada</a:t>
            </a:r>
            <a:endParaRPr lang="en-IN" sz="2600" dirty="0">
              <a:solidFill>
                <a:schemeClr val="bg1"/>
              </a:solidFill>
            </a:endParaRPr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1475656" y="3707144"/>
            <a:ext cx="7416824" cy="2917602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dirty="0"/>
              <a:t>2. Lower Casing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35896" y="1551275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3163747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5085439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6575146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7133970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itle 6"/>
          <p:cNvSpPr txBox="1">
            <a:spLocks/>
          </p:cNvSpPr>
          <p:nvPr/>
        </p:nvSpPr>
        <p:spPr>
          <a:xfrm>
            <a:off x="2681977" y="6379834"/>
            <a:ext cx="1481077" cy="244911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dirty="0"/>
              <a:t>1. Tokenisation</a:t>
            </a:r>
          </a:p>
        </p:txBody>
      </p:sp>
    </p:spTree>
    <p:extLst>
      <p:ext uri="{BB962C8B-B14F-4D97-AF65-F5344CB8AC3E}">
        <p14:creationId xmlns:p14="http://schemas.microsoft.com/office/powerpoint/2010/main" val="152356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Pre-Processing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dirty="0">
                <a:solidFill>
                  <a:srgbClr val="00B0F0"/>
                </a:solidFill>
              </a:rPr>
              <a:t>W</a:t>
            </a:r>
            <a:r>
              <a:rPr lang="en-IN" sz="2600" dirty="0">
                <a:solidFill>
                  <a:schemeClr val="bg1"/>
                </a:solidFill>
              </a:rPr>
              <a:t>hich   countries   established   colonies   in   </a:t>
            </a:r>
            <a:r>
              <a:rPr lang="en-IN" sz="2600" dirty="0">
                <a:solidFill>
                  <a:srgbClr val="00B0F0"/>
                </a:solidFill>
              </a:rPr>
              <a:t>C</a:t>
            </a:r>
            <a:r>
              <a:rPr lang="en-IN" sz="2600" dirty="0">
                <a:solidFill>
                  <a:schemeClr val="bg1"/>
                </a:solidFill>
              </a:rPr>
              <a:t>anada?</a:t>
            </a:r>
          </a:p>
        </p:txBody>
      </p:sp>
      <p:sp>
        <p:nvSpPr>
          <p:cNvPr id="5" name="Down Arrow 4"/>
          <p:cNvSpPr/>
          <p:nvPr/>
        </p:nvSpPr>
        <p:spPr>
          <a:xfrm>
            <a:off x="899592" y="2422964"/>
            <a:ext cx="144016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2267744" y="2425827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4042968" y="2425826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5779456" y="2422966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6789306" y="2422965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7799156" y="2422964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05640" y="3228437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solidFill>
                  <a:schemeClr val="bg1"/>
                </a:solidFill>
              </a:rPr>
              <a:t>    </a:t>
            </a:r>
            <a:r>
              <a:rPr lang="en-IN" sz="2600" dirty="0">
                <a:solidFill>
                  <a:srgbClr val="00B0F0"/>
                </a:solidFill>
              </a:rPr>
              <a:t>w</a:t>
            </a:r>
            <a:r>
              <a:rPr lang="en-IN" sz="2600" dirty="0">
                <a:solidFill>
                  <a:schemeClr val="bg1"/>
                </a:solidFill>
              </a:rPr>
              <a:t>hich    country       establish      colony     in    </a:t>
            </a:r>
            <a:r>
              <a:rPr lang="en-IN" sz="2600" dirty="0" err="1">
                <a:solidFill>
                  <a:srgbClr val="00B0F0"/>
                </a:solidFill>
              </a:rPr>
              <a:t>c</a:t>
            </a:r>
            <a:r>
              <a:rPr lang="en-IN" sz="2600" dirty="0" err="1">
                <a:solidFill>
                  <a:schemeClr val="bg1"/>
                </a:solidFill>
              </a:rPr>
              <a:t>anada</a:t>
            </a:r>
            <a:endParaRPr lang="en-IN" sz="2600" dirty="0">
              <a:solidFill>
                <a:schemeClr val="bg1"/>
              </a:solidFill>
            </a:endParaRPr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1475656" y="3707144"/>
            <a:ext cx="7416824" cy="2917602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dirty="0"/>
              <a:t>2. Lower Casing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35896" y="1551275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3163747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5085439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6575146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7133970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403332" y="1622080"/>
            <a:ext cx="578053" cy="22322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7217366" y="1550072"/>
            <a:ext cx="507695" cy="22322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itle 6"/>
          <p:cNvSpPr txBox="1">
            <a:spLocks/>
          </p:cNvSpPr>
          <p:nvPr/>
        </p:nvSpPr>
        <p:spPr>
          <a:xfrm>
            <a:off x="2681977" y="6379834"/>
            <a:ext cx="1481077" cy="244911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dirty="0"/>
              <a:t>1. Tokenisation</a:t>
            </a:r>
          </a:p>
        </p:txBody>
      </p:sp>
    </p:spTree>
    <p:extLst>
      <p:ext uri="{BB962C8B-B14F-4D97-AF65-F5344CB8AC3E}">
        <p14:creationId xmlns:p14="http://schemas.microsoft.com/office/powerpoint/2010/main" val="232248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Pre-Processing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dirty="0">
                <a:solidFill>
                  <a:schemeClr val="bg1"/>
                </a:solidFill>
              </a:rPr>
              <a:t>Which   countries   established   colonies   in   Canada?</a:t>
            </a:r>
          </a:p>
        </p:txBody>
      </p:sp>
      <p:sp>
        <p:nvSpPr>
          <p:cNvPr id="5" name="Down Arrow 4"/>
          <p:cNvSpPr/>
          <p:nvPr/>
        </p:nvSpPr>
        <p:spPr>
          <a:xfrm>
            <a:off x="899592" y="2422964"/>
            <a:ext cx="144016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2267744" y="2425827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4042968" y="2425826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5779456" y="2422966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6789306" y="2422965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7799156" y="2422964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05640" y="3228437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solidFill>
                  <a:schemeClr val="bg1"/>
                </a:solidFill>
              </a:rPr>
              <a:t>    which    country       establish      colony     in    </a:t>
            </a:r>
            <a:r>
              <a:rPr lang="en-IN" sz="2600" dirty="0" err="1">
                <a:solidFill>
                  <a:schemeClr val="bg1"/>
                </a:solidFill>
              </a:rPr>
              <a:t>canada</a:t>
            </a:r>
            <a:endParaRPr lang="en-IN" sz="2600" dirty="0">
              <a:solidFill>
                <a:schemeClr val="bg1"/>
              </a:solidFill>
            </a:endParaRPr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1475656" y="3707144"/>
            <a:ext cx="7416824" cy="2917602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dirty="0"/>
              <a:t>3. Remove Punctuations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35896" y="1551275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3163747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5085439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6575146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7133970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itle 6"/>
          <p:cNvSpPr txBox="1">
            <a:spLocks/>
          </p:cNvSpPr>
          <p:nvPr/>
        </p:nvSpPr>
        <p:spPr>
          <a:xfrm>
            <a:off x="2681977" y="6379834"/>
            <a:ext cx="1481077" cy="244911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dirty="0"/>
              <a:t>1. Tokenisation</a:t>
            </a:r>
          </a:p>
        </p:txBody>
      </p:sp>
      <p:sp>
        <p:nvSpPr>
          <p:cNvPr id="27" name="Title 6"/>
          <p:cNvSpPr txBox="1">
            <a:spLocks/>
          </p:cNvSpPr>
          <p:nvPr/>
        </p:nvSpPr>
        <p:spPr>
          <a:xfrm>
            <a:off x="4248612" y="6379834"/>
            <a:ext cx="1530844" cy="244911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dirty="0"/>
              <a:t>2. Lower Casing</a:t>
            </a:r>
          </a:p>
        </p:txBody>
      </p:sp>
    </p:spTree>
    <p:extLst>
      <p:ext uri="{BB962C8B-B14F-4D97-AF65-F5344CB8AC3E}">
        <p14:creationId xmlns:p14="http://schemas.microsoft.com/office/powerpoint/2010/main" val="232175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Pre-Processing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dirty="0">
                <a:solidFill>
                  <a:schemeClr val="bg1"/>
                </a:solidFill>
              </a:rPr>
              <a:t>Which   countries   established   colonies   in   Canada</a:t>
            </a:r>
            <a:r>
              <a:rPr lang="en-IN" sz="2600" dirty="0">
                <a:solidFill>
                  <a:srgbClr val="00B0F0"/>
                </a:solidFill>
              </a:rPr>
              <a:t>?</a:t>
            </a:r>
          </a:p>
        </p:txBody>
      </p:sp>
      <p:sp>
        <p:nvSpPr>
          <p:cNvPr id="5" name="Down Arrow 4"/>
          <p:cNvSpPr/>
          <p:nvPr/>
        </p:nvSpPr>
        <p:spPr>
          <a:xfrm>
            <a:off x="899592" y="2422964"/>
            <a:ext cx="144016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2267744" y="2425827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4042968" y="2425826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5779456" y="2422966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6789306" y="2422965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7799156" y="2422964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05640" y="3228437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solidFill>
                  <a:schemeClr val="bg1"/>
                </a:solidFill>
              </a:rPr>
              <a:t>    which    country       establish      colony     in    </a:t>
            </a:r>
            <a:r>
              <a:rPr lang="en-IN" sz="2600" dirty="0" err="1">
                <a:solidFill>
                  <a:schemeClr val="bg1"/>
                </a:solidFill>
              </a:rPr>
              <a:t>canada</a:t>
            </a:r>
            <a:endParaRPr lang="en-IN" sz="2600" dirty="0">
              <a:solidFill>
                <a:schemeClr val="bg1"/>
              </a:solidFill>
            </a:endParaRPr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1475656" y="3707144"/>
            <a:ext cx="7416824" cy="2917602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dirty="0"/>
              <a:t>3. Remove Punctuations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35896" y="1551275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3163747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5085439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6575146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7133970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8310742" y="1550072"/>
            <a:ext cx="578053" cy="22322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itle 6"/>
          <p:cNvSpPr txBox="1">
            <a:spLocks/>
          </p:cNvSpPr>
          <p:nvPr/>
        </p:nvSpPr>
        <p:spPr>
          <a:xfrm>
            <a:off x="2681977" y="6379834"/>
            <a:ext cx="1481077" cy="244911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dirty="0"/>
              <a:t>1. Tokenisation</a:t>
            </a:r>
          </a:p>
        </p:txBody>
      </p:sp>
      <p:sp>
        <p:nvSpPr>
          <p:cNvPr id="28" name="Title 6"/>
          <p:cNvSpPr txBox="1">
            <a:spLocks/>
          </p:cNvSpPr>
          <p:nvPr/>
        </p:nvSpPr>
        <p:spPr>
          <a:xfrm>
            <a:off x="4248612" y="6379834"/>
            <a:ext cx="1530844" cy="244911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dirty="0"/>
              <a:t>2. Lower Casing</a:t>
            </a:r>
          </a:p>
        </p:txBody>
      </p:sp>
    </p:spTree>
    <p:extLst>
      <p:ext uri="{BB962C8B-B14F-4D97-AF65-F5344CB8AC3E}">
        <p14:creationId xmlns:p14="http://schemas.microsoft.com/office/powerpoint/2010/main" val="115984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Pre-Processing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dirty="0">
                <a:solidFill>
                  <a:schemeClr val="bg1"/>
                </a:solidFill>
              </a:rPr>
              <a:t>Which   countries   established   colonies   in   Canada?</a:t>
            </a:r>
          </a:p>
        </p:txBody>
      </p:sp>
      <p:sp>
        <p:nvSpPr>
          <p:cNvPr id="5" name="Down Arrow 4"/>
          <p:cNvSpPr/>
          <p:nvPr/>
        </p:nvSpPr>
        <p:spPr>
          <a:xfrm>
            <a:off x="899592" y="2422964"/>
            <a:ext cx="144016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2267744" y="2425827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4042968" y="2425826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5779456" y="2422966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6789306" y="2422965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7799156" y="2422964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05640" y="3228437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solidFill>
                  <a:schemeClr val="bg1"/>
                </a:solidFill>
              </a:rPr>
              <a:t>    which    country       establish      colony     in    </a:t>
            </a:r>
            <a:r>
              <a:rPr lang="en-IN" sz="2600" dirty="0" err="1">
                <a:solidFill>
                  <a:schemeClr val="bg1"/>
                </a:solidFill>
              </a:rPr>
              <a:t>canada</a:t>
            </a:r>
            <a:endParaRPr lang="en-IN" sz="2600" dirty="0">
              <a:solidFill>
                <a:schemeClr val="bg1"/>
              </a:solidFill>
            </a:endParaRPr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1475656" y="3707144"/>
            <a:ext cx="7416824" cy="2917602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dirty="0"/>
              <a:t>4. Lemmatisation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35896" y="1551275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3163747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5085439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6575146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7133970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itle 6"/>
          <p:cNvSpPr txBox="1">
            <a:spLocks/>
          </p:cNvSpPr>
          <p:nvPr/>
        </p:nvSpPr>
        <p:spPr>
          <a:xfrm>
            <a:off x="2681977" y="6379834"/>
            <a:ext cx="1481077" cy="244911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dirty="0"/>
              <a:t>1. Tokenisation</a:t>
            </a:r>
          </a:p>
        </p:txBody>
      </p:sp>
      <p:sp>
        <p:nvSpPr>
          <p:cNvPr id="28" name="Title 6"/>
          <p:cNvSpPr txBox="1">
            <a:spLocks/>
          </p:cNvSpPr>
          <p:nvPr/>
        </p:nvSpPr>
        <p:spPr>
          <a:xfrm>
            <a:off x="4248612" y="6379834"/>
            <a:ext cx="1530844" cy="244911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dirty="0"/>
              <a:t>2. Lower Casing</a:t>
            </a:r>
          </a:p>
        </p:txBody>
      </p:sp>
      <p:sp>
        <p:nvSpPr>
          <p:cNvPr id="29" name="Title 6"/>
          <p:cNvSpPr txBox="1">
            <a:spLocks/>
          </p:cNvSpPr>
          <p:nvPr/>
        </p:nvSpPr>
        <p:spPr>
          <a:xfrm>
            <a:off x="5848090" y="6395443"/>
            <a:ext cx="2277394" cy="244910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dirty="0"/>
              <a:t>3. Remove Punctuations</a:t>
            </a:r>
          </a:p>
        </p:txBody>
      </p:sp>
    </p:spTree>
    <p:extLst>
      <p:ext uri="{BB962C8B-B14F-4D97-AF65-F5344CB8AC3E}">
        <p14:creationId xmlns:p14="http://schemas.microsoft.com/office/powerpoint/2010/main" val="405546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Pre-Processing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640" y="1844228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dirty="0">
                <a:solidFill>
                  <a:schemeClr val="bg1"/>
                </a:solidFill>
              </a:rPr>
              <a:t>Which   </a:t>
            </a:r>
            <a:r>
              <a:rPr lang="en-IN" sz="2600" dirty="0">
                <a:solidFill>
                  <a:srgbClr val="00B0F0"/>
                </a:solidFill>
              </a:rPr>
              <a:t>countries</a:t>
            </a:r>
            <a:r>
              <a:rPr lang="en-IN" sz="2600" dirty="0">
                <a:solidFill>
                  <a:schemeClr val="bg1"/>
                </a:solidFill>
              </a:rPr>
              <a:t>   established   colonies   in   Canada?</a:t>
            </a:r>
          </a:p>
        </p:txBody>
      </p:sp>
      <p:sp>
        <p:nvSpPr>
          <p:cNvPr id="5" name="Down Arrow 4"/>
          <p:cNvSpPr/>
          <p:nvPr/>
        </p:nvSpPr>
        <p:spPr>
          <a:xfrm>
            <a:off x="899592" y="2422964"/>
            <a:ext cx="144016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2267744" y="2425827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4042968" y="2425826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5779456" y="2422966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6789306" y="2422965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7799156" y="2422964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05640" y="3228437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solidFill>
                  <a:schemeClr val="bg1"/>
                </a:solidFill>
              </a:rPr>
              <a:t>    which    </a:t>
            </a:r>
            <a:r>
              <a:rPr lang="en-IN" sz="2600" dirty="0">
                <a:solidFill>
                  <a:srgbClr val="00B0F0"/>
                </a:solidFill>
              </a:rPr>
              <a:t>country</a:t>
            </a:r>
            <a:r>
              <a:rPr lang="en-IN" sz="2600" dirty="0">
                <a:solidFill>
                  <a:schemeClr val="bg1"/>
                </a:solidFill>
              </a:rPr>
              <a:t>       establish      colony     in    </a:t>
            </a:r>
            <a:r>
              <a:rPr lang="en-IN" sz="2600" dirty="0" err="1">
                <a:solidFill>
                  <a:schemeClr val="bg1"/>
                </a:solidFill>
              </a:rPr>
              <a:t>canada</a:t>
            </a:r>
            <a:endParaRPr lang="en-IN" sz="2600" dirty="0">
              <a:solidFill>
                <a:schemeClr val="bg1"/>
              </a:solidFill>
            </a:endParaRPr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1475656" y="3707144"/>
            <a:ext cx="7416824" cy="2917602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dirty="0"/>
              <a:t>4. Lemmatisation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35896" y="1551275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3163747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5085439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6575146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7133970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1607904" y="1123377"/>
            <a:ext cx="1529861" cy="316971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itle 6"/>
          <p:cNvSpPr txBox="1">
            <a:spLocks/>
          </p:cNvSpPr>
          <p:nvPr/>
        </p:nvSpPr>
        <p:spPr>
          <a:xfrm>
            <a:off x="2681977" y="6379834"/>
            <a:ext cx="1481077" cy="244911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dirty="0"/>
              <a:t>1. Tokenisation</a:t>
            </a:r>
          </a:p>
        </p:txBody>
      </p:sp>
      <p:sp>
        <p:nvSpPr>
          <p:cNvPr id="29" name="Title 6"/>
          <p:cNvSpPr txBox="1">
            <a:spLocks/>
          </p:cNvSpPr>
          <p:nvPr/>
        </p:nvSpPr>
        <p:spPr>
          <a:xfrm>
            <a:off x="4248612" y="6379834"/>
            <a:ext cx="1530844" cy="244911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dirty="0"/>
              <a:t>2. Lower Casing</a:t>
            </a:r>
          </a:p>
        </p:txBody>
      </p:sp>
      <p:sp>
        <p:nvSpPr>
          <p:cNvPr id="30" name="Title 6"/>
          <p:cNvSpPr txBox="1">
            <a:spLocks/>
          </p:cNvSpPr>
          <p:nvPr/>
        </p:nvSpPr>
        <p:spPr>
          <a:xfrm>
            <a:off x="5848090" y="6395443"/>
            <a:ext cx="2277394" cy="244910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dirty="0"/>
              <a:t>3. Remove Punctuations</a:t>
            </a:r>
          </a:p>
        </p:txBody>
      </p:sp>
    </p:spTree>
    <p:extLst>
      <p:ext uri="{BB962C8B-B14F-4D97-AF65-F5344CB8AC3E}">
        <p14:creationId xmlns:p14="http://schemas.microsoft.com/office/powerpoint/2010/main" val="856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Pre-Processing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640" y="1844228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dirty="0">
                <a:solidFill>
                  <a:schemeClr val="bg1"/>
                </a:solidFill>
              </a:rPr>
              <a:t>Which   </a:t>
            </a:r>
            <a:r>
              <a:rPr lang="en-IN" sz="2600" dirty="0">
                <a:solidFill>
                  <a:srgbClr val="00B0F0"/>
                </a:solidFill>
              </a:rPr>
              <a:t>countries</a:t>
            </a:r>
            <a:r>
              <a:rPr lang="en-IN" sz="2600" dirty="0">
                <a:solidFill>
                  <a:schemeClr val="bg1"/>
                </a:solidFill>
              </a:rPr>
              <a:t>   establish</a:t>
            </a:r>
            <a:r>
              <a:rPr lang="en-IN" sz="2600" dirty="0">
                <a:solidFill>
                  <a:srgbClr val="00B0F0"/>
                </a:solidFill>
              </a:rPr>
              <a:t>ed</a:t>
            </a:r>
            <a:r>
              <a:rPr lang="en-IN" sz="2600" dirty="0">
                <a:solidFill>
                  <a:schemeClr val="bg1"/>
                </a:solidFill>
              </a:rPr>
              <a:t>   colonies   in   Canada?</a:t>
            </a:r>
          </a:p>
        </p:txBody>
      </p:sp>
      <p:sp>
        <p:nvSpPr>
          <p:cNvPr id="5" name="Down Arrow 4"/>
          <p:cNvSpPr/>
          <p:nvPr/>
        </p:nvSpPr>
        <p:spPr>
          <a:xfrm>
            <a:off x="899592" y="2422964"/>
            <a:ext cx="144016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2267744" y="2425827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4042968" y="2425826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5779456" y="2422966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6789306" y="2422965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7799156" y="2422964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05640" y="3228437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solidFill>
                  <a:schemeClr val="bg1"/>
                </a:solidFill>
              </a:rPr>
              <a:t>    which    </a:t>
            </a:r>
            <a:r>
              <a:rPr lang="en-IN" sz="2600" dirty="0">
                <a:solidFill>
                  <a:srgbClr val="00B0F0"/>
                </a:solidFill>
              </a:rPr>
              <a:t>country</a:t>
            </a:r>
            <a:r>
              <a:rPr lang="en-IN" sz="2600" dirty="0">
                <a:solidFill>
                  <a:schemeClr val="bg1"/>
                </a:solidFill>
              </a:rPr>
              <a:t>       establish      colony     in    </a:t>
            </a:r>
            <a:r>
              <a:rPr lang="en-IN" sz="2600" dirty="0" err="1">
                <a:solidFill>
                  <a:schemeClr val="bg1"/>
                </a:solidFill>
              </a:rPr>
              <a:t>canada</a:t>
            </a:r>
            <a:endParaRPr lang="en-IN" sz="2600" dirty="0">
              <a:solidFill>
                <a:schemeClr val="bg1"/>
              </a:solidFill>
            </a:endParaRPr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1475656" y="3707144"/>
            <a:ext cx="7416824" cy="2917602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dirty="0"/>
              <a:t>4. Lemmatisation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35896" y="1551275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3163747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5085439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6575146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7133970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1607904" y="1123377"/>
            <a:ext cx="1529861" cy="316971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itle 6"/>
          <p:cNvSpPr txBox="1">
            <a:spLocks/>
          </p:cNvSpPr>
          <p:nvPr/>
        </p:nvSpPr>
        <p:spPr>
          <a:xfrm>
            <a:off x="2681977" y="6379834"/>
            <a:ext cx="1481077" cy="244911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dirty="0"/>
              <a:t>1. Tokenisation</a:t>
            </a:r>
          </a:p>
        </p:txBody>
      </p:sp>
      <p:sp>
        <p:nvSpPr>
          <p:cNvPr id="29" name="Title 6"/>
          <p:cNvSpPr txBox="1">
            <a:spLocks/>
          </p:cNvSpPr>
          <p:nvPr/>
        </p:nvSpPr>
        <p:spPr>
          <a:xfrm>
            <a:off x="4248612" y="6379834"/>
            <a:ext cx="1530844" cy="244911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dirty="0"/>
              <a:t>2. Lower Casing</a:t>
            </a:r>
          </a:p>
        </p:txBody>
      </p:sp>
      <p:sp>
        <p:nvSpPr>
          <p:cNvPr id="30" name="Title 6"/>
          <p:cNvSpPr txBox="1">
            <a:spLocks/>
          </p:cNvSpPr>
          <p:nvPr/>
        </p:nvSpPr>
        <p:spPr>
          <a:xfrm>
            <a:off x="5848090" y="6395443"/>
            <a:ext cx="2277394" cy="244910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dirty="0"/>
              <a:t>3. Remove Punctuations</a:t>
            </a:r>
          </a:p>
        </p:txBody>
      </p:sp>
      <p:sp>
        <p:nvSpPr>
          <p:cNvPr id="13" name="Minus 12"/>
          <p:cNvSpPr/>
          <p:nvPr/>
        </p:nvSpPr>
        <p:spPr>
          <a:xfrm>
            <a:off x="4570136" y="2336671"/>
            <a:ext cx="443898" cy="45719"/>
          </a:xfrm>
          <a:prstGeom prst="mathMinus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79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Pre-Processing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640" y="1844228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dirty="0">
                <a:solidFill>
                  <a:schemeClr val="bg1"/>
                </a:solidFill>
              </a:rPr>
              <a:t>Which   </a:t>
            </a:r>
            <a:r>
              <a:rPr lang="en-IN" sz="2600" dirty="0">
                <a:solidFill>
                  <a:srgbClr val="00B0F0"/>
                </a:solidFill>
              </a:rPr>
              <a:t>countries</a:t>
            </a:r>
            <a:r>
              <a:rPr lang="en-IN" sz="2600" dirty="0">
                <a:solidFill>
                  <a:schemeClr val="bg1"/>
                </a:solidFill>
              </a:rPr>
              <a:t>   establish</a:t>
            </a:r>
            <a:r>
              <a:rPr lang="en-IN" sz="2600" dirty="0">
                <a:solidFill>
                  <a:srgbClr val="00B0F0"/>
                </a:solidFill>
              </a:rPr>
              <a:t>ed</a:t>
            </a:r>
            <a:r>
              <a:rPr lang="en-IN" sz="2600" dirty="0">
                <a:solidFill>
                  <a:schemeClr val="bg1"/>
                </a:solidFill>
              </a:rPr>
              <a:t>   </a:t>
            </a:r>
            <a:r>
              <a:rPr lang="en-IN" sz="2600" dirty="0">
                <a:solidFill>
                  <a:srgbClr val="00B0F0"/>
                </a:solidFill>
              </a:rPr>
              <a:t>colonies</a:t>
            </a:r>
            <a:r>
              <a:rPr lang="en-IN" sz="2600" dirty="0">
                <a:solidFill>
                  <a:schemeClr val="bg1"/>
                </a:solidFill>
              </a:rPr>
              <a:t>   in   Canada?</a:t>
            </a:r>
          </a:p>
        </p:txBody>
      </p:sp>
      <p:sp>
        <p:nvSpPr>
          <p:cNvPr id="5" name="Down Arrow 4"/>
          <p:cNvSpPr/>
          <p:nvPr/>
        </p:nvSpPr>
        <p:spPr>
          <a:xfrm>
            <a:off x="899592" y="2422964"/>
            <a:ext cx="144016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2267744" y="2425827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4042968" y="2425826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5779456" y="2422966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6789306" y="2422965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7799156" y="2422964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05640" y="3228437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solidFill>
                  <a:schemeClr val="bg1"/>
                </a:solidFill>
              </a:rPr>
              <a:t>    which    </a:t>
            </a:r>
            <a:r>
              <a:rPr lang="en-IN" sz="2600" dirty="0">
                <a:solidFill>
                  <a:srgbClr val="00B0F0"/>
                </a:solidFill>
              </a:rPr>
              <a:t>country</a:t>
            </a:r>
            <a:r>
              <a:rPr lang="en-IN" sz="2600" dirty="0">
                <a:solidFill>
                  <a:schemeClr val="bg1"/>
                </a:solidFill>
              </a:rPr>
              <a:t>       establish      </a:t>
            </a:r>
            <a:r>
              <a:rPr lang="en-IN" sz="2600" dirty="0">
                <a:solidFill>
                  <a:srgbClr val="00B0F0"/>
                </a:solidFill>
              </a:rPr>
              <a:t>colony</a:t>
            </a:r>
            <a:r>
              <a:rPr lang="en-IN" sz="2600" dirty="0">
                <a:solidFill>
                  <a:schemeClr val="bg1"/>
                </a:solidFill>
              </a:rPr>
              <a:t>     in    </a:t>
            </a:r>
            <a:r>
              <a:rPr lang="en-IN" sz="2600" dirty="0" err="1">
                <a:solidFill>
                  <a:schemeClr val="bg1"/>
                </a:solidFill>
              </a:rPr>
              <a:t>canada</a:t>
            </a:r>
            <a:endParaRPr lang="en-IN" sz="2600" dirty="0">
              <a:solidFill>
                <a:schemeClr val="bg1"/>
              </a:solidFill>
            </a:endParaRPr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1475656" y="3707144"/>
            <a:ext cx="7416824" cy="2917602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dirty="0"/>
              <a:t>4. Lemmatisation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35896" y="1551275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3163747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5085439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6575146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7133970" y="1550072"/>
            <a:ext cx="720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1607904" y="1123377"/>
            <a:ext cx="1529861" cy="316971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itle 6"/>
          <p:cNvSpPr txBox="1">
            <a:spLocks/>
          </p:cNvSpPr>
          <p:nvPr/>
        </p:nvSpPr>
        <p:spPr>
          <a:xfrm>
            <a:off x="2681977" y="6379834"/>
            <a:ext cx="1481077" cy="244911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dirty="0"/>
              <a:t>1. Tokenisation</a:t>
            </a:r>
          </a:p>
        </p:txBody>
      </p:sp>
      <p:sp>
        <p:nvSpPr>
          <p:cNvPr id="29" name="Title 6"/>
          <p:cNvSpPr txBox="1">
            <a:spLocks/>
          </p:cNvSpPr>
          <p:nvPr/>
        </p:nvSpPr>
        <p:spPr>
          <a:xfrm>
            <a:off x="4248612" y="6379834"/>
            <a:ext cx="1530844" cy="244911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dirty="0"/>
              <a:t>2. Lower Casing</a:t>
            </a:r>
          </a:p>
        </p:txBody>
      </p:sp>
      <p:sp>
        <p:nvSpPr>
          <p:cNvPr id="30" name="Title 6"/>
          <p:cNvSpPr txBox="1">
            <a:spLocks/>
          </p:cNvSpPr>
          <p:nvPr/>
        </p:nvSpPr>
        <p:spPr>
          <a:xfrm>
            <a:off x="5848090" y="6395443"/>
            <a:ext cx="2277394" cy="244910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dirty="0"/>
              <a:t>3. Remove Punctuations</a:t>
            </a:r>
          </a:p>
        </p:txBody>
      </p:sp>
      <p:sp>
        <p:nvSpPr>
          <p:cNvPr id="13" name="Minus 12"/>
          <p:cNvSpPr/>
          <p:nvPr/>
        </p:nvSpPr>
        <p:spPr>
          <a:xfrm>
            <a:off x="4570136" y="2336671"/>
            <a:ext cx="443898" cy="45719"/>
          </a:xfrm>
          <a:prstGeom prst="mathMinus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5101366" y="1123377"/>
            <a:ext cx="1529861" cy="316971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84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Types of Chatbot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70F98-0FE3-43A5-82FC-25F796FD3D0E}"/>
              </a:ext>
            </a:extLst>
          </p:cNvPr>
          <p:cNvSpPr txBox="1"/>
          <p:nvPr/>
        </p:nvSpPr>
        <p:spPr>
          <a:xfrm>
            <a:off x="611560" y="1772816"/>
            <a:ext cx="8075240" cy="352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lnSpc>
                <a:spcPct val="107000"/>
              </a:lnSpc>
              <a:buFont typeface="+mj-lt"/>
              <a:buAutoNum type="arabicPeriod"/>
            </a:pPr>
            <a:r>
              <a:rPr lang="en-CA" sz="3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Menu/button chatbots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CA" sz="3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Keyword Recognition chatbots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CA" sz="3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Rule-Based chatbots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CA" sz="3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Voice chatbots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CA" sz="3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Hybrid chatbots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3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 chatbots</a:t>
            </a:r>
          </a:p>
        </p:txBody>
      </p:sp>
    </p:spTree>
    <p:extLst>
      <p:ext uri="{BB962C8B-B14F-4D97-AF65-F5344CB8AC3E}">
        <p14:creationId xmlns:p14="http://schemas.microsoft.com/office/powerpoint/2010/main" val="161974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67544" y="1700808"/>
            <a:ext cx="7848872" cy="3168352"/>
          </a:xfrm>
        </p:spPr>
        <p:txBody>
          <a:bodyPr/>
          <a:lstStyle/>
          <a:p>
            <a:pPr algn="ctr"/>
            <a:r>
              <a:rPr lang="en-IN" sz="60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97235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2815250" y="1259592"/>
            <a:ext cx="137268" cy="45687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5550730" y="2004542"/>
            <a:ext cx="2952328" cy="829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523078" y="216510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Retrieve Answer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5823" y="3201209"/>
            <a:ext cx="82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08626" y="3830201"/>
            <a:ext cx="2947350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1403648" y="3990766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Search answer using BERT Model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08626" y="1900283"/>
            <a:ext cx="2947350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4482119" y="2003290"/>
            <a:ext cx="82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92D050"/>
                </a:solidFill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3648" y="2060848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Search answer in the QA Dataset</a:t>
            </a:r>
          </a:p>
        </p:txBody>
      </p:sp>
      <p:sp>
        <p:nvSpPr>
          <p:cNvPr id="20" name="Down Arrow 19"/>
          <p:cNvSpPr/>
          <p:nvPr/>
        </p:nvSpPr>
        <p:spPr>
          <a:xfrm rot="16200000">
            <a:off x="4824788" y="2171549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Down Arrow 20"/>
          <p:cNvSpPr/>
          <p:nvPr/>
        </p:nvSpPr>
        <p:spPr>
          <a:xfrm>
            <a:off x="2815250" y="3230776"/>
            <a:ext cx="137268" cy="45687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21"/>
          <p:cNvSpPr/>
          <p:nvPr/>
        </p:nvSpPr>
        <p:spPr>
          <a:xfrm>
            <a:off x="5523078" y="3992132"/>
            <a:ext cx="2952328" cy="829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5495426" y="415269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Retrieve Answer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54467" y="3990880"/>
            <a:ext cx="82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92D050"/>
                </a:solidFill>
              </a:rPr>
              <a:t>Yes</a:t>
            </a:r>
          </a:p>
        </p:txBody>
      </p:sp>
      <p:sp>
        <p:nvSpPr>
          <p:cNvPr id="25" name="Down Arrow 24"/>
          <p:cNvSpPr/>
          <p:nvPr/>
        </p:nvSpPr>
        <p:spPr>
          <a:xfrm rot="16200000">
            <a:off x="4821146" y="4229285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2141495" y="5115943"/>
            <a:ext cx="82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7" name="Down Arrow 26"/>
          <p:cNvSpPr/>
          <p:nvPr/>
        </p:nvSpPr>
        <p:spPr>
          <a:xfrm>
            <a:off x="2811177" y="5139670"/>
            <a:ext cx="137268" cy="45687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ounded Rectangle 27"/>
          <p:cNvSpPr/>
          <p:nvPr/>
        </p:nvSpPr>
        <p:spPr>
          <a:xfrm>
            <a:off x="2303747" y="5716052"/>
            <a:ext cx="1152128" cy="829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2303746" y="5900034"/>
            <a:ext cx="11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Exit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403648" y="275014"/>
            <a:ext cx="2952328" cy="829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1403647" y="412841"/>
            <a:ext cx="2952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User’s Question</a:t>
            </a:r>
          </a:p>
        </p:txBody>
      </p:sp>
    </p:spTree>
    <p:extLst>
      <p:ext uri="{BB962C8B-B14F-4D97-AF65-F5344CB8AC3E}">
        <p14:creationId xmlns:p14="http://schemas.microsoft.com/office/powerpoint/2010/main" val="245505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2815250" y="1259592"/>
            <a:ext cx="137268" cy="45687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1408626" y="1900283"/>
            <a:ext cx="2947350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1403648" y="2060848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Search answer in the QA Dataset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403648" y="275014"/>
            <a:ext cx="2952328" cy="829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1403647" y="412841"/>
            <a:ext cx="2952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User’s Question</a:t>
            </a:r>
          </a:p>
        </p:txBody>
      </p:sp>
    </p:spTree>
    <p:extLst>
      <p:ext uri="{BB962C8B-B14F-4D97-AF65-F5344CB8AC3E}">
        <p14:creationId xmlns:p14="http://schemas.microsoft.com/office/powerpoint/2010/main" val="230329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2815250" y="1259592"/>
            <a:ext cx="137268" cy="45687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1408626" y="1900283"/>
            <a:ext cx="2947350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1403648" y="2060848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Search answer in the QA Dataset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403648" y="275014"/>
            <a:ext cx="2952328" cy="829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1403647" y="412841"/>
            <a:ext cx="2952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User’s Question</a:t>
            </a: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1710016" y="3356992"/>
            <a:ext cx="7416824" cy="815932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dirty="0"/>
              <a:t>How do we search?</a:t>
            </a:r>
          </a:p>
        </p:txBody>
      </p:sp>
    </p:spTree>
    <p:extLst>
      <p:ext uri="{BB962C8B-B14F-4D97-AF65-F5344CB8AC3E}">
        <p14:creationId xmlns:p14="http://schemas.microsoft.com/office/powerpoint/2010/main" val="28925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2815250" y="1259592"/>
            <a:ext cx="137268" cy="45687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1408626" y="1900283"/>
            <a:ext cx="2947350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1403648" y="2060848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Search answer in the QA Dataset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403648" y="275014"/>
            <a:ext cx="2952328" cy="829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1403647" y="412841"/>
            <a:ext cx="2952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User’s Question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403647" y="4198957"/>
            <a:ext cx="7935720" cy="1786960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dirty="0">
                <a:solidFill>
                  <a:srgbClr val="92D050"/>
                </a:solidFill>
              </a:rPr>
              <a:t>Question-Matching</a:t>
            </a:r>
          </a:p>
          <a:p>
            <a:pPr algn="ctr"/>
            <a:r>
              <a:rPr lang="en-IN" sz="3600" dirty="0">
                <a:solidFill>
                  <a:srgbClr val="92D050"/>
                </a:solidFill>
              </a:rPr>
              <a:t>using</a:t>
            </a:r>
          </a:p>
          <a:p>
            <a:pPr algn="ctr"/>
            <a:r>
              <a:rPr lang="en-IN" sz="3600" dirty="0">
                <a:solidFill>
                  <a:srgbClr val="92D050"/>
                </a:solidFill>
              </a:rPr>
              <a:t>Text – Similarity</a:t>
            </a:r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1710016" y="3356992"/>
            <a:ext cx="7416824" cy="815932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dirty="0"/>
              <a:t>How do we search?</a:t>
            </a:r>
          </a:p>
        </p:txBody>
      </p:sp>
    </p:spTree>
    <p:extLst>
      <p:ext uri="{BB962C8B-B14F-4D97-AF65-F5344CB8AC3E}">
        <p14:creationId xmlns:p14="http://schemas.microsoft.com/office/powerpoint/2010/main" val="38506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72298"/>
            <a:ext cx="529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User: </a:t>
            </a:r>
            <a:r>
              <a:rPr lang="en-IN" sz="2400" dirty="0">
                <a:solidFill>
                  <a:srgbClr val="00B0F0"/>
                </a:solidFill>
              </a:rPr>
              <a:t>Largest country in the world?</a:t>
            </a:r>
          </a:p>
        </p:txBody>
      </p:sp>
    </p:spTree>
    <p:extLst>
      <p:ext uri="{BB962C8B-B14F-4D97-AF65-F5344CB8AC3E}">
        <p14:creationId xmlns:p14="http://schemas.microsoft.com/office/powerpoint/2010/main" val="7095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72298"/>
            <a:ext cx="529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User: </a:t>
            </a:r>
            <a:r>
              <a:rPr lang="en-IN" sz="2400" dirty="0">
                <a:solidFill>
                  <a:srgbClr val="00B0F0"/>
                </a:solidFill>
              </a:rPr>
              <a:t>Largest country in the world?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484784"/>
            <a:ext cx="4581488" cy="23029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20432" y="190581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Capital of Canada?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98368" y="319817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Biggest nation on Earth?</a:t>
            </a:r>
          </a:p>
        </p:txBody>
      </p:sp>
    </p:spTree>
    <p:extLst>
      <p:ext uri="{BB962C8B-B14F-4D97-AF65-F5344CB8AC3E}">
        <p14:creationId xmlns:p14="http://schemas.microsoft.com/office/powerpoint/2010/main" val="67382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Bent-Up Arrow 9"/>
          <p:cNvSpPr/>
          <p:nvPr/>
        </p:nvSpPr>
        <p:spPr>
          <a:xfrm rot="5400000">
            <a:off x="2638328" y="775252"/>
            <a:ext cx="1347059" cy="1512170"/>
          </a:xfrm>
          <a:prstGeom prst="bentUpArrow">
            <a:avLst>
              <a:gd name="adj1" fmla="val 5081"/>
              <a:gd name="adj2" fmla="val 7571"/>
              <a:gd name="adj3" fmla="val 12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0" y="372298"/>
            <a:ext cx="529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User: </a:t>
            </a:r>
            <a:r>
              <a:rPr lang="en-IN" sz="2400" dirty="0">
                <a:solidFill>
                  <a:srgbClr val="00B0F0"/>
                </a:solidFill>
              </a:rPr>
              <a:t>Largest country in the world?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484784"/>
            <a:ext cx="4581488" cy="230299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820432" y="190581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Capital of Canada?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98368" y="319817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25000"/>
                    <a:lumOff val="75000"/>
                  </a:schemeClr>
                </a:solidFill>
              </a:rPr>
              <a:t>Biggest nation on Earth?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87824" y="14847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1.65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0" name="Bent-Up Arrow 9"/>
          <p:cNvSpPr/>
          <p:nvPr/>
        </p:nvSpPr>
        <p:spPr>
          <a:xfrm rot="5400000">
            <a:off x="2638328" y="775252"/>
            <a:ext cx="1347059" cy="1512170"/>
          </a:xfrm>
          <a:prstGeom prst="bentUpArrow">
            <a:avLst>
              <a:gd name="adj1" fmla="val 5081"/>
              <a:gd name="adj2" fmla="val 7571"/>
              <a:gd name="adj3" fmla="val 12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0" y="372298"/>
            <a:ext cx="529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User: </a:t>
            </a:r>
            <a:r>
              <a:rPr lang="en-IN" sz="2400" dirty="0">
                <a:solidFill>
                  <a:srgbClr val="00B0F0"/>
                </a:solidFill>
              </a:rPr>
              <a:t>Largest country in the world?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484784"/>
            <a:ext cx="4581488" cy="230299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820432" y="190581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Capital of Canada?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98368" y="319817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25000"/>
                    <a:lumOff val="75000"/>
                  </a:schemeClr>
                </a:solidFill>
              </a:rPr>
              <a:t>Biggest nation on Earth?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87824" y="14847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1.65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3095833" y="2252743"/>
            <a:ext cx="432048" cy="50405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43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2" name="Bent-Up Arrow 11"/>
          <p:cNvSpPr/>
          <p:nvPr/>
        </p:nvSpPr>
        <p:spPr>
          <a:xfrm rot="5400000">
            <a:off x="1998689" y="1423324"/>
            <a:ext cx="2643203" cy="1512170"/>
          </a:xfrm>
          <a:prstGeom prst="bentUpArrow">
            <a:avLst>
              <a:gd name="adj1" fmla="val 5081"/>
              <a:gd name="adj2" fmla="val 7571"/>
              <a:gd name="adj3" fmla="val 12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0" y="372298"/>
            <a:ext cx="529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User: </a:t>
            </a:r>
            <a:r>
              <a:rPr lang="en-IN" sz="2400" dirty="0">
                <a:solidFill>
                  <a:srgbClr val="00B0F0"/>
                </a:solidFill>
              </a:rPr>
              <a:t>Largest country in the world?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484784"/>
            <a:ext cx="4581488" cy="230299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820432" y="190581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25000"/>
                    <a:lumOff val="75000"/>
                  </a:schemeClr>
                </a:solidFill>
              </a:rPr>
              <a:t>Capital of Canada?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98368" y="319817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Biggest nation on Earth?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15816" y="29249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0.25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Types of Chatbot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2202484" y="1283945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827584" y="2077400"/>
            <a:ext cx="3096344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99592" y="2237965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Retrieval Based </a:t>
            </a:r>
          </a:p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Chatbot</a:t>
            </a:r>
          </a:p>
        </p:txBody>
      </p:sp>
    </p:spTree>
    <p:extLst>
      <p:ext uri="{BB962C8B-B14F-4D97-AF65-F5344CB8AC3E}">
        <p14:creationId xmlns:p14="http://schemas.microsoft.com/office/powerpoint/2010/main" val="422266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72298"/>
            <a:ext cx="529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User: </a:t>
            </a:r>
            <a:r>
              <a:rPr lang="en-IN" sz="2400" dirty="0">
                <a:solidFill>
                  <a:srgbClr val="00B0F0"/>
                </a:solidFill>
              </a:rPr>
              <a:t>Largest country in the world?</a:t>
            </a:r>
          </a:p>
        </p:txBody>
      </p:sp>
      <p:pic>
        <p:nvPicPr>
          <p:cNvPr id="1026" name="Picture 2" descr="Check Mark Clipart Png - Powerpoint Check Mark Symbols, Transparent Png -  kind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297" y="3567508"/>
            <a:ext cx="455985" cy="43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484784"/>
            <a:ext cx="4581488" cy="230299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20432" y="190581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25000"/>
                    <a:lumOff val="75000"/>
                  </a:schemeClr>
                </a:solidFill>
              </a:rPr>
              <a:t>Capital of Canada?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98368" y="319817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Biggest nation on Earth?</a:t>
            </a:r>
          </a:p>
        </p:txBody>
      </p:sp>
      <p:sp>
        <p:nvSpPr>
          <p:cNvPr id="18" name="Bent-Up Arrow 17"/>
          <p:cNvSpPr/>
          <p:nvPr/>
        </p:nvSpPr>
        <p:spPr>
          <a:xfrm rot="5400000">
            <a:off x="1998689" y="1423324"/>
            <a:ext cx="2643203" cy="1512170"/>
          </a:xfrm>
          <a:prstGeom prst="bentUpArrow">
            <a:avLst>
              <a:gd name="adj1" fmla="val 5081"/>
              <a:gd name="adj2" fmla="val 7571"/>
              <a:gd name="adj3" fmla="val 12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915816" y="29249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0.25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0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558652" y="836712"/>
            <a:ext cx="7848872" cy="4104456"/>
          </a:xfrm>
        </p:spPr>
        <p:txBody>
          <a:bodyPr/>
          <a:lstStyle/>
          <a:p>
            <a:pPr algn="ctr"/>
            <a:r>
              <a:rPr lang="en-IN" sz="6000" dirty="0"/>
              <a:t>How to calculate the 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6000" dirty="0"/>
              <a:t>Text Similarity Score?</a:t>
            </a:r>
          </a:p>
        </p:txBody>
      </p:sp>
    </p:spTree>
    <p:extLst>
      <p:ext uri="{BB962C8B-B14F-4D97-AF65-F5344CB8AC3E}">
        <p14:creationId xmlns:p14="http://schemas.microsoft.com/office/powerpoint/2010/main" val="23273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6" y="238268"/>
            <a:ext cx="5122912" cy="799306"/>
          </a:xfrm>
        </p:spPr>
        <p:txBody>
          <a:bodyPr/>
          <a:lstStyle/>
          <a:p>
            <a:r>
              <a:rPr lang="en-IN" dirty="0"/>
              <a:t>Text Similarity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340768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</a:rPr>
              <a:t>Gensim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Library (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Link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</a:rPr>
              <a:t>    a. Word Mover’s Distance</a:t>
            </a:r>
          </a:p>
        </p:txBody>
      </p:sp>
    </p:spTree>
    <p:extLst>
      <p:ext uri="{BB962C8B-B14F-4D97-AF65-F5344CB8AC3E}">
        <p14:creationId xmlns:p14="http://schemas.microsoft.com/office/powerpoint/2010/main" val="213561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6" y="270190"/>
            <a:ext cx="5770984" cy="799306"/>
          </a:xfrm>
        </p:spPr>
        <p:txBody>
          <a:bodyPr/>
          <a:lstStyle/>
          <a:p>
            <a:r>
              <a:rPr lang="en-IN" sz="3600" dirty="0"/>
              <a:t>Word Mover’s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48" y="1340768"/>
            <a:ext cx="8229600" cy="576064"/>
          </a:xfrm>
        </p:spPr>
        <p:txBody>
          <a:bodyPr/>
          <a:lstStyle/>
          <a:p>
            <a:pPr marL="64008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1. Computes the “Minimum Travelling Distance”.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0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6" y="270190"/>
            <a:ext cx="5770984" cy="799306"/>
          </a:xfrm>
        </p:spPr>
        <p:txBody>
          <a:bodyPr/>
          <a:lstStyle/>
          <a:p>
            <a:r>
              <a:rPr lang="en-IN" sz="3600" dirty="0"/>
              <a:t>Word Mover’s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48" y="1340768"/>
            <a:ext cx="8229600" cy="576064"/>
          </a:xfrm>
        </p:spPr>
        <p:txBody>
          <a:bodyPr/>
          <a:lstStyle/>
          <a:p>
            <a:pPr marL="64008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1. Computes the “Minimum Travelling Distance”.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3626" y="1927526"/>
            <a:ext cx="8229600" cy="576064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dirty="0"/>
              <a:t>   Text1: Largest country in the world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3626" y="2476779"/>
            <a:ext cx="8229600" cy="576064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B0F0"/>
                </a:solidFill>
              </a:rPr>
              <a:t>   Text2: Biggest nation on Earth</a:t>
            </a:r>
          </a:p>
        </p:txBody>
      </p:sp>
    </p:spTree>
    <p:extLst>
      <p:ext uri="{BB962C8B-B14F-4D97-AF65-F5344CB8AC3E}">
        <p14:creationId xmlns:p14="http://schemas.microsoft.com/office/powerpoint/2010/main" val="38495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6" y="270190"/>
            <a:ext cx="5770984" cy="799306"/>
          </a:xfrm>
        </p:spPr>
        <p:txBody>
          <a:bodyPr/>
          <a:lstStyle/>
          <a:p>
            <a:r>
              <a:rPr lang="en-IN" sz="3600" dirty="0"/>
              <a:t>Word Mover’s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48" y="1340768"/>
            <a:ext cx="8229600" cy="576064"/>
          </a:xfrm>
        </p:spPr>
        <p:txBody>
          <a:bodyPr/>
          <a:lstStyle/>
          <a:p>
            <a:pPr marL="64008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1. Computes the “Minimum Travelling Distance”.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3626" y="1927526"/>
            <a:ext cx="8229600" cy="576064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dirty="0"/>
              <a:t>   Text1: Largest country in the world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3626" y="2476779"/>
            <a:ext cx="8229600" cy="576064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B0F0"/>
                </a:solidFill>
              </a:rPr>
              <a:t>   Text2: Biggest nation on Earth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3369411"/>
            <a:ext cx="8352928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19109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6" y="270190"/>
            <a:ext cx="5770984" cy="799306"/>
          </a:xfrm>
        </p:spPr>
        <p:txBody>
          <a:bodyPr/>
          <a:lstStyle/>
          <a:p>
            <a:r>
              <a:rPr lang="en-IN" sz="3600" dirty="0"/>
              <a:t>Word Mover’s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48" y="1340768"/>
            <a:ext cx="8229600" cy="576064"/>
          </a:xfrm>
        </p:spPr>
        <p:txBody>
          <a:bodyPr/>
          <a:lstStyle/>
          <a:p>
            <a:pPr marL="64008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1. Computes the “Minimum Travelling Distance”.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3626" y="1927526"/>
            <a:ext cx="8229600" cy="576064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dirty="0"/>
              <a:t>   Text1: Largest country in the world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3626" y="2476779"/>
            <a:ext cx="8229600" cy="576064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B0F0"/>
                </a:solidFill>
              </a:rPr>
              <a:t>   Text2: Biggest nation on Earth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9552" y="4437112"/>
            <a:ext cx="8352928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dirty="0">
                <a:solidFill>
                  <a:schemeClr val="accent6">
                    <a:lumMod val="75000"/>
                  </a:schemeClr>
                </a:solidFill>
              </a:rPr>
              <a:t>Convert Words to Vectors</a:t>
            </a:r>
          </a:p>
          <a:p>
            <a:pPr algn="ctr"/>
            <a:r>
              <a:rPr lang="en-IN" sz="3200" dirty="0">
                <a:solidFill>
                  <a:schemeClr val="accent6">
                    <a:lumMod val="75000"/>
                  </a:schemeClr>
                </a:solidFill>
              </a:rPr>
              <a:t>(Word2Vec)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7544" y="3369411"/>
            <a:ext cx="8352928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839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6" y="270190"/>
            <a:ext cx="5770984" cy="799306"/>
          </a:xfrm>
        </p:spPr>
        <p:txBody>
          <a:bodyPr/>
          <a:lstStyle/>
          <a:p>
            <a:r>
              <a:rPr lang="en-IN" sz="3600" dirty="0"/>
              <a:t>Word Mover’s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48" y="1340768"/>
            <a:ext cx="8229600" cy="576064"/>
          </a:xfrm>
        </p:spPr>
        <p:txBody>
          <a:bodyPr/>
          <a:lstStyle/>
          <a:p>
            <a:pPr marL="64008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1. Computes the “Minimum Travelling Distance”.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3626" y="1927526"/>
            <a:ext cx="8229600" cy="576064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dirty="0"/>
              <a:t>   Text1: Largest country in the world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3626" y="2476779"/>
            <a:ext cx="8229600" cy="576064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B0F0"/>
                </a:solidFill>
              </a:rPr>
              <a:t>   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Text2: Biggest nation on Earth</a:t>
            </a:r>
          </a:p>
        </p:txBody>
      </p:sp>
      <p:sp>
        <p:nvSpPr>
          <p:cNvPr id="7" name="Left-Up Arrow 6"/>
          <p:cNvSpPr/>
          <p:nvPr/>
        </p:nvSpPr>
        <p:spPr>
          <a:xfrm rot="5400000">
            <a:off x="3311860" y="2312876"/>
            <a:ext cx="3276364" cy="5220580"/>
          </a:xfrm>
          <a:prstGeom prst="leftUpArrow">
            <a:avLst>
              <a:gd name="adj1" fmla="val 1780"/>
              <a:gd name="adj2" fmla="val 2869"/>
              <a:gd name="adj3" fmla="val 3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2918034" y="3859688"/>
            <a:ext cx="16744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3300460" y="5373216"/>
            <a:ext cx="16744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6658899" y="4573928"/>
            <a:ext cx="16744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001756" y="3679506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chemeClr val="bg1"/>
                </a:solidFill>
              </a:rPr>
              <a:t>Country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384182" y="5383910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chemeClr val="bg1"/>
                </a:solidFill>
              </a:rPr>
              <a:t>World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826343" y="4573928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chemeClr val="bg1"/>
                </a:solidFill>
              </a:rPr>
              <a:t>Largest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958440" y="5446226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endParaRPr lang="en-I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3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6" y="270190"/>
            <a:ext cx="5770984" cy="799306"/>
          </a:xfrm>
        </p:spPr>
        <p:txBody>
          <a:bodyPr/>
          <a:lstStyle/>
          <a:p>
            <a:r>
              <a:rPr lang="en-IN" sz="3600" dirty="0"/>
              <a:t>Word Mover’s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48" y="1340768"/>
            <a:ext cx="8229600" cy="576064"/>
          </a:xfrm>
        </p:spPr>
        <p:txBody>
          <a:bodyPr/>
          <a:lstStyle/>
          <a:p>
            <a:pPr marL="64008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1. Computes the “Minimum Travelling Distance”.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3626" y="1927526"/>
            <a:ext cx="8229600" cy="576064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dirty="0"/>
              <a:t>   Text1: Largest country in the world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3626" y="2476779"/>
            <a:ext cx="8229600" cy="576064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B0F0"/>
                </a:solidFill>
              </a:rPr>
              <a:t>   Text2: Biggest nation on Earth</a:t>
            </a:r>
          </a:p>
        </p:txBody>
      </p:sp>
      <p:sp>
        <p:nvSpPr>
          <p:cNvPr id="7" name="Left-Up Arrow 6"/>
          <p:cNvSpPr/>
          <p:nvPr/>
        </p:nvSpPr>
        <p:spPr>
          <a:xfrm rot="5400000">
            <a:off x="3311860" y="2312876"/>
            <a:ext cx="3276364" cy="5220580"/>
          </a:xfrm>
          <a:prstGeom prst="leftUpArrow">
            <a:avLst>
              <a:gd name="adj1" fmla="val 1780"/>
              <a:gd name="adj2" fmla="val 2869"/>
              <a:gd name="adj3" fmla="val 3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2918034" y="3859688"/>
            <a:ext cx="16744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3300460" y="4218629"/>
            <a:ext cx="167444" cy="216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3059832" y="5805264"/>
            <a:ext cx="167444" cy="216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3300460" y="5373216"/>
            <a:ext cx="16744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6658899" y="4573928"/>
            <a:ext cx="16744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6228184" y="5115444"/>
            <a:ext cx="167444" cy="216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001756" y="3679506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chemeClr val="bg1"/>
                </a:solidFill>
              </a:rPr>
              <a:t>Country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384182" y="4223869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rgbClr val="0070C0"/>
                </a:solidFill>
              </a:rPr>
              <a:t>Nation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143554" y="5809406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rgbClr val="0070C0"/>
                </a:solidFill>
              </a:rPr>
              <a:t>Earth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384182" y="5383910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chemeClr val="bg1"/>
                </a:solidFill>
              </a:rPr>
              <a:t>World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826343" y="4573928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chemeClr val="bg1"/>
                </a:solidFill>
              </a:rPr>
              <a:t>Largest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958440" y="5446226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endParaRPr lang="en-IN" sz="1600" dirty="0">
              <a:solidFill>
                <a:srgbClr val="0070C0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362092" y="5127680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rgbClr val="0070C0"/>
                </a:solidFill>
              </a:rPr>
              <a:t>Biggest</a:t>
            </a:r>
          </a:p>
        </p:txBody>
      </p:sp>
    </p:spTree>
    <p:extLst>
      <p:ext uri="{BB962C8B-B14F-4D97-AF65-F5344CB8AC3E}">
        <p14:creationId xmlns:p14="http://schemas.microsoft.com/office/powerpoint/2010/main" val="365815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6" y="270190"/>
            <a:ext cx="5770984" cy="799306"/>
          </a:xfrm>
        </p:spPr>
        <p:txBody>
          <a:bodyPr/>
          <a:lstStyle/>
          <a:p>
            <a:r>
              <a:rPr lang="en-IN" sz="3600" dirty="0"/>
              <a:t>Word Mover’s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3626" y="1927526"/>
            <a:ext cx="8229600" cy="576064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dirty="0"/>
              <a:t>   Text1: Largest country in the world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3626" y="2476779"/>
            <a:ext cx="8229600" cy="576064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B0F0"/>
                </a:solidFill>
              </a:rPr>
              <a:t>   Text2: Biggest nation on Earth</a:t>
            </a:r>
          </a:p>
        </p:txBody>
      </p:sp>
      <p:sp>
        <p:nvSpPr>
          <p:cNvPr id="7" name="Left-Up Arrow 6"/>
          <p:cNvSpPr/>
          <p:nvPr/>
        </p:nvSpPr>
        <p:spPr>
          <a:xfrm rot="5400000">
            <a:off x="3311860" y="2312876"/>
            <a:ext cx="3276364" cy="5220580"/>
          </a:xfrm>
          <a:prstGeom prst="leftUpArrow">
            <a:avLst>
              <a:gd name="adj1" fmla="val 1780"/>
              <a:gd name="adj2" fmla="val 2869"/>
              <a:gd name="adj3" fmla="val 3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2918034" y="3859688"/>
            <a:ext cx="16744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3300460" y="4218629"/>
            <a:ext cx="167444" cy="216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3059832" y="5805264"/>
            <a:ext cx="167444" cy="216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3300460" y="5373216"/>
            <a:ext cx="16744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6658899" y="4573928"/>
            <a:ext cx="16744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6228184" y="5115444"/>
            <a:ext cx="167444" cy="216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001756" y="3679506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chemeClr val="bg1"/>
                </a:solidFill>
              </a:rPr>
              <a:t>Country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384182" y="4223869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rgbClr val="0070C0"/>
                </a:solidFill>
              </a:rPr>
              <a:t>Nation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143554" y="5809406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rgbClr val="0070C0"/>
                </a:solidFill>
              </a:rPr>
              <a:t>Earth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384182" y="5383910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chemeClr val="bg1"/>
                </a:solidFill>
              </a:rPr>
              <a:t>World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826343" y="4573928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chemeClr val="bg1"/>
                </a:solidFill>
              </a:rPr>
              <a:t>Largest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958440" y="5446226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endParaRPr lang="en-IN" sz="1600" dirty="0">
              <a:solidFill>
                <a:srgbClr val="0070C0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362092" y="5127680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rgbClr val="0070C0"/>
                </a:solidFill>
              </a:rPr>
              <a:t>Biggest</a:t>
            </a:r>
          </a:p>
        </p:txBody>
      </p:sp>
      <p:sp>
        <p:nvSpPr>
          <p:cNvPr id="24" name="Right Arrow 23"/>
          <p:cNvSpPr/>
          <p:nvPr/>
        </p:nvSpPr>
        <p:spPr>
          <a:xfrm rot="2528256">
            <a:off x="3068815" y="4088836"/>
            <a:ext cx="242288" cy="120119"/>
          </a:xfrm>
          <a:prstGeom prst="rightArrow">
            <a:avLst>
              <a:gd name="adj1" fmla="val 11844"/>
              <a:gd name="adj2" fmla="val 44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ight Arrow 24"/>
          <p:cNvSpPr/>
          <p:nvPr/>
        </p:nvSpPr>
        <p:spPr>
          <a:xfrm rot="6971997">
            <a:off x="3163135" y="5618005"/>
            <a:ext cx="201468" cy="169046"/>
          </a:xfrm>
          <a:prstGeom prst="rightArrow">
            <a:avLst>
              <a:gd name="adj1" fmla="val 11844"/>
              <a:gd name="adj2" fmla="val 44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 rot="7780740">
            <a:off x="6360840" y="4860621"/>
            <a:ext cx="347855" cy="160141"/>
          </a:xfrm>
          <a:prstGeom prst="rightArrow">
            <a:avLst>
              <a:gd name="adj1" fmla="val 11844"/>
              <a:gd name="adj2" fmla="val 44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201948" y="1340768"/>
            <a:ext cx="8229600" cy="576064"/>
          </a:xfrm>
        </p:spPr>
        <p:txBody>
          <a:bodyPr/>
          <a:lstStyle/>
          <a:p>
            <a:pPr marL="64008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1. Computes the “Minimum Travelling Distance”.</a:t>
            </a:r>
          </a:p>
        </p:txBody>
      </p:sp>
    </p:spTree>
    <p:extLst>
      <p:ext uri="{BB962C8B-B14F-4D97-AF65-F5344CB8AC3E}">
        <p14:creationId xmlns:p14="http://schemas.microsoft.com/office/powerpoint/2010/main" val="201409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Types of Chatbot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2202484" y="1283945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827584" y="2077400"/>
            <a:ext cx="3096344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99592" y="2237965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Retrieval Based </a:t>
            </a:r>
          </a:p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Chatbot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56076" y="2077400"/>
            <a:ext cx="3096344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Bent-Up Arrow 9"/>
          <p:cNvSpPr/>
          <p:nvPr/>
        </p:nvSpPr>
        <p:spPr>
          <a:xfrm rot="10800000" flipH="1">
            <a:off x="2340864" y="1556266"/>
            <a:ext cx="4463384" cy="360566"/>
          </a:xfrm>
          <a:prstGeom prst="bentUpArrow">
            <a:avLst>
              <a:gd name="adj1" fmla="val 22395"/>
              <a:gd name="adj2" fmla="val 22832"/>
              <a:gd name="adj3" fmla="val 244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28084" y="2237966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Generative Based </a:t>
            </a:r>
          </a:p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Chatbot</a:t>
            </a:r>
          </a:p>
        </p:txBody>
      </p:sp>
    </p:spTree>
    <p:extLst>
      <p:ext uri="{BB962C8B-B14F-4D97-AF65-F5344CB8AC3E}">
        <p14:creationId xmlns:p14="http://schemas.microsoft.com/office/powerpoint/2010/main" val="12811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6" y="270190"/>
            <a:ext cx="5770984" cy="799306"/>
          </a:xfrm>
        </p:spPr>
        <p:txBody>
          <a:bodyPr/>
          <a:lstStyle/>
          <a:p>
            <a:r>
              <a:rPr lang="en-IN" sz="3600" dirty="0"/>
              <a:t>Word Mover’s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Left-Up Arrow 6"/>
          <p:cNvSpPr/>
          <p:nvPr/>
        </p:nvSpPr>
        <p:spPr>
          <a:xfrm rot="5400000">
            <a:off x="3311860" y="2312876"/>
            <a:ext cx="3276364" cy="5220580"/>
          </a:xfrm>
          <a:prstGeom prst="leftUpArrow">
            <a:avLst>
              <a:gd name="adj1" fmla="val 1780"/>
              <a:gd name="adj2" fmla="val 2869"/>
              <a:gd name="adj3" fmla="val 3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2918034" y="3859688"/>
            <a:ext cx="16744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3300460" y="4218629"/>
            <a:ext cx="167444" cy="216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3059832" y="5805264"/>
            <a:ext cx="167444" cy="216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3300460" y="5373216"/>
            <a:ext cx="16744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6658899" y="4573928"/>
            <a:ext cx="16744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6228184" y="5115444"/>
            <a:ext cx="167444" cy="216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001756" y="3679506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chemeClr val="bg1"/>
                </a:solidFill>
              </a:rPr>
              <a:t>Country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384182" y="4223869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rgbClr val="0070C0"/>
                </a:solidFill>
              </a:rPr>
              <a:t>Nation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143554" y="5809406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rgbClr val="0070C0"/>
                </a:solidFill>
              </a:rPr>
              <a:t>Earth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384182" y="5383910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chemeClr val="bg1"/>
                </a:solidFill>
              </a:rPr>
              <a:t>World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826343" y="4573928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chemeClr val="bg1"/>
                </a:solidFill>
              </a:rPr>
              <a:t>Largest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958440" y="5446226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endParaRPr lang="en-IN" sz="1600" dirty="0">
              <a:solidFill>
                <a:srgbClr val="0070C0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362092" y="5127680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rgbClr val="0070C0"/>
                </a:solidFill>
              </a:rPr>
              <a:t>Biggest</a:t>
            </a:r>
          </a:p>
        </p:txBody>
      </p:sp>
      <p:sp>
        <p:nvSpPr>
          <p:cNvPr id="24" name="Right Arrow 23"/>
          <p:cNvSpPr/>
          <p:nvPr/>
        </p:nvSpPr>
        <p:spPr>
          <a:xfrm rot="2528256">
            <a:off x="3068815" y="4088836"/>
            <a:ext cx="242288" cy="120119"/>
          </a:xfrm>
          <a:prstGeom prst="rightArrow">
            <a:avLst>
              <a:gd name="adj1" fmla="val 11844"/>
              <a:gd name="adj2" fmla="val 44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ight Arrow 24"/>
          <p:cNvSpPr/>
          <p:nvPr/>
        </p:nvSpPr>
        <p:spPr>
          <a:xfrm rot="6971997">
            <a:off x="3163135" y="5618005"/>
            <a:ext cx="201468" cy="169046"/>
          </a:xfrm>
          <a:prstGeom prst="rightArrow">
            <a:avLst>
              <a:gd name="adj1" fmla="val 11844"/>
              <a:gd name="adj2" fmla="val 44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 rot="7780740">
            <a:off x="6360840" y="4860621"/>
            <a:ext cx="347855" cy="160141"/>
          </a:xfrm>
          <a:prstGeom prst="rightArrow">
            <a:avLst>
              <a:gd name="adj1" fmla="val 11844"/>
              <a:gd name="adj2" fmla="val 44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11560" y="1754429"/>
            <a:ext cx="8053176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>
                <a:solidFill>
                  <a:schemeClr val="accent6">
                    <a:lumMod val="75000"/>
                  </a:schemeClr>
                </a:solidFill>
              </a:rPr>
              <a:t>If Distance &lt; </a:t>
            </a:r>
            <a:r>
              <a:rPr lang="en-IN" sz="4400" b="0" dirty="0">
                <a:solidFill>
                  <a:schemeClr val="accent6">
                    <a:lumMod val="75000"/>
                  </a:schemeClr>
                </a:solidFill>
              </a:rPr>
              <a:t>ɛ</a:t>
            </a:r>
            <a:endParaRPr lang="en-IN" sz="3200" b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2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6" y="270190"/>
            <a:ext cx="5770984" cy="799306"/>
          </a:xfrm>
        </p:spPr>
        <p:txBody>
          <a:bodyPr/>
          <a:lstStyle/>
          <a:p>
            <a:r>
              <a:rPr lang="en-IN" sz="3600" dirty="0"/>
              <a:t>Word Mover’s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Left-Up Arrow 6"/>
          <p:cNvSpPr/>
          <p:nvPr/>
        </p:nvSpPr>
        <p:spPr>
          <a:xfrm rot="5400000">
            <a:off x="3311860" y="2312876"/>
            <a:ext cx="3276364" cy="5220580"/>
          </a:xfrm>
          <a:prstGeom prst="leftUpArrow">
            <a:avLst>
              <a:gd name="adj1" fmla="val 1780"/>
              <a:gd name="adj2" fmla="val 2869"/>
              <a:gd name="adj3" fmla="val 3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2918034" y="3859688"/>
            <a:ext cx="16744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3300460" y="4218629"/>
            <a:ext cx="167444" cy="216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3059832" y="5805264"/>
            <a:ext cx="167444" cy="216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3300460" y="5373216"/>
            <a:ext cx="16744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6658899" y="4573928"/>
            <a:ext cx="16744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6228184" y="5115444"/>
            <a:ext cx="167444" cy="216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001756" y="3679506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chemeClr val="bg1"/>
                </a:solidFill>
              </a:rPr>
              <a:t>Country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384182" y="4223869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rgbClr val="0070C0"/>
                </a:solidFill>
              </a:rPr>
              <a:t>Nation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143554" y="5809406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rgbClr val="0070C0"/>
                </a:solidFill>
              </a:rPr>
              <a:t>Earth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384182" y="5383910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chemeClr val="bg1"/>
                </a:solidFill>
              </a:rPr>
              <a:t>World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826343" y="4573928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chemeClr val="bg1"/>
                </a:solidFill>
              </a:rPr>
              <a:t>Largest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958440" y="5446226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endParaRPr lang="en-IN" sz="1600" dirty="0">
              <a:solidFill>
                <a:srgbClr val="0070C0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362092" y="5127680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rgbClr val="0070C0"/>
                </a:solidFill>
              </a:rPr>
              <a:t>Biggest</a:t>
            </a:r>
          </a:p>
        </p:txBody>
      </p:sp>
      <p:sp>
        <p:nvSpPr>
          <p:cNvPr id="24" name="Right Arrow 23"/>
          <p:cNvSpPr/>
          <p:nvPr/>
        </p:nvSpPr>
        <p:spPr>
          <a:xfrm rot="2528256">
            <a:off x="3068815" y="4088836"/>
            <a:ext cx="242288" cy="120119"/>
          </a:xfrm>
          <a:prstGeom prst="rightArrow">
            <a:avLst>
              <a:gd name="adj1" fmla="val 11844"/>
              <a:gd name="adj2" fmla="val 44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ight Arrow 24"/>
          <p:cNvSpPr/>
          <p:nvPr/>
        </p:nvSpPr>
        <p:spPr>
          <a:xfrm rot="6971997">
            <a:off x="3163135" y="5618005"/>
            <a:ext cx="201468" cy="169046"/>
          </a:xfrm>
          <a:prstGeom prst="rightArrow">
            <a:avLst>
              <a:gd name="adj1" fmla="val 11844"/>
              <a:gd name="adj2" fmla="val 44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 rot="7780740">
            <a:off x="6360840" y="4860621"/>
            <a:ext cx="347855" cy="160141"/>
          </a:xfrm>
          <a:prstGeom prst="rightArrow">
            <a:avLst>
              <a:gd name="adj1" fmla="val 11844"/>
              <a:gd name="adj2" fmla="val 44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11560" y="1754429"/>
            <a:ext cx="8053176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>
                <a:solidFill>
                  <a:schemeClr val="accent6">
                    <a:lumMod val="75000"/>
                  </a:schemeClr>
                </a:solidFill>
              </a:rPr>
              <a:t>If Distance &lt; </a:t>
            </a:r>
            <a:r>
              <a:rPr lang="en-IN" sz="4400" b="0" dirty="0">
                <a:solidFill>
                  <a:schemeClr val="accent6">
                    <a:lumMod val="75000"/>
                  </a:schemeClr>
                </a:solidFill>
              </a:rPr>
              <a:t>ɛ</a:t>
            </a:r>
            <a:endParaRPr lang="en-IN" sz="32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2" name="Picture 2" descr="Check Mark Clipart Png - Powerpoint Check Mark Symbols, Transparent Png -  kind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805" y="1943510"/>
            <a:ext cx="590187" cy="49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64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6" y="270190"/>
            <a:ext cx="5770984" cy="799306"/>
          </a:xfrm>
        </p:spPr>
        <p:txBody>
          <a:bodyPr/>
          <a:lstStyle/>
          <a:p>
            <a:r>
              <a:rPr lang="en-IN" sz="3600" dirty="0"/>
              <a:t>Word Mover’s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Left-Up Arrow 6"/>
          <p:cNvSpPr/>
          <p:nvPr/>
        </p:nvSpPr>
        <p:spPr>
          <a:xfrm rot="5400000">
            <a:off x="3311860" y="2312876"/>
            <a:ext cx="3276364" cy="5220580"/>
          </a:xfrm>
          <a:prstGeom prst="leftUpArrow">
            <a:avLst>
              <a:gd name="adj1" fmla="val 1780"/>
              <a:gd name="adj2" fmla="val 2869"/>
              <a:gd name="adj3" fmla="val 3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2918034" y="3859688"/>
            <a:ext cx="16744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3300460" y="4218629"/>
            <a:ext cx="167444" cy="216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3059832" y="5805264"/>
            <a:ext cx="167444" cy="216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3300460" y="5373216"/>
            <a:ext cx="16744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6658899" y="4573928"/>
            <a:ext cx="16744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6228184" y="5115444"/>
            <a:ext cx="167444" cy="216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001756" y="3679506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chemeClr val="bg1"/>
                </a:solidFill>
              </a:rPr>
              <a:t>Country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384182" y="4223869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rgbClr val="0070C0"/>
                </a:solidFill>
              </a:rPr>
              <a:t>Nation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143554" y="5809406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rgbClr val="0070C0"/>
                </a:solidFill>
              </a:rPr>
              <a:t>Earth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384182" y="5383910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chemeClr val="bg1"/>
                </a:solidFill>
              </a:rPr>
              <a:t>World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826343" y="4573928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chemeClr val="bg1"/>
                </a:solidFill>
              </a:rPr>
              <a:t>Largest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958440" y="5446226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endParaRPr lang="en-IN" sz="1600" dirty="0">
              <a:solidFill>
                <a:srgbClr val="0070C0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362092" y="5127680"/>
            <a:ext cx="994244" cy="286027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rgbClr val="0070C0"/>
                </a:solidFill>
              </a:rPr>
              <a:t>Biggest</a:t>
            </a:r>
          </a:p>
        </p:txBody>
      </p:sp>
      <p:sp>
        <p:nvSpPr>
          <p:cNvPr id="24" name="Right Arrow 23"/>
          <p:cNvSpPr/>
          <p:nvPr/>
        </p:nvSpPr>
        <p:spPr>
          <a:xfrm rot="2528256">
            <a:off x="3068815" y="4088836"/>
            <a:ext cx="242288" cy="120119"/>
          </a:xfrm>
          <a:prstGeom prst="rightArrow">
            <a:avLst>
              <a:gd name="adj1" fmla="val 11844"/>
              <a:gd name="adj2" fmla="val 44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ight Arrow 24"/>
          <p:cNvSpPr/>
          <p:nvPr/>
        </p:nvSpPr>
        <p:spPr>
          <a:xfrm rot="6971997">
            <a:off x="3163135" y="5618005"/>
            <a:ext cx="201468" cy="169046"/>
          </a:xfrm>
          <a:prstGeom prst="rightArrow">
            <a:avLst>
              <a:gd name="adj1" fmla="val 11844"/>
              <a:gd name="adj2" fmla="val 44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 rot="7780740">
            <a:off x="6360840" y="4860621"/>
            <a:ext cx="347855" cy="160141"/>
          </a:xfrm>
          <a:prstGeom prst="rightArrow">
            <a:avLst>
              <a:gd name="adj1" fmla="val 11844"/>
              <a:gd name="adj2" fmla="val 44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11560" y="1754429"/>
            <a:ext cx="4104456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>
                <a:solidFill>
                  <a:schemeClr val="accent6">
                    <a:lumMod val="75000"/>
                  </a:schemeClr>
                </a:solidFill>
              </a:rPr>
              <a:t>If Distance &lt; </a:t>
            </a:r>
            <a:r>
              <a:rPr lang="en-IN" sz="4400" b="0" dirty="0">
                <a:solidFill>
                  <a:schemeClr val="accent6">
                    <a:lumMod val="75000"/>
                  </a:schemeClr>
                </a:solidFill>
              </a:rPr>
              <a:t>ɛ</a:t>
            </a:r>
            <a:endParaRPr lang="en-IN" sz="32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2" name="Picture 2" descr="Check Mark Clipart Png - Powerpoint Check Mark Symbols, Transparent Png -  kind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805" y="1943510"/>
            <a:ext cx="590187" cy="49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4950042" y="1750317"/>
            <a:ext cx="4104456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0" dirty="0">
                <a:solidFill>
                  <a:schemeClr val="accent6">
                    <a:lumMod val="75000"/>
                  </a:schemeClr>
                </a:solidFill>
              </a:rPr>
              <a:t>We set</a:t>
            </a:r>
            <a:r>
              <a:rPr lang="en-IN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4400" b="0" dirty="0">
                <a:solidFill>
                  <a:schemeClr val="accent6">
                    <a:lumMod val="75000"/>
                  </a:schemeClr>
                </a:solidFill>
              </a:rPr>
              <a:t>ɛ</a:t>
            </a:r>
            <a:r>
              <a:rPr lang="en-IN" sz="3200" b="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IN" sz="2800" b="0" dirty="0">
                <a:solidFill>
                  <a:schemeClr val="accent6">
                    <a:lumMod val="75000"/>
                  </a:schemeClr>
                </a:solidFill>
              </a:rPr>
              <a:t>0.2</a:t>
            </a:r>
            <a:endParaRPr lang="en-IN" sz="3200" b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2815250" y="1259592"/>
            <a:ext cx="137268" cy="45687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5550730" y="2004542"/>
            <a:ext cx="2952328" cy="829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523078" y="216510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Retrieve Answer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08626" y="1900283"/>
            <a:ext cx="2947350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4482119" y="2003290"/>
            <a:ext cx="82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92D050"/>
                </a:solidFill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3648" y="2060848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Search answer in the QA Dataset</a:t>
            </a:r>
          </a:p>
        </p:txBody>
      </p:sp>
      <p:sp>
        <p:nvSpPr>
          <p:cNvPr id="20" name="Down Arrow 19"/>
          <p:cNvSpPr/>
          <p:nvPr/>
        </p:nvSpPr>
        <p:spPr>
          <a:xfrm rot="16200000">
            <a:off x="4824788" y="2171549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ounded Rectangle 30"/>
          <p:cNvSpPr/>
          <p:nvPr/>
        </p:nvSpPr>
        <p:spPr>
          <a:xfrm>
            <a:off x="1403648" y="275014"/>
            <a:ext cx="2952328" cy="829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1403647" y="412841"/>
            <a:ext cx="2952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User’s Question</a:t>
            </a:r>
          </a:p>
        </p:txBody>
      </p:sp>
    </p:spTree>
    <p:extLst>
      <p:ext uri="{BB962C8B-B14F-4D97-AF65-F5344CB8AC3E}">
        <p14:creationId xmlns:p14="http://schemas.microsoft.com/office/powerpoint/2010/main" val="373705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2815250" y="1259592"/>
            <a:ext cx="137268" cy="45687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5550730" y="2004542"/>
            <a:ext cx="2952328" cy="829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523078" y="216510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Retrieve Answer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5823" y="3201209"/>
            <a:ext cx="82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08626" y="1900283"/>
            <a:ext cx="2947350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4482119" y="2003290"/>
            <a:ext cx="82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92D050"/>
                </a:solidFill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3648" y="2060848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Search answer in the QA Dataset</a:t>
            </a:r>
          </a:p>
        </p:txBody>
      </p:sp>
      <p:sp>
        <p:nvSpPr>
          <p:cNvPr id="20" name="Down Arrow 19"/>
          <p:cNvSpPr/>
          <p:nvPr/>
        </p:nvSpPr>
        <p:spPr>
          <a:xfrm rot="16200000">
            <a:off x="4824788" y="2171549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Down Arrow 20"/>
          <p:cNvSpPr/>
          <p:nvPr/>
        </p:nvSpPr>
        <p:spPr>
          <a:xfrm>
            <a:off x="2815250" y="3230776"/>
            <a:ext cx="137268" cy="45687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ounded Rectangle 30"/>
          <p:cNvSpPr/>
          <p:nvPr/>
        </p:nvSpPr>
        <p:spPr>
          <a:xfrm>
            <a:off x="1403648" y="275014"/>
            <a:ext cx="2952328" cy="829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1403647" y="412841"/>
            <a:ext cx="2952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User’s Question</a:t>
            </a:r>
          </a:p>
        </p:txBody>
      </p:sp>
    </p:spTree>
    <p:extLst>
      <p:ext uri="{BB962C8B-B14F-4D97-AF65-F5344CB8AC3E}">
        <p14:creationId xmlns:p14="http://schemas.microsoft.com/office/powerpoint/2010/main" val="253077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2815250" y="1259592"/>
            <a:ext cx="137268" cy="45687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5550730" y="2004542"/>
            <a:ext cx="2952328" cy="829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523078" y="216510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Retrieve Answer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5823" y="3201209"/>
            <a:ext cx="82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08626" y="3830201"/>
            <a:ext cx="2947350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1403648" y="3990766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Search answer using BERT Model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08626" y="1900283"/>
            <a:ext cx="2947350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4482119" y="2003290"/>
            <a:ext cx="82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92D050"/>
                </a:solidFill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3648" y="2060848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Search answer in the QA Dataset</a:t>
            </a:r>
          </a:p>
        </p:txBody>
      </p:sp>
      <p:sp>
        <p:nvSpPr>
          <p:cNvPr id="20" name="Down Arrow 19"/>
          <p:cNvSpPr/>
          <p:nvPr/>
        </p:nvSpPr>
        <p:spPr>
          <a:xfrm rot="16200000">
            <a:off x="4824788" y="2171549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Down Arrow 20"/>
          <p:cNvSpPr/>
          <p:nvPr/>
        </p:nvSpPr>
        <p:spPr>
          <a:xfrm>
            <a:off x="2815250" y="3230776"/>
            <a:ext cx="137268" cy="45687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ounded Rectangle 30"/>
          <p:cNvSpPr/>
          <p:nvPr/>
        </p:nvSpPr>
        <p:spPr>
          <a:xfrm>
            <a:off x="1403648" y="275014"/>
            <a:ext cx="2952328" cy="829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1403647" y="412841"/>
            <a:ext cx="2952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User’s Question</a:t>
            </a:r>
          </a:p>
        </p:txBody>
      </p:sp>
    </p:spTree>
    <p:extLst>
      <p:ext uri="{BB962C8B-B14F-4D97-AF65-F5344CB8AC3E}">
        <p14:creationId xmlns:p14="http://schemas.microsoft.com/office/powerpoint/2010/main" val="34083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2815250" y="1259592"/>
            <a:ext cx="137268" cy="45687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5550730" y="2004542"/>
            <a:ext cx="2952328" cy="829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523078" y="216510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Retrieve Answer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5823" y="3201209"/>
            <a:ext cx="82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08626" y="3830201"/>
            <a:ext cx="2947350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1403648" y="3990766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Search answer using BERT Model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08626" y="1900283"/>
            <a:ext cx="2947350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4482119" y="2003290"/>
            <a:ext cx="82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92D050"/>
                </a:solidFill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3648" y="2060848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Search answer in the QA Dataset</a:t>
            </a:r>
          </a:p>
        </p:txBody>
      </p:sp>
      <p:sp>
        <p:nvSpPr>
          <p:cNvPr id="20" name="Down Arrow 19"/>
          <p:cNvSpPr/>
          <p:nvPr/>
        </p:nvSpPr>
        <p:spPr>
          <a:xfrm rot="16200000">
            <a:off x="4824788" y="2171549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Down Arrow 20"/>
          <p:cNvSpPr/>
          <p:nvPr/>
        </p:nvSpPr>
        <p:spPr>
          <a:xfrm>
            <a:off x="2815250" y="3230776"/>
            <a:ext cx="137268" cy="45687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ounded Rectangle 30"/>
          <p:cNvSpPr/>
          <p:nvPr/>
        </p:nvSpPr>
        <p:spPr>
          <a:xfrm>
            <a:off x="1403648" y="275014"/>
            <a:ext cx="2952328" cy="829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1403647" y="412841"/>
            <a:ext cx="2952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User’s Question</a:t>
            </a:r>
          </a:p>
        </p:txBody>
      </p:sp>
      <p:sp>
        <p:nvSpPr>
          <p:cNvPr id="22" name="Title 6"/>
          <p:cNvSpPr txBox="1">
            <a:spLocks/>
          </p:cNvSpPr>
          <p:nvPr/>
        </p:nvSpPr>
        <p:spPr>
          <a:xfrm>
            <a:off x="1501454" y="5352152"/>
            <a:ext cx="7416824" cy="815932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dirty="0"/>
              <a:t>How does BERT search?</a:t>
            </a:r>
          </a:p>
        </p:txBody>
      </p:sp>
    </p:spTree>
    <p:extLst>
      <p:ext uri="{BB962C8B-B14F-4D97-AF65-F5344CB8AC3E}">
        <p14:creationId xmlns:p14="http://schemas.microsoft.com/office/powerpoint/2010/main" val="156570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3568" y="2492896"/>
            <a:ext cx="7500312" cy="1440160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B</a:t>
            </a:r>
            <a:r>
              <a:rPr lang="en-IN" b="0" dirty="0"/>
              <a:t>idirectional</a:t>
            </a:r>
            <a:r>
              <a:rPr lang="en-IN" dirty="0"/>
              <a:t> E</a:t>
            </a:r>
            <a:r>
              <a:rPr lang="en-IN" b="0" dirty="0"/>
              <a:t>ncoder</a:t>
            </a:r>
            <a:r>
              <a:rPr lang="en-IN" dirty="0"/>
              <a:t> R</a:t>
            </a:r>
            <a:r>
              <a:rPr lang="en-IN" b="0" dirty="0"/>
              <a:t>epresentation </a:t>
            </a:r>
          </a:p>
          <a:p>
            <a:pPr algn="ctr"/>
            <a:r>
              <a:rPr lang="en-IN" b="0" dirty="0"/>
              <a:t>from</a:t>
            </a:r>
            <a:r>
              <a:rPr lang="en-IN" dirty="0"/>
              <a:t> T</a:t>
            </a:r>
            <a:r>
              <a:rPr lang="en-IN" b="0" dirty="0"/>
              <a:t>ransformer</a:t>
            </a:r>
          </a:p>
        </p:txBody>
      </p:sp>
    </p:spTree>
    <p:extLst>
      <p:ext uri="{BB962C8B-B14F-4D97-AF65-F5344CB8AC3E}">
        <p14:creationId xmlns:p14="http://schemas.microsoft.com/office/powerpoint/2010/main" val="20608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268760"/>
            <a:ext cx="91440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/>
              <a:t>B</a:t>
            </a:r>
            <a:r>
              <a:rPr lang="en-IN" sz="2800" b="0" dirty="0"/>
              <a:t>idirectional</a:t>
            </a:r>
            <a:r>
              <a:rPr lang="en-IN" sz="2800" dirty="0"/>
              <a:t> E</a:t>
            </a:r>
            <a:r>
              <a:rPr lang="en-IN" sz="2800" b="0" dirty="0"/>
              <a:t>ncoder</a:t>
            </a:r>
            <a:r>
              <a:rPr lang="en-IN" sz="2800" dirty="0"/>
              <a:t> R</a:t>
            </a:r>
            <a:r>
              <a:rPr lang="en-IN" sz="2800" b="0" dirty="0"/>
              <a:t>epresentation from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00B0F0"/>
                </a:solidFill>
              </a:rPr>
              <a:t>T</a:t>
            </a:r>
            <a:r>
              <a:rPr lang="en-IN" sz="2800" b="0" dirty="0">
                <a:solidFill>
                  <a:srgbClr val="00B0F0"/>
                </a:solidFill>
              </a:rPr>
              <a:t>ransformer</a:t>
            </a:r>
          </a:p>
          <a:p>
            <a:endParaRPr lang="en-IN" sz="1200" dirty="0"/>
          </a:p>
        </p:txBody>
      </p:sp>
      <p:sp>
        <p:nvSpPr>
          <p:cNvPr id="3" name="Oval 2"/>
          <p:cNvSpPr/>
          <p:nvPr/>
        </p:nvSpPr>
        <p:spPr>
          <a:xfrm>
            <a:off x="6804248" y="1164701"/>
            <a:ext cx="2232248" cy="9033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4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268760"/>
            <a:ext cx="91440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/>
              <a:t>B</a:t>
            </a:r>
            <a:r>
              <a:rPr lang="en-IN" sz="2800" b="0" dirty="0"/>
              <a:t>idirectional</a:t>
            </a:r>
            <a:r>
              <a:rPr lang="en-IN" sz="2800" dirty="0"/>
              <a:t> E</a:t>
            </a:r>
            <a:r>
              <a:rPr lang="en-IN" sz="2800" b="0" dirty="0"/>
              <a:t>ncoder</a:t>
            </a:r>
            <a:r>
              <a:rPr lang="en-IN" sz="2800" dirty="0"/>
              <a:t> R</a:t>
            </a:r>
            <a:r>
              <a:rPr lang="en-IN" sz="2800" b="0" dirty="0"/>
              <a:t>epresentation from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00B0F0"/>
                </a:solidFill>
              </a:rPr>
              <a:t>T</a:t>
            </a:r>
            <a:r>
              <a:rPr lang="en-IN" sz="2800" b="0" dirty="0">
                <a:solidFill>
                  <a:srgbClr val="00B0F0"/>
                </a:solidFill>
              </a:rPr>
              <a:t>ransformer</a:t>
            </a:r>
          </a:p>
          <a:p>
            <a:endParaRPr lang="en-IN" sz="1200" dirty="0"/>
          </a:p>
        </p:txBody>
      </p:sp>
      <p:sp>
        <p:nvSpPr>
          <p:cNvPr id="3" name="Oval 2"/>
          <p:cNvSpPr/>
          <p:nvPr/>
        </p:nvSpPr>
        <p:spPr>
          <a:xfrm>
            <a:off x="6804248" y="1164701"/>
            <a:ext cx="2232248" cy="9033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458784" y="1958970"/>
            <a:ext cx="2113216" cy="543669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0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2412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Types of Chatbot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2202484" y="1283945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827584" y="2077400"/>
            <a:ext cx="3096344" cy="11521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99592" y="2237965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Retrieval Based </a:t>
            </a:r>
          </a:p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Chatbot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56076" y="2077400"/>
            <a:ext cx="3096344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Bent-Up Arrow 9"/>
          <p:cNvSpPr/>
          <p:nvPr/>
        </p:nvSpPr>
        <p:spPr>
          <a:xfrm rot="10800000" flipH="1">
            <a:off x="2340864" y="1556266"/>
            <a:ext cx="4463384" cy="360566"/>
          </a:xfrm>
          <a:prstGeom prst="bentUpArrow">
            <a:avLst>
              <a:gd name="adj1" fmla="val 22395"/>
              <a:gd name="adj2" fmla="val 22832"/>
              <a:gd name="adj3" fmla="val 244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28084" y="2237966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Generative Based </a:t>
            </a:r>
          </a:p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Chatbot</a:t>
            </a:r>
          </a:p>
        </p:txBody>
      </p:sp>
    </p:spTree>
    <p:extLst>
      <p:ext uri="{BB962C8B-B14F-4D97-AF65-F5344CB8AC3E}">
        <p14:creationId xmlns:p14="http://schemas.microsoft.com/office/powerpoint/2010/main" val="16922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268760"/>
            <a:ext cx="91440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/>
              <a:t>B</a:t>
            </a:r>
            <a:r>
              <a:rPr lang="en-IN" sz="2800" b="0" dirty="0"/>
              <a:t>idirectional</a:t>
            </a:r>
            <a:r>
              <a:rPr lang="en-IN" sz="2800" dirty="0"/>
              <a:t> E</a:t>
            </a:r>
            <a:r>
              <a:rPr lang="en-IN" sz="2800" b="0" dirty="0"/>
              <a:t>ncoder</a:t>
            </a:r>
            <a:r>
              <a:rPr lang="en-IN" sz="2800" dirty="0"/>
              <a:t> R</a:t>
            </a:r>
            <a:r>
              <a:rPr lang="en-IN" sz="2800" b="0" dirty="0"/>
              <a:t>epresentation from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00B0F0"/>
                </a:solidFill>
              </a:rPr>
              <a:t>T</a:t>
            </a:r>
            <a:r>
              <a:rPr lang="en-IN" sz="2800" b="0" dirty="0">
                <a:solidFill>
                  <a:srgbClr val="00B0F0"/>
                </a:solidFill>
              </a:rPr>
              <a:t>ransformer</a:t>
            </a:r>
          </a:p>
          <a:p>
            <a:endParaRPr lang="en-IN" sz="1200" dirty="0"/>
          </a:p>
        </p:txBody>
      </p:sp>
      <p:sp>
        <p:nvSpPr>
          <p:cNvPr id="3" name="Oval 2"/>
          <p:cNvSpPr/>
          <p:nvPr/>
        </p:nvSpPr>
        <p:spPr>
          <a:xfrm>
            <a:off x="6804248" y="1164701"/>
            <a:ext cx="2232248" cy="9033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1763688" y="3933056"/>
            <a:ext cx="6923112" cy="216024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1979712" y="4149080"/>
            <a:ext cx="2592288" cy="1728192"/>
          </a:xfrm>
          <a:prstGeom prst="roundRect">
            <a:avLst/>
          </a:prstGeom>
          <a:solidFill>
            <a:srgbClr val="01ED7D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5854492" y="4151344"/>
            <a:ext cx="2592288" cy="17281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Up Arrow 9"/>
          <p:cNvSpPr/>
          <p:nvPr/>
        </p:nvSpPr>
        <p:spPr>
          <a:xfrm>
            <a:off x="3252996" y="5984152"/>
            <a:ext cx="45719" cy="36004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Up Arrow 12"/>
          <p:cNvSpPr/>
          <p:nvPr/>
        </p:nvSpPr>
        <p:spPr>
          <a:xfrm>
            <a:off x="7127776" y="3682160"/>
            <a:ext cx="45719" cy="36004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4721188" y="4990316"/>
            <a:ext cx="100811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2331162" y="4805650"/>
            <a:ext cx="18893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Encoder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05941" y="4828509"/>
            <a:ext cx="18893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Decoder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458784" y="1958970"/>
            <a:ext cx="2113216" cy="543669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0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67308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268760"/>
            <a:ext cx="91440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/>
              <a:t>B</a:t>
            </a:r>
            <a:r>
              <a:rPr lang="en-IN" sz="2800" b="0" dirty="0"/>
              <a:t>idirectional</a:t>
            </a:r>
            <a:r>
              <a:rPr lang="en-IN" sz="2800" dirty="0"/>
              <a:t> E</a:t>
            </a:r>
            <a:r>
              <a:rPr lang="en-IN" sz="2800" b="0" dirty="0"/>
              <a:t>ncoder</a:t>
            </a:r>
            <a:r>
              <a:rPr lang="en-IN" sz="2800" dirty="0"/>
              <a:t> R</a:t>
            </a:r>
            <a:r>
              <a:rPr lang="en-IN" sz="2800" b="0" dirty="0"/>
              <a:t>epresentation from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00B0F0"/>
                </a:solidFill>
              </a:rPr>
              <a:t>T</a:t>
            </a:r>
            <a:r>
              <a:rPr lang="en-IN" sz="2800" b="0" dirty="0">
                <a:solidFill>
                  <a:srgbClr val="00B0F0"/>
                </a:solidFill>
              </a:rPr>
              <a:t>ransformer</a:t>
            </a:r>
          </a:p>
          <a:p>
            <a:endParaRPr lang="en-IN" sz="1200" dirty="0"/>
          </a:p>
        </p:txBody>
      </p:sp>
      <p:sp>
        <p:nvSpPr>
          <p:cNvPr id="3" name="Oval 2"/>
          <p:cNvSpPr/>
          <p:nvPr/>
        </p:nvSpPr>
        <p:spPr>
          <a:xfrm>
            <a:off x="6804248" y="1164701"/>
            <a:ext cx="2232248" cy="9033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1763688" y="3933056"/>
            <a:ext cx="6923112" cy="216024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1979712" y="4149080"/>
            <a:ext cx="2592288" cy="1728192"/>
          </a:xfrm>
          <a:prstGeom prst="roundRect">
            <a:avLst/>
          </a:prstGeom>
          <a:solidFill>
            <a:srgbClr val="01ED7D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5854492" y="4151344"/>
            <a:ext cx="2592288" cy="17281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Up Arrow 9"/>
          <p:cNvSpPr/>
          <p:nvPr/>
        </p:nvSpPr>
        <p:spPr>
          <a:xfrm>
            <a:off x="3252996" y="5984152"/>
            <a:ext cx="45719" cy="36004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Up Arrow 12"/>
          <p:cNvSpPr/>
          <p:nvPr/>
        </p:nvSpPr>
        <p:spPr>
          <a:xfrm>
            <a:off x="7127776" y="3682160"/>
            <a:ext cx="45719" cy="36004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4721188" y="4990316"/>
            <a:ext cx="100811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929116" y="637995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B050"/>
                </a:solidFill>
              </a:rPr>
              <a:t>INPUT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93778" y="3312247"/>
            <a:ext cx="91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31162" y="4805650"/>
            <a:ext cx="18893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Encoder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05941" y="4828509"/>
            <a:ext cx="18893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Decoder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458784" y="1958970"/>
            <a:ext cx="2113216" cy="543669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0" dirty="0"/>
              <a:t>Architecture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462296" y="1958970"/>
            <a:ext cx="2671904" cy="543669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0" dirty="0"/>
              <a:t>that transforms</a:t>
            </a:r>
          </a:p>
        </p:txBody>
      </p:sp>
    </p:spTree>
    <p:extLst>
      <p:ext uri="{BB962C8B-B14F-4D97-AF65-F5344CB8AC3E}">
        <p14:creationId xmlns:p14="http://schemas.microsoft.com/office/powerpoint/2010/main" val="1819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268760"/>
            <a:ext cx="91440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/>
              <a:t>B</a:t>
            </a:r>
            <a:r>
              <a:rPr lang="en-IN" sz="2800" b="0" dirty="0"/>
              <a:t>idirectional</a:t>
            </a:r>
            <a:r>
              <a:rPr lang="en-IN" sz="2800" dirty="0"/>
              <a:t> E</a:t>
            </a:r>
            <a:r>
              <a:rPr lang="en-IN" sz="2800" b="0" dirty="0"/>
              <a:t>ncoder</a:t>
            </a:r>
            <a:r>
              <a:rPr lang="en-IN" sz="2800" dirty="0"/>
              <a:t> R</a:t>
            </a:r>
            <a:r>
              <a:rPr lang="en-IN" sz="2800" b="0" dirty="0"/>
              <a:t>epresentation from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00B0F0"/>
                </a:solidFill>
              </a:rPr>
              <a:t>T</a:t>
            </a:r>
            <a:r>
              <a:rPr lang="en-IN" sz="2800" b="0" dirty="0">
                <a:solidFill>
                  <a:srgbClr val="00B0F0"/>
                </a:solidFill>
              </a:rPr>
              <a:t>ransformer</a:t>
            </a:r>
          </a:p>
          <a:p>
            <a:endParaRPr lang="en-IN" sz="1200" dirty="0"/>
          </a:p>
        </p:txBody>
      </p:sp>
      <p:sp>
        <p:nvSpPr>
          <p:cNvPr id="3" name="Oval 2"/>
          <p:cNvSpPr/>
          <p:nvPr/>
        </p:nvSpPr>
        <p:spPr>
          <a:xfrm>
            <a:off x="6804248" y="1164701"/>
            <a:ext cx="2232248" cy="9033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1763688" y="3933056"/>
            <a:ext cx="6923112" cy="216024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1979712" y="4149080"/>
            <a:ext cx="2592288" cy="1728192"/>
          </a:xfrm>
          <a:prstGeom prst="roundRect">
            <a:avLst/>
          </a:prstGeom>
          <a:solidFill>
            <a:srgbClr val="01ED7D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5854492" y="4151344"/>
            <a:ext cx="2592288" cy="17281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Up Arrow 9"/>
          <p:cNvSpPr/>
          <p:nvPr/>
        </p:nvSpPr>
        <p:spPr>
          <a:xfrm>
            <a:off x="3252996" y="5984152"/>
            <a:ext cx="45719" cy="36004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Up Arrow 12"/>
          <p:cNvSpPr/>
          <p:nvPr/>
        </p:nvSpPr>
        <p:spPr>
          <a:xfrm>
            <a:off x="7127776" y="3682160"/>
            <a:ext cx="45719" cy="36004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4721188" y="4990316"/>
            <a:ext cx="100811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929116" y="637995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B050"/>
                </a:solidFill>
              </a:rPr>
              <a:t>INPUT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93778" y="3312247"/>
            <a:ext cx="91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31162" y="4805650"/>
            <a:ext cx="18893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Encoder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05941" y="4828509"/>
            <a:ext cx="18893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Decoder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2458784" y="1958970"/>
            <a:ext cx="2113216" cy="543669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0" dirty="0"/>
              <a:t>Architecture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462296" y="1958970"/>
            <a:ext cx="2671904" cy="543669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0" dirty="0"/>
              <a:t>that transforms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581388" y="2465155"/>
            <a:ext cx="6289680" cy="543669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0" dirty="0"/>
              <a:t>One Sequence into another Sequence. </a:t>
            </a:r>
          </a:p>
        </p:txBody>
      </p:sp>
    </p:spTree>
    <p:extLst>
      <p:ext uri="{BB962C8B-B14F-4D97-AF65-F5344CB8AC3E}">
        <p14:creationId xmlns:p14="http://schemas.microsoft.com/office/powerpoint/2010/main" val="33681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268760"/>
            <a:ext cx="91440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/>
              <a:t>B</a:t>
            </a:r>
            <a:r>
              <a:rPr lang="en-IN" sz="2800" b="0" dirty="0"/>
              <a:t>idirectional</a:t>
            </a:r>
            <a:r>
              <a:rPr lang="en-IN" sz="2800" dirty="0"/>
              <a:t> E</a:t>
            </a:r>
            <a:r>
              <a:rPr lang="en-IN" sz="2800" b="0" dirty="0"/>
              <a:t>ncoder</a:t>
            </a:r>
            <a:r>
              <a:rPr lang="en-IN" sz="2800" dirty="0"/>
              <a:t> R</a:t>
            </a:r>
            <a:r>
              <a:rPr lang="en-IN" sz="2800" b="0" dirty="0"/>
              <a:t>epresentation from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00B0F0"/>
                </a:solidFill>
              </a:rPr>
              <a:t>T</a:t>
            </a:r>
            <a:r>
              <a:rPr lang="en-IN" sz="2800" b="0" dirty="0">
                <a:solidFill>
                  <a:srgbClr val="00B0F0"/>
                </a:solidFill>
              </a:rPr>
              <a:t>ransformer</a:t>
            </a:r>
          </a:p>
          <a:p>
            <a:endParaRPr lang="en-IN" sz="1200" dirty="0"/>
          </a:p>
        </p:txBody>
      </p:sp>
      <p:sp>
        <p:nvSpPr>
          <p:cNvPr id="3" name="Oval 2"/>
          <p:cNvSpPr/>
          <p:nvPr/>
        </p:nvSpPr>
        <p:spPr>
          <a:xfrm>
            <a:off x="6804248" y="1164701"/>
            <a:ext cx="2232248" cy="9033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1763688" y="3933056"/>
            <a:ext cx="6923112" cy="216024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1979712" y="4149080"/>
            <a:ext cx="2592288" cy="1728192"/>
          </a:xfrm>
          <a:prstGeom prst="roundRect">
            <a:avLst/>
          </a:prstGeom>
          <a:solidFill>
            <a:srgbClr val="01ED7D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5854492" y="4151344"/>
            <a:ext cx="2592288" cy="17281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Up Arrow 9"/>
          <p:cNvSpPr/>
          <p:nvPr/>
        </p:nvSpPr>
        <p:spPr>
          <a:xfrm>
            <a:off x="3252996" y="5984152"/>
            <a:ext cx="45719" cy="36004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Up Arrow 12"/>
          <p:cNvSpPr/>
          <p:nvPr/>
        </p:nvSpPr>
        <p:spPr>
          <a:xfrm>
            <a:off x="7127776" y="3682160"/>
            <a:ext cx="45719" cy="36004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4721188" y="4990316"/>
            <a:ext cx="100811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929116" y="637995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B050"/>
                </a:solidFill>
              </a:rPr>
              <a:t>INPUT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93778" y="3312247"/>
            <a:ext cx="91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49196" y="6318398"/>
            <a:ext cx="188938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Je </a:t>
            </a:r>
            <a:r>
              <a:rPr lang="en-IN" dirty="0" err="1">
                <a:solidFill>
                  <a:srgbClr val="00B050"/>
                </a:solidFill>
              </a:rPr>
              <a:t>Suis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Etudient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31162" y="4805650"/>
            <a:ext cx="18893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Encoder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05941" y="4828509"/>
            <a:ext cx="18893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Decoder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04048" y="3264759"/>
            <a:ext cx="167067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I am a student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458784" y="1958970"/>
            <a:ext cx="2113216" cy="543669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0" dirty="0"/>
              <a:t>Architecture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462296" y="1958970"/>
            <a:ext cx="2671904" cy="543669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0" dirty="0"/>
              <a:t>that transforms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581388" y="2465155"/>
            <a:ext cx="6289680" cy="543669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0" dirty="0"/>
              <a:t>One Sequence into another Sequence. </a:t>
            </a:r>
          </a:p>
        </p:txBody>
      </p:sp>
    </p:spTree>
    <p:extLst>
      <p:ext uri="{BB962C8B-B14F-4D97-AF65-F5344CB8AC3E}">
        <p14:creationId xmlns:p14="http://schemas.microsoft.com/office/powerpoint/2010/main" val="284121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268760"/>
            <a:ext cx="91440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rgbClr val="00B0F0"/>
                </a:solidFill>
              </a:rPr>
              <a:t>B</a:t>
            </a:r>
            <a:r>
              <a:rPr lang="en-IN" sz="2800" b="0" dirty="0">
                <a:solidFill>
                  <a:srgbClr val="00B0F0"/>
                </a:solidFill>
              </a:rPr>
              <a:t>idirectional</a:t>
            </a:r>
            <a:r>
              <a:rPr lang="en-IN" sz="2800" dirty="0">
                <a:solidFill>
                  <a:srgbClr val="00B0F0"/>
                </a:solidFill>
              </a:rPr>
              <a:t> E</a:t>
            </a:r>
            <a:r>
              <a:rPr lang="en-IN" sz="2800" b="0" dirty="0">
                <a:solidFill>
                  <a:srgbClr val="00B0F0"/>
                </a:solidFill>
              </a:rPr>
              <a:t>ncoder</a:t>
            </a:r>
            <a:r>
              <a:rPr lang="en-IN" sz="2800" dirty="0"/>
              <a:t> R</a:t>
            </a:r>
            <a:r>
              <a:rPr lang="en-IN" sz="2800" b="0" dirty="0"/>
              <a:t>epresentation from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IN" sz="2800" b="0" dirty="0">
                <a:solidFill>
                  <a:schemeClr val="accent6">
                    <a:lumMod val="75000"/>
                  </a:schemeClr>
                </a:solidFill>
              </a:rPr>
              <a:t>ransformer</a:t>
            </a:r>
          </a:p>
          <a:p>
            <a:endParaRPr lang="en-IN" sz="1200" dirty="0"/>
          </a:p>
        </p:txBody>
      </p:sp>
      <p:sp>
        <p:nvSpPr>
          <p:cNvPr id="8" name="Oval 7"/>
          <p:cNvSpPr/>
          <p:nvPr/>
        </p:nvSpPr>
        <p:spPr>
          <a:xfrm>
            <a:off x="0" y="1052736"/>
            <a:ext cx="3635896" cy="115212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68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268760"/>
            <a:ext cx="91440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rgbClr val="00B0F0"/>
                </a:solidFill>
              </a:rPr>
              <a:t>B</a:t>
            </a:r>
            <a:r>
              <a:rPr lang="en-IN" sz="2800" b="0" dirty="0">
                <a:solidFill>
                  <a:srgbClr val="00B0F0"/>
                </a:solidFill>
              </a:rPr>
              <a:t>idirectional</a:t>
            </a:r>
            <a:r>
              <a:rPr lang="en-IN" sz="2800" dirty="0">
                <a:solidFill>
                  <a:srgbClr val="00B0F0"/>
                </a:solidFill>
              </a:rPr>
              <a:t> E</a:t>
            </a:r>
            <a:r>
              <a:rPr lang="en-IN" sz="2800" b="0" dirty="0">
                <a:solidFill>
                  <a:srgbClr val="00B0F0"/>
                </a:solidFill>
              </a:rPr>
              <a:t>ncoder</a:t>
            </a:r>
            <a:r>
              <a:rPr lang="en-IN" sz="2800" dirty="0"/>
              <a:t> R</a:t>
            </a:r>
            <a:r>
              <a:rPr lang="en-IN" sz="2800" b="0" dirty="0"/>
              <a:t>epresentation from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IN" sz="2800" b="0" dirty="0">
                <a:solidFill>
                  <a:schemeClr val="accent6">
                    <a:lumMod val="75000"/>
                  </a:schemeClr>
                </a:solidFill>
              </a:rPr>
              <a:t>ransformer</a:t>
            </a:r>
          </a:p>
          <a:p>
            <a:endParaRPr lang="en-IN" sz="1200" dirty="0"/>
          </a:p>
        </p:txBody>
      </p:sp>
      <p:sp>
        <p:nvSpPr>
          <p:cNvPr id="8" name="Oval 7"/>
          <p:cNvSpPr/>
          <p:nvPr/>
        </p:nvSpPr>
        <p:spPr>
          <a:xfrm>
            <a:off x="0" y="1052736"/>
            <a:ext cx="3635896" cy="115212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537654" y="2877112"/>
            <a:ext cx="4464496" cy="1782759"/>
          </a:xfrm>
          <a:prstGeom prst="roundRect">
            <a:avLst/>
          </a:prstGeom>
          <a:solidFill>
            <a:srgbClr val="01ED7D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Up Arrow 23"/>
          <p:cNvSpPr/>
          <p:nvPr/>
        </p:nvSpPr>
        <p:spPr>
          <a:xfrm>
            <a:off x="2770060" y="4751275"/>
            <a:ext cx="45719" cy="36004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2410020" y="514731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B050"/>
                </a:solidFill>
              </a:rPr>
              <a:t>INPUT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71085" y="5557087"/>
            <a:ext cx="188938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Je </a:t>
            </a:r>
            <a:r>
              <a:rPr lang="en-IN" dirty="0" err="1">
                <a:solidFill>
                  <a:srgbClr val="00B050"/>
                </a:solidFill>
              </a:rPr>
              <a:t>Suis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Etudient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882791" y="3430955"/>
            <a:ext cx="1026676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ounded Rectangle 27"/>
          <p:cNvSpPr/>
          <p:nvPr/>
        </p:nvSpPr>
        <p:spPr>
          <a:xfrm>
            <a:off x="2302441" y="3430955"/>
            <a:ext cx="1026676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931405" y="3568370"/>
            <a:ext cx="43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40762" y="3543031"/>
            <a:ext cx="71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suis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82789" y="3578348"/>
            <a:ext cx="102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etudient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10107" y="2700422"/>
            <a:ext cx="4719590" cy="216024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1825208" y="2290654"/>
            <a:ext cx="18893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Encoder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37052" y="3430955"/>
            <a:ext cx="1026676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79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268760"/>
            <a:ext cx="91440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rgbClr val="00B0F0"/>
                </a:solidFill>
              </a:rPr>
              <a:t>B</a:t>
            </a:r>
            <a:r>
              <a:rPr lang="en-IN" sz="2800" b="0" dirty="0">
                <a:solidFill>
                  <a:srgbClr val="00B0F0"/>
                </a:solidFill>
              </a:rPr>
              <a:t>idirectional</a:t>
            </a:r>
            <a:r>
              <a:rPr lang="en-IN" sz="2800" dirty="0">
                <a:solidFill>
                  <a:srgbClr val="00B0F0"/>
                </a:solidFill>
              </a:rPr>
              <a:t> E</a:t>
            </a:r>
            <a:r>
              <a:rPr lang="en-IN" sz="2800" b="0" dirty="0">
                <a:solidFill>
                  <a:srgbClr val="00B0F0"/>
                </a:solidFill>
              </a:rPr>
              <a:t>ncoder</a:t>
            </a:r>
            <a:r>
              <a:rPr lang="en-IN" sz="2800" dirty="0"/>
              <a:t> R</a:t>
            </a:r>
            <a:r>
              <a:rPr lang="en-IN" sz="2800" b="0" dirty="0"/>
              <a:t>epresentation from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IN" sz="2800" b="0" dirty="0">
                <a:solidFill>
                  <a:schemeClr val="accent6">
                    <a:lumMod val="75000"/>
                  </a:schemeClr>
                </a:solidFill>
              </a:rPr>
              <a:t>ransformer</a:t>
            </a:r>
          </a:p>
          <a:p>
            <a:endParaRPr lang="en-IN" sz="1200" dirty="0"/>
          </a:p>
        </p:txBody>
      </p:sp>
      <p:sp>
        <p:nvSpPr>
          <p:cNvPr id="8" name="Oval 7"/>
          <p:cNvSpPr/>
          <p:nvPr/>
        </p:nvSpPr>
        <p:spPr>
          <a:xfrm>
            <a:off x="0" y="1052736"/>
            <a:ext cx="3635896" cy="115212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537654" y="2877112"/>
            <a:ext cx="4464496" cy="1782759"/>
          </a:xfrm>
          <a:prstGeom prst="roundRect">
            <a:avLst/>
          </a:prstGeom>
          <a:solidFill>
            <a:srgbClr val="01ED7D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Up Arrow 23"/>
          <p:cNvSpPr/>
          <p:nvPr/>
        </p:nvSpPr>
        <p:spPr>
          <a:xfrm>
            <a:off x="2770060" y="4751275"/>
            <a:ext cx="45719" cy="36004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2410020" y="514731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B050"/>
                </a:solidFill>
              </a:rPr>
              <a:t>INPUT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71085" y="5557087"/>
            <a:ext cx="188938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Je </a:t>
            </a:r>
            <a:r>
              <a:rPr lang="en-IN" dirty="0" err="1">
                <a:solidFill>
                  <a:srgbClr val="00B050"/>
                </a:solidFill>
              </a:rPr>
              <a:t>Suis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Etudient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882791" y="3430955"/>
            <a:ext cx="1026676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ounded Rectangle 27"/>
          <p:cNvSpPr/>
          <p:nvPr/>
        </p:nvSpPr>
        <p:spPr>
          <a:xfrm>
            <a:off x="2302441" y="3430955"/>
            <a:ext cx="1026676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Left-Right Arrow 28"/>
          <p:cNvSpPr/>
          <p:nvPr/>
        </p:nvSpPr>
        <p:spPr>
          <a:xfrm>
            <a:off x="1836052" y="3645024"/>
            <a:ext cx="376509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Left-Right Arrow 29"/>
          <p:cNvSpPr/>
          <p:nvPr/>
        </p:nvSpPr>
        <p:spPr>
          <a:xfrm>
            <a:off x="3417699" y="3672530"/>
            <a:ext cx="376509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931405" y="3568370"/>
            <a:ext cx="43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40762" y="3543031"/>
            <a:ext cx="71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suis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82789" y="3578348"/>
            <a:ext cx="102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etudient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10107" y="2700422"/>
            <a:ext cx="4719590" cy="216024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1825208" y="2290654"/>
            <a:ext cx="18893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Encoder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37052" y="3430955"/>
            <a:ext cx="1026676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88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268760"/>
            <a:ext cx="91440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rgbClr val="00B0F0"/>
                </a:solidFill>
              </a:rPr>
              <a:t>B</a:t>
            </a:r>
            <a:r>
              <a:rPr lang="en-IN" sz="2800" b="0" dirty="0">
                <a:solidFill>
                  <a:srgbClr val="00B0F0"/>
                </a:solidFill>
              </a:rPr>
              <a:t>idirectional</a:t>
            </a:r>
            <a:r>
              <a:rPr lang="en-IN" sz="2800" dirty="0">
                <a:solidFill>
                  <a:srgbClr val="00B0F0"/>
                </a:solidFill>
              </a:rPr>
              <a:t> E</a:t>
            </a:r>
            <a:r>
              <a:rPr lang="en-IN" sz="2800" b="0" dirty="0">
                <a:solidFill>
                  <a:srgbClr val="00B0F0"/>
                </a:solidFill>
              </a:rPr>
              <a:t>ncoder</a:t>
            </a:r>
            <a:r>
              <a:rPr lang="en-IN" sz="2800" dirty="0"/>
              <a:t> R</a:t>
            </a:r>
            <a:r>
              <a:rPr lang="en-IN" sz="2800" b="0" dirty="0"/>
              <a:t>epresentation from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IN" sz="2800" b="0" dirty="0">
                <a:solidFill>
                  <a:schemeClr val="accent6">
                    <a:lumMod val="75000"/>
                  </a:schemeClr>
                </a:solidFill>
              </a:rPr>
              <a:t>ransformer</a:t>
            </a:r>
          </a:p>
          <a:p>
            <a:endParaRPr lang="en-IN" sz="1200" dirty="0"/>
          </a:p>
        </p:txBody>
      </p:sp>
      <p:sp>
        <p:nvSpPr>
          <p:cNvPr id="8" name="Oval 7"/>
          <p:cNvSpPr/>
          <p:nvPr/>
        </p:nvSpPr>
        <p:spPr>
          <a:xfrm>
            <a:off x="0" y="1052736"/>
            <a:ext cx="3635896" cy="115212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537654" y="2861878"/>
            <a:ext cx="4464496" cy="1782759"/>
          </a:xfrm>
          <a:prstGeom prst="roundRect">
            <a:avLst/>
          </a:prstGeom>
          <a:solidFill>
            <a:srgbClr val="01ED7D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Up Arrow 10"/>
          <p:cNvSpPr/>
          <p:nvPr/>
        </p:nvSpPr>
        <p:spPr>
          <a:xfrm>
            <a:off x="2770060" y="4751275"/>
            <a:ext cx="45719" cy="36004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410020" y="514731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B050"/>
                </a:solidFill>
              </a:rPr>
              <a:t>INPUT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71085" y="5557087"/>
            <a:ext cx="188938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Je </a:t>
            </a:r>
            <a:r>
              <a:rPr lang="en-IN" dirty="0" err="1">
                <a:solidFill>
                  <a:srgbClr val="00B050"/>
                </a:solidFill>
              </a:rPr>
              <a:t>Suis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Etudient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82791" y="3430955"/>
            <a:ext cx="1026676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2302441" y="3430955"/>
            <a:ext cx="1026676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-Right Arrow 14"/>
          <p:cNvSpPr/>
          <p:nvPr/>
        </p:nvSpPr>
        <p:spPr>
          <a:xfrm>
            <a:off x="1836052" y="3645024"/>
            <a:ext cx="376509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Left-Right Arrow 18"/>
          <p:cNvSpPr/>
          <p:nvPr/>
        </p:nvSpPr>
        <p:spPr>
          <a:xfrm>
            <a:off x="3417699" y="3672530"/>
            <a:ext cx="376509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936715" y="3568370"/>
            <a:ext cx="43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40762" y="3543031"/>
            <a:ext cx="71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suis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82789" y="3578348"/>
            <a:ext cx="102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etudient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0152" y="2631046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How Does It Help?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10107" y="2700422"/>
            <a:ext cx="4719590" cy="216024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1825208" y="2290654"/>
            <a:ext cx="18893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Encoder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39748" y="3430955"/>
            <a:ext cx="1026676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47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268760"/>
            <a:ext cx="91440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rgbClr val="00B0F0"/>
                </a:solidFill>
              </a:rPr>
              <a:t>B</a:t>
            </a:r>
            <a:r>
              <a:rPr lang="en-IN" sz="2800" b="0" dirty="0">
                <a:solidFill>
                  <a:srgbClr val="00B0F0"/>
                </a:solidFill>
              </a:rPr>
              <a:t>idirectional</a:t>
            </a:r>
            <a:r>
              <a:rPr lang="en-IN" sz="2800" dirty="0">
                <a:solidFill>
                  <a:srgbClr val="00B0F0"/>
                </a:solidFill>
              </a:rPr>
              <a:t> E</a:t>
            </a:r>
            <a:r>
              <a:rPr lang="en-IN" sz="2800" b="0" dirty="0">
                <a:solidFill>
                  <a:srgbClr val="00B0F0"/>
                </a:solidFill>
              </a:rPr>
              <a:t>ncoder</a:t>
            </a:r>
            <a:r>
              <a:rPr lang="en-IN" sz="2800" dirty="0"/>
              <a:t> R</a:t>
            </a:r>
            <a:r>
              <a:rPr lang="en-IN" sz="2800" b="0" dirty="0"/>
              <a:t>epresentation from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IN" sz="2800" b="0" dirty="0">
                <a:solidFill>
                  <a:schemeClr val="accent6">
                    <a:lumMod val="75000"/>
                  </a:schemeClr>
                </a:solidFill>
              </a:rPr>
              <a:t>ransformer</a:t>
            </a:r>
          </a:p>
          <a:p>
            <a:endParaRPr lang="en-IN" sz="1200" dirty="0"/>
          </a:p>
        </p:txBody>
      </p:sp>
      <p:sp>
        <p:nvSpPr>
          <p:cNvPr id="8" name="Oval 7"/>
          <p:cNvSpPr/>
          <p:nvPr/>
        </p:nvSpPr>
        <p:spPr>
          <a:xfrm>
            <a:off x="0" y="1052736"/>
            <a:ext cx="3635896" cy="115212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537654" y="2861878"/>
            <a:ext cx="4464496" cy="1782759"/>
          </a:xfrm>
          <a:prstGeom prst="roundRect">
            <a:avLst/>
          </a:prstGeom>
          <a:solidFill>
            <a:srgbClr val="01ED7D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Up Arrow 10"/>
          <p:cNvSpPr/>
          <p:nvPr/>
        </p:nvSpPr>
        <p:spPr>
          <a:xfrm>
            <a:off x="2770060" y="4751275"/>
            <a:ext cx="45719" cy="36004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410020" y="514731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B050"/>
                </a:solidFill>
              </a:rPr>
              <a:t>INPUT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71085" y="5557087"/>
            <a:ext cx="188938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Je </a:t>
            </a:r>
            <a:r>
              <a:rPr lang="en-IN" dirty="0" err="1">
                <a:solidFill>
                  <a:srgbClr val="00B050"/>
                </a:solidFill>
              </a:rPr>
              <a:t>Suis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Etudient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82791" y="3430955"/>
            <a:ext cx="1026676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2302441" y="3430955"/>
            <a:ext cx="1026676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-Right Arrow 14"/>
          <p:cNvSpPr/>
          <p:nvPr/>
        </p:nvSpPr>
        <p:spPr>
          <a:xfrm>
            <a:off x="1836052" y="3645024"/>
            <a:ext cx="376509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Left-Right Arrow 18"/>
          <p:cNvSpPr/>
          <p:nvPr/>
        </p:nvSpPr>
        <p:spPr>
          <a:xfrm>
            <a:off x="3417699" y="3672530"/>
            <a:ext cx="376509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936715" y="3568370"/>
            <a:ext cx="43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40762" y="3543031"/>
            <a:ext cx="71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suis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82789" y="3578348"/>
            <a:ext cx="102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etudient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0152" y="2631046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How Does It Help?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10107" y="2700422"/>
            <a:ext cx="4719590" cy="216024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1825208" y="2290654"/>
            <a:ext cx="18893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Encoder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39748" y="3430955"/>
            <a:ext cx="1026676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5904662" y="3352360"/>
            <a:ext cx="27821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92D050"/>
                </a:solidFill>
              </a:rPr>
              <a:t>Understands the context...</a:t>
            </a:r>
          </a:p>
        </p:txBody>
      </p:sp>
    </p:spTree>
    <p:extLst>
      <p:ext uri="{BB962C8B-B14F-4D97-AF65-F5344CB8AC3E}">
        <p14:creationId xmlns:p14="http://schemas.microsoft.com/office/powerpoint/2010/main" val="33409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268760"/>
            <a:ext cx="91440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rgbClr val="00B0F0"/>
                </a:solidFill>
              </a:rPr>
              <a:t>B</a:t>
            </a:r>
            <a:r>
              <a:rPr lang="en-IN" sz="2800" b="0" dirty="0">
                <a:solidFill>
                  <a:srgbClr val="00B0F0"/>
                </a:solidFill>
              </a:rPr>
              <a:t>idirectional</a:t>
            </a:r>
            <a:r>
              <a:rPr lang="en-IN" sz="2800" dirty="0">
                <a:solidFill>
                  <a:srgbClr val="00B0F0"/>
                </a:solidFill>
              </a:rPr>
              <a:t> E</a:t>
            </a:r>
            <a:r>
              <a:rPr lang="en-IN" sz="2800" b="0" dirty="0">
                <a:solidFill>
                  <a:srgbClr val="00B0F0"/>
                </a:solidFill>
              </a:rPr>
              <a:t>ncoder</a:t>
            </a:r>
            <a:r>
              <a:rPr lang="en-IN" sz="2800" dirty="0"/>
              <a:t> R</a:t>
            </a:r>
            <a:r>
              <a:rPr lang="en-IN" sz="2800" b="0" dirty="0"/>
              <a:t>epresentation from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IN" sz="2800" b="0" dirty="0">
                <a:solidFill>
                  <a:schemeClr val="accent6">
                    <a:lumMod val="75000"/>
                  </a:schemeClr>
                </a:solidFill>
              </a:rPr>
              <a:t>ransformer</a:t>
            </a:r>
          </a:p>
          <a:p>
            <a:endParaRPr lang="en-IN" sz="1200" dirty="0"/>
          </a:p>
        </p:txBody>
      </p:sp>
      <p:sp>
        <p:nvSpPr>
          <p:cNvPr id="8" name="Oval 7"/>
          <p:cNvSpPr/>
          <p:nvPr/>
        </p:nvSpPr>
        <p:spPr>
          <a:xfrm>
            <a:off x="0" y="1052736"/>
            <a:ext cx="3635896" cy="115212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537654" y="2861878"/>
            <a:ext cx="4464496" cy="1782759"/>
          </a:xfrm>
          <a:prstGeom prst="roundRect">
            <a:avLst/>
          </a:prstGeom>
          <a:solidFill>
            <a:srgbClr val="01ED7D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Up Arrow 10"/>
          <p:cNvSpPr/>
          <p:nvPr/>
        </p:nvSpPr>
        <p:spPr>
          <a:xfrm>
            <a:off x="2770060" y="4751275"/>
            <a:ext cx="45719" cy="36004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410020" y="514731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B050"/>
                </a:solidFill>
              </a:rPr>
              <a:t>INPUT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71085" y="5557087"/>
            <a:ext cx="188938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Je </a:t>
            </a:r>
            <a:r>
              <a:rPr lang="en-IN" dirty="0" err="1">
                <a:solidFill>
                  <a:srgbClr val="00B050"/>
                </a:solidFill>
              </a:rPr>
              <a:t>Suis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Etudient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82791" y="3430955"/>
            <a:ext cx="1026676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2302441" y="3430955"/>
            <a:ext cx="1026676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-Right Arrow 14"/>
          <p:cNvSpPr/>
          <p:nvPr/>
        </p:nvSpPr>
        <p:spPr>
          <a:xfrm>
            <a:off x="1836052" y="3645024"/>
            <a:ext cx="376509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Left-Right Arrow 18"/>
          <p:cNvSpPr/>
          <p:nvPr/>
        </p:nvSpPr>
        <p:spPr>
          <a:xfrm>
            <a:off x="3417699" y="3672530"/>
            <a:ext cx="376509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936715" y="3568370"/>
            <a:ext cx="43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40762" y="3543031"/>
            <a:ext cx="71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suis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82789" y="3578348"/>
            <a:ext cx="102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etudient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0152" y="2631046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How Does It Help?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10107" y="2700422"/>
            <a:ext cx="4719590" cy="216024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1825208" y="2290654"/>
            <a:ext cx="18893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Encoder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39748" y="3430955"/>
            <a:ext cx="1026676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5904662" y="3352360"/>
            <a:ext cx="27821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92D050"/>
                </a:solidFill>
              </a:rPr>
              <a:t>Understands the context...</a:t>
            </a:r>
          </a:p>
          <a:p>
            <a:pPr algn="ctr"/>
            <a:r>
              <a:rPr lang="en-IN" sz="3200" dirty="0">
                <a:solidFill>
                  <a:srgbClr val="92D050"/>
                </a:solidFill>
              </a:rPr>
              <a:t>MUCH </a:t>
            </a:r>
            <a:r>
              <a:rPr lang="en-IN" sz="3200" dirty="0" err="1">
                <a:solidFill>
                  <a:srgbClr val="92D050"/>
                </a:solidFill>
              </a:rPr>
              <a:t>MUCH</a:t>
            </a:r>
            <a:endParaRPr lang="en-IN" sz="3200" dirty="0">
              <a:solidFill>
                <a:srgbClr val="92D050"/>
              </a:solidFill>
            </a:endParaRPr>
          </a:p>
          <a:p>
            <a:pPr algn="ctr"/>
            <a:r>
              <a:rPr lang="en-IN" sz="3200" dirty="0">
                <a:solidFill>
                  <a:srgbClr val="92D050"/>
                </a:solidFill>
              </a:rPr>
              <a:t>BETTER</a:t>
            </a:r>
          </a:p>
        </p:txBody>
      </p:sp>
    </p:spTree>
    <p:extLst>
      <p:ext uri="{BB962C8B-B14F-4D97-AF65-F5344CB8AC3E}">
        <p14:creationId xmlns:p14="http://schemas.microsoft.com/office/powerpoint/2010/main" val="194583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Types of Chatbot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2202484" y="1283945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827584" y="2077400"/>
            <a:ext cx="3096344" cy="11521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99592" y="2237965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Retrieval Based </a:t>
            </a:r>
          </a:p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Chatbot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56076" y="2077400"/>
            <a:ext cx="3096344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Bent-Up Arrow 9"/>
          <p:cNvSpPr/>
          <p:nvPr/>
        </p:nvSpPr>
        <p:spPr>
          <a:xfrm rot="10800000" flipH="1">
            <a:off x="2340864" y="1556266"/>
            <a:ext cx="4463384" cy="360566"/>
          </a:xfrm>
          <a:prstGeom prst="bentUpArrow">
            <a:avLst>
              <a:gd name="adj1" fmla="val 22395"/>
              <a:gd name="adj2" fmla="val 22832"/>
              <a:gd name="adj3" fmla="val 244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28084" y="2237966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Generative Based </a:t>
            </a:r>
          </a:p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Chatbot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907704" y="3861048"/>
            <a:ext cx="1656184" cy="2376264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015716" y="4725144"/>
            <a:ext cx="1440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QA Pairs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or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Context (Article)</a:t>
            </a:r>
          </a:p>
        </p:txBody>
      </p:sp>
    </p:spTree>
    <p:extLst>
      <p:ext uri="{BB962C8B-B14F-4D97-AF65-F5344CB8AC3E}">
        <p14:creationId xmlns:p14="http://schemas.microsoft.com/office/powerpoint/2010/main" val="34907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73549" y="3013088"/>
            <a:ext cx="2016224" cy="7742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778909" y="316936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BERT</a:t>
            </a:r>
          </a:p>
        </p:txBody>
      </p:sp>
      <p:sp>
        <p:nvSpPr>
          <p:cNvPr id="12" name="Right Arrow 11"/>
          <p:cNvSpPr/>
          <p:nvPr/>
        </p:nvSpPr>
        <p:spPr>
          <a:xfrm flipV="1">
            <a:off x="3125093" y="3284650"/>
            <a:ext cx="532151" cy="185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11" y="2360285"/>
            <a:ext cx="2571750" cy="2114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441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04280" y="14258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Where is Canada 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73549" y="3013088"/>
            <a:ext cx="2016224" cy="7742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778909" y="316936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BERT</a:t>
            </a:r>
          </a:p>
        </p:txBody>
      </p:sp>
      <p:sp>
        <p:nvSpPr>
          <p:cNvPr id="12" name="Right Arrow 11"/>
          <p:cNvSpPr/>
          <p:nvPr/>
        </p:nvSpPr>
        <p:spPr>
          <a:xfrm flipV="1">
            <a:off x="3125093" y="3284650"/>
            <a:ext cx="532151" cy="185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 rot="5400000" flipV="1">
            <a:off x="4294508" y="2281154"/>
            <a:ext cx="974306" cy="164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11" y="2360285"/>
            <a:ext cx="2571750" cy="2114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78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04280" y="14258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Where is Canada 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73549" y="3013088"/>
            <a:ext cx="2016224" cy="7742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778909" y="316936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BERT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0650" y="3054223"/>
            <a:ext cx="22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Canada is a country in North America</a:t>
            </a:r>
          </a:p>
        </p:txBody>
      </p:sp>
      <p:sp>
        <p:nvSpPr>
          <p:cNvPr id="12" name="Right Arrow 11"/>
          <p:cNvSpPr/>
          <p:nvPr/>
        </p:nvSpPr>
        <p:spPr>
          <a:xfrm flipV="1">
            <a:off x="3125093" y="3284650"/>
            <a:ext cx="532151" cy="185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 rot="5400000" flipV="1">
            <a:off x="4294508" y="2281154"/>
            <a:ext cx="974306" cy="164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 flipV="1">
            <a:off x="5906816" y="3284650"/>
            <a:ext cx="649194" cy="185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11" y="2360285"/>
            <a:ext cx="2571750" cy="2114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30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2852936"/>
            <a:ext cx="2952328" cy="799306"/>
          </a:xfrm>
        </p:spPr>
        <p:txBody>
          <a:bodyPr/>
          <a:lstStyle/>
          <a:p>
            <a:r>
              <a:rPr lang="en-IN" dirty="0" smtClean="0"/>
              <a:t>Limitations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4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8819"/>
            <a:ext cx="4876800" cy="799306"/>
          </a:xfrm>
        </p:spPr>
        <p:txBody>
          <a:bodyPr/>
          <a:lstStyle/>
          <a:p>
            <a:r>
              <a:rPr lang="en-IN" dirty="0" smtClean="0"/>
              <a:t>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AutoNum type="arabicPeriod"/>
            </a:pPr>
            <a:r>
              <a:rPr lang="en-IN" dirty="0" smtClean="0"/>
              <a:t>BERT was only able to accept 512 tokens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AutoNum type="arabicPeriod"/>
            </a:pPr>
            <a:r>
              <a:rPr lang="en-IN" dirty="0" smtClean="0"/>
              <a:t>BERT was only able to accept 512 tokens at a time.</a:t>
            </a:r>
          </a:p>
          <a:p>
            <a:pPr marL="64008" indent="0">
              <a:buNone/>
            </a:pPr>
            <a:endParaRPr lang="en-IN" dirty="0" smtClean="0"/>
          </a:p>
          <a:p>
            <a:r>
              <a:rPr lang="en-IN" dirty="0" smtClean="0"/>
              <a:t>Split the Wikipedia article into chunks of 512 tokens.</a:t>
            </a:r>
          </a:p>
          <a:p>
            <a:r>
              <a:rPr lang="en-IN" dirty="0" smtClean="0"/>
              <a:t>Implement the method in a loop until a suitable answer is retrieved.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28819"/>
            <a:ext cx="4876800" cy="799306"/>
          </a:xfrm>
        </p:spPr>
        <p:txBody>
          <a:bodyPr/>
          <a:lstStyle/>
          <a:p>
            <a:r>
              <a:rPr lang="en-IN" dirty="0" smtClean="0"/>
              <a:t>Limitations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4876800" cy="799306"/>
          </a:xfrm>
        </p:spPr>
        <p:txBody>
          <a:bodyPr/>
          <a:lstStyle/>
          <a:p>
            <a:r>
              <a:rPr lang="en-IN" dirty="0" smtClean="0"/>
              <a:t>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eriod" startAt="2"/>
            </a:pPr>
            <a:r>
              <a:rPr lang="en-IN" dirty="0" smtClean="0"/>
              <a:t>Could not find any evaluation metric for BERT.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eriod" startAt="2"/>
            </a:pPr>
            <a:r>
              <a:rPr lang="en-IN" dirty="0" smtClean="0"/>
              <a:t>Could not find any evaluation metric for BERT.</a:t>
            </a:r>
          </a:p>
          <a:p>
            <a:pPr marL="64008" indent="0">
              <a:buNone/>
            </a:pPr>
            <a:endParaRPr lang="en-IN" dirty="0" smtClean="0"/>
          </a:p>
          <a:p>
            <a:r>
              <a:rPr lang="en-IN" dirty="0" smtClean="0"/>
              <a:t>Manually checked for 50 random questions on multiple topics.</a:t>
            </a:r>
          </a:p>
          <a:p>
            <a:r>
              <a:rPr lang="en-IN" dirty="0" smtClean="0"/>
              <a:t>Found suitable answers for 38 questions.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4876800" cy="799306"/>
          </a:xfrm>
        </p:spPr>
        <p:txBody>
          <a:bodyPr/>
          <a:lstStyle/>
          <a:p>
            <a:r>
              <a:rPr lang="en-IN" dirty="0" smtClean="0"/>
              <a:t>Limitations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893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eriod" startAt="3"/>
            </a:pPr>
            <a:r>
              <a:rPr lang="en-IN" dirty="0" smtClean="0"/>
              <a:t>Chatbot is limited to 106 topics only. Outside  these topics, users won’t be able to find.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4876800" cy="799306"/>
          </a:xfrm>
        </p:spPr>
        <p:txBody>
          <a:bodyPr/>
          <a:lstStyle/>
          <a:p>
            <a:r>
              <a:rPr lang="en-IN" dirty="0" smtClean="0"/>
              <a:t>Limitations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9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eriod" startAt="3"/>
            </a:pPr>
            <a:r>
              <a:rPr lang="en-IN" dirty="0" smtClean="0"/>
              <a:t>Chatbot is limited to 106 topics only. Outside  these topics, users won’t be able to find.</a:t>
            </a:r>
          </a:p>
          <a:p>
            <a:pPr marL="578358" indent="-514350">
              <a:buFont typeface="+mj-lt"/>
              <a:buAutoNum type="arabicPeriod" startAt="3"/>
            </a:pPr>
            <a:endParaRPr lang="en-IN" dirty="0"/>
          </a:p>
          <a:p>
            <a:r>
              <a:rPr lang="en-IN" dirty="0" smtClean="0"/>
              <a:t>In such cases, we are redirecting the user to Wikipedia directly.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4876800" cy="799306"/>
          </a:xfrm>
        </p:spPr>
        <p:txBody>
          <a:bodyPr/>
          <a:lstStyle/>
          <a:p>
            <a:r>
              <a:rPr lang="en-IN" dirty="0" smtClean="0"/>
              <a:t>Limitations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0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4071"/>
            <a:ext cx="4464496" cy="799306"/>
          </a:xfrm>
        </p:spPr>
        <p:txBody>
          <a:bodyPr/>
          <a:lstStyle/>
          <a:p>
            <a:r>
              <a:rPr lang="en-IN" dirty="0"/>
              <a:t>Types of Chatbot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2202484" y="1283945"/>
            <a:ext cx="137268" cy="6328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827584" y="2077400"/>
            <a:ext cx="3096344" cy="11521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99592" y="2237965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Retrieval Based </a:t>
            </a:r>
          </a:p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Chatbot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56076" y="2077400"/>
            <a:ext cx="3096344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Bent-Up Arrow 9"/>
          <p:cNvSpPr/>
          <p:nvPr/>
        </p:nvSpPr>
        <p:spPr>
          <a:xfrm rot="10800000" flipH="1">
            <a:off x="2340864" y="1556266"/>
            <a:ext cx="4463384" cy="360566"/>
          </a:xfrm>
          <a:prstGeom prst="bentUpArrow">
            <a:avLst>
              <a:gd name="adj1" fmla="val 22395"/>
              <a:gd name="adj2" fmla="val 22832"/>
              <a:gd name="adj3" fmla="val 244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28084" y="2237966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Generative Based </a:t>
            </a:r>
          </a:p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Chatbot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907704" y="3861048"/>
            <a:ext cx="1656184" cy="2376264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015716" y="4725144"/>
            <a:ext cx="1440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QA Pairs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or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Context (Article)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8084" y="387080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User’s Question</a:t>
            </a:r>
          </a:p>
        </p:txBody>
      </p:sp>
    </p:spTree>
    <p:extLst>
      <p:ext uri="{BB962C8B-B14F-4D97-AF65-F5344CB8AC3E}">
        <p14:creationId xmlns:p14="http://schemas.microsoft.com/office/powerpoint/2010/main" val="11265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0E4BCF-EADB-4378-AE3C-14C11416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36" y="173195"/>
            <a:ext cx="4876800" cy="799306"/>
          </a:xfrm>
        </p:spPr>
        <p:txBody>
          <a:bodyPr/>
          <a:lstStyle/>
          <a:p>
            <a:r>
              <a:rPr lang="en-US" dirty="0"/>
              <a:t>Demo</a:t>
            </a:r>
            <a:endParaRPr lang="en-CA" dirty="0"/>
          </a:p>
        </p:txBody>
      </p:sp>
      <p:pic>
        <p:nvPicPr>
          <p:cNvPr id="21" name="Video 20">
            <a:hlinkClick r:id="" action="ppaction://media"/>
            <a:extLst>
              <a:ext uri="{FF2B5EF4-FFF2-40B4-BE49-F238E27FC236}">
                <a16:creationId xmlns:a16="http://schemas.microsoft.com/office/drawing/2014/main" id="{0F81CEFC-2B04-48C5-BFCF-3A5D8E09AED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0660" y="1124744"/>
            <a:ext cx="8594406" cy="5184576"/>
          </a:xfrm>
          <a:prstGeom prst="rect">
            <a:avLst/>
          </a:prstGeom>
          <a:ln w="127000" cap="flat">
            <a:solidFill>
              <a:srgbClr val="D9D9D9"/>
            </a:solidFill>
            <a:miter lim="800000"/>
          </a:ln>
          <a:effectLst>
            <a:outerShdw blurRad="190500" dist="25400" dir="5400000" sx="104000" sy="104000" kx="100000" ky="100000" algn="t" rotWithShape="0">
              <a:srgbClr val="000000">
                <a:alpha val="18000"/>
              </a:srgbClr>
            </a:outerShdw>
          </a:effectLst>
          <a:scene3d>
            <a:camera prst="orthographicFront"/>
            <a:lightRig rig="threePt" dir="t"/>
          </a:scene3d>
          <a:sp3d contourW="25400"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0173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187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 a 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556792"/>
            <a:ext cx="30963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0. Abraham Lincoln        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Alessandro Volta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</a:rPr>
              <a:t>Amedeo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Avogadro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Anders Celsius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Ant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Antwerp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Arabic Language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1676" y="1562912"/>
            <a:ext cx="30963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7. Bee       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8. Beetle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9. Beijing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10. Berlin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11. Blaise Pascal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12. Butterfly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13. Calvin Coolidge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0456" y="5974864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And many more…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3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B47EFB-BDBB-4CE5-A848-1507BE3B7989}">
  <ds:schemaRefs>
    <ds:schemaRef ds:uri="http://www.w3.org/XML/1998/namespace"/>
    <ds:schemaRef ds:uri="http://purl.org/dc/elements/1.1/"/>
    <ds:schemaRef ds:uri="http://purl.org/dc/dcmitype/"/>
    <ds:schemaRef ds:uri="71af3243-3dd4-4a8d-8c0d-dd76da1f02a5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ML_plenary_slides</Template>
  <TotalTime>1284</TotalTime>
  <Words>1614</Words>
  <Application>Microsoft Office PowerPoint</Application>
  <PresentationFormat>On-screen Show (4:3)</PresentationFormat>
  <Paragraphs>575</Paragraphs>
  <Slides>91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9" baseType="lpstr">
      <vt:lpstr>Arial</vt:lpstr>
      <vt:lpstr>Calibri</vt:lpstr>
      <vt:lpstr>Calibri Light</vt:lpstr>
      <vt:lpstr>Google Sans Text</vt:lpstr>
      <vt:lpstr>Segoe UI</vt:lpstr>
      <vt:lpstr>Wingdings</vt:lpstr>
      <vt:lpstr>Wingdings 2</vt:lpstr>
      <vt:lpstr>Verve</vt:lpstr>
      <vt:lpstr>Question Answering Chatbot: A project presentation  by: Aditya Goel Wael Abdelkader</vt:lpstr>
      <vt:lpstr>Agenda</vt:lpstr>
      <vt:lpstr>What is a Chatbot?</vt:lpstr>
      <vt:lpstr>Types of Chatbot</vt:lpstr>
      <vt:lpstr>Types of Chatbot</vt:lpstr>
      <vt:lpstr>Types of Chatbot</vt:lpstr>
      <vt:lpstr>Types of Chatbot</vt:lpstr>
      <vt:lpstr>Types of Chatbot</vt:lpstr>
      <vt:lpstr>Types of Chatbot</vt:lpstr>
      <vt:lpstr>Types of Chatbot</vt:lpstr>
      <vt:lpstr>Types of Chatbot</vt:lpstr>
      <vt:lpstr>Types of Chatbot</vt:lpstr>
      <vt:lpstr>Types of Chatbot</vt:lpstr>
      <vt:lpstr>Types of Chatbot</vt:lpstr>
      <vt:lpstr>Types of Chatbot</vt:lpstr>
      <vt:lpstr>What have we used ?</vt:lpstr>
      <vt:lpstr>Types of Chatbot</vt:lpstr>
      <vt:lpstr>UML use-case diagram</vt:lpstr>
      <vt:lpstr>The Dataset</vt:lpstr>
      <vt:lpstr>The Dataset</vt:lpstr>
      <vt:lpstr>The Dataset</vt:lpstr>
      <vt:lpstr>The Dataset</vt:lpstr>
      <vt:lpstr>The Dataset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calculate the   Text Similarity Score?</vt:lpstr>
      <vt:lpstr>Text Similarity Score</vt:lpstr>
      <vt:lpstr>Word Mover’s Distance</vt:lpstr>
      <vt:lpstr>Word Mover’s Distance</vt:lpstr>
      <vt:lpstr>Word Mover’s Distance</vt:lpstr>
      <vt:lpstr>Word Mover’s Distance</vt:lpstr>
      <vt:lpstr>Word Mover’s Distance</vt:lpstr>
      <vt:lpstr>Word Mover’s Distance</vt:lpstr>
      <vt:lpstr>Word Mover’s Distance</vt:lpstr>
      <vt:lpstr>Word Mover’s Distance</vt:lpstr>
      <vt:lpstr>Word Mover’s Distance</vt:lpstr>
      <vt:lpstr>Word Mover’s Distance</vt:lpstr>
      <vt:lpstr>PowerPoint Presentation</vt:lpstr>
      <vt:lpstr>PowerPoint Presentation</vt:lpstr>
      <vt:lpstr>PowerPoint Presentation</vt:lpstr>
      <vt:lpstr>PowerPoint Presentation</vt:lpstr>
      <vt:lpstr>BERT</vt:lpstr>
      <vt:lpstr>BERT</vt:lpstr>
      <vt:lpstr>BERT</vt:lpstr>
      <vt:lpstr>BERT</vt:lpstr>
      <vt:lpstr>BERT</vt:lpstr>
      <vt:lpstr>BERT</vt:lpstr>
      <vt:lpstr>BERT</vt:lpstr>
      <vt:lpstr>BERT</vt:lpstr>
      <vt:lpstr>BERT</vt:lpstr>
      <vt:lpstr>BERT</vt:lpstr>
      <vt:lpstr>BERT</vt:lpstr>
      <vt:lpstr>BERT</vt:lpstr>
      <vt:lpstr>BERT</vt:lpstr>
      <vt:lpstr>PowerPoint Presentation</vt:lpstr>
      <vt:lpstr>PowerPoint Presentation</vt:lpstr>
      <vt:lpstr>PowerPoint Presentation</vt:lpstr>
      <vt:lpstr>Limitations</vt:lpstr>
      <vt:lpstr>Limitations</vt:lpstr>
      <vt:lpstr>Limitations</vt:lpstr>
      <vt:lpstr>Limitations</vt:lpstr>
      <vt:lpstr>Limitations</vt:lpstr>
      <vt:lpstr>Limitations</vt:lpstr>
      <vt:lpstr>Limitations</vt:lpstr>
      <vt:lpstr>Demo</vt:lpstr>
      <vt:lpstr>Select a Topic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Answering Chatbot: A project presentation  by: Aditya Goel Wael Abdelkader</dc:title>
  <dc:creator>Wael Abdelkader</dc:creator>
  <cp:lastModifiedBy>Chhavi</cp:lastModifiedBy>
  <cp:revision>27</cp:revision>
  <dcterms:created xsi:type="dcterms:W3CDTF">2021-12-06T05:35:51Z</dcterms:created>
  <dcterms:modified xsi:type="dcterms:W3CDTF">2021-12-12T14:00:09Z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