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8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6" r:id="rId17"/>
    <p:sldId id="275" r:id="rId18"/>
    <p:sldId id="274" r:id="rId19"/>
    <p:sldId id="272" r:id="rId20"/>
    <p:sldId id="273" r:id="rId21"/>
    <p:sldId id="277" r:id="rId22"/>
    <p:sldId id="279" r:id="rId23"/>
    <p:sldId id="278" r:id="rId24"/>
    <p:sldId id="267" r:id="rId25"/>
  </p:sldIdLst>
  <p:sldSz cx="9144000" cy="5143500" type="screen16x9"/>
  <p:notesSz cx="9144000" cy="5143500"/>
  <p:embeddedFontLst>
    <p:embeddedFont>
      <p:font typeface="Source Sans Pro" charset="0"/>
      <p:regular r:id="rId27"/>
      <p:bold r:id="rId28"/>
      <p:italic r:id="rId29"/>
    </p:embeddedFont>
    <p:embeddedFont>
      <p:font typeface="Arial Black" pitchFamily="34" charset="0"/>
      <p:bold r:id="rId30"/>
    </p:embeddedFont>
    <p:embeddedFont>
      <p:font typeface="Source Sans Pro-light" charset="0"/>
      <p:regular r:id="rId31"/>
    </p:embeddedFont>
  </p:embeddedFontLst>
  <p:custDataLst>
    <p:tags r:id="rId32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0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1208-2A8E-4F3B-A7ED-F6A4FEDE95DB}" type="datetimeFigureOut">
              <a:rPr lang="en-US" smtClean="0"/>
              <a:pPr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0741-0365-4C62-BEDE-2DDCAF473C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B0741-0365-4C62-BEDE-2DDCAF473C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/>
          <p:nvPr/>
        </p:nvSpPr>
        <p:spPr>
          <a:xfrm>
            <a:off x="7307542" y="2131953"/>
            <a:ext cx="1840213" cy="2665834"/>
          </a:xfrm>
          <a:custGeom>
            <a:avLst/>
            <a:gdLst/>
            <a:ahLst/>
            <a:cxnLst/>
            <a:rect l="0" t="0" r="r" b="b"/>
            <a:pathLst>
              <a:path w="1840213" h="2665835">
                <a:moveTo>
                  <a:pt x="35381" y="1325703"/>
                </a:moveTo>
                <a:cubicBezTo>
                  <a:pt x="218811" y="921330"/>
                  <a:pt x="796458" y="-338416"/>
                  <a:pt x="1840213" y="86314"/>
                </a:cubicBezTo>
                <a:cubicBezTo>
                  <a:pt x="1835789" y="511473"/>
                  <a:pt x="1838964" y="2142028"/>
                  <a:pt x="1840213" y="2578680"/>
                </a:cubicBezTo>
                <a:cubicBezTo>
                  <a:pt x="1388405" y="2735213"/>
                  <a:pt x="1053137" y="2661059"/>
                  <a:pt x="739632" y="2512554"/>
                </a:cubicBezTo>
                <a:cubicBezTo>
                  <a:pt x="426127" y="2364049"/>
                  <a:pt x="-148049" y="1730076"/>
                  <a:pt x="35381" y="13257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Oval 5"/>
          <p:cNvSpPr/>
          <p:nvPr/>
        </p:nvSpPr>
        <p:spPr>
          <a:xfrm>
            <a:off x="4178704" y="114709"/>
            <a:ext cx="4686709" cy="468670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4" name="Oval 4"/>
          <p:cNvSpPr/>
          <p:nvPr/>
        </p:nvSpPr>
        <p:spPr>
          <a:xfrm>
            <a:off x="311303" y="-5194"/>
            <a:ext cx="6611310" cy="5155116"/>
          </a:xfrm>
          <a:custGeom>
            <a:avLst/>
            <a:gdLst/>
            <a:ahLst/>
            <a:cxnLst/>
            <a:rect l="0" t="0" r="r" b="b"/>
            <a:pathLst>
              <a:path w="6611310" h="5155116">
                <a:moveTo>
                  <a:pt x="428" y="3091001"/>
                </a:moveTo>
                <a:cubicBezTo>
                  <a:pt x="16476" y="2095154"/>
                  <a:pt x="521273" y="631947"/>
                  <a:pt x="2183959" y="0"/>
                </a:cubicBezTo>
                <a:lnTo>
                  <a:pt x="4425220" y="6349"/>
                </a:lnTo>
                <a:cubicBezTo>
                  <a:pt x="6020653" y="552964"/>
                  <a:pt x="6496104" y="2230865"/>
                  <a:pt x="6598090" y="3091001"/>
                </a:cubicBezTo>
                <a:cubicBezTo>
                  <a:pt x="6700074" y="3951136"/>
                  <a:pt x="6187940" y="4783202"/>
                  <a:pt x="5889496" y="5146651"/>
                </a:cubicBezTo>
                <a:cubicBezTo>
                  <a:pt x="4926744" y="5158408"/>
                  <a:pt x="1607700" y="5154503"/>
                  <a:pt x="727789" y="5154468"/>
                </a:cubicBezTo>
                <a:cubicBezTo>
                  <a:pt x="424169" y="4792233"/>
                  <a:pt x="-15620" y="4086848"/>
                  <a:pt x="428" y="30910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91419" y="1663290"/>
            <a:ext cx="6792452" cy="2490839"/>
          </a:xfrm>
          <a:prstGeom prst="rect">
            <a:avLst/>
          </a:prstGeom>
        </p:spPr>
        <p:txBody>
          <a:bodyPr vert="horz" rtlCol="0" anchor="b"/>
          <a:lstStyle>
            <a:lvl1pPr lvl="0" algn="l">
              <a:lnSpc>
                <a:spcPct val="75000"/>
              </a:lnSpc>
              <a:defRPr lang="en-US" sz="5700" b="1" i="0" cap="none" spc="150" baseline="0" dirty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032387" y="4136818"/>
            <a:ext cx="5039032" cy="828474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l">
              <a:lnSpc>
                <a:spcPct val="85000"/>
              </a:lnSpc>
              <a:spcBef>
                <a:spcPts val="0"/>
              </a:spcBef>
              <a:buNone/>
              <a:defRPr lang="en-US" sz="1900" i="0" spc="15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96429" y="0"/>
            <a:ext cx="11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5225" y="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377514" y="0"/>
            <a:ext cx="11189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/>
          <p:nvPr/>
        </p:nvSpPr>
        <p:spPr>
          <a:xfrm>
            <a:off x="544299" y="1523489"/>
            <a:ext cx="2812142" cy="281214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Oval 12"/>
          <p:cNvSpPr/>
          <p:nvPr/>
        </p:nvSpPr>
        <p:spPr>
          <a:xfrm>
            <a:off x="3238516" y="1523489"/>
            <a:ext cx="2812142" cy="281214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4" name="Oval 13"/>
          <p:cNvSpPr/>
          <p:nvPr/>
        </p:nvSpPr>
        <p:spPr>
          <a:xfrm>
            <a:off x="5932734" y="1523489"/>
            <a:ext cx="2812142" cy="281214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Oval 15"/>
          <p:cNvSpPr/>
          <p:nvPr/>
        </p:nvSpPr>
        <p:spPr>
          <a:xfrm>
            <a:off x="708338" y="1696060"/>
            <a:ext cx="2472028" cy="2472028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Oval 16"/>
          <p:cNvSpPr/>
          <p:nvPr/>
        </p:nvSpPr>
        <p:spPr>
          <a:xfrm>
            <a:off x="3402994" y="1696060"/>
            <a:ext cx="2472028" cy="2472028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Oval 23"/>
          <p:cNvSpPr/>
          <p:nvPr/>
        </p:nvSpPr>
        <p:spPr>
          <a:xfrm>
            <a:off x="6099717" y="1696060"/>
            <a:ext cx="2472028" cy="2472028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270400" y="543176"/>
            <a:ext cx="7343188" cy="801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819150" y="1803401"/>
            <a:ext cx="2254248" cy="2257423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type="body" idx="2"/>
          </p:nvPr>
        </p:nvSpPr>
        <p:spPr>
          <a:xfrm>
            <a:off x="705019" y="4354786"/>
            <a:ext cx="2480068" cy="52946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3"/>
          </p:nvPr>
        </p:nvSpPr>
        <p:spPr>
          <a:xfrm>
            <a:off x="3511550" y="1803401"/>
            <a:ext cx="2254248" cy="2257423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type="body" idx="4"/>
          </p:nvPr>
        </p:nvSpPr>
        <p:spPr>
          <a:xfrm>
            <a:off x="3394522" y="4354661"/>
            <a:ext cx="2480068" cy="52946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5"/>
          </p:nvPr>
        </p:nvSpPr>
        <p:spPr>
          <a:xfrm>
            <a:off x="6203950" y="1803401"/>
            <a:ext cx="2254248" cy="2257423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type="body" idx="6"/>
          </p:nvPr>
        </p:nvSpPr>
        <p:spPr>
          <a:xfrm>
            <a:off x="6096476" y="4354786"/>
            <a:ext cx="2480068" cy="529463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None/>
              <a:defRPr lang="en-US" sz="12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  <a:lvl2pPr lvl="1">
              <a:lnSpc>
                <a:spcPct val="129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0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0"/>
          <p:cNvSpPr/>
          <p:nvPr/>
        </p:nvSpPr>
        <p:spPr>
          <a:xfrm>
            <a:off x="-4276" y="1907249"/>
            <a:ext cx="3232560" cy="3239437"/>
          </a:xfrm>
          <a:custGeom>
            <a:avLst/>
            <a:gdLst/>
            <a:ahLst/>
            <a:cxnLst/>
            <a:rect l="0" t="0" r="r" b="b"/>
            <a:pathLst>
              <a:path w="3232560" h="3239437">
                <a:moveTo>
                  <a:pt x="180" y="2734395"/>
                </a:moveTo>
                <a:cubicBezTo>
                  <a:pt x="-1288" y="2327210"/>
                  <a:pt x="6799" y="1245627"/>
                  <a:pt x="4277" y="785662"/>
                </a:cubicBezTo>
                <a:cubicBezTo>
                  <a:pt x="287505" y="357447"/>
                  <a:pt x="805900" y="-1260"/>
                  <a:pt x="1470947" y="3"/>
                </a:cubicBezTo>
                <a:cubicBezTo>
                  <a:pt x="2393169" y="4441"/>
                  <a:pt x="3213510" y="725204"/>
                  <a:pt x="3232560" y="1755266"/>
                </a:cubicBezTo>
                <a:cubicBezTo>
                  <a:pt x="3207160" y="2493228"/>
                  <a:pt x="2829134" y="2983854"/>
                  <a:pt x="2413205" y="3234201"/>
                </a:cubicBezTo>
                <a:cubicBezTo>
                  <a:pt x="1860751" y="3243248"/>
                  <a:pt x="759863" y="3238537"/>
                  <a:pt x="508385" y="3235123"/>
                </a:cubicBezTo>
                <a:cubicBezTo>
                  <a:pt x="307707" y="3101534"/>
                  <a:pt x="158755" y="2956167"/>
                  <a:pt x="180" y="27343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Oval 19"/>
          <p:cNvSpPr/>
          <p:nvPr/>
        </p:nvSpPr>
        <p:spPr>
          <a:xfrm>
            <a:off x="2638316" y="1556773"/>
            <a:ext cx="2695697" cy="269569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4" name="Oval 18"/>
          <p:cNvSpPr/>
          <p:nvPr/>
        </p:nvSpPr>
        <p:spPr>
          <a:xfrm>
            <a:off x="4662110" y="2311912"/>
            <a:ext cx="3174777" cy="2837163"/>
          </a:xfrm>
          <a:custGeom>
            <a:avLst/>
            <a:gdLst/>
            <a:ahLst/>
            <a:cxnLst/>
            <a:rect l="0" t="0" r="r" b="b"/>
            <a:pathLst>
              <a:path w="3174777" h="2837164">
                <a:moveTo>
                  <a:pt x="0" y="1584121"/>
                </a:moveTo>
                <a:cubicBezTo>
                  <a:pt x="0" y="703975"/>
                  <a:pt x="713500" y="0"/>
                  <a:pt x="1593646" y="0"/>
                </a:cubicBezTo>
                <a:cubicBezTo>
                  <a:pt x="2473792" y="0"/>
                  <a:pt x="3187989" y="792573"/>
                  <a:pt x="3174592" y="1584121"/>
                </a:cubicBezTo>
                <a:cubicBezTo>
                  <a:pt x="3167545" y="2210569"/>
                  <a:pt x="2867897" y="2572330"/>
                  <a:pt x="2576889" y="2831588"/>
                </a:cubicBezTo>
                <a:cubicBezTo>
                  <a:pt x="2047756" y="2840021"/>
                  <a:pt x="1039407" y="2836932"/>
                  <a:pt x="603046" y="2834867"/>
                </a:cubicBezTo>
                <a:cubicBezTo>
                  <a:pt x="494425" y="2745967"/>
                  <a:pt x="0" y="2327742"/>
                  <a:pt x="0" y="15841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Oval 7"/>
          <p:cNvSpPr/>
          <p:nvPr/>
        </p:nvSpPr>
        <p:spPr>
          <a:xfrm>
            <a:off x="6817028" y="966839"/>
            <a:ext cx="2331808" cy="2625697"/>
          </a:xfrm>
          <a:custGeom>
            <a:avLst/>
            <a:gdLst/>
            <a:ahLst/>
            <a:cxnLst/>
            <a:rect l="0" t="0" r="r" b="b"/>
            <a:pathLst>
              <a:path w="2331808" h="2625697">
                <a:moveTo>
                  <a:pt x="0" y="1319161"/>
                </a:moveTo>
                <a:cubicBezTo>
                  <a:pt x="0" y="590608"/>
                  <a:pt x="590608" y="0"/>
                  <a:pt x="1319161" y="0"/>
                </a:cubicBezTo>
                <a:cubicBezTo>
                  <a:pt x="1866269" y="10583"/>
                  <a:pt x="2180136" y="286501"/>
                  <a:pt x="2330146" y="468261"/>
                </a:cubicBezTo>
                <a:cubicBezTo>
                  <a:pt x="2334106" y="837346"/>
                  <a:pt x="2330569" y="1792509"/>
                  <a:pt x="2323997" y="2166886"/>
                </a:cubicBezTo>
                <a:cubicBezTo>
                  <a:pt x="2082475" y="2455538"/>
                  <a:pt x="1722369" y="2629855"/>
                  <a:pt x="1315986" y="2625622"/>
                </a:cubicBezTo>
                <a:cubicBezTo>
                  <a:pt x="573053" y="2611864"/>
                  <a:pt x="0" y="2047714"/>
                  <a:pt x="0" y="13191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Oval 21"/>
          <p:cNvSpPr/>
          <p:nvPr/>
        </p:nvSpPr>
        <p:spPr>
          <a:xfrm>
            <a:off x="-3804" y="2072943"/>
            <a:ext cx="3068221" cy="3076811"/>
          </a:xfrm>
          <a:custGeom>
            <a:avLst/>
            <a:gdLst/>
            <a:ahLst/>
            <a:cxnLst/>
            <a:rect l="0" t="0" r="r" b="b"/>
            <a:pathLst>
              <a:path w="3068221" h="3076811">
                <a:moveTo>
                  <a:pt x="433" y="2224923"/>
                </a:moveTo>
                <a:cubicBezTo>
                  <a:pt x="1214" y="1858081"/>
                  <a:pt x="-336" y="1446108"/>
                  <a:pt x="69" y="986263"/>
                </a:cubicBezTo>
                <a:cubicBezTo>
                  <a:pt x="134943" y="653417"/>
                  <a:pt x="541115" y="22032"/>
                  <a:pt x="1474562" y="0"/>
                </a:cubicBezTo>
                <a:cubicBezTo>
                  <a:pt x="2316451" y="4116"/>
                  <a:pt x="3057015" y="668681"/>
                  <a:pt x="3068221" y="1593659"/>
                </a:cubicBezTo>
                <a:cubicBezTo>
                  <a:pt x="3053280" y="2380431"/>
                  <a:pt x="2504504" y="2903814"/>
                  <a:pt x="2053532" y="3067788"/>
                </a:cubicBezTo>
                <a:cubicBezTo>
                  <a:pt x="1591354" y="3086085"/>
                  <a:pt x="1143473" y="3070962"/>
                  <a:pt x="877863" y="3070558"/>
                </a:cubicBezTo>
                <a:cubicBezTo>
                  <a:pt x="511400" y="2928213"/>
                  <a:pt x="146732" y="2572305"/>
                  <a:pt x="433" y="22249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7" name="Oval 24"/>
          <p:cNvSpPr/>
          <p:nvPr/>
        </p:nvSpPr>
        <p:spPr>
          <a:xfrm>
            <a:off x="2810387" y="1720644"/>
            <a:ext cx="2359742" cy="2359742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Oval 22"/>
          <p:cNvSpPr/>
          <p:nvPr/>
        </p:nvSpPr>
        <p:spPr>
          <a:xfrm>
            <a:off x="4834221" y="2482644"/>
            <a:ext cx="2828156" cy="2665583"/>
          </a:xfrm>
          <a:custGeom>
            <a:avLst/>
            <a:gdLst/>
            <a:ahLst/>
            <a:cxnLst/>
            <a:rect l="0" t="0" r="r" b="b"/>
            <a:pathLst>
              <a:path w="2828156" h="2665583">
                <a:moveTo>
                  <a:pt x="0" y="1413387"/>
                </a:moveTo>
                <a:cubicBezTo>
                  <a:pt x="0" y="632795"/>
                  <a:pt x="632795" y="0"/>
                  <a:pt x="1413387" y="0"/>
                </a:cubicBezTo>
                <a:cubicBezTo>
                  <a:pt x="2193979" y="0"/>
                  <a:pt x="2838813" y="652411"/>
                  <a:pt x="2826774" y="1413387"/>
                </a:cubicBezTo>
                <a:cubicBezTo>
                  <a:pt x="2852835" y="1920363"/>
                  <a:pt x="2506995" y="2450691"/>
                  <a:pt x="2087281" y="2660855"/>
                </a:cubicBezTo>
                <a:cubicBezTo>
                  <a:pt x="1702492" y="2670994"/>
                  <a:pt x="936679" y="2661674"/>
                  <a:pt x="762512" y="2661674"/>
                </a:cubicBezTo>
                <a:cubicBezTo>
                  <a:pt x="588345" y="2610874"/>
                  <a:pt x="0" y="2193979"/>
                  <a:pt x="0" y="141338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9" name="Oval 23"/>
          <p:cNvSpPr/>
          <p:nvPr/>
        </p:nvSpPr>
        <p:spPr>
          <a:xfrm>
            <a:off x="6997297" y="1130710"/>
            <a:ext cx="2149878" cy="2294363"/>
          </a:xfrm>
          <a:custGeom>
            <a:avLst/>
            <a:gdLst/>
            <a:ahLst/>
            <a:cxnLst/>
            <a:rect l="0" t="0" r="r" b="b"/>
            <a:pathLst>
              <a:path w="2149878" h="2294363">
                <a:moveTo>
                  <a:pt x="0" y="1147110"/>
                </a:moveTo>
                <a:cubicBezTo>
                  <a:pt x="0" y="513579"/>
                  <a:pt x="513579" y="0"/>
                  <a:pt x="1147110" y="0"/>
                </a:cubicBezTo>
                <a:cubicBezTo>
                  <a:pt x="1772123" y="22530"/>
                  <a:pt x="2022193" y="392606"/>
                  <a:pt x="2149878" y="596491"/>
                </a:cubicBezTo>
                <a:cubicBezTo>
                  <a:pt x="2147388" y="908326"/>
                  <a:pt x="2147023" y="1416605"/>
                  <a:pt x="2144995" y="1705910"/>
                </a:cubicBezTo>
                <a:cubicBezTo>
                  <a:pt x="1977867" y="2020615"/>
                  <a:pt x="1606209" y="2301628"/>
                  <a:pt x="1147110" y="2294220"/>
                </a:cubicBezTo>
                <a:cubicBezTo>
                  <a:pt x="434011" y="2286812"/>
                  <a:pt x="0" y="1755241"/>
                  <a:pt x="0" y="114711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270400" y="543176"/>
            <a:ext cx="7343188" cy="801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"/>
          </p:nvPr>
        </p:nvSpPr>
        <p:spPr>
          <a:xfrm>
            <a:off x="-3173" y="2161721"/>
            <a:ext cx="2970138" cy="2984682"/>
          </a:xfrm>
          <a:custGeom>
            <a:avLst/>
            <a:gdLst/>
            <a:ahLst/>
            <a:cxnLst/>
            <a:rect l="0" t="0" r="r" b="b"/>
            <a:pathLst>
              <a:path w="2970138" h="2984682">
                <a:moveTo>
                  <a:pt x="2994" y="1884136"/>
                </a:moveTo>
                <a:cubicBezTo>
                  <a:pt x="3674" y="1578217"/>
                  <a:pt x="227" y="1426573"/>
                  <a:pt x="0" y="1151709"/>
                </a:cubicBezTo>
                <a:cubicBezTo>
                  <a:pt x="145823" y="543470"/>
                  <a:pt x="685801" y="29270"/>
                  <a:pt x="1469119" y="0"/>
                </a:cubicBezTo>
                <a:cubicBezTo>
                  <a:pt x="2271487" y="-695"/>
                  <a:pt x="2925462" y="632158"/>
                  <a:pt x="2969534" y="1503136"/>
                </a:cubicBezTo>
                <a:cubicBezTo>
                  <a:pt x="2988206" y="2078839"/>
                  <a:pt x="2574064" y="2801531"/>
                  <a:pt x="1745616" y="2984320"/>
                </a:cubicBezTo>
                <a:lnTo>
                  <a:pt x="1196704" y="2984682"/>
                </a:lnTo>
                <a:cubicBezTo>
                  <a:pt x="714236" y="2886257"/>
                  <a:pt x="209369" y="2545688"/>
                  <a:pt x="2994" y="1884136"/>
                </a:cubicBezTo>
                <a:close/>
              </a:path>
            </a:pathLst>
          </a:cu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2"/>
          </p:nvPr>
        </p:nvSpPr>
        <p:spPr>
          <a:xfrm>
            <a:off x="2898715" y="1818821"/>
            <a:ext cx="2177927" cy="2163536"/>
          </a:xfrm>
          <a:prstGeom prst="ellipse">
            <a:avLst/>
          </a:pr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3"/>
          </p:nvPr>
        </p:nvSpPr>
        <p:spPr>
          <a:xfrm>
            <a:off x="4910974" y="2569851"/>
            <a:ext cx="2672954" cy="2576489"/>
          </a:xfrm>
          <a:custGeom>
            <a:avLst/>
            <a:gdLst/>
            <a:ahLst/>
            <a:cxnLst/>
            <a:rect l="0" t="0" r="r" b="b"/>
            <a:pathLst>
              <a:path w="2672954" h="2576489">
                <a:moveTo>
                  <a:pt x="0" y="1327646"/>
                </a:moveTo>
                <a:cubicBezTo>
                  <a:pt x="0" y="594407"/>
                  <a:pt x="598361" y="0"/>
                  <a:pt x="1336477" y="0"/>
                </a:cubicBezTo>
                <a:cubicBezTo>
                  <a:pt x="2074593" y="0"/>
                  <a:pt x="2672954" y="594407"/>
                  <a:pt x="2672954" y="1327646"/>
                </a:cubicBezTo>
                <a:cubicBezTo>
                  <a:pt x="2669779" y="2048185"/>
                  <a:pt x="2178719" y="2406350"/>
                  <a:pt x="1828602" y="2569566"/>
                </a:cubicBezTo>
                <a:cubicBezTo>
                  <a:pt x="1462610" y="2580384"/>
                  <a:pt x="1109321" y="2575848"/>
                  <a:pt x="870700" y="2573649"/>
                </a:cubicBezTo>
                <a:cubicBezTo>
                  <a:pt x="486029" y="2431750"/>
                  <a:pt x="28204" y="2055037"/>
                  <a:pt x="0" y="1327646"/>
                </a:cubicBezTo>
                <a:close/>
              </a:path>
            </a:pathLst>
          </a:cu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4"/>
          </p:nvPr>
        </p:nvSpPr>
        <p:spPr>
          <a:xfrm>
            <a:off x="7084787" y="1219979"/>
            <a:ext cx="2065562" cy="2118307"/>
          </a:xfrm>
          <a:custGeom>
            <a:avLst/>
            <a:gdLst/>
            <a:ahLst/>
            <a:cxnLst/>
            <a:rect l="0" t="0" r="r" b="b"/>
            <a:pathLst>
              <a:path w="2065562" h="2118307">
                <a:moveTo>
                  <a:pt x="0" y="1059217"/>
                </a:moveTo>
                <a:cubicBezTo>
                  <a:pt x="0" y="474298"/>
                  <a:pt x="474170" y="127"/>
                  <a:pt x="1059089" y="127"/>
                </a:cubicBezTo>
                <a:cubicBezTo>
                  <a:pt x="1472669" y="-7206"/>
                  <a:pt x="1936672" y="305304"/>
                  <a:pt x="2065562" y="732644"/>
                </a:cubicBezTo>
                <a:cubicBezTo>
                  <a:pt x="2064277" y="969484"/>
                  <a:pt x="2059968" y="1142069"/>
                  <a:pt x="2064202" y="1383067"/>
                </a:cubicBezTo>
                <a:cubicBezTo>
                  <a:pt x="1954136" y="1697090"/>
                  <a:pt x="1644007" y="2118307"/>
                  <a:pt x="1059089" y="2118307"/>
                </a:cubicBezTo>
                <a:cubicBezTo>
                  <a:pt x="474170" y="2118307"/>
                  <a:pt x="0" y="1644136"/>
                  <a:pt x="0" y="1059217"/>
                </a:cubicBezTo>
                <a:close/>
              </a:path>
            </a:pathLst>
          </a:custGeom>
          <a:noFill/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400" y="543176"/>
            <a:ext cx="7343188" cy="801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>
          <a:xfrm>
            <a:off x="1270800" y="1526400"/>
            <a:ext cx="7344000" cy="3157200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-1" y="0"/>
            <a:ext cx="5130800" cy="923925"/>
          </a:xfrm>
          <a:custGeom>
            <a:avLst/>
            <a:gdLst/>
            <a:ahLst/>
            <a:cxnLst/>
            <a:rect l="0" t="0" r="r" b="b"/>
            <a:pathLst>
              <a:path w="5130800" h="923925">
                <a:moveTo>
                  <a:pt x="0" y="0"/>
                </a:moveTo>
                <a:lnTo>
                  <a:pt x="5130801" y="0"/>
                </a:lnTo>
                <a:cubicBezTo>
                  <a:pt x="4603751" y="190200"/>
                  <a:pt x="4191001" y="355001"/>
                  <a:pt x="3663951" y="894451"/>
                </a:cubicBezTo>
                <a:cubicBezTo>
                  <a:pt x="3401483" y="840776"/>
                  <a:pt x="2948518" y="793450"/>
                  <a:pt x="2514601" y="923925"/>
                </a:cubicBezTo>
                <a:cubicBezTo>
                  <a:pt x="2482851" y="602192"/>
                  <a:pt x="1905001" y="13758"/>
                  <a:pt x="1247776" y="530225"/>
                </a:cubicBezTo>
                <a:cubicBezTo>
                  <a:pt x="1085851" y="381759"/>
                  <a:pt x="631825" y="33267"/>
                  <a:pt x="0" y="1800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Right Triangle 4"/>
          <p:cNvSpPr/>
          <p:nvPr/>
        </p:nvSpPr>
        <p:spPr>
          <a:xfrm>
            <a:off x="6924186" y="-3907"/>
            <a:ext cx="2219813" cy="2078892"/>
          </a:xfrm>
          <a:custGeom>
            <a:avLst/>
            <a:gdLst/>
            <a:ahLst/>
            <a:cxnLst/>
            <a:rect l="0" t="0" r="r" b="b"/>
            <a:pathLst>
              <a:path w="2219813" h="2078892">
                <a:moveTo>
                  <a:pt x="2219813" y="0"/>
                </a:moveTo>
                <a:lnTo>
                  <a:pt x="0" y="732"/>
                </a:lnTo>
                <a:cubicBezTo>
                  <a:pt x="1368588" y="417227"/>
                  <a:pt x="1968825" y="1386172"/>
                  <a:pt x="2219813" y="2078892"/>
                </a:cubicBezTo>
                <a:lnTo>
                  <a:pt x="22198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4" name="Right Triangle 4"/>
          <p:cNvSpPr/>
          <p:nvPr/>
        </p:nvSpPr>
        <p:spPr>
          <a:xfrm rot="5400000">
            <a:off x="8484946" y="4482004"/>
            <a:ext cx="857735" cy="465261"/>
          </a:xfrm>
          <a:custGeom>
            <a:avLst/>
            <a:gdLst/>
            <a:ahLst/>
            <a:cxnLst/>
            <a:rect l="0" t="0" r="r" b="b"/>
            <a:pathLst>
              <a:path w="857735" h="465261">
                <a:moveTo>
                  <a:pt x="857732" y="2444"/>
                </a:moveTo>
                <a:lnTo>
                  <a:pt x="0" y="0"/>
                </a:lnTo>
                <a:cubicBezTo>
                  <a:pt x="425619" y="162495"/>
                  <a:pt x="654375" y="299591"/>
                  <a:pt x="857735" y="465261"/>
                </a:cubicBezTo>
                <a:cubicBezTo>
                  <a:pt x="857734" y="310989"/>
                  <a:pt x="857733" y="156716"/>
                  <a:pt x="857732" y="2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5" name="Rectangle 13"/>
          <p:cNvSpPr/>
          <p:nvPr/>
        </p:nvSpPr>
        <p:spPr>
          <a:xfrm>
            <a:off x="-1" y="2870199"/>
            <a:ext cx="949325" cy="2273300"/>
          </a:xfrm>
          <a:custGeom>
            <a:avLst/>
            <a:gdLst/>
            <a:ahLst/>
            <a:cxnLst/>
            <a:rect l="0" t="0" r="r" b="b"/>
            <a:pathLst>
              <a:path w="949325" h="2273300">
                <a:moveTo>
                  <a:pt x="0" y="0"/>
                </a:moveTo>
                <a:cubicBezTo>
                  <a:pt x="164042" y="47625"/>
                  <a:pt x="340783" y="47625"/>
                  <a:pt x="530225" y="9525"/>
                </a:cubicBezTo>
                <a:cubicBezTo>
                  <a:pt x="333375" y="697442"/>
                  <a:pt x="473075" y="1658408"/>
                  <a:pt x="949325" y="2273300"/>
                </a:cubicBezTo>
                <a:lnTo>
                  <a:pt x="0" y="2273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46896" y="1908439"/>
            <a:ext cx="6838694" cy="2061942"/>
          </a:xfrm>
          <a:prstGeom prst="rect">
            <a:avLst/>
          </a:prstGeom>
        </p:spPr>
        <p:txBody>
          <a:bodyPr vert="horz" rtlCol="0" anchor="b"/>
          <a:lstStyle>
            <a:lvl1pPr lvl="0" algn="r">
              <a:lnSpc>
                <a:spcPct val="85000"/>
              </a:lnSpc>
              <a:spcBef>
                <a:spcPts val="0"/>
              </a:spcBef>
              <a:defRPr lang="en-US" sz="5100" b="1" i="0" cap="none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580966" y="3986354"/>
            <a:ext cx="5892596" cy="690421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r">
              <a:lnSpc>
                <a:spcPct val="100000"/>
              </a:lnSpc>
              <a:buNone/>
              <a:defRPr lang="en-US" sz="1900" i="0" spc="150" dirty="0">
                <a:solidFill>
                  <a:schemeClr val="tx2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96429" y="0"/>
            <a:ext cx="11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5225" y="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377514" y="0"/>
            <a:ext cx="11189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400" y="543176"/>
            <a:ext cx="7343188" cy="801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>
          <a:xfrm>
            <a:off x="1258888" y="1514474"/>
            <a:ext cx="3546792" cy="3162301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9"/>
          <p:cNvSpPr>
            <a:spLocks noGrp="1"/>
          </p:cNvSpPr>
          <p:nvPr>
            <p:ph idx="2"/>
          </p:nvPr>
        </p:nvSpPr>
        <p:spPr>
          <a:xfrm>
            <a:off x="5068571" y="1514474"/>
            <a:ext cx="3546792" cy="3162301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400" y="543176"/>
            <a:ext cx="7343188" cy="801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887" y="1522729"/>
            <a:ext cx="3544886" cy="488513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marL="0" lvl="0" indent="0">
              <a:lnSpc>
                <a:spcPct val="80000"/>
              </a:lnSpc>
              <a:buNone/>
              <a:defRPr lang="en-US" sz="2000" i="0" cap="none" spc="100" dirty="0">
                <a:solidFill>
                  <a:schemeClr val="tx2"/>
                </a:solidFill>
                <a:latin typeface="+mj-lt"/>
              </a:defRPr>
            </a:lvl1pPr>
            <a:lvl2pPr marL="457200" lvl="1" indent="0">
              <a:buNone/>
              <a:defRPr lang="en-US" sz="2000" b="1" dirty="0">
                <a:latin typeface="Source Sans Pro"/>
              </a:defRPr>
            </a:lvl2pPr>
            <a:lvl3pPr marL="914400" lvl="2" indent="0">
              <a:buNone/>
              <a:defRPr lang="en-US" sz="1800" b="1" dirty="0">
                <a:latin typeface="Source Sans Pro"/>
              </a:defRPr>
            </a:lvl3pPr>
            <a:lvl4pPr marL="1371600" lvl="3" indent="0">
              <a:buNone/>
              <a:defRPr lang="en-US" sz="1600" b="1" dirty="0">
                <a:latin typeface="Source Sans Pro"/>
              </a:defRPr>
            </a:lvl4pPr>
            <a:lvl5pPr marL="1828800" lvl="4" indent="0">
              <a:buNone/>
              <a:defRPr lang="en-US" sz="1600" b="1" dirty="0">
                <a:latin typeface="Source Sans Pro"/>
              </a:defRPr>
            </a:lvl5pPr>
            <a:lvl6pPr marL="2286000" lvl="5" indent="0">
              <a:buNone/>
              <a:defRPr lang="en-US" sz="1600" b="1" dirty="0">
                <a:latin typeface="Source Sans Pro"/>
              </a:defRPr>
            </a:lvl6pPr>
            <a:lvl7pPr marL="2743200" lvl="6" indent="0">
              <a:buNone/>
              <a:defRPr lang="en-US" sz="1600" b="1" dirty="0">
                <a:latin typeface="Source Sans Pro"/>
              </a:defRPr>
            </a:lvl7pPr>
            <a:lvl8pPr marL="3200400" lvl="7" indent="0">
              <a:buNone/>
              <a:defRPr lang="en-US" sz="1600" b="1" dirty="0">
                <a:latin typeface="Source Sans Pro"/>
              </a:defRPr>
            </a:lvl8pPr>
            <a:lvl9pPr marL="3657600" lvl="8" indent="0">
              <a:buNone/>
              <a:defRPr lang="en-US" sz="1600" b="1" dirty="0">
                <a:latin typeface="Source Sans Pr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9"/>
          <p:cNvSpPr>
            <a:spLocks noGrp="1"/>
          </p:cNvSpPr>
          <p:nvPr>
            <p:ph idx="2"/>
          </p:nvPr>
        </p:nvSpPr>
        <p:spPr>
          <a:xfrm>
            <a:off x="1258887" y="2103119"/>
            <a:ext cx="3544886" cy="2577738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3"/>
          </p:nvPr>
        </p:nvSpPr>
        <p:spPr>
          <a:xfrm>
            <a:off x="5070476" y="1522729"/>
            <a:ext cx="3544886" cy="488513"/>
          </a:xfrm>
          <a:prstGeom prst="rect">
            <a:avLst/>
          </a:prstGeom>
        </p:spPr>
        <p:txBody>
          <a:bodyPr vert="horz" rtlCol="0" anchor="b">
            <a:noAutofit/>
          </a:bodyPr>
          <a:lstStyle>
            <a:lvl1pPr marL="0" lvl="0" indent="0">
              <a:lnSpc>
                <a:spcPct val="80000"/>
              </a:lnSpc>
              <a:buNone/>
              <a:defRPr lang="en-US" sz="2000" i="0" cap="none" spc="100" dirty="0">
                <a:solidFill>
                  <a:schemeClr val="tx2"/>
                </a:solidFill>
                <a:latin typeface="+mj-lt"/>
              </a:defRPr>
            </a:lvl1pPr>
            <a:lvl2pPr marL="457200" lvl="1" indent="0">
              <a:buNone/>
              <a:defRPr lang="en-US" sz="2000" b="1" dirty="0">
                <a:latin typeface="Source Sans Pro"/>
              </a:defRPr>
            </a:lvl2pPr>
            <a:lvl3pPr marL="914400" lvl="2" indent="0">
              <a:buNone/>
              <a:defRPr lang="en-US" sz="1800" b="1" dirty="0">
                <a:latin typeface="Source Sans Pro"/>
              </a:defRPr>
            </a:lvl3pPr>
            <a:lvl4pPr marL="1371600" lvl="3" indent="0">
              <a:buNone/>
              <a:defRPr lang="en-US" sz="1600" b="1" dirty="0">
                <a:latin typeface="Source Sans Pro"/>
              </a:defRPr>
            </a:lvl4pPr>
            <a:lvl5pPr marL="1828800" lvl="4" indent="0">
              <a:buNone/>
              <a:defRPr lang="en-US" sz="1600" b="1" dirty="0">
                <a:latin typeface="Source Sans Pro"/>
              </a:defRPr>
            </a:lvl5pPr>
            <a:lvl6pPr marL="2286000" lvl="5" indent="0">
              <a:buNone/>
              <a:defRPr lang="en-US" sz="1600" b="1" dirty="0">
                <a:latin typeface="Source Sans Pro"/>
              </a:defRPr>
            </a:lvl6pPr>
            <a:lvl7pPr marL="2743200" lvl="6" indent="0">
              <a:buNone/>
              <a:defRPr lang="en-US" sz="1600" b="1" dirty="0">
                <a:latin typeface="Source Sans Pro"/>
              </a:defRPr>
            </a:lvl7pPr>
            <a:lvl8pPr marL="3200400" lvl="7" indent="0">
              <a:buNone/>
              <a:defRPr lang="en-US" sz="1600" b="1" dirty="0">
                <a:latin typeface="Source Sans Pro"/>
              </a:defRPr>
            </a:lvl8pPr>
            <a:lvl9pPr marL="3657600" lvl="8" indent="0">
              <a:buNone/>
              <a:defRPr lang="en-US" sz="1600" b="1" dirty="0">
                <a:latin typeface="Source Sans Pro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9"/>
          <p:cNvSpPr>
            <a:spLocks noGrp="1"/>
          </p:cNvSpPr>
          <p:nvPr>
            <p:ph idx="4"/>
          </p:nvPr>
        </p:nvSpPr>
        <p:spPr>
          <a:xfrm>
            <a:off x="5070476" y="2103119"/>
            <a:ext cx="3544886" cy="2577738"/>
          </a:xfr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400" y="543176"/>
            <a:ext cx="7343188" cy="801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0400" y="543176"/>
            <a:ext cx="3178696" cy="801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9709" y="543176"/>
            <a:ext cx="3951981" cy="4132341"/>
          </a:xfrm>
        </p:spPr>
        <p:txBody>
          <a:bodyPr vert="horz" rtlCol="0" anchor="t">
            <a:normAutofit/>
          </a:bodyPr>
          <a:lstStyle>
            <a:lvl1pPr marL="0" lvl="0">
              <a:lnSpc>
                <a:spcPct val="100000"/>
              </a:lnSpc>
              <a:buNone/>
              <a:defRPr lang="en-US" i="1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-light"/>
              </a:defRPr>
            </a:lvl1pPr>
            <a:lvl2pPr lvl="1">
              <a:lnSpc>
                <a:spcPct val="129000"/>
              </a:lnSpc>
              <a:defRPr lang="en-US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  <a:lvl6pPr lvl="5">
              <a:lnSpc>
                <a:spcPts val="1200"/>
              </a:lnSpc>
              <a:buFont typeface="Arial"/>
              <a:buChar char="»"/>
              <a:defRPr lang="en-US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6pPr>
            <a:lvl7pPr lvl="6">
              <a:lnSpc>
                <a:spcPts val="1200"/>
              </a:lnSpc>
              <a:buFont typeface="Arial"/>
              <a:buChar char="»"/>
              <a:defRPr lang="en-US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7pPr>
            <a:lvl8pPr lvl="7">
              <a:lnSpc>
                <a:spcPts val="1200"/>
              </a:lnSpc>
              <a:buFont typeface="Arial"/>
              <a:buChar char="»"/>
              <a:defRPr lang="en-US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8pPr>
            <a:lvl9pPr lvl="8">
              <a:lnSpc>
                <a:spcPts val="1200"/>
              </a:lnSpc>
              <a:buFont typeface="Arial"/>
              <a:buChar char="»"/>
              <a:defRPr lang="en-US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2"/>
          </p:nvPr>
        </p:nvSpPr>
        <p:spPr>
          <a:xfrm>
            <a:off x="1259841" y="1514476"/>
            <a:ext cx="3189256" cy="316229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  <a:lvl2pPr lvl="1">
              <a:lnSpc>
                <a:spcPct val="100000"/>
              </a:lnSpc>
              <a:buNone/>
            </a:lvl2pPr>
            <a:lvl3pPr lvl="2">
              <a:lnSpc>
                <a:spcPct val="100000"/>
              </a:lnSpc>
              <a:buNone/>
            </a:lvl3pPr>
            <a:lvl4pPr lvl="3">
              <a:lnSpc>
                <a:spcPct val="100000"/>
              </a:lnSpc>
              <a:buNone/>
            </a:lvl4pPr>
            <a:lvl5pPr lvl="4">
              <a:lnSpc>
                <a:spcPct val="100000"/>
              </a:lnSpc>
              <a:buFont typeface="Arial"/>
              <a:buNone/>
            </a:lvl5pPr>
            <a:lvl6pPr lvl="5">
              <a:lnSpc>
                <a:spcPct val="100000"/>
              </a:lnSpc>
              <a:buFont typeface="Arial"/>
              <a:buNone/>
            </a:lvl6pPr>
            <a:lvl7pPr lvl="6">
              <a:lnSpc>
                <a:spcPct val="100000"/>
              </a:lnSpc>
              <a:buFont typeface="Arial"/>
              <a:buNone/>
            </a:lvl7pPr>
            <a:lvl8pPr lvl="7">
              <a:lnSpc>
                <a:spcPct val="100000"/>
              </a:lnSpc>
              <a:buFont typeface="Arial"/>
              <a:buNone/>
            </a:lvl8pPr>
            <a:lvl9pPr lvl="8">
              <a:lnSpc>
                <a:spcPct val="100000"/>
              </a:lnSpc>
              <a:buFont typeface="Arial"/>
              <a:buNone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  <p:custDataLst>
      <p:tags r:id="rId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7"/>
          <p:cNvSpPr/>
          <p:nvPr/>
        </p:nvSpPr>
        <p:spPr>
          <a:xfrm>
            <a:off x="4660727" y="790490"/>
            <a:ext cx="4488427" cy="4358162"/>
          </a:xfrm>
          <a:custGeom>
            <a:avLst/>
            <a:gdLst/>
            <a:ahLst/>
            <a:cxnLst/>
            <a:rect l="0" t="0" r="r" b="b"/>
            <a:pathLst>
              <a:path w="4488427" h="4358162">
                <a:moveTo>
                  <a:pt x="0" y="2443121"/>
                </a:moveTo>
                <a:cubicBezTo>
                  <a:pt x="501" y="1031001"/>
                  <a:pt x="1199666" y="-18336"/>
                  <a:pt x="2433354" y="242"/>
                </a:cubicBezTo>
                <a:cubicBezTo>
                  <a:pt x="3667042" y="18820"/>
                  <a:pt x="4324591" y="842224"/>
                  <a:pt x="4487476" y="1106790"/>
                </a:cubicBezTo>
                <a:cubicBezTo>
                  <a:pt x="4489192" y="2044988"/>
                  <a:pt x="4488936" y="3101263"/>
                  <a:pt x="4483787" y="3788893"/>
                </a:cubicBezTo>
                <a:cubicBezTo>
                  <a:pt x="4270975" y="4105787"/>
                  <a:pt x="4118106" y="4227512"/>
                  <a:pt x="3966261" y="4354987"/>
                </a:cubicBezTo>
                <a:lnTo>
                  <a:pt x="925400" y="4358162"/>
                </a:lnTo>
                <a:cubicBezTo>
                  <a:pt x="683333" y="4133893"/>
                  <a:pt x="21375" y="3632416"/>
                  <a:pt x="0" y="24431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3" name="Oval 8"/>
          <p:cNvSpPr/>
          <p:nvPr/>
        </p:nvSpPr>
        <p:spPr>
          <a:xfrm>
            <a:off x="4829709" y="963386"/>
            <a:ext cx="4320640" cy="4184906"/>
          </a:xfrm>
          <a:custGeom>
            <a:avLst/>
            <a:gdLst/>
            <a:ahLst/>
            <a:cxnLst/>
            <a:rect l="0" t="0" r="r" b="b"/>
            <a:pathLst>
              <a:path w="4320640" h="4184906">
                <a:moveTo>
                  <a:pt x="587" y="2261175"/>
                </a:moveTo>
                <a:cubicBezTo>
                  <a:pt x="-4084" y="1204916"/>
                  <a:pt x="816406" y="9829"/>
                  <a:pt x="2275779" y="0"/>
                </a:cubicBezTo>
                <a:cubicBezTo>
                  <a:pt x="3516077" y="9221"/>
                  <a:pt x="4157361" y="902462"/>
                  <a:pt x="4318175" y="1268752"/>
                </a:cubicBezTo>
                <a:cubicBezTo>
                  <a:pt x="4321890" y="1800260"/>
                  <a:pt x="4321006" y="2721331"/>
                  <a:pt x="4318173" y="3282219"/>
                </a:cubicBezTo>
                <a:cubicBezTo>
                  <a:pt x="4005261" y="3816719"/>
                  <a:pt x="3828402" y="3941331"/>
                  <a:pt x="3521159" y="4182026"/>
                </a:cubicBezTo>
                <a:lnTo>
                  <a:pt x="1046506" y="4184906"/>
                </a:lnTo>
                <a:cubicBezTo>
                  <a:pt x="643089" y="3987940"/>
                  <a:pt x="-22554" y="3223040"/>
                  <a:pt x="587" y="226117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1270400" y="543176"/>
            <a:ext cx="3178696" cy="801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idx="1"/>
          </p:nvPr>
        </p:nvSpPr>
        <p:spPr>
          <a:xfrm>
            <a:off x="4912059" y="1050442"/>
            <a:ext cx="4234207" cy="4096233"/>
          </a:xfrm>
          <a:custGeom>
            <a:avLst/>
            <a:gdLst/>
            <a:ahLst/>
            <a:cxnLst/>
            <a:rect l="0" t="0" r="r" b="b"/>
            <a:pathLst>
              <a:path w="4234207" h="4096233">
                <a:moveTo>
                  <a:pt x="118" y="2189404"/>
                </a:moveTo>
                <a:cubicBezTo>
                  <a:pt x="-11297" y="1161153"/>
                  <a:pt x="808485" y="3175"/>
                  <a:pt x="2188600" y="0"/>
                </a:cubicBezTo>
                <a:cubicBezTo>
                  <a:pt x="3493978" y="14592"/>
                  <a:pt x="4067217" y="965907"/>
                  <a:pt x="4231939" y="1400658"/>
                </a:cubicBezTo>
                <a:cubicBezTo>
                  <a:pt x="4234736" y="1851284"/>
                  <a:pt x="4231864" y="2493146"/>
                  <a:pt x="4234208" y="2989504"/>
                </a:cubicBezTo>
                <a:cubicBezTo>
                  <a:pt x="3998426" y="3536662"/>
                  <a:pt x="3632545" y="3880557"/>
                  <a:pt x="3264925" y="4096233"/>
                </a:cubicBezTo>
                <a:lnTo>
                  <a:pt x="1114090" y="4093058"/>
                </a:lnTo>
                <a:cubicBezTo>
                  <a:pt x="679493" y="3845632"/>
                  <a:pt x="8358" y="3224005"/>
                  <a:pt x="118" y="2189404"/>
                </a:cubicBezTo>
                <a:close/>
              </a:path>
            </a:pathLst>
          </a:custGeom>
          <a:noFill/>
        </p:spPr>
        <p:txBody>
          <a:bodyPr vert="horz" rtlCol="0"/>
          <a:lstStyle/>
          <a:p>
            <a:r>
              <a:rPr lang="en-US" dirty="0"/>
              <a:t>Picture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type="body" idx="2"/>
          </p:nvPr>
        </p:nvSpPr>
        <p:spPr>
          <a:xfrm>
            <a:off x="1259841" y="1514476"/>
            <a:ext cx="3189256" cy="3162299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>
              <a:lnSpc>
                <a:spcPct val="100000"/>
              </a:lnSpc>
              <a:buNone/>
            </a:lvl1pPr>
            <a:lvl2pPr lvl="1">
              <a:lnSpc>
                <a:spcPct val="100000"/>
              </a:lnSpc>
              <a:buNone/>
            </a:lvl2pPr>
            <a:lvl3pPr lvl="2">
              <a:lnSpc>
                <a:spcPct val="100000"/>
              </a:lnSpc>
              <a:buNone/>
            </a:lvl3pPr>
            <a:lvl4pPr lvl="3">
              <a:lnSpc>
                <a:spcPct val="100000"/>
              </a:lnSpc>
              <a:buNone/>
            </a:lvl4pPr>
            <a:lvl5pPr lvl="4">
              <a:lnSpc>
                <a:spcPct val="100000"/>
              </a:lnSpc>
              <a:buFont typeface="Arial"/>
              <a:buNone/>
            </a:lvl5pPr>
            <a:lvl6pPr lvl="5">
              <a:lnSpc>
                <a:spcPct val="100000"/>
              </a:lnSpc>
              <a:buFont typeface="Arial"/>
              <a:buNone/>
            </a:lvl6pPr>
            <a:lvl7pPr lvl="6">
              <a:lnSpc>
                <a:spcPct val="100000"/>
              </a:lnSpc>
              <a:buFont typeface="Arial"/>
              <a:buNone/>
            </a:lvl7pPr>
            <a:lvl8pPr lvl="7">
              <a:lnSpc>
                <a:spcPct val="100000"/>
              </a:lnSpc>
              <a:buFont typeface="Arial"/>
              <a:buNone/>
            </a:lvl8pPr>
            <a:lvl9pPr lvl="8">
              <a:lnSpc>
                <a:spcPct val="100000"/>
              </a:lnSpc>
              <a:buFont typeface="Arial"/>
              <a:buNone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/>
          <p:cNvSpPr/>
          <p:nvPr/>
        </p:nvSpPr>
        <p:spPr>
          <a:xfrm>
            <a:off x="-6177" y="395701"/>
            <a:ext cx="1093154" cy="1592537"/>
          </a:xfrm>
          <a:custGeom>
            <a:avLst/>
            <a:gdLst/>
            <a:ahLst/>
            <a:cxnLst/>
            <a:rect l="0" t="0" r="r" b="b"/>
            <a:pathLst>
              <a:path w="1093154" h="1592537">
                <a:moveTo>
                  <a:pt x="1093147" y="795857"/>
                </a:moveTo>
                <a:cubicBezTo>
                  <a:pt x="1095552" y="1360293"/>
                  <a:pt x="485789" y="1757010"/>
                  <a:pt x="3002" y="1525173"/>
                </a:cubicBezTo>
                <a:cubicBezTo>
                  <a:pt x="-4282" y="1262333"/>
                  <a:pt x="3656" y="274409"/>
                  <a:pt x="6177" y="52533"/>
                </a:cubicBezTo>
                <a:cubicBezTo>
                  <a:pt x="570455" y="-152628"/>
                  <a:pt x="1090924" y="274081"/>
                  <a:pt x="1093147" y="7958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3" name="Oval 9"/>
          <p:cNvSpPr/>
          <p:nvPr/>
        </p:nvSpPr>
        <p:spPr>
          <a:xfrm>
            <a:off x="642728" y="-4167"/>
            <a:ext cx="1114287" cy="594719"/>
          </a:xfrm>
          <a:custGeom>
            <a:avLst/>
            <a:gdLst/>
            <a:ahLst/>
            <a:cxnLst/>
            <a:rect l="0" t="0" r="r" b="b"/>
            <a:pathLst>
              <a:path w="1114287" h="594719">
                <a:moveTo>
                  <a:pt x="559010" y="594719"/>
                </a:moveTo>
                <a:cubicBezTo>
                  <a:pt x="373802" y="594719"/>
                  <a:pt x="-30217" y="435968"/>
                  <a:pt x="1797" y="4168"/>
                </a:cubicBezTo>
                <a:cubicBezTo>
                  <a:pt x="187005" y="-1388"/>
                  <a:pt x="927308" y="-1389"/>
                  <a:pt x="1113046" y="4167"/>
                </a:cubicBezTo>
                <a:cubicBezTo>
                  <a:pt x="1139240" y="451842"/>
                  <a:pt x="744218" y="589163"/>
                  <a:pt x="559010" y="5947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77514" y="0"/>
            <a:ext cx="11189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5225" y="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96429" y="0"/>
            <a:ext cx="11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270400" y="543176"/>
            <a:ext cx="7343188" cy="801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1269998" y="1524715"/>
            <a:ext cx="7343588" cy="315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80000"/>
        </a:lnSpc>
        <a:spcBef>
          <a:spcPct val="0"/>
        </a:spcBef>
        <a:buNone/>
        <a:defRPr lang="en-US" sz="2800" b="1" i="0" cap="none" spc="150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tx2">
            <a:lumMod val="90000"/>
            <a:lumOff val="10000"/>
          </a:schemeClr>
        </a:buClr>
        <a:buFont typeface="Lucida Grande"/>
        <a:buChar char="&gt;"/>
        <a:defRPr lang="en-US" sz="1800" i="0" dirty="0">
          <a:solidFill>
            <a:schemeClr val="tx2"/>
          </a:solidFill>
          <a:latin typeface="+mn-lt"/>
        </a:defRPr>
      </a:lvl1pPr>
      <a:lvl2pPr marL="742950" lvl="1" indent="-285750" algn="l" rtl="0">
        <a:spcBef>
          <a:spcPct val="20000"/>
        </a:spcBef>
        <a:buClr>
          <a:schemeClr val="tx2">
            <a:lumMod val="90000"/>
            <a:lumOff val="10000"/>
          </a:schemeClr>
        </a:buClr>
        <a:buFont typeface="Lucida Grande"/>
        <a:buChar char="-"/>
        <a:defRPr lang="en-US" sz="1600" i="1" dirty="0">
          <a:solidFill>
            <a:schemeClr val="tx2"/>
          </a:solidFill>
          <a:latin typeface="+mn-lt"/>
        </a:defRPr>
      </a:lvl2pPr>
      <a:lvl3pPr marL="1143000" lvl="2" indent="-228600" algn="l" rtl="0">
        <a:spcBef>
          <a:spcPct val="20000"/>
        </a:spcBef>
        <a:buClr>
          <a:schemeClr val="tx2">
            <a:lumMod val="90000"/>
            <a:lumOff val="10000"/>
          </a:schemeClr>
        </a:buClr>
        <a:buFont typeface="Lucida Grande"/>
        <a:buChar char="&gt;"/>
        <a:defRPr lang="en-US" sz="1400" i="0" dirty="0">
          <a:solidFill>
            <a:schemeClr val="tx2"/>
          </a:solidFill>
          <a:latin typeface="+mn-lt"/>
        </a:defRPr>
      </a:lvl3pPr>
      <a:lvl4pPr marL="1600200" lvl="3" indent="-228600" algn="l" rtl="0">
        <a:spcBef>
          <a:spcPct val="20000"/>
        </a:spcBef>
        <a:buClr>
          <a:schemeClr val="tx2">
            <a:lumMod val="90000"/>
            <a:lumOff val="10000"/>
          </a:schemeClr>
        </a:buClr>
        <a:buFont typeface="Lucida Grande"/>
        <a:buChar char="-"/>
        <a:defRPr lang="en-US" sz="1200" i="1" dirty="0">
          <a:solidFill>
            <a:schemeClr val="tx2"/>
          </a:solidFill>
          <a:latin typeface="+mn-lt"/>
        </a:defRPr>
      </a:lvl4pPr>
      <a:lvl5pPr marL="2057400" lvl="4" indent="-228600" algn="l" rtl="0">
        <a:spcBef>
          <a:spcPct val="20000"/>
        </a:spcBef>
        <a:buClr>
          <a:schemeClr val="tx2">
            <a:lumMod val="90000"/>
            <a:lumOff val="10000"/>
          </a:schemeClr>
        </a:buClr>
        <a:buFont typeface="Lucida Grande"/>
        <a:buChar char="&gt;"/>
        <a:defRPr lang="en-US" sz="1000" i="0" dirty="0">
          <a:solidFill>
            <a:schemeClr val="tx2"/>
          </a:solidFill>
          <a:latin typeface="+mn-lt"/>
        </a:defRPr>
      </a:lvl5pPr>
      <a:lvl6pPr marL="2514600" lvl="5" indent="-228600" algn="l" rtl="0">
        <a:spcBef>
          <a:spcPct val="20000"/>
        </a:spcBef>
        <a:buClr>
          <a:schemeClr val="tx2">
            <a:lumMod val="90000"/>
            <a:lumOff val="10000"/>
          </a:schemeClr>
        </a:buClr>
        <a:buFont typeface="Lucida Grande"/>
        <a:buChar char="&gt;"/>
        <a:defRPr lang="en-US" sz="1000" i="0" dirty="0">
          <a:solidFill>
            <a:schemeClr val="tx2"/>
          </a:solidFill>
          <a:latin typeface="+mn-lt"/>
        </a:defRPr>
      </a:lvl6pPr>
      <a:lvl7pPr marL="2971800" lvl="6" indent="-228600" algn="l" rtl="0">
        <a:spcBef>
          <a:spcPct val="20000"/>
        </a:spcBef>
        <a:buClr>
          <a:schemeClr val="tx2">
            <a:lumMod val="90000"/>
            <a:lumOff val="10000"/>
          </a:schemeClr>
        </a:buClr>
        <a:buFont typeface="Lucida Grande"/>
        <a:buChar char="&gt;"/>
        <a:defRPr lang="en-US" sz="1000" i="0" dirty="0">
          <a:solidFill>
            <a:schemeClr val="tx2"/>
          </a:solidFill>
          <a:latin typeface="+mn-lt"/>
        </a:defRPr>
      </a:lvl7pPr>
      <a:lvl8pPr marL="3429000" lvl="7" indent="-228600" algn="l" rtl="0">
        <a:spcBef>
          <a:spcPct val="20000"/>
        </a:spcBef>
        <a:buClr>
          <a:schemeClr val="tx2">
            <a:lumMod val="90000"/>
            <a:lumOff val="10000"/>
          </a:schemeClr>
        </a:buClr>
        <a:buFont typeface="Lucida Grande"/>
        <a:buChar char="&gt;"/>
        <a:defRPr lang="en-US" sz="1000" i="0" dirty="0">
          <a:solidFill>
            <a:schemeClr val="tx2"/>
          </a:solidFill>
          <a:latin typeface="+mn-lt"/>
        </a:defRPr>
      </a:lvl8pPr>
      <a:lvl9pPr marL="3886200" lvl="8" indent="-228600" algn="l" rtl="0">
        <a:spcBef>
          <a:spcPct val="20000"/>
        </a:spcBef>
        <a:buClr>
          <a:schemeClr val="tx2">
            <a:lumMod val="90000"/>
            <a:lumOff val="10000"/>
          </a:schemeClr>
        </a:buClr>
        <a:buFont typeface="Lucida Grande"/>
        <a:buChar char="&gt;"/>
        <a:defRPr lang="en-US" sz="1000" i="0" dirty="0">
          <a:solidFill>
            <a:schemeClr val="tx2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0" y="1428750"/>
            <a:ext cx="8678369" cy="1563092"/>
          </a:xfrm>
        </p:spPr>
        <p:txBody>
          <a:bodyPr vert="horz" rtlCol="0"/>
          <a:lstStyle/>
          <a:p>
            <a:r>
              <a:rPr lang="en-US" sz="4400" dirty="0"/>
              <a:t>             Malware Propagation</a:t>
            </a:r>
          </a:p>
          <a:p>
            <a:r>
              <a:rPr lang="en-US" sz="4400" dirty="0"/>
              <a:t>               in </a:t>
            </a:r>
            <a:r>
              <a:rPr lang="en-US" sz="4400" dirty="0" smtClean="0"/>
              <a:t>Large Scale Networks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>
          <a:xfrm>
            <a:off x="1295400" y="1657350"/>
            <a:ext cx="7344000" cy="2583180"/>
          </a:xfrm>
        </p:spPr>
        <p:txBody>
          <a:bodyPr vert="horz" rtlCol="0"/>
          <a:lstStyle/>
          <a:p>
            <a:pPr marL="0" indent="0">
              <a:buNone/>
            </a:pPr>
            <a:r>
              <a:rPr lang="en-US" dirty="0">
                <a:latin typeface="Source Sans Pro"/>
              </a:rPr>
              <a:t>In our  analysis, we </a:t>
            </a:r>
            <a:r>
              <a:rPr lang="en-US" dirty="0" smtClean="0">
                <a:latin typeface="Source Sans Pro"/>
              </a:rPr>
              <a:t>will illustrate </a:t>
            </a:r>
            <a:r>
              <a:rPr lang="en-US" dirty="0">
                <a:latin typeface="Source Sans Pro"/>
              </a:rPr>
              <a:t>that the distribution of a given malware follows </a:t>
            </a:r>
            <a:r>
              <a:rPr lang="en-US" b="1" dirty="0">
                <a:latin typeface="Source Sans Pro"/>
              </a:rPr>
              <a:t>an exponential distribution </a:t>
            </a:r>
            <a:r>
              <a:rPr lang="en-US" dirty="0">
                <a:latin typeface="Source Sans Pro"/>
              </a:rPr>
              <a:t>at its </a:t>
            </a:r>
            <a:r>
              <a:rPr lang="en-US" b="1" dirty="0">
                <a:latin typeface="Source Sans Pro"/>
              </a:rPr>
              <a:t>early stage</a:t>
            </a:r>
            <a:r>
              <a:rPr lang="en-US" dirty="0">
                <a:latin typeface="Source Sans Pro"/>
              </a:rPr>
              <a:t>, and obeys a </a:t>
            </a:r>
            <a:r>
              <a:rPr lang="en-US" b="1" dirty="0">
                <a:latin typeface="Source Sans Pro"/>
              </a:rPr>
              <a:t>power law distribution </a:t>
            </a:r>
            <a:r>
              <a:rPr lang="en-US" dirty="0">
                <a:latin typeface="Source Sans Pro"/>
              </a:rPr>
              <a:t>with a short exponential tail at its late stage, and finally </a:t>
            </a:r>
            <a:r>
              <a:rPr lang="en-US" b="1" dirty="0" smtClean="0">
                <a:latin typeface="Source Sans Pro"/>
              </a:rPr>
              <a:t>converges</a:t>
            </a:r>
            <a:r>
              <a:rPr lang="en-US" dirty="0" smtClean="0">
                <a:latin typeface="Source Sans Pro"/>
              </a:rPr>
              <a:t>.  </a:t>
            </a:r>
          </a:p>
          <a:p>
            <a:pPr marL="0" indent="0">
              <a:buNone/>
            </a:pPr>
            <a:endParaRPr lang="en-US" dirty="0" smtClean="0">
              <a:latin typeface="Source Sans Pro"/>
            </a:endParaRPr>
          </a:p>
          <a:p>
            <a:pPr marL="0" indent="0">
              <a:buNone/>
            </a:pPr>
            <a:r>
              <a:rPr lang="en-US" dirty="0" smtClean="0">
                <a:latin typeface="Source Sans Pro"/>
              </a:rPr>
              <a:t>If in any way IDS detects malware , then we alert you with the hash value of that file i.e. . </a:t>
            </a:r>
            <a:r>
              <a:rPr lang="en-US" b="1" dirty="0" smtClean="0">
                <a:latin typeface="Source Sans Pro"/>
              </a:rPr>
              <a:t>Integrity verification</a:t>
            </a:r>
            <a:r>
              <a:rPr lang="en-US" dirty="0" smtClean="0">
                <a:latin typeface="Source Sans Pro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26" name="Picture 2" descr="C:\Users\Aditya\Desktop\ddos-attack-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733550"/>
            <a:ext cx="4438650" cy="30060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pPr marL="0" indent="0">
              <a:buNone/>
            </a:pPr>
            <a:r>
              <a:rPr lang="en-US" b="1" dirty="0">
                <a:latin typeface="Source Sans Pro"/>
              </a:rPr>
              <a:t>Minimum Hardware Requirements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System               : Pentium IV 2.4 GHz. 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Hard Disk           : 40 GB. 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Floppy Drive      : 1.44 Mb. 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Monitor              : 15 VGA Colour.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 Mouse               : Logitech.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 Ram                   : 512 Mb.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System Requirements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pPr marL="0" indent="0">
              <a:buNone/>
            </a:pPr>
            <a:r>
              <a:rPr lang="en-US" b="1" dirty="0">
                <a:latin typeface="Source Sans Pro"/>
              </a:rPr>
              <a:t>Minimum Software Requirements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Operating system : Windows XP/7.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 Coding Language: </a:t>
            </a:r>
            <a:r>
              <a:rPr lang="en-US" dirty="0" smtClean="0">
                <a:latin typeface="Source Sans Pro"/>
              </a:rPr>
              <a:t>JAVA/J2SE</a:t>
            </a:r>
            <a:endParaRPr lang="en-US" dirty="0">
              <a:latin typeface="Source Sans Pro"/>
            </a:endParaRP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 IDE:Netbeans 7.4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 Database:MYSQL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4876800" cy="80153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47750"/>
            <a:ext cx="7776600" cy="40957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dirty="0" smtClean="0"/>
              <a:t> G. Gu, P. A. Porras, V. Yegneswaran, M. W. Fong, and W. Lee,</a:t>
            </a:r>
          </a:p>
          <a:p>
            <a:r>
              <a:rPr lang="en-IN" dirty="0" smtClean="0"/>
              <a:t>“Bothunter: Detecting malware infection through ids-driven dialog correlation.”</a:t>
            </a:r>
          </a:p>
          <a:p>
            <a:pPr>
              <a:buNone/>
            </a:pPr>
            <a:r>
              <a:rPr lang="en-IN" i="1" dirty="0" smtClean="0"/>
              <a:t>          Usenix Security, vol. 7, pp. 1–16, 2007.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Y. Zhou and X. Jiang, “Dissecting android malware: Characterization</a:t>
            </a:r>
          </a:p>
          <a:p>
            <a:r>
              <a:rPr lang="en-IN" dirty="0" smtClean="0"/>
              <a:t>and evolution,” </a:t>
            </a:r>
            <a:r>
              <a:rPr lang="en-IN" i="1" dirty="0" smtClean="0"/>
              <a:t>IEEE Symposium on Security and Privacy, pp. 95–109,</a:t>
            </a:r>
          </a:p>
          <a:p>
            <a:pPr>
              <a:buNone/>
            </a:pPr>
            <a:r>
              <a:rPr lang="en-IN" dirty="0" smtClean="0"/>
              <a:t>         2012.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S. Xu, W. Lu, and Z. Zhan, “A stochastic model of multivirus dynamics,”</a:t>
            </a:r>
          </a:p>
          <a:p>
            <a:r>
              <a:rPr lang="en-IN" i="1" dirty="0" smtClean="0"/>
              <a:t>IEEE Transactions on Dependable and Secure Computing, vol. 9, no. 1,</a:t>
            </a:r>
          </a:p>
          <a:p>
            <a:pPr>
              <a:buNone/>
            </a:pPr>
            <a:r>
              <a:rPr lang="en-IN" i="1" dirty="0" smtClean="0"/>
              <a:t>         </a:t>
            </a:r>
            <a:r>
              <a:rPr lang="en-IN" dirty="0" smtClean="0"/>
              <a:t>pp. 30–45, 2012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&gt; The distribution for a given malware in terms of networks follows:</a:t>
            </a:r>
          </a:p>
          <a:p>
            <a:pPr>
              <a:buNone/>
            </a:pPr>
            <a:r>
              <a:rPr lang="en-US" dirty="0" smtClean="0"/>
              <a:t>                 </a:t>
            </a:r>
          </a:p>
          <a:p>
            <a:pPr>
              <a:buNone/>
            </a:pPr>
            <a:r>
              <a:rPr lang="en-US" dirty="0" smtClean="0"/>
              <a:t>                 Exponential distribution at </a:t>
            </a:r>
            <a:r>
              <a:rPr lang="en-US" b="1" dirty="0" smtClean="0"/>
              <a:t>early stage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 Power law distribution with a short exponential tail at </a:t>
            </a:r>
            <a:r>
              <a:rPr lang="en-US" b="1" dirty="0" smtClean="0"/>
              <a:t>final stage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            And power law distribution, at its </a:t>
            </a:r>
            <a:r>
              <a:rPr lang="en-US" b="1" dirty="0" smtClean="0"/>
              <a:t>late stage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57150"/>
            <a:ext cx="7343188" cy="801530"/>
          </a:xfrm>
        </p:spPr>
        <p:txBody>
          <a:bodyPr/>
          <a:lstStyle/>
          <a:p>
            <a:r>
              <a:rPr lang="en-IN" dirty="0" smtClean="0"/>
              <a:t>BLOCK DIAGRAM:-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71550"/>
            <a:ext cx="6934200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38150"/>
            <a:ext cx="3178696" cy="801530"/>
          </a:xfrm>
        </p:spPr>
        <p:txBody>
          <a:bodyPr/>
          <a:lstStyle/>
          <a:p>
            <a:r>
              <a:rPr lang="en-IN" dirty="0" smtClean="0"/>
              <a:t>UML DIAGRAMS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idx="2"/>
          </p:nvPr>
        </p:nvSpPr>
        <p:spPr>
          <a:xfrm>
            <a:off x="1143000" y="1428750"/>
            <a:ext cx="2438400" cy="838200"/>
          </a:xfrm>
        </p:spPr>
        <p:txBody>
          <a:bodyPr/>
          <a:lstStyle/>
          <a:p>
            <a:r>
              <a:rPr lang="en-IN" dirty="0" smtClean="0"/>
              <a:t>USE-CASE DIAGRAM :-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09550"/>
            <a:ext cx="5029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666750"/>
            <a:ext cx="2057400" cy="533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CLASS DIAGRAM :-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09550"/>
            <a:ext cx="5943600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666750"/>
            <a:ext cx="2539200" cy="381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SEQUENCE DIAGRAM :-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57150"/>
            <a:ext cx="5029200" cy="4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9"/>
          <p:cNvSpPr>
            <a:spLocks noGrp="1"/>
          </p:cNvSpPr>
          <p:nvPr>
            <p:ph idx="1"/>
          </p:nvPr>
        </p:nvSpPr>
        <p:spPr>
          <a:xfrm>
            <a:off x="4038600" y="2597519"/>
            <a:ext cx="4576199" cy="2086081"/>
          </a:xfrm>
        </p:spPr>
        <p:txBody>
          <a:bodyPr vert="horz" rtlCol="0">
            <a:normAutofit fontScale="85000" lnSpcReduction="20000"/>
          </a:bodyPr>
          <a:lstStyle/>
          <a:p>
            <a:pPr marL="0" indent="0">
              <a:buFont typeface="Wingdings"/>
              <a:buNone/>
            </a:pPr>
            <a:r>
              <a:rPr lang="en-US" dirty="0" smtClean="0">
                <a:latin typeface="Arial Black"/>
              </a:rPr>
              <a:t>Team:-</a:t>
            </a:r>
            <a:endParaRPr lang="en-US" dirty="0" smtClean="0">
              <a:latin typeface="Source Sans Pro"/>
            </a:endParaRPr>
          </a:p>
          <a:p>
            <a:pPr marL="0" indent="0">
              <a:buFont typeface="Wingdings"/>
              <a:buNone/>
            </a:pPr>
            <a:endParaRPr lang="en-US" b="1" dirty="0" smtClean="0"/>
          </a:p>
          <a:p>
            <a:pPr marL="0" indent="0">
              <a:buFont typeface="Wingdings"/>
              <a:buNone/>
            </a:pPr>
            <a:r>
              <a:rPr lang="en-US" b="1" dirty="0" smtClean="0"/>
              <a:t> </a:t>
            </a:r>
            <a:r>
              <a:rPr lang="en-US" dirty="0" smtClean="0"/>
              <a:t>ADITYA GOINDI	                   14951A0501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CHIGURUPATI  HARSHITHA          14951A0512</a:t>
            </a:r>
            <a:endParaRPr lang="en-IN" dirty="0" smtClean="0"/>
          </a:p>
          <a:p>
            <a:pPr>
              <a:buNone/>
            </a:pPr>
            <a:r>
              <a:rPr lang="en-US" dirty="0" smtClean="0"/>
              <a:t> AKHIL UDAY                                         14951A0505</a:t>
            </a:r>
            <a:endParaRPr lang="en-IN" dirty="0" smtClean="0"/>
          </a:p>
          <a:p>
            <a:pPr>
              <a:buNone/>
            </a:pPr>
            <a:r>
              <a:rPr lang="en-US" b="1" dirty="0" smtClean="0"/>
              <a:t> </a:t>
            </a:r>
            <a:endParaRPr lang="en-IN" dirty="0" smtClean="0"/>
          </a:p>
          <a:p>
            <a:pPr marL="0" indent="0">
              <a:buFont typeface="Wingdings"/>
              <a:buNone/>
            </a:pPr>
            <a:endParaRPr lang="en-US" dirty="0">
              <a:latin typeface="Arial Blac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7865" y="566918"/>
            <a:ext cx="3772587" cy="927177"/>
          </a:xfrm>
          <a:prstGeom prst="rect">
            <a:avLst/>
          </a:prstGeom>
        </p:spPr>
        <p:txBody>
          <a:bodyPr vert="horz" lIns="95250" tIns="47625" rIns="95250" bIns="47625" rtlCol="0">
            <a:spAutoFit/>
          </a:bodyPr>
          <a:lstStyle/>
          <a:p>
            <a:r>
              <a:rPr lang="en-US" b="1" dirty="0">
                <a:latin typeface="Arial Black"/>
              </a:rPr>
              <a:t>Guide</a:t>
            </a:r>
          </a:p>
          <a:p>
            <a:endParaRPr lang="en-US" dirty="0" smtClean="0"/>
          </a:p>
          <a:p>
            <a:r>
              <a:rPr lang="en-US" dirty="0" smtClean="0"/>
              <a:t>Dr. K Suvarchala  ,  Professor , CSE </a:t>
            </a:r>
            <a:endParaRPr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429000" cy="801530"/>
          </a:xfrm>
        </p:spPr>
        <p:txBody>
          <a:bodyPr/>
          <a:lstStyle/>
          <a:p>
            <a:r>
              <a:rPr lang="en-IN" dirty="0" smtClean="0"/>
              <a:t>ALGORITHMS :-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209550"/>
            <a:ext cx="6629400" cy="440055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6400" b="1" dirty="0" smtClean="0"/>
              <a:t>                                      STAND ALONE ALGORITHM</a:t>
            </a:r>
          </a:p>
          <a:p>
            <a:pPr>
              <a:buNone/>
            </a:pPr>
            <a:r>
              <a:rPr lang="en-IN" sz="4400" b="1" dirty="0" smtClean="0"/>
              <a:t>        </a:t>
            </a:r>
          </a:p>
          <a:p>
            <a:pPr>
              <a:buNone/>
            </a:pPr>
            <a:r>
              <a:rPr lang="en-IN" sz="5600" b="1" dirty="0" smtClean="0"/>
              <a:t>           StdAlone</a:t>
            </a:r>
            <a:r>
              <a:rPr lang="en-IN" sz="5600" dirty="0" smtClean="0"/>
              <a:t>( char processes[] )</a:t>
            </a:r>
          </a:p>
          <a:p>
            <a:r>
              <a:rPr lang="en-IN" sz="5600" b="1" dirty="0" smtClean="0"/>
              <a:t>START</a:t>
            </a:r>
          </a:p>
          <a:p>
            <a:r>
              <a:rPr lang="en-IN" sz="5600" dirty="0" smtClean="0"/>
              <a:t>Computer BOOTS</a:t>
            </a:r>
          </a:p>
          <a:p>
            <a:r>
              <a:rPr lang="en-IN" sz="5600" b="1" dirty="0" smtClean="0"/>
              <a:t>char</a:t>
            </a:r>
            <a:r>
              <a:rPr lang="en-IN" sz="5600" dirty="0" smtClean="0"/>
              <a:t> processes[] , processStatus[] ,  </a:t>
            </a:r>
            <a:r>
              <a:rPr lang="en-IN" sz="5600" b="1" dirty="0" smtClean="0"/>
              <a:t>int</a:t>
            </a:r>
            <a:r>
              <a:rPr lang="en-IN" sz="5600" dirty="0" smtClean="0"/>
              <a:t> i</a:t>
            </a:r>
          </a:p>
          <a:p>
            <a:r>
              <a:rPr lang="en-IN" sz="5600" b="1" dirty="0" smtClean="0"/>
              <a:t>while</a:t>
            </a:r>
            <a:r>
              <a:rPr lang="en-IN" sz="5600" dirty="0" smtClean="0"/>
              <a:t> process[i]</a:t>
            </a:r>
          </a:p>
          <a:p>
            <a:r>
              <a:rPr lang="en-IN" sz="5600" b="1" dirty="0" smtClean="0"/>
              <a:t>     if </a:t>
            </a:r>
            <a:r>
              <a:rPr lang="en-IN" sz="5600" dirty="0" smtClean="0"/>
              <a:t>process[i] </a:t>
            </a:r>
            <a:r>
              <a:rPr lang="en-IN" sz="5600" b="1" dirty="0" smtClean="0"/>
              <a:t>is</a:t>
            </a:r>
            <a:r>
              <a:rPr lang="en-IN" sz="5600" dirty="0" smtClean="0"/>
              <a:t>  ‘SUSPECT’ </a:t>
            </a:r>
            <a:r>
              <a:rPr lang="en-IN" sz="5600" b="1" dirty="0" smtClean="0"/>
              <a:t>then</a:t>
            </a:r>
          </a:p>
          <a:p>
            <a:r>
              <a:rPr lang="en-IN" sz="5600" dirty="0" smtClean="0"/>
              <a:t>            processStatus[</a:t>
            </a:r>
            <a:r>
              <a:rPr lang="en-IN" sz="5600" dirty="0" err="1" smtClean="0"/>
              <a:t>i</a:t>
            </a:r>
            <a:r>
              <a:rPr lang="en-IN" sz="5600" dirty="0" smtClean="0"/>
              <a:t>] = ‘SUSPECT’</a:t>
            </a:r>
          </a:p>
          <a:p>
            <a:r>
              <a:rPr lang="en-IN" sz="5600" dirty="0" smtClean="0"/>
              <a:t>            SusAlgo( process[i] )</a:t>
            </a:r>
          </a:p>
          <a:p>
            <a:r>
              <a:rPr lang="en-IN" sz="5600" dirty="0" smtClean="0"/>
              <a:t>           </a:t>
            </a:r>
            <a:r>
              <a:rPr lang="en-IN" sz="5600" b="1" dirty="0" smtClean="0"/>
              <a:t> if </a:t>
            </a:r>
            <a:r>
              <a:rPr lang="en-IN" sz="5600" dirty="0" smtClean="0"/>
              <a:t>SusValue </a:t>
            </a:r>
            <a:r>
              <a:rPr lang="en-IN" sz="5600" b="1" dirty="0" smtClean="0"/>
              <a:t>&gt;</a:t>
            </a:r>
            <a:r>
              <a:rPr lang="en-IN" sz="5600" dirty="0" smtClean="0"/>
              <a:t> maxSusValue </a:t>
            </a:r>
            <a:r>
              <a:rPr lang="en-IN" sz="5600" b="1" dirty="0" smtClean="0"/>
              <a:t>then</a:t>
            </a:r>
          </a:p>
          <a:p>
            <a:r>
              <a:rPr lang="en-IN" sz="5600" dirty="0" smtClean="0"/>
              <a:t>                   NetAlgo(SusValue , IPaddr , inboundport , outboundport , ATTACKTYPE)</a:t>
            </a:r>
          </a:p>
          <a:p>
            <a:r>
              <a:rPr lang="en-IN" sz="5600" b="1" dirty="0" smtClean="0"/>
              <a:t>     else</a:t>
            </a:r>
          </a:p>
          <a:p>
            <a:r>
              <a:rPr lang="en-IN" sz="5600" dirty="0" smtClean="0"/>
              <a:t>           </a:t>
            </a:r>
            <a:r>
              <a:rPr lang="en-IN" sz="5600" b="1" dirty="0" smtClean="0"/>
              <a:t> print </a:t>
            </a:r>
            <a:r>
              <a:rPr lang="en-IN" sz="5600" dirty="0" smtClean="0"/>
              <a:t>“ Legitimate Traffic… ”</a:t>
            </a:r>
          </a:p>
          <a:p>
            <a:r>
              <a:rPr lang="en-IN" sz="5600" b="1" dirty="0" smtClean="0"/>
              <a:t>END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5750"/>
            <a:ext cx="4572000" cy="4495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900" b="1" dirty="0" smtClean="0"/>
              <a:t>SUSPICOUS VALUE ALGORITHM</a:t>
            </a:r>
          </a:p>
          <a:p>
            <a:r>
              <a:rPr lang="en-IN" b="1" dirty="0" smtClean="0"/>
              <a:t>SusAlgo</a:t>
            </a:r>
            <a:r>
              <a:rPr lang="en-IN" dirty="0" smtClean="0"/>
              <a:t>( char process[] )</a:t>
            </a:r>
          </a:p>
          <a:p>
            <a:r>
              <a:rPr lang="en-IN" b="1" dirty="0" smtClean="0"/>
              <a:t>START</a:t>
            </a:r>
          </a:p>
          <a:p>
            <a:r>
              <a:rPr lang="en-IN" b="1" dirty="0" smtClean="0"/>
              <a:t>long int </a:t>
            </a:r>
            <a:r>
              <a:rPr lang="en-IN" dirty="0" smtClean="0"/>
              <a:t>responsetime</a:t>
            </a:r>
          </a:p>
          <a:p>
            <a:r>
              <a:rPr lang="en-IN" b="1" dirty="0" smtClean="0"/>
              <a:t>if</a:t>
            </a:r>
            <a:r>
              <a:rPr lang="en-IN" dirty="0" smtClean="0"/>
              <a:t> ATTACKTYPE </a:t>
            </a:r>
            <a:r>
              <a:rPr lang="en-IN" b="1" dirty="0" smtClean="0"/>
              <a:t>is</a:t>
            </a:r>
            <a:r>
              <a:rPr lang="en-IN" dirty="0" smtClean="0"/>
              <a:t>   IRC BOT </a:t>
            </a:r>
            <a:r>
              <a:rPr lang="en-IN" b="1" dirty="0" smtClean="0"/>
              <a:t>then</a:t>
            </a:r>
          </a:p>
          <a:p>
            <a:r>
              <a:rPr lang="en-IN" dirty="0" smtClean="0"/>
              <a:t>     SusValue = responsetime = 221 * (10^-3) seconds</a:t>
            </a:r>
          </a:p>
          <a:p>
            <a:r>
              <a:rPr lang="en-IN" b="1" dirty="0" smtClean="0"/>
              <a:t>else if </a:t>
            </a:r>
            <a:r>
              <a:rPr lang="en-IN" dirty="0" smtClean="0"/>
              <a:t>ATTACKTYPE  </a:t>
            </a:r>
            <a:r>
              <a:rPr lang="en-IN" b="1" dirty="0" smtClean="0"/>
              <a:t>is</a:t>
            </a:r>
            <a:r>
              <a:rPr lang="en-IN" dirty="0" smtClean="0"/>
              <a:t>  DDOS BOT </a:t>
            </a:r>
            <a:r>
              <a:rPr lang="en-IN" b="1" dirty="0" smtClean="0"/>
              <a:t>then</a:t>
            </a:r>
          </a:p>
          <a:p>
            <a:r>
              <a:rPr lang="en-IN" dirty="0" smtClean="0"/>
              <a:t>     SusValue = responsetime = 183 * (10^-3) seconds</a:t>
            </a:r>
          </a:p>
          <a:p>
            <a:r>
              <a:rPr lang="en-IN" b="1" dirty="0" smtClean="0"/>
              <a:t>if</a:t>
            </a:r>
            <a:r>
              <a:rPr lang="en-IN" dirty="0" smtClean="0"/>
              <a:t>  ATTACKTYPE  </a:t>
            </a:r>
            <a:r>
              <a:rPr lang="en-IN" b="1" dirty="0" smtClean="0"/>
              <a:t>is</a:t>
            </a:r>
            <a:r>
              <a:rPr lang="en-IN" dirty="0" smtClean="0"/>
              <a:t>   IPPROTOCOL BOT </a:t>
            </a:r>
            <a:r>
              <a:rPr lang="en-IN" b="1" dirty="0" smtClean="0"/>
              <a:t>then</a:t>
            </a:r>
          </a:p>
          <a:p>
            <a:r>
              <a:rPr lang="en-IN" dirty="0" smtClean="0"/>
              <a:t>     SusValue = responsetime = 196 * (10^-3) seconds</a:t>
            </a:r>
          </a:p>
          <a:p>
            <a:r>
              <a:rPr lang="en-IN" b="1" dirty="0" smtClean="0"/>
              <a:t>return</a:t>
            </a:r>
            <a:r>
              <a:rPr lang="en-IN" dirty="0" smtClean="0"/>
              <a:t> SusValue</a:t>
            </a:r>
          </a:p>
          <a:p>
            <a:r>
              <a:rPr lang="en-IN" b="1" dirty="0" smtClean="0"/>
              <a:t>END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5068571" y="285750"/>
            <a:ext cx="3546792" cy="47244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900" b="1" dirty="0" smtClean="0"/>
              <a:t>NETWORK  ALGORITHM</a:t>
            </a:r>
          </a:p>
          <a:p>
            <a:r>
              <a:rPr lang="en-IN" b="1" dirty="0" smtClean="0"/>
              <a:t>START</a:t>
            </a:r>
          </a:p>
          <a:p>
            <a:r>
              <a:rPr lang="en-IN" b="1" dirty="0" smtClean="0"/>
              <a:t>NetAlgo(</a:t>
            </a:r>
            <a:r>
              <a:rPr lang="en-IN" dirty="0" smtClean="0"/>
              <a:t> SusValue , IPaddr , inboundport , outboundport , ATTACKTYPE )</a:t>
            </a:r>
          </a:p>
          <a:p>
            <a:r>
              <a:rPr lang="en-IN" b="1" dirty="0" smtClean="0"/>
              <a:t>char</a:t>
            </a:r>
            <a:r>
              <a:rPr lang="en-IN" dirty="0" smtClean="0"/>
              <a:t> flowdata[]</a:t>
            </a:r>
          </a:p>
          <a:p>
            <a:r>
              <a:rPr lang="en-IN" b="1" dirty="0" smtClean="0"/>
              <a:t>if</a:t>
            </a:r>
            <a:r>
              <a:rPr lang="en-IN" dirty="0" smtClean="0"/>
              <a:t>  flowdata PROTOCOL  </a:t>
            </a:r>
            <a:r>
              <a:rPr lang="en-IN" b="1" dirty="0" smtClean="0"/>
              <a:t>is</a:t>
            </a:r>
            <a:r>
              <a:rPr lang="en-IN" dirty="0" smtClean="0"/>
              <a:t> http </a:t>
            </a:r>
            <a:r>
              <a:rPr lang="en-IN" b="1" dirty="0" smtClean="0"/>
              <a:t>OR</a:t>
            </a:r>
            <a:r>
              <a:rPr lang="en-IN" dirty="0" smtClean="0"/>
              <a:t> tcp </a:t>
            </a:r>
            <a:r>
              <a:rPr lang="en-IN" b="1" dirty="0" smtClean="0"/>
              <a:t>OR</a:t>
            </a:r>
            <a:r>
              <a:rPr lang="en-IN" dirty="0" smtClean="0"/>
              <a:t> udp</a:t>
            </a:r>
            <a:r>
              <a:rPr lang="en-IN" b="1" dirty="0" smtClean="0"/>
              <a:t> OR </a:t>
            </a:r>
            <a:r>
              <a:rPr lang="en-IN" dirty="0" smtClean="0"/>
              <a:t>icmp </a:t>
            </a:r>
            <a:r>
              <a:rPr lang="en-IN" b="1" dirty="0" smtClean="0"/>
              <a:t>OR</a:t>
            </a:r>
            <a:r>
              <a:rPr lang="en-IN" dirty="0" smtClean="0"/>
              <a:t> irc</a:t>
            </a:r>
          </a:p>
          <a:p>
            <a:r>
              <a:rPr lang="en-IN" dirty="0" smtClean="0"/>
              <a:t>        generate </a:t>
            </a:r>
            <a:r>
              <a:rPr lang="en-IN" b="1" dirty="0" smtClean="0"/>
              <a:t>ALERT!!!!!!!!!!!</a:t>
            </a:r>
          </a:p>
          <a:p>
            <a:r>
              <a:rPr lang="en-IN" b="1" dirty="0" smtClean="0"/>
              <a:t>else </a:t>
            </a:r>
          </a:p>
          <a:p>
            <a:r>
              <a:rPr lang="en-IN" b="1" dirty="0" smtClean="0"/>
              <a:t>        continue</a:t>
            </a:r>
          </a:p>
          <a:p>
            <a:r>
              <a:rPr lang="en-IN" b="1" dirty="0" smtClean="0"/>
              <a:t>return ALERT!!!!!!!!!!!!!!!!</a:t>
            </a:r>
          </a:p>
          <a:p>
            <a:r>
              <a:rPr lang="en-IN" b="1" dirty="0" smtClean="0"/>
              <a:t>END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9550"/>
            <a:ext cx="7343188" cy="801530"/>
          </a:xfrm>
        </p:spPr>
        <p:txBody>
          <a:bodyPr/>
          <a:lstStyle/>
          <a:p>
            <a:r>
              <a:rPr lang="en-IN" dirty="0" smtClean="0"/>
              <a:t>FUNCTIONAL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8229600" cy="4038600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IP address is given to the router. Then nodes will be initiated successfully. Then select a destination file and enter the IP address of destination file.  There are three types of malware which occurs in a network:-</a:t>
            </a:r>
            <a:endParaRPr lang="en-IN" sz="1600" dirty="0" smtClean="0"/>
          </a:p>
          <a:p>
            <a:r>
              <a:rPr lang="en-US" b="1" dirty="0" smtClean="0"/>
              <a:t>TRUSTED  CASE </a:t>
            </a:r>
            <a:r>
              <a:rPr lang="en-US" b="1" dirty="0" smtClean="0">
                <a:sym typeface="Wingdings" pitchFamily="2" charset="2"/>
              </a:rPr>
              <a:t>:-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sz="1600" dirty="0" smtClean="0"/>
              <a:t>Whenever a service provider sends a file from source to destination in Trusted Case, the status of the router will flow as a normal data and in reading phase the data is shown as a flow from normal profile to file database and is shown as normal data found. If no error occurs then data received successfully</a:t>
            </a:r>
            <a:r>
              <a:rPr lang="en-US" sz="1600" b="1" dirty="0" smtClean="0"/>
              <a:t> </a:t>
            </a:r>
            <a:r>
              <a:rPr lang="en-US" sz="1600" dirty="0" smtClean="0"/>
              <a:t>by destination.</a:t>
            </a:r>
            <a:endParaRPr lang="en-IN" sz="1600" dirty="0" smtClean="0"/>
          </a:p>
          <a:p>
            <a:r>
              <a:rPr lang="en-US" b="1" dirty="0" smtClean="0"/>
              <a:t>TRAFFIC  CASE :-</a:t>
            </a:r>
          </a:p>
          <a:p>
            <a:pPr>
              <a:buNone/>
            </a:pPr>
            <a:r>
              <a:rPr lang="en-US" sz="1600" dirty="0" smtClean="0"/>
              <a:t>         Whenever a service provider sends a file from source to destination in Traffic Case, the status of the router will flow as a traffic found. If error occurs then data is not received by destination. Then is travels from other node which has no traffic and file is sent from source to destination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US" b="1" dirty="0" smtClean="0"/>
              <a:t>MALWARE  SPREADING  CASE:-</a:t>
            </a:r>
          </a:p>
          <a:p>
            <a:pPr>
              <a:buNone/>
            </a:pPr>
            <a:r>
              <a:rPr lang="en-US" sz="1500" dirty="0" smtClean="0"/>
              <a:t>         Whenever a service provider sends a file from  in malware spreading case, the status of router will flow as malware data found. In this case </a:t>
            </a:r>
            <a:r>
              <a:rPr lang="en-US" sz="1500" b="1" dirty="0" smtClean="0"/>
              <a:t>ALERT!!!!!! </a:t>
            </a:r>
            <a:r>
              <a:rPr lang="en-US" sz="1500" dirty="0" smtClean="0"/>
              <a:t>is generated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95250"/>
            <a:ext cx="7343188" cy="801530"/>
          </a:xfrm>
        </p:spPr>
        <p:txBody>
          <a:bodyPr/>
          <a:lstStyle/>
          <a:p>
            <a:r>
              <a:rPr lang="en-IN" dirty="0" smtClean="0"/>
              <a:t>NON-FUNCTIONAL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8763000" cy="3581400"/>
          </a:xfrm>
        </p:spPr>
        <p:txBody>
          <a:bodyPr>
            <a:noAutofit/>
          </a:bodyPr>
          <a:lstStyle/>
          <a:p>
            <a:pPr lvl="0"/>
            <a:r>
              <a:rPr lang="en-US" sz="1200" b="1" dirty="0" smtClean="0"/>
              <a:t>Accessibility</a:t>
            </a:r>
            <a:r>
              <a:rPr lang="en-US" sz="1200" dirty="0" smtClean="0"/>
              <a:t>:           The interface provided to the client makes it easy for basic operations .</a:t>
            </a:r>
            <a:endParaRPr lang="en-IN" sz="1200" dirty="0" smtClean="0"/>
          </a:p>
          <a:p>
            <a:pPr lvl="0"/>
            <a:r>
              <a:rPr lang="en-US" sz="1200" b="1" dirty="0" smtClean="0"/>
              <a:t>Efficiency</a:t>
            </a:r>
            <a:r>
              <a:rPr lang="en-US" sz="1200" dirty="0" smtClean="0"/>
              <a:t>: </a:t>
            </a:r>
            <a:r>
              <a:rPr lang="en-IN" sz="1200" dirty="0" smtClean="0"/>
              <a:t>                 </a:t>
            </a:r>
            <a:r>
              <a:rPr lang="en-US" sz="1200" dirty="0" smtClean="0"/>
              <a:t>The developer only needs to import necessary files for the interface to work .</a:t>
            </a:r>
            <a:endParaRPr lang="en-IN" sz="1200" dirty="0" smtClean="0"/>
          </a:p>
          <a:p>
            <a:pPr lvl="0"/>
            <a:r>
              <a:rPr lang="en-US" sz="1200" b="1" dirty="0" smtClean="0"/>
              <a:t>Exploitability</a:t>
            </a:r>
            <a:r>
              <a:rPr lang="en-US" sz="1200" dirty="0" smtClean="0"/>
              <a:t>: </a:t>
            </a:r>
            <a:r>
              <a:rPr lang="en-IN" sz="1200" dirty="0" smtClean="0"/>
              <a:t>         </a:t>
            </a:r>
            <a:r>
              <a:rPr lang="en-US" sz="1200" dirty="0" smtClean="0"/>
              <a:t>The code and interface can be explored to any extent . There are no restrictions.</a:t>
            </a:r>
            <a:endParaRPr lang="en-IN" sz="1200" dirty="0" smtClean="0"/>
          </a:p>
          <a:p>
            <a:pPr lvl="0"/>
            <a:r>
              <a:rPr lang="en-US" sz="1200" b="1" dirty="0" smtClean="0"/>
              <a:t>Extensibility</a:t>
            </a:r>
            <a:r>
              <a:rPr lang="en-US" sz="1200" dirty="0" smtClean="0"/>
              <a:t>:             The project includes algorithms which can be extended without messing up the previous code.</a:t>
            </a:r>
            <a:endParaRPr lang="en-IN" sz="1200" dirty="0" smtClean="0"/>
          </a:p>
          <a:p>
            <a:pPr lvl="0"/>
            <a:r>
              <a:rPr lang="en-US" sz="1200" b="1" dirty="0" smtClean="0"/>
              <a:t>Stability</a:t>
            </a:r>
            <a:r>
              <a:rPr lang="en-US" sz="1200" dirty="0" smtClean="0"/>
              <a:t>:                      The interface is very stable leading to much lesser errors occurring in the process.  Alert generation automatically halts the program . </a:t>
            </a:r>
            <a:endParaRPr lang="en-IN" sz="1200" dirty="0" smtClean="0"/>
          </a:p>
          <a:p>
            <a:pPr lvl="0"/>
            <a:r>
              <a:rPr lang="en-US" sz="1200" b="1" dirty="0" smtClean="0"/>
              <a:t>Reusability</a:t>
            </a:r>
            <a:r>
              <a:rPr lang="en-US" sz="1200" dirty="0" smtClean="0"/>
              <a:t>: </a:t>
            </a:r>
            <a:r>
              <a:rPr lang="en-IN" sz="1200" dirty="0" smtClean="0"/>
              <a:t>                </a:t>
            </a:r>
            <a:r>
              <a:rPr lang="en-US" sz="1200" dirty="0" smtClean="0"/>
              <a:t>The interface can be used multiple times by the user whenever needed . Two or more interface can  run simultaneously. </a:t>
            </a:r>
            <a:endParaRPr lang="en-IN" sz="1200" dirty="0" smtClean="0"/>
          </a:p>
          <a:p>
            <a:pPr lvl="0"/>
            <a:r>
              <a:rPr lang="en-US" sz="1200" b="1" dirty="0" smtClean="0"/>
              <a:t>Open Source: </a:t>
            </a:r>
            <a:r>
              <a:rPr lang="en-IN" sz="1200" b="1" dirty="0" smtClean="0"/>
              <a:t>            </a:t>
            </a:r>
            <a:r>
              <a:rPr lang="en-US" sz="1200" dirty="0" smtClean="0"/>
              <a:t>Any person having minimum knowledge of the project can ready use the project.</a:t>
            </a:r>
            <a:endParaRPr lang="en-IN" sz="1200" dirty="0" smtClean="0"/>
          </a:p>
          <a:p>
            <a:pPr lvl="0"/>
            <a:r>
              <a:rPr lang="en-US" sz="1200" b="1" dirty="0" smtClean="0"/>
              <a:t>Platform compatibility</a:t>
            </a:r>
            <a:r>
              <a:rPr lang="en-US" sz="1200" dirty="0" smtClean="0"/>
              <a:t>:            The project works on any edition of Microsoft Windows operating system </a:t>
            </a:r>
            <a:r>
              <a:rPr lang="en-IN" sz="1200" dirty="0" smtClean="0"/>
              <a:t>.</a:t>
            </a: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 vert="horz" rtlCol="0"/>
          <a:lstStyle/>
          <a:p>
            <a:pPr algn="ctr"/>
            <a:r>
              <a:rPr lang="en-US" sz="6000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438150"/>
            <a:ext cx="7343188" cy="801530"/>
          </a:xfrm>
        </p:spPr>
        <p:txBody>
          <a:bodyPr vert="horz" rtlCol="0"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>
          <a:xfrm>
            <a:off x="1270800" y="1226606"/>
            <a:ext cx="7344000" cy="3741664"/>
          </a:xfrm>
        </p:spPr>
        <p:txBody>
          <a:bodyPr vert="horz" rtlCol="0">
            <a:normAutofit fontScale="92500" lnSpcReduction="20000"/>
          </a:bodyPr>
          <a:lstStyle/>
          <a:p>
            <a:pPr marL="342900" indent="-342900">
              <a:buFont typeface="Wingdings"/>
              <a:buChar char=""/>
            </a:pPr>
            <a:r>
              <a:rPr lang="en-US" dirty="0" smtClean="0">
                <a:latin typeface="Source Sans Pro"/>
              </a:rPr>
              <a:t>Introduction</a:t>
            </a:r>
          </a:p>
          <a:p>
            <a:pPr marL="342900" indent="-342900">
              <a:buFont typeface="Wingdings"/>
              <a:buChar char=""/>
            </a:pPr>
            <a:r>
              <a:rPr lang="en-US" dirty="0" smtClean="0">
                <a:latin typeface="Source Sans Pro"/>
              </a:rPr>
              <a:t>Abstract</a:t>
            </a:r>
          </a:p>
          <a:p>
            <a:pPr marL="342900" indent="-342900">
              <a:buFont typeface="Wingdings"/>
              <a:buChar char=""/>
            </a:pPr>
            <a:r>
              <a:rPr lang="en-US" dirty="0" smtClean="0">
                <a:latin typeface="Source Sans Pro"/>
              </a:rPr>
              <a:t>Literature Survey</a:t>
            </a:r>
            <a:endParaRPr lang="en-US" dirty="0">
              <a:latin typeface="Source Sans Pro"/>
            </a:endParaRP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Existing System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Disadvantages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Proposed Systems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Advantages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System Architecture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System Requirements</a:t>
            </a:r>
          </a:p>
          <a:p>
            <a:pPr marL="342900" indent="-342900">
              <a:buFont typeface="Wingdings"/>
              <a:buChar char=""/>
            </a:pPr>
            <a:r>
              <a:rPr lang="en-US" dirty="0">
                <a:latin typeface="Source Sans Pro"/>
              </a:rPr>
              <a:t>Software Requirements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33350"/>
            <a:ext cx="7343188" cy="801530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71550"/>
            <a:ext cx="78012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&gt; Malware </a:t>
            </a:r>
            <a:r>
              <a:rPr lang="en-US" dirty="0" smtClean="0"/>
              <a:t>are </a:t>
            </a:r>
            <a:r>
              <a:rPr lang="en-US" b="1" dirty="0" smtClean="0"/>
              <a:t>malicious software </a:t>
            </a:r>
            <a:r>
              <a:rPr lang="en-US" dirty="0" smtClean="0"/>
              <a:t>programs deployed by cyber attackers to compromise computer systems by exploiting their security vulnerabilities.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&gt;    A compromised computer is called a </a:t>
            </a:r>
            <a:r>
              <a:rPr lang="en-US" b="1" dirty="0" smtClean="0"/>
              <a:t>bot</a:t>
            </a:r>
            <a:r>
              <a:rPr lang="en-US" dirty="0" smtClean="0"/>
              <a:t>, and all bots compromised by a malware form a </a:t>
            </a:r>
            <a:r>
              <a:rPr lang="en-US" b="1" dirty="0" smtClean="0"/>
              <a:t>botnet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&gt;   To date, we do not have a solid understanding about the </a:t>
            </a:r>
            <a:r>
              <a:rPr lang="en-US" b="1" dirty="0" smtClean="0"/>
              <a:t>size and distribution </a:t>
            </a:r>
            <a:r>
              <a:rPr lang="en-US" dirty="0" smtClean="0"/>
              <a:t>of malware or botnets. 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&gt;   Thus in our project we implement  how </a:t>
            </a:r>
            <a:r>
              <a:rPr lang="en-US" b="1" dirty="0" smtClean="0"/>
              <a:t>malware functions </a:t>
            </a:r>
            <a:r>
              <a:rPr lang="en-US" dirty="0" smtClean="0"/>
              <a:t>at global level and adapt some control measures against them.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361950"/>
            <a:ext cx="7343188" cy="801530"/>
          </a:xfrm>
        </p:spPr>
        <p:txBody>
          <a:bodyPr vert="horz" rtlCol="0"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>
          <a:xfrm>
            <a:off x="1270400" y="1257529"/>
            <a:ext cx="7344400" cy="3426071"/>
          </a:xfrm>
        </p:spPr>
        <p:txBody>
          <a:bodyPr vert="horz" rtlCol="0">
            <a:normAutofit/>
          </a:bodyPr>
          <a:lstStyle/>
          <a:p>
            <a:pPr marL="0" lvl="0" indent="0" algn="l">
              <a:lnSpc>
                <a:spcPct val="125000"/>
              </a:lnSpc>
              <a:buNone/>
            </a:pPr>
            <a:r>
              <a:rPr lang="en-US" dirty="0" smtClean="0">
                <a:latin typeface="Source Sans Pro"/>
              </a:rPr>
              <a:t>   </a:t>
            </a:r>
          </a:p>
          <a:p>
            <a:pPr marL="0" lvl="0" indent="0" algn="l">
              <a:lnSpc>
                <a:spcPct val="125000"/>
              </a:lnSpc>
              <a:buNone/>
            </a:pPr>
            <a:r>
              <a:rPr lang="en-US" dirty="0" smtClean="0">
                <a:latin typeface="Source Sans Pro"/>
              </a:rPr>
              <a:t>&gt; In our project </a:t>
            </a:r>
            <a:r>
              <a:rPr lang="en-US" dirty="0">
                <a:latin typeface="Source Sans Pro"/>
              </a:rPr>
              <a:t>we investigate how </a:t>
            </a:r>
            <a:r>
              <a:rPr lang="en-US" b="1" dirty="0">
                <a:latin typeface="Source Sans Pro"/>
              </a:rPr>
              <a:t>malware propagates in networks</a:t>
            </a:r>
            <a:r>
              <a:rPr lang="en-US" dirty="0">
                <a:latin typeface="Source Sans Pro"/>
              </a:rPr>
              <a:t> from a global perspective</a:t>
            </a:r>
            <a:r>
              <a:rPr lang="en-US" dirty="0" smtClean="0">
                <a:latin typeface="Source Sans Pro"/>
              </a:rPr>
              <a:t>.</a:t>
            </a:r>
          </a:p>
          <a:p>
            <a:pPr marL="0" lvl="0" indent="0" algn="l">
              <a:lnSpc>
                <a:spcPct val="125000"/>
              </a:lnSpc>
              <a:buFont typeface="Wingdings"/>
              <a:buChar char="Ø"/>
            </a:pPr>
            <a:r>
              <a:rPr lang="en-US" dirty="0" smtClean="0">
                <a:latin typeface="Source Sans Pro"/>
              </a:rPr>
              <a:t>Based on the proposed model, our analysis indicates that the   distribution of a given malware follows </a:t>
            </a:r>
            <a:r>
              <a:rPr lang="en-US" b="1" dirty="0" smtClean="0">
                <a:latin typeface="Source Sans Pro"/>
              </a:rPr>
              <a:t>exponential distribution</a:t>
            </a:r>
            <a:r>
              <a:rPr lang="en-US" dirty="0" smtClean="0">
                <a:latin typeface="Source Sans Pro"/>
              </a:rPr>
              <a:t>. </a:t>
            </a:r>
          </a:p>
          <a:p>
            <a:pPr marL="0" lvl="0" indent="0" algn="l">
              <a:lnSpc>
                <a:spcPct val="125000"/>
              </a:lnSpc>
              <a:buFont typeface="Wingdings"/>
              <a:buChar char="Ø"/>
            </a:pPr>
            <a:r>
              <a:rPr lang="en-US" dirty="0" smtClean="0">
                <a:latin typeface="Source Sans Pro"/>
              </a:rPr>
              <a:t>  We perform </a:t>
            </a:r>
            <a:r>
              <a:rPr lang="en-US" dirty="0">
                <a:latin typeface="Source Sans Pro"/>
              </a:rPr>
              <a:t>experiments </a:t>
            </a:r>
            <a:r>
              <a:rPr lang="en-US" dirty="0" smtClean="0">
                <a:latin typeface="Source Sans Pro"/>
              </a:rPr>
              <a:t>through  </a:t>
            </a:r>
            <a:r>
              <a:rPr lang="en-US" dirty="0">
                <a:latin typeface="Source Sans Pro"/>
              </a:rPr>
              <a:t>real-world global scale malware </a:t>
            </a:r>
            <a:r>
              <a:rPr lang="en-US" b="1" dirty="0">
                <a:latin typeface="Source Sans Pro"/>
              </a:rPr>
              <a:t>data sets</a:t>
            </a:r>
            <a:r>
              <a:rPr lang="en-US" dirty="0">
                <a:latin typeface="Source Sans Pro"/>
              </a:rPr>
              <a:t>, and the results </a:t>
            </a:r>
            <a:r>
              <a:rPr lang="en-US" dirty="0" smtClean="0">
                <a:latin typeface="Source Sans Pro"/>
              </a:rPr>
              <a:t>confirms </a:t>
            </a:r>
            <a:r>
              <a:rPr lang="en-US" dirty="0">
                <a:latin typeface="Source Sans Pro"/>
              </a:rPr>
              <a:t>our theoretical findings.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LITERATURE SURVEY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57350"/>
            <a:ext cx="7344000" cy="3157200"/>
          </a:xfrm>
        </p:spPr>
        <p:txBody>
          <a:bodyPr/>
          <a:lstStyle/>
          <a:p>
            <a:r>
              <a:rPr lang="en-IN" dirty="0" smtClean="0"/>
              <a:t> J. Oikarinen, D. Reed, “</a:t>
            </a:r>
            <a:r>
              <a:rPr lang="en-IN" b="1" dirty="0" smtClean="0"/>
              <a:t>Internet Relay Chat (IRC) Protocol</a:t>
            </a:r>
            <a:r>
              <a:rPr lang="en-IN" dirty="0" smtClean="0"/>
              <a:t>,” IETF,      Request for Comments (RFC) 1459, May 1993.</a:t>
            </a:r>
          </a:p>
          <a:p>
            <a:endParaRPr lang="en-IN" dirty="0" smtClean="0"/>
          </a:p>
          <a:p>
            <a:r>
              <a:rPr lang="en-IN" dirty="0" smtClean="0"/>
              <a:t>N. Ianelli, A. Hackworth, “</a:t>
            </a:r>
            <a:r>
              <a:rPr lang="en-IN" b="1" dirty="0" smtClean="0"/>
              <a:t>Botnets as a vehicle for online crime</a:t>
            </a:r>
            <a:r>
              <a:rPr lang="en-IN" dirty="0" smtClean="0"/>
              <a:t>,” CERT, Request for Comments (RFC) 1700, December 2005.</a:t>
            </a:r>
          </a:p>
          <a:p>
            <a:endParaRPr lang="en-IN" dirty="0" smtClean="0"/>
          </a:p>
          <a:p>
            <a:r>
              <a:rPr lang="en-IN" dirty="0" smtClean="0"/>
              <a:t> AT&amp;T, “Internet Protect,” </a:t>
            </a:r>
            <a:r>
              <a:rPr lang="en-IN" b="1" dirty="0" smtClean="0"/>
              <a:t>http://www.corp.att.com/internetprotect</a:t>
            </a:r>
            <a:r>
              <a:rPr lang="en-IN" dirty="0" smtClean="0"/>
              <a:t>/.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33350"/>
            <a:ext cx="7343188" cy="824609"/>
          </a:xfrm>
        </p:spPr>
        <p:txBody>
          <a:bodyPr vert="horz" rtlCol="0"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>
          <a:xfrm>
            <a:off x="1270800" y="1082298"/>
            <a:ext cx="7344000" cy="4061202"/>
          </a:xfrm>
        </p:spPr>
        <p:txBody>
          <a:bodyPr vert="horz" rtlCol="0">
            <a:normAutofit/>
          </a:bodyPr>
          <a:lstStyle/>
          <a:p>
            <a:pPr marL="342900" indent="-342900">
              <a:lnSpc>
                <a:spcPct val="125000"/>
              </a:lnSpc>
              <a:buFont typeface="Wingdings"/>
              <a:buChar char=""/>
            </a:pPr>
            <a:r>
              <a:rPr lang="en-US" dirty="0">
                <a:latin typeface="Source Sans Pro"/>
              </a:rPr>
              <a:t>The </a:t>
            </a:r>
            <a:r>
              <a:rPr lang="en-US" b="1" dirty="0">
                <a:latin typeface="Source Sans Pro"/>
              </a:rPr>
              <a:t>epidemic theory </a:t>
            </a:r>
            <a:r>
              <a:rPr lang="en-US" dirty="0">
                <a:latin typeface="Source Sans Pro"/>
              </a:rPr>
              <a:t>plays a leading role in malware propagation modelling. The current models for malware spread fall in two categories: the </a:t>
            </a:r>
            <a:r>
              <a:rPr lang="en-US" b="1" dirty="0">
                <a:latin typeface="Source Sans Pro"/>
              </a:rPr>
              <a:t>epidemiology model</a:t>
            </a:r>
            <a:r>
              <a:rPr lang="en-US" dirty="0">
                <a:latin typeface="Source Sans Pro"/>
              </a:rPr>
              <a:t> and the </a:t>
            </a:r>
            <a:r>
              <a:rPr lang="en-US" b="1" dirty="0">
                <a:latin typeface="Source Sans Pro"/>
              </a:rPr>
              <a:t>control </a:t>
            </a:r>
            <a:r>
              <a:rPr lang="en-US" b="1" dirty="0" smtClean="0">
                <a:latin typeface="Source Sans Pro"/>
              </a:rPr>
              <a:t>system </a:t>
            </a:r>
            <a:r>
              <a:rPr lang="en-US" b="1" dirty="0">
                <a:latin typeface="Source Sans Pro"/>
              </a:rPr>
              <a:t>model</a:t>
            </a:r>
            <a:r>
              <a:rPr lang="en-US" dirty="0">
                <a:latin typeface="Source Sans Pro"/>
              </a:rPr>
              <a:t>.  </a:t>
            </a:r>
          </a:p>
          <a:p>
            <a:pPr marL="342900" indent="-342900">
              <a:lnSpc>
                <a:spcPct val="100000"/>
              </a:lnSpc>
              <a:buFont typeface="Wingdings"/>
              <a:buChar char=""/>
            </a:pPr>
            <a:endParaRPr lang="en-US" b="1" dirty="0" smtClean="0">
              <a:latin typeface="Source Sans Pro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"/>
            </a:pPr>
            <a:r>
              <a:rPr lang="en-US" b="1" dirty="0" smtClean="0">
                <a:latin typeface="Source Sans Pro"/>
              </a:rPr>
              <a:t>The </a:t>
            </a:r>
            <a:r>
              <a:rPr lang="en-US" b="1" dirty="0">
                <a:latin typeface="Source Sans Pro"/>
              </a:rPr>
              <a:t>epidemiology models </a:t>
            </a:r>
            <a:r>
              <a:rPr lang="en-US" dirty="0">
                <a:latin typeface="Source Sans Pro"/>
              </a:rPr>
              <a:t>are more focused on the number of compromised hosts and their </a:t>
            </a:r>
            <a:r>
              <a:rPr lang="en-US" dirty="0" smtClean="0">
                <a:latin typeface="Source Sans Pro"/>
              </a:rPr>
              <a:t>distributions. </a:t>
            </a:r>
          </a:p>
          <a:p>
            <a:pPr>
              <a:buFont typeface="Wingdings"/>
              <a:buChar char=""/>
            </a:pPr>
            <a:endParaRPr lang="en-US" dirty="0" smtClean="0"/>
          </a:p>
          <a:p>
            <a:pPr>
              <a:buFont typeface="Wingdings"/>
              <a:buChar char=""/>
            </a:pPr>
            <a:r>
              <a:rPr lang="en-US" dirty="0" smtClean="0"/>
              <a:t>The </a:t>
            </a:r>
            <a:r>
              <a:rPr lang="en-US" b="1" dirty="0" smtClean="0"/>
              <a:t>control system </a:t>
            </a:r>
            <a:r>
              <a:rPr lang="en-US" dirty="0" smtClean="0"/>
              <a:t>theory based models try to detect and contain the spread of malware.</a:t>
            </a:r>
            <a:r>
              <a:rPr lang="en-US" dirty="0" smtClean="0">
                <a:latin typeface="Source Sans Pro"/>
              </a:rPr>
              <a:t>  </a:t>
            </a:r>
            <a:endParaRPr lang="en-US" dirty="0">
              <a:latin typeface="Source Sans Pro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85750"/>
            <a:ext cx="7343188" cy="801530"/>
          </a:xfrm>
        </p:spPr>
        <p:txBody>
          <a:bodyPr vert="horz" rtlCol="0"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/>
        <p:txBody>
          <a:bodyPr vert="horz" rtlCol="0">
            <a:normAutofit lnSpcReduction="10000"/>
          </a:bodyPr>
          <a:lstStyle/>
          <a:p>
            <a:pPr>
              <a:buFont typeface="Wingdings"/>
              <a:buChar char=""/>
            </a:pPr>
            <a:r>
              <a:rPr lang="en-US" dirty="0">
                <a:latin typeface="Source Sans Pro"/>
              </a:rPr>
              <a:t>One critical condition for the epidemic models is </a:t>
            </a:r>
            <a:r>
              <a:rPr lang="en-US" b="1" dirty="0">
                <a:latin typeface="Source Sans Pro"/>
              </a:rPr>
              <a:t>a large vulnerable population</a:t>
            </a:r>
            <a:r>
              <a:rPr lang="en-US" dirty="0">
                <a:latin typeface="Source Sans Pro"/>
              </a:rPr>
              <a:t> because their principle is based on differential equations.</a:t>
            </a:r>
          </a:p>
          <a:p>
            <a:pPr>
              <a:buFont typeface="Wingdings"/>
              <a:buChar char=""/>
            </a:pPr>
            <a:endParaRPr dirty="0"/>
          </a:p>
          <a:p>
            <a:pPr>
              <a:buFont typeface="Wingdings"/>
              <a:buChar char=""/>
            </a:pPr>
            <a:endParaRPr lang="en-US" dirty="0" smtClean="0">
              <a:latin typeface="Source Sans Pro"/>
            </a:endParaRPr>
          </a:p>
          <a:p>
            <a:pPr>
              <a:buFont typeface="Wingdings"/>
              <a:buChar char=""/>
            </a:pPr>
            <a:r>
              <a:rPr lang="en-US" dirty="0" smtClean="0">
                <a:latin typeface="Source Sans Pro"/>
              </a:rPr>
              <a:t> None of the existing or epidemic approach uses real world datasets . </a:t>
            </a:r>
          </a:p>
          <a:p>
            <a:pPr>
              <a:buFont typeface="Wingdings"/>
              <a:buChar char=""/>
            </a:pPr>
            <a:endParaRPr lang="en-US" dirty="0" smtClean="0">
              <a:latin typeface="Source Sans Pro"/>
            </a:endParaRPr>
          </a:p>
          <a:p>
            <a:pPr>
              <a:buFont typeface="Wingdings"/>
              <a:buChar char=""/>
            </a:pPr>
            <a:r>
              <a:rPr lang="en-US" dirty="0" smtClean="0">
                <a:latin typeface="Source Sans Pro"/>
              </a:rPr>
              <a:t> </a:t>
            </a:r>
            <a:r>
              <a:rPr lang="en-US" dirty="0">
                <a:latin typeface="Source Sans Pro"/>
              </a:rPr>
              <a:t>It is more reliable to extract </a:t>
            </a:r>
            <a:r>
              <a:rPr lang="en-US" dirty="0" smtClean="0">
                <a:latin typeface="Source Sans Pro"/>
              </a:rPr>
              <a:t>theoretical </a:t>
            </a:r>
            <a:r>
              <a:rPr lang="en-US" dirty="0">
                <a:latin typeface="Source Sans Pro"/>
              </a:rPr>
              <a:t>results from appropriate models with confirmation from sufficient real world data set experiments.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85750"/>
            <a:ext cx="7343188" cy="708660"/>
          </a:xfrm>
        </p:spPr>
        <p:txBody>
          <a:bodyPr vert="horz" rtlCol="0"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>
          <a:xfrm>
            <a:off x="1295400" y="1485900"/>
            <a:ext cx="7344000" cy="3657600"/>
          </a:xfrm>
        </p:spPr>
        <p:txBody>
          <a:bodyPr vert="horz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Wingdings"/>
              <a:buChar char=""/>
            </a:pPr>
            <a:r>
              <a:rPr lang="en-US" dirty="0" smtClean="0">
                <a:latin typeface="Source Sans Pro"/>
              </a:rPr>
              <a:t>We introduce the </a:t>
            </a:r>
            <a:r>
              <a:rPr lang="en-US" dirty="0">
                <a:latin typeface="Source Sans Pro"/>
              </a:rPr>
              <a:t>distribution of malware in</a:t>
            </a:r>
            <a:r>
              <a:rPr lang="en-US" b="1" dirty="0">
                <a:latin typeface="Source Sans Pro"/>
              </a:rPr>
              <a:t> terms of networks </a:t>
            </a:r>
            <a:r>
              <a:rPr lang="en-US" dirty="0">
                <a:latin typeface="Source Sans Pro"/>
              </a:rPr>
              <a:t>(e.g., autonomous systems, ISP domains, and abstract networks of smartphones who share the same vulnerabilities) at large scales.</a:t>
            </a:r>
          </a:p>
          <a:p>
            <a:pPr marL="342900" indent="-342900">
              <a:lnSpc>
                <a:spcPct val="100000"/>
              </a:lnSpc>
              <a:buFont typeface="Wingdings"/>
              <a:buChar char=""/>
            </a:pPr>
            <a:r>
              <a:rPr lang="en-US" dirty="0" smtClean="0">
                <a:latin typeface="Source Sans Pro"/>
              </a:rPr>
              <a:t>Our approach is </a:t>
            </a:r>
            <a:r>
              <a:rPr lang="en-US" b="1" dirty="0" smtClean="0">
                <a:latin typeface="Source Sans Pro"/>
              </a:rPr>
              <a:t>two layered </a:t>
            </a:r>
            <a:r>
              <a:rPr lang="en-US" dirty="0" smtClean="0">
                <a:latin typeface="Source Sans Pro"/>
              </a:rPr>
              <a:t>:-</a:t>
            </a:r>
          </a:p>
          <a:p>
            <a:pPr marL="342900" indent="-342900">
              <a:lnSpc>
                <a:spcPct val="100000"/>
              </a:lnSpc>
              <a:buFont typeface="Wingdings"/>
              <a:buChar char=""/>
            </a:pPr>
            <a:r>
              <a:rPr lang="en-US" dirty="0" smtClean="0">
                <a:latin typeface="Source Sans Pro"/>
              </a:rPr>
              <a:t>First </a:t>
            </a:r>
            <a:r>
              <a:rPr lang="en-US" dirty="0">
                <a:latin typeface="Source Sans Pro"/>
              </a:rPr>
              <a:t>of all, for a given time since the breakout of a malware, we calculate how many </a:t>
            </a:r>
            <a:r>
              <a:rPr lang="en-US" b="1" dirty="0">
                <a:latin typeface="Source Sans Pro"/>
              </a:rPr>
              <a:t>networks have been compromised </a:t>
            </a:r>
            <a:r>
              <a:rPr lang="en-US" dirty="0" smtClean="0">
                <a:latin typeface="Source Sans Pro"/>
              </a:rPr>
              <a:t>.</a:t>
            </a:r>
            <a:endParaRPr lang="en-US" dirty="0">
              <a:latin typeface="Source Sans Pro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"/>
            </a:pPr>
            <a:endParaRPr lang="en-US" dirty="0" smtClean="0">
              <a:latin typeface="Source Sans Pro"/>
            </a:endParaRPr>
          </a:p>
          <a:p>
            <a:pPr marL="342900" indent="-342900">
              <a:lnSpc>
                <a:spcPct val="100000"/>
              </a:lnSpc>
              <a:buFont typeface="Wingdings"/>
              <a:buChar char=""/>
            </a:pPr>
            <a:r>
              <a:rPr lang="en-US" dirty="0" smtClean="0">
                <a:latin typeface="Source Sans Pro"/>
              </a:rPr>
              <a:t>  </a:t>
            </a:r>
            <a:r>
              <a:rPr lang="en-US" dirty="0">
                <a:latin typeface="Source Sans Pro"/>
              </a:rPr>
              <a:t>Secondly, for a compromised </a:t>
            </a:r>
            <a:r>
              <a:rPr lang="en-US" dirty="0" smtClean="0">
                <a:latin typeface="Source Sans Pro"/>
              </a:rPr>
              <a:t>network</a:t>
            </a:r>
            <a:r>
              <a:rPr lang="en-US" dirty="0">
                <a:latin typeface="Source Sans Pro"/>
              </a:rPr>
              <a:t>, we calculate how many </a:t>
            </a:r>
            <a:r>
              <a:rPr lang="en-US" b="1" dirty="0">
                <a:latin typeface="Source Sans Pro"/>
              </a:rPr>
              <a:t>hosts have been compromised </a:t>
            </a:r>
            <a:r>
              <a:rPr lang="en-US" dirty="0">
                <a:latin typeface="Source Sans Pro"/>
              </a:rPr>
              <a:t>since the time that the network was compromised.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2" val="Source Sans Pro-light"/>
  <p:tag name="webfont1" val="Source Sans Pro-ligh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2:0" val="4"/>
  <p:tag name="fontWeight:3:3:0" val="4"/>
  <p:tag name="fontWeight:3:0:0" val="4"/>
  <p:tag name="fontWeight:3:1:0" val="4"/>
  <p:tag name="fontWeight:3:6:0" val="4"/>
  <p:tag name="fontWeight:3:7:0" val="4"/>
  <p:tag name="fontWeight:3:4:0" val="4"/>
  <p:tag name="fontWeight:3:5:0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2" val="4"/>
  <p:tag name="fontWeight:3:0:0" val="4"/>
  <p:tag name="fontWeight:3:0:1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2:0" val="4"/>
  <p:tag name="fontWeight:3:2:1" val="4"/>
  <p:tag name="fontWeight:3:3:0" val="4"/>
  <p:tag name="fontWeight:3:0:0" val="4"/>
  <p:tag name="fontWeight:3:1:0" val="4"/>
  <p:tag name="fontWeight:3:2:2" val="4"/>
  <p:tag name="fontWeight:3:3:1" val="4"/>
  <p:tag name="fontWeight:3:2:3" val="4"/>
  <p:tag name="fontWeight:3:3:2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2:0" val="4"/>
  <p:tag name="fontWeight:3:2:1" val="4"/>
  <p:tag name="fontWeight:3:0:0" val="4"/>
  <p:tag name="fontWeight:3:1:0" val="4"/>
  <p:tag name="fontWeight:3:2:2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2:0" val="4"/>
  <p:tag name="fontWeight:3:3:0" val="4"/>
  <p:tag name="fontWeight:3:0:0" val="4"/>
  <p:tag name="fontWeight:3:1:0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3:0:1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2:0" val="4"/>
  <p:tag name="fontWeight:3:3:0" val="4"/>
  <p:tag name="fontWeight:3:1:0" val="4"/>
  <p:tag name="fontWeight:3:4:2" val="4"/>
  <p:tag name="fontWeight:3:6:0" val="4"/>
  <p:tag name="fontWeight:3:4:0" val="4"/>
  <p:tag name="fontWeight:3:4:1" val="4"/>
  <p:tag name="fontWeight:3:5:0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2:0" val="4"/>
  <p:tag name="fontWeight:3:3:0" val="4"/>
  <p:tag name="fontWeight:3:1:0" val="4"/>
  <p:tag name="fontWeight:3:4:0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1:8:0" val="2"/>
  <p:tag name="fontWeight:4:0:0" val="2"/>
  <p:tag name="fontWeight:1:6:0" val="2"/>
  <p:tag name="fontWeight:1:7:0" val="2"/>
  <p:tag name="fontWeight:5:0:0" val="2"/>
  <p:tag name="fontWeight:6:0:0" val="2"/>
  <p:tag name="fontWeight:1:0:0" val="2"/>
  <p:tag name="fontWeight:1:1:0" val="2"/>
  <p:tag name="fontWeight:1:4:0" val="2"/>
  <p:tag name="fontWeight:1:5:0" val="2"/>
  <p:tag name="fontWeight:1:2:0" val="2"/>
  <p:tag name="fontWeight:1:3:0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2"/>
  <p:tag name="fontWeight:8:0:0" val="2"/>
  <p:tag name="fontWeight:6:0:0" val="2"/>
  <p:tag name="fontWeight:7:0:0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2"/>
  <p:tag name="fontWeight:8:0:0" val="2"/>
  <p:tag name="fontWeight:7:0:0" val="2"/>
  <p:tag name="fontWeight:10:0:0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4"/>
  <p:tag name="fontWeight:5:0:0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2:3" val="4"/>
  <p:tag name="fontWeight:2:3:2" val="4"/>
  <p:tag name="fontWeight:2:4:1" val="4"/>
  <p:tag name="fontWeight:2:2:4" val="4"/>
  <p:tag name="fontWeight:2:4:2" val="4"/>
  <p:tag name="fontWeight:2:4:3" val="4"/>
  <p:tag name="fontWeight:2:0:0" val="4"/>
  <p:tag name="fontWeight:2:1:0" val="4"/>
  <p:tag name="fontWeight:2:1:1" val="4"/>
  <p:tag name="fontWeight:2:2:0" val="4"/>
  <p:tag name="fontWeight:2:2:1" val="4"/>
  <p:tag name="fontWeight:2:3:0" val="4"/>
  <p:tag name="fontWeight:2:2:2" val="4"/>
  <p:tag name="fontWeight:2:3:1" val="4"/>
  <p:tag name="fontWeight:2:4:0" val="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bbles">
  <a:themeElements>
    <a:clrScheme name="Bold">
      <a:dk1>
        <a:srgbClr val="000000"/>
      </a:dk1>
      <a:lt1>
        <a:srgbClr val="FFFFFF"/>
      </a:lt1>
      <a:dk2>
        <a:srgbClr val="213437"/>
      </a:dk2>
      <a:lt2>
        <a:srgbClr val="EAE8DF"/>
      </a:lt2>
      <a:accent1>
        <a:srgbClr val="91CC4B"/>
      </a:accent1>
      <a:accent2>
        <a:srgbClr val="85D1DD"/>
      </a:accent2>
      <a:accent3>
        <a:srgbClr val="EA7E62"/>
      </a:accent3>
      <a:accent4>
        <a:srgbClr val="F0D059"/>
      </a:accent4>
      <a:accent5>
        <a:srgbClr val="F4A247"/>
      </a:accent5>
      <a:accent6>
        <a:srgbClr val="A27384"/>
      </a:accent6>
      <a:hlink>
        <a:srgbClr val="85D1DD"/>
      </a:hlink>
      <a:folHlink>
        <a:srgbClr val="A27384"/>
      </a:folHlink>
    </a:clrScheme>
    <a:fontScheme name="Bubble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Bubb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bbles">
  <a:themeElements>
    <a:clrScheme name="Bold">
      <a:dk1>
        <a:srgbClr val="000000"/>
      </a:dk1>
      <a:lt1>
        <a:srgbClr val="FFFFFF"/>
      </a:lt1>
      <a:dk2>
        <a:srgbClr val="213437"/>
      </a:dk2>
      <a:lt2>
        <a:srgbClr val="EAE8DF"/>
      </a:lt2>
      <a:accent1>
        <a:srgbClr val="91CC4B"/>
      </a:accent1>
      <a:accent2>
        <a:srgbClr val="85D1DD"/>
      </a:accent2>
      <a:accent3>
        <a:srgbClr val="EA7E62"/>
      </a:accent3>
      <a:accent4>
        <a:srgbClr val="F0D059"/>
      </a:accent4>
      <a:accent5>
        <a:srgbClr val="F4A247"/>
      </a:accent5>
      <a:accent6>
        <a:srgbClr val="A27384"/>
      </a:accent6>
      <a:hlink>
        <a:srgbClr val="85D1DD"/>
      </a:hlink>
      <a:folHlink>
        <a:srgbClr val="A27384"/>
      </a:folHlink>
    </a:clrScheme>
    <a:fontScheme name="Bubbles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Bubb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9050" cap="flat">
          <a:solidFill>
            <a:schemeClr val="phClr">
              <a:shade val="95000"/>
              <a:satMod val="104999"/>
            </a:schemeClr>
          </a:solidFill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1343</Words>
  <Application>Microsoft Office PowerPoint</Application>
  <PresentationFormat>On-screen Show (16:9)</PresentationFormat>
  <Paragraphs>161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Source Sans Pro</vt:lpstr>
      <vt:lpstr>Arial Black</vt:lpstr>
      <vt:lpstr>Wingdings</vt:lpstr>
      <vt:lpstr>Lucida Grande</vt:lpstr>
      <vt:lpstr>Source Sans Pro-light</vt:lpstr>
      <vt:lpstr>Bubbles</vt:lpstr>
      <vt:lpstr>             Malware Propagation                in Large Scale Networks</vt:lpstr>
      <vt:lpstr>Slide 2</vt:lpstr>
      <vt:lpstr>OBJECTIVES</vt:lpstr>
      <vt:lpstr>Introduction</vt:lpstr>
      <vt:lpstr>Abstract</vt:lpstr>
      <vt:lpstr>LITERATURE SURVEY</vt:lpstr>
      <vt:lpstr>Existing System</vt:lpstr>
      <vt:lpstr>Disadvantages</vt:lpstr>
      <vt:lpstr>Proposed System</vt:lpstr>
      <vt:lpstr>Advantages</vt:lpstr>
      <vt:lpstr>System Architecture</vt:lpstr>
      <vt:lpstr>System Requirements</vt:lpstr>
      <vt:lpstr>System Requirements</vt:lpstr>
      <vt:lpstr>REFERENCES</vt:lpstr>
      <vt:lpstr>CONCLUSION</vt:lpstr>
      <vt:lpstr>BLOCK DIAGRAM:-</vt:lpstr>
      <vt:lpstr>UML DIAGRAMS</vt:lpstr>
      <vt:lpstr>Slide 18</vt:lpstr>
      <vt:lpstr>Slide 19</vt:lpstr>
      <vt:lpstr>ALGORITHMS :-</vt:lpstr>
      <vt:lpstr>Slide 21</vt:lpstr>
      <vt:lpstr>FUNCTIONAL REQUIREMENTS</vt:lpstr>
      <vt:lpstr>NON-FUNCTIONAL REQUIREMENTS</vt:lpstr>
      <vt:lpstr>Thank You</vt:lpstr>
    </vt:vector>
  </TitlesOfParts>
  <Company>Zoho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Sujit Giridharan</dc:creator>
  <cp:lastModifiedBy>Aditya</cp:lastModifiedBy>
  <cp:revision>32</cp:revision>
  <dcterms:created xsi:type="dcterms:W3CDTF">2010-03-09T10:03:29Z</dcterms:created>
  <dcterms:modified xsi:type="dcterms:W3CDTF">2017-10-16T08:36:38Z</dcterms:modified>
</cp:coreProperties>
</file>