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cclick.com/2-cm-Clear-Resin-Marble-Sphere-Fortune-Beetle-155880881964.html" TargetMode="External"/><Relationship Id="rId3" Type="http://schemas.openxmlformats.org/officeDocument/2006/relationships/hyperlink" Target="https://picclick.com/2-cm-Clear-Resin-Marble-Sphere-Fortune-Beetle-126169577440.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ac7c391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ac7c391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Good afternoon everyone my name is Aditya, Today I will be presenting on Analysis of Wildlife Trafficking Data along with my teammates Aryan and Vamshi.</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The insights gained from this analysis aim to contribute to evidence-based strategies for combating trafficking, promoting biodiversity conservation, and addressing this global crisis pushing numerous species towards extinction.</a:t>
            </a:r>
            <a:endParaRPr sz="14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ac7c391f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ac7c391f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Here we provide the visualization for Biggest sellers - one by their number of listings and the other by the total price of their listings.</a:t>
            </a:r>
            <a:endParaRPr sz="15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ad0fbfd49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ad0fbfd4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Another graph to provide us some insights about the price distribution of each animal and the </a:t>
            </a:r>
            <a:r>
              <a:rPr lang="en" sz="1500"/>
              <a:t>product</a:t>
            </a:r>
            <a:r>
              <a:rPr lang="en" sz="1500"/>
              <a:t> type distribution in the ads.</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ac7c391f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ac7c391f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our insights on the wildlife data. 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ac7c391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ac7c391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a:t>
            </a:r>
            <a:r>
              <a:rPr lang="en" sz="1500"/>
              <a:t> got this dataset from an ETL pipeline which is established by the VIDA center at NYU. This data has 81% accuracy. It uses Bert based Model to investigate on the ‘title’ of the ad and draw conclusion as to whether the ad is related to animal or not. Here a thorough </a:t>
            </a:r>
            <a:r>
              <a:rPr lang="en" sz="1500"/>
              <a:t>comparison</a:t>
            </a:r>
            <a:r>
              <a:rPr lang="en" sz="1500"/>
              <a:t> of outputs from both GPT and BERT  based model is done by feeding same inputs.</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ad0fbfd4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ad0fbfd4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As part of our project we try to analyze the data to answer some questions that can be used to draw valuable insights.</a:t>
            </a:r>
            <a:endParaRPr sz="1400"/>
          </a:p>
          <a:p>
            <a:pPr indent="0" lvl="0" marL="0" rtl="0" algn="l">
              <a:spcBef>
                <a:spcPts val="0"/>
              </a:spcBef>
              <a:spcAft>
                <a:spcPts val="0"/>
              </a:spcAft>
              <a:buNone/>
            </a:pPr>
            <a:r>
              <a:rPr lang="en" sz="1400"/>
              <a:t>Let's start with our exploration of seller similarity. In our analysis, we delve into instances where one seller resembles another in various aspects such as product listings, pricing strategies, or geographic reach. Understanding seller similarity is crucial for grasping market dynamics and competition within the online wildlife trade.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Moving on to our examination of illegal and endangered species in online trade. We devised solutions to evaluate this which we will see in upcoming slides, we evaluate whether the species being traded fall under categories of illegality or endangerment.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By analyzing the geographic origins and destinations of traded species, we gain valuable insights into the spatial dynamics of the trade network.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There are few more crucial problems which we try to address like price range distribution, biggest sellers, duplicate/similar advertisements.</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ad2a8e702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ad2a8e702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600"/>
              <a:t>Species with high average costs but infrequent trade are often endangered. Their scarcity and high value can incentivize illegal hunting. This underscores the need for strong conservation strategies and strict enforcement of wildlife trade regulations to protect these vulnerable species. From our analysis Nile crocodile and Great white shark come under this category</a:t>
            </a:r>
            <a:endParaRPr sz="1600"/>
          </a:p>
          <a:p>
            <a:pPr indent="0" lvl="0" marL="0" rtl="0" algn="l">
              <a:spcBef>
                <a:spcPts val="1200"/>
              </a:spcBef>
              <a:spcAft>
                <a:spcPts val="0"/>
              </a:spcAft>
              <a:buNone/>
            </a:pPr>
            <a:r>
              <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ac7c391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ac7c391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image link : </a:t>
            </a:r>
            <a:r>
              <a:rPr lang="en" u="sng">
                <a:solidFill>
                  <a:schemeClr val="hlink"/>
                </a:solidFill>
                <a:hlinkClick r:id="rId2"/>
              </a:rPr>
              <a:t>https://picclick.com/2-cm-Clear-Resin-Marble-Sphere-Fortune-Beetle-155880881964.html</a:t>
            </a:r>
            <a:endParaRPr/>
          </a:p>
          <a:p>
            <a:pPr indent="0" lvl="0" marL="0" rtl="0" algn="l">
              <a:spcBef>
                <a:spcPts val="0"/>
              </a:spcBef>
              <a:spcAft>
                <a:spcPts val="0"/>
              </a:spcAft>
              <a:buNone/>
            </a:pPr>
            <a:r>
              <a:rPr lang="en"/>
              <a:t>Second : </a:t>
            </a:r>
            <a:r>
              <a:rPr lang="en" u="sng">
                <a:solidFill>
                  <a:schemeClr val="hlink"/>
                </a:solidFill>
                <a:hlinkClick r:id="rId3"/>
              </a:rPr>
              <a:t>https://picclick.com/2-cm-Clear-Resin-Marble-Sphere-Fortune-Beetle-126169577440.html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ac7c391f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ac7c391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ad0fbf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ad0fbf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HOW - </a:t>
            </a:r>
            <a:r>
              <a:rPr lang="en" sz="1700"/>
              <a:t>In our data analysis, we examine the distribution of sellers based on the domains where they list their ads. </a:t>
            </a:r>
            <a:endParaRPr sz="1700"/>
          </a:p>
          <a:p>
            <a:pPr indent="0" lvl="0" marL="0" rtl="0" algn="l">
              <a:spcBef>
                <a:spcPts val="0"/>
              </a:spcBef>
              <a:spcAft>
                <a:spcPts val="0"/>
              </a:spcAft>
              <a:buNone/>
            </a:pPr>
            <a:r>
              <a:rPr lang="en" sz="1700"/>
              <a:t>IMPORTANCE - This analysis serves a dual purpose. Firstly, it helps us understand why certain domains are predominantly used for animal listings. By delving into the policies of these domains, we can assess if they favor animal products. Additionally, it allows us to determine if our data collection process, particularly our web crawler, exhibits bias towards extracting ads from specific sites. </a:t>
            </a:r>
            <a:endParaRPr sz="1700"/>
          </a:p>
          <a:p>
            <a:pPr indent="0" lvl="0" marL="0" rtl="0" algn="l">
              <a:spcBef>
                <a:spcPts val="0"/>
              </a:spcBef>
              <a:spcAft>
                <a:spcPts val="0"/>
              </a:spcAft>
              <a:buNone/>
            </a:pPr>
            <a:r>
              <a:rPr lang="en" sz="1700"/>
              <a:t>INSIGHTS - Our findings reveal that eBay stands out as the platform with the largest number of ads, indicating its significance in the market. This insight prompts us to further investigate eBay's policies regarding animal product listings. Moreover, it emphasizes the importance of continuously monitoring our data collection methods to ensure unbiased results.</a:t>
            </a:r>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ad0fbfd49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ad0fbfd49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HOW - Our data has pre labeled animal label and its species, additionally we have its Product type. We use these two features to get the distribution.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IMPORTANCE - Majorly this will give us the Consumer preference and market demand for various products. So for eg. in the graph we can see that silky shark’s Tooth is the most sold item and this indicates a market demand for the above product type. Had the product type been skin or fur it would indicate a demand for it in the fashion industry.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This graph is a small portion of the consolidated distribution of all the animals providing a better insight of one of the animals and here we can see that tooth dominates the market for silky shark.</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ac7c391f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ac7c391f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Here are some more visualizations that we made using Tableau.</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visualization gives us the geographical distribution of the ads.</a:t>
            </a:r>
            <a:endParaRPr sz="15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rgbClr val="FFF7E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ublic.tableau.com/views/vamshi_BD1/Dashboard1?:language=en-GB&amp;publish=yes&amp;:sid=&amp;:display_count=n&amp;:origin=viz_share_link" TargetMode="External"/><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ublic.tableau.com/shared/J3T5MGBJT?:display_count=n&amp;:origin=viz_share_link" TargetMode="External"/><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nvSpPr>
        <p:spPr>
          <a:xfrm>
            <a:off x="6464575" y="4050575"/>
            <a:ext cx="2679300" cy="9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7" name="Google Shape;87;p13"/>
          <p:cNvSpPr txBox="1"/>
          <p:nvPr/>
        </p:nvSpPr>
        <p:spPr>
          <a:xfrm>
            <a:off x="-47050" y="379250"/>
            <a:ext cx="4188600" cy="2367600"/>
          </a:xfrm>
          <a:prstGeom prst="rect">
            <a:avLst/>
          </a:prstGeom>
          <a:noFill/>
          <a:ln>
            <a:noFill/>
          </a:ln>
          <a:effectLst>
            <a:outerShdw blurRad="57150" rotWithShape="0" algn="bl" dir="5400000" dist="19050">
              <a:srgbClr val="000000">
                <a:alpha val="9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700" u="sng">
                <a:solidFill>
                  <a:schemeClr val="dk2"/>
                </a:solidFill>
                <a:latin typeface="Lato"/>
                <a:ea typeface="Lato"/>
                <a:cs typeface="Lato"/>
                <a:sym typeface="Lato"/>
              </a:rPr>
              <a:t>Exploring Wildlife Trafficking Data</a:t>
            </a:r>
            <a:endParaRPr b="1" sz="1500" u="sng">
              <a:solidFill>
                <a:schemeClr val="dk2"/>
              </a:solidFill>
              <a:latin typeface="Lato"/>
              <a:ea typeface="Lato"/>
              <a:cs typeface="Lato"/>
              <a:sym typeface="Lato"/>
            </a:endParaRPr>
          </a:p>
        </p:txBody>
      </p:sp>
      <p:sp>
        <p:nvSpPr>
          <p:cNvPr id="88" name="Google Shape;88;p13"/>
          <p:cNvSpPr txBox="1"/>
          <p:nvPr/>
        </p:nvSpPr>
        <p:spPr>
          <a:xfrm>
            <a:off x="0" y="2959475"/>
            <a:ext cx="5295600" cy="1091100"/>
          </a:xfrm>
          <a:prstGeom prst="rect">
            <a:avLst/>
          </a:prstGeom>
          <a:noFill/>
          <a:ln>
            <a:noFill/>
          </a:ln>
          <a:effectLst>
            <a:outerShdw blurRad="57150" rotWithShape="0" algn="bl">
              <a:srgbClr val="FFFFFF">
                <a:alpha val="25000"/>
              </a:srgbClr>
            </a:outerShdw>
          </a:effectLst>
        </p:spPr>
        <p:txBody>
          <a:bodyPr anchorCtr="0" anchor="t" bIns="91425" lIns="91425" spcFirstLastPara="1" rIns="91425" wrap="square" tIns="91425">
            <a:noAutofit/>
          </a:bodyPr>
          <a:lstStyle/>
          <a:p>
            <a:pPr indent="0" lvl="0" marL="457200" rtl="0" algn="l">
              <a:spcBef>
                <a:spcPts val="0"/>
              </a:spcBef>
              <a:spcAft>
                <a:spcPts val="0"/>
              </a:spcAft>
              <a:buNone/>
            </a:pPr>
            <a:r>
              <a:rPr b="1" lang="en" sz="1600" u="sng">
                <a:solidFill>
                  <a:schemeClr val="dk2"/>
                </a:solidFill>
                <a:latin typeface="Times New Roman"/>
                <a:ea typeface="Times New Roman"/>
                <a:cs typeface="Times New Roman"/>
                <a:sym typeface="Times New Roman"/>
              </a:rPr>
              <a:t>Team Members:</a:t>
            </a:r>
            <a:r>
              <a:rPr b="1" lang="en" sz="1600">
                <a:solidFill>
                  <a:schemeClr val="dk2"/>
                </a:solidFill>
                <a:latin typeface="Times New Roman"/>
                <a:ea typeface="Times New Roman"/>
                <a:cs typeface="Times New Roman"/>
                <a:sym typeface="Times New Roman"/>
              </a:rPr>
              <a:t> </a:t>
            </a:r>
            <a:r>
              <a:rPr b="1" lang="en" sz="1500">
                <a:solidFill>
                  <a:schemeClr val="dk2"/>
                </a:solidFill>
                <a:latin typeface="Times New Roman"/>
                <a:ea typeface="Times New Roman"/>
                <a:cs typeface="Times New Roman"/>
                <a:sym typeface="Times New Roman"/>
              </a:rPr>
              <a:t>     </a:t>
            </a:r>
            <a:endParaRPr b="1"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b="1" lang="en" sz="1500">
                <a:solidFill>
                  <a:schemeClr val="dk2"/>
                </a:solidFill>
                <a:latin typeface="Times New Roman"/>
                <a:ea typeface="Times New Roman"/>
                <a:cs typeface="Times New Roman"/>
                <a:sym typeface="Times New Roman"/>
              </a:rPr>
              <a:t>VAMSHI NAIK VISLAVATH (vv2289)</a:t>
            </a:r>
            <a:endParaRPr b="1"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b="1" lang="en" sz="1500">
                <a:solidFill>
                  <a:schemeClr val="dk2"/>
                </a:solidFill>
                <a:latin typeface="Times New Roman"/>
                <a:ea typeface="Times New Roman"/>
                <a:cs typeface="Times New Roman"/>
                <a:sym typeface="Times New Roman"/>
              </a:rPr>
              <a:t>ADITYA GOUROJU (ag9979) </a:t>
            </a:r>
            <a:endParaRPr b="1"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b="1" lang="en" sz="1500">
                <a:solidFill>
                  <a:schemeClr val="dk2"/>
                </a:solidFill>
                <a:latin typeface="Times New Roman"/>
                <a:ea typeface="Times New Roman"/>
                <a:cs typeface="Times New Roman"/>
                <a:sym typeface="Times New Roman"/>
              </a:rPr>
              <a:t>ARYAN PRASAD (ap7949)</a:t>
            </a:r>
            <a:endParaRPr b="1" sz="15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4294967295" type="title"/>
          </p:nvPr>
        </p:nvSpPr>
        <p:spPr>
          <a:xfrm>
            <a:off x="13" y="0"/>
            <a:ext cx="89706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Tableau dashboards:</a:t>
            </a:r>
            <a:endParaRPr/>
          </a:p>
        </p:txBody>
      </p:sp>
      <p:pic>
        <p:nvPicPr>
          <p:cNvPr id="151" name="Google Shape;151;p22"/>
          <p:cNvPicPr preferRelativeResize="0"/>
          <p:nvPr/>
        </p:nvPicPr>
        <p:blipFill>
          <a:blip r:embed="rId3">
            <a:alphaModFix/>
          </a:blip>
          <a:stretch>
            <a:fillRect/>
          </a:stretch>
        </p:blipFill>
        <p:spPr>
          <a:xfrm>
            <a:off x="1592763" y="627025"/>
            <a:ext cx="5785126" cy="430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4294967295" type="title"/>
          </p:nvPr>
        </p:nvSpPr>
        <p:spPr>
          <a:xfrm>
            <a:off x="13" y="0"/>
            <a:ext cx="89706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Tableau dashboards:</a:t>
            </a:r>
            <a:endParaRPr/>
          </a:p>
        </p:txBody>
      </p:sp>
      <p:pic>
        <p:nvPicPr>
          <p:cNvPr id="157" name="Google Shape;157;p23"/>
          <p:cNvPicPr preferRelativeResize="0"/>
          <p:nvPr/>
        </p:nvPicPr>
        <p:blipFill rotWithShape="1">
          <a:blip r:embed="rId3">
            <a:alphaModFix/>
          </a:blip>
          <a:srcRect b="50455" l="0" r="0" t="0"/>
          <a:stretch/>
        </p:blipFill>
        <p:spPr>
          <a:xfrm>
            <a:off x="84900" y="1313350"/>
            <a:ext cx="5686149" cy="2132099"/>
          </a:xfrm>
          <a:prstGeom prst="rect">
            <a:avLst/>
          </a:prstGeom>
          <a:noFill/>
          <a:ln>
            <a:noFill/>
          </a:ln>
        </p:spPr>
      </p:pic>
      <p:pic>
        <p:nvPicPr>
          <p:cNvPr id="158" name="Google Shape;158;p23"/>
          <p:cNvPicPr preferRelativeResize="0"/>
          <p:nvPr/>
        </p:nvPicPr>
        <p:blipFill rotWithShape="1">
          <a:blip r:embed="rId3">
            <a:alphaModFix/>
          </a:blip>
          <a:srcRect b="0" l="21884" r="34744" t="48450"/>
          <a:stretch/>
        </p:blipFill>
        <p:spPr>
          <a:xfrm>
            <a:off x="5920900" y="1051900"/>
            <a:ext cx="3223101" cy="2899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4">
            <a:alphaModFix/>
          </a:blip>
          <a:stretch>
            <a:fillRect/>
          </a:stretch>
        </p:blipFill>
        <p:spPr>
          <a:xfrm>
            <a:off x="3985925" y="2516000"/>
            <a:ext cx="1638300" cy="30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6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4" name="Google Shape;94;p14"/>
          <p:cNvSpPr txBox="1"/>
          <p:nvPr>
            <p:ph idx="1" type="body"/>
          </p:nvPr>
        </p:nvSpPr>
        <p:spPr>
          <a:xfrm>
            <a:off x="94650" y="1404750"/>
            <a:ext cx="8321700" cy="31887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lang="en" sz="1310"/>
              <a:t>We get our data from the ETL pipeline already implemented by the VIDA centre at NYU.</a:t>
            </a:r>
            <a:endParaRPr b="1" sz="1310"/>
          </a:p>
          <a:p>
            <a:pPr indent="0" lvl="0" marL="457200" rtl="0" algn="l">
              <a:lnSpc>
                <a:spcPct val="95000"/>
              </a:lnSpc>
              <a:spcBef>
                <a:spcPts val="1200"/>
              </a:spcBef>
              <a:spcAft>
                <a:spcPts val="0"/>
              </a:spcAft>
              <a:buNone/>
            </a:pPr>
            <a:r>
              <a:rPr b="1" lang="en" sz="1310"/>
              <a:t>There are a few major improvements to this data done recently that brings the accuracy of the data to around 81%.</a:t>
            </a:r>
            <a:endParaRPr b="1" sz="1310"/>
          </a:p>
          <a:p>
            <a:pPr indent="0" lvl="0" marL="457200" rtl="0" algn="l">
              <a:lnSpc>
                <a:spcPct val="95000"/>
              </a:lnSpc>
              <a:spcBef>
                <a:spcPts val="1200"/>
              </a:spcBef>
              <a:spcAft>
                <a:spcPts val="0"/>
              </a:spcAft>
              <a:buNone/>
            </a:pPr>
            <a:r>
              <a:rPr b="1" lang="en" sz="1310"/>
              <a:t>The novel design of this new pipeline is to utilize the Bert based Model to investigate on the ‘title’ of the ad and draw conclusion as to whether the ad is related to animal or not. </a:t>
            </a:r>
            <a:endParaRPr b="1" sz="1310"/>
          </a:p>
          <a:p>
            <a:pPr indent="0" lvl="0" marL="457200" rtl="0" algn="l">
              <a:lnSpc>
                <a:spcPct val="95000"/>
              </a:lnSpc>
              <a:spcBef>
                <a:spcPts val="1200"/>
              </a:spcBef>
              <a:spcAft>
                <a:spcPts val="0"/>
              </a:spcAft>
              <a:buNone/>
            </a:pPr>
            <a:r>
              <a:rPr b="1" lang="en" sz="1310"/>
              <a:t>We examine the outputs of two models - GPT 3.5 and the  BERT-based model - by feeding them the same input (the title of an advertisement) and comparing the resulting labels.</a:t>
            </a:r>
            <a:endParaRPr b="1" sz="1310"/>
          </a:p>
          <a:p>
            <a:pPr indent="0" lvl="0" marL="457200" rtl="0" algn="l">
              <a:lnSpc>
                <a:spcPct val="95000"/>
              </a:lnSpc>
              <a:spcBef>
                <a:spcPts val="1200"/>
              </a:spcBef>
              <a:spcAft>
                <a:spcPts val="0"/>
              </a:spcAft>
              <a:buNone/>
            </a:pPr>
            <a:r>
              <a:t/>
            </a:r>
            <a:endParaRPr b="1" sz="1310"/>
          </a:p>
          <a:p>
            <a:pPr indent="0" lvl="0" marL="457200" rtl="0" algn="l">
              <a:lnSpc>
                <a:spcPct val="95000"/>
              </a:lnSpc>
              <a:spcBef>
                <a:spcPts val="1200"/>
              </a:spcBef>
              <a:spcAft>
                <a:spcPts val="0"/>
              </a:spcAft>
              <a:buSzPts val="770"/>
              <a:buNone/>
            </a:pPr>
            <a:r>
              <a:t/>
            </a:r>
            <a:endParaRPr b="1" sz="1310"/>
          </a:p>
          <a:p>
            <a:pPr indent="0" lvl="0" marL="457200" rtl="0" algn="l">
              <a:lnSpc>
                <a:spcPct val="95000"/>
              </a:lnSpc>
              <a:spcBef>
                <a:spcPts val="1200"/>
              </a:spcBef>
              <a:spcAft>
                <a:spcPts val="1200"/>
              </a:spcAft>
              <a:buSzPts val="770"/>
              <a:buNone/>
            </a:pPr>
            <a:r>
              <a:t/>
            </a:r>
            <a:endParaRPr b="1" sz="13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56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100" name="Google Shape;100;p15"/>
          <p:cNvSpPr txBox="1"/>
          <p:nvPr>
            <p:ph idx="1" type="body"/>
          </p:nvPr>
        </p:nvSpPr>
        <p:spPr>
          <a:xfrm>
            <a:off x="94650" y="1404750"/>
            <a:ext cx="8321700" cy="31887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770"/>
              <a:buNone/>
            </a:pPr>
            <a:r>
              <a:rPr b="1" lang="en" sz="1310"/>
              <a:t>Our data, sourced through ETL pipelines via web crawling, contains crucial details including image links, seller names, species descriptions, products, and prices. We aim to analyze:</a:t>
            </a:r>
            <a:endParaRPr b="1" sz="1310"/>
          </a:p>
          <a:p>
            <a:pPr indent="457200" lvl="0" marL="0" rtl="0" algn="l">
              <a:lnSpc>
                <a:spcPct val="95000"/>
              </a:lnSpc>
              <a:spcBef>
                <a:spcPts val="1200"/>
              </a:spcBef>
              <a:spcAft>
                <a:spcPts val="0"/>
              </a:spcAft>
              <a:buNone/>
            </a:pPr>
            <a:r>
              <a:rPr b="1" lang="en" sz="1310"/>
              <a:t>1.Seller similarity: Identifying instances where one seller is similar to other seller.</a:t>
            </a:r>
            <a:endParaRPr b="1" sz="1310"/>
          </a:p>
          <a:p>
            <a:pPr indent="0" lvl="0" marL="457200" rtl="0" algn="l">
              <a:lnSpc>
                <a:spcPct val="95000"/>
              </a:lnSpc>
              <a:spcBef>
                <a:spcPts val="1200"/>
              </a:spcBef>
              <a:spcAft>
                <a:spcPts val="0"/>
              </a:spcAft>
              <a:buNone/>
            </a:pPr>
            <a:r>
              <a:rPr b="1" lang="en" sz="1310"/>
              <a:t>2.</a:t>
            </a:r>
            <a:r>
              <a:rPr b="1" lang="en" sz="1310" u="sng"/>
              <a:t>I</a:t>
            </a:r>
            <a:r>
              <a:rPr b="1" lang="en" sz="1310"/>
              <a:t>llegal and Endangered Species: Assessing whether traded species are classified as illegal or endangered.</a:t>
            </a:r>
            <a:endParaRPr b="1" sz="1310"/>
          </a:p>
          <a:p>
            <a:pPr indent="0" lvl="0" marL="457200" rtl="0" algn="l">
              <a:lnSpc>
                <a:spcPct val="95000"/>
              </a:lnSpc>
              <a:spcBef>
                <a:spcPts val="1200"/>
              </a:spcBef>
              <a:spcAft>
                <a:spcPts val="0"/>
              </a:spcAft>
              <a:buNone/>
            </a:pPr>
            <a:r>
              <a:rPr b="1" lang="en" sz="1310"/>
              <a:t>3.Geographic Locations: Analyzing the geographic distribution of data.</a:t>
            </a:r>
            <a:endParaRPr b="1" sz="1310"/>
          </a:p>
          <a:p>
            <a:pPr indent="0" lvl="0" marL="457200" rtl="0" algn="l">
              <a:lnSpc>
                <a:spcPct val="95000"/>
              </a:lnSpc>
              <a:spcBef>
                <a:spcPts val="1200"/>
              </a:spcBef>
              <a:spcAft>
                <a:spcPts val="0"/>
              </a:spcAft>
              <a:buNone/>
            </a:pPr>
            <a:r>
              <a:rPr b="1" lang="en" sz="1310"/>
              <a:t>4.Most Frequently Traded Species: Determining which species are traded most often.</a:t>
            </a:r>
            <a:endParaRPr b="1" sz="1310"/>
          </a:p>
          <a:p>
            <a:pPr indent="0" lvl="0" marL="457200" rtl="0" algn="l">
              <a:lnSpc>
                <a:spcPct val="95000"/>
              </a:lnSpc>
              <a:spcBef>
                <a:spcPts val="1200"/>
              </a:spcBef>
              <a:spcAft>
                <a:spcPts val="0"/>
              </a:spcAft>
              <a:buNone/>
            </a:pPr>
            <a:r>
              <a:rPr b="1" lang="en" sz="1310"/>
              <a:t>5.Price Range of Species: Examining the price ranges of species sold online.</a:t>
            </a:r>
            <a:endParaRPr b="1" sz="1310"/>
          </a:p>
          <a:p>
            <a:pPr indent="0" lvl="0" marL="457200" rtl="0" algn="l">
              <a:lnSpc>
                <a:spcPct val="95000"/>
              </a:lnSpc>
              <a:spcBef>
                <a:spcPts val="1200"/>
              </a:spcBef>
              <a:spcAft>
                <a:spcPts val="0"/>
              </a:spcAft>
              <a:buNone/>
            </a:pPr>
            <a:r>
              <a:rPr b="1" lang="en" sz="1310"/>
              <a:t>6.Duplicate Advertisements: Detecting duplicate ads within the same marketplace.</a:t>
            </a:r>
            <a:endParaRPr b="1" sz="1310"/>
          </a:p>
          <a:p>
            <a:pPr indent="0" lvl="0" marL="457200" rtl="0" algn="l">
              <a:lnSpc>
                <a:spcPct val="95000"/>
              </a:lnSpc>
              <a:spcBef>
                <a:spcPts val="1200"/>
              </a:spcBef>
              <a:spcAft>
                <a:spcPts val="0"/>
              </a:spcAft>
              <a:buNone/>
            </a:pPr>
            <a:r>
              <a:rPr b="1" lang="en" sz="1310"/>
              <a:t>7.Largest Sellers: Identifying the most prominent sellers in terms of transaction volume.</a:t>
            </a:r>
            <a:endParaRPr b="1" sz="1310"/>
          </a:p>
          <a:p>
            <a:pPr indent="0" lvl="0" marL="457200" rtl="0" algn="l">
              <a:lnSpc>
                <a:spcPct val="95000"/>
              </a:lnSpc>
              <a:spcBef>
                <a:spcPts val="1200"/>
              </a:spcBef>
              <a:spcAft>
                <a:spcPts val="0"/>
              </a:spcAft>
              <a:buNone/>
            </a:pPr>
            <a:r>
              <a:rPr b="1" lang="en" sz="1310"/>
              <a:t>8.Seller Collaboration: Exploring whether certain sellers exhibit collaborative behaviors.</a:t>
            </a:r>
            <a:endParaRPr b="1" sz="1310"/>
          </a:p>
          <a:p>
            <a:pPr indent="0" lvl="0" marL="457200" rtl="0" algn="l">
              <a:lnSpc>
                <a:spcPct val="95000"/>
              </a:lnSpc>
              <a:spcBef>
                <a:spcPts val="1200"/>
              </a:spcBef>
              <a:spcAft>
                <a:spcPts val="0"/>
              </a:spcAft>
              <a:buSzPts val="770"/>
              <a:buNone/>
            </a:pPr>
            <a:r>
              <a:t/>
            </a:r>
            <a:endParaRPr b="1" sz="1310"/>
          </a:p>
          <a:p>
            <a:pPr indent="0" lvl="0" marL="457200" rtl="0" algn="l">
              <a:lnSpc>
                <a:spcPct val="95000"/>
              </a:lnSpc>
              <a:spcBef>
                <a:spcPts val="1200"/>
              </a:spcBef>
              <a:spcAft>
                <a:spcPts val="1200"/>
              </a:spcAft>
              <a:buSzPts val="770"/>
              <a:buNone/>
            </a:pPr>
            <a:r>
              <a:t/>
            </a:r>
            <a:endParaRPr b="1" sz="13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32325" y="0"/>
            <a:ext cx="9011700" cy="535200"/>
          </a:xfrm>
          <a:prstGeom prst="rect">
            <a:avLst/>
          </a:prstGeom>
        </p:spPr>
        <p:txBody>
          <a:bodyPr anchorCtr="0" anchor="t" bIns="91425" lIns="91425" spcFirstLastPara="1" rIns="91425" wrap="square" tIns="91425">
            <a:normAutofit fontScale="90000"/>
          </a:bodyPr>
          <a:lstStyle/>
          <a:p>
            <a:pPr indent="457200" lvl="0" marL="457200" rtl="0" algn="ctr">
              <a:spcBef>
                <a:spcPts val="0"/>
              </a:spcBef>
              <a:spcAft>
                <a:spcPts val="0"/>
              </a:spcAft>
              <a:buNone/>
            </a:pPr>
            <a:r>
              <a:rPr lang="en"/>
              <a:t>Frequency and Price range of animals</a:t>
            </a:r>
            <a:r>
              <a:rPr lang="en"/>
              <a:t>:</a:t>
            </a:r>
            <a:endParaRPr/>
          </a:p>
        </p:txBody>
      </p:sp>
      <p:pic>
        <p:nvPicPr>
          <p:cNvPr id="106" name="Google Shape;106;p16"/>
          <p:cNvPicPr preferRelativeResize="0"/>
          <p:nvPr/>
        </p:nvPicPr>
        <p:blipFill>
          <a:blip r:embed="rId3">
            <a:alphaModFix/>
          </a:blip>
          <a:stretch>
            <a:fillRect/>
          </a:stretch>
        </p:blipFill>
        <p:spPr>
          <a:xfrm>
            <a:off x="42525" y="535200"/>
            <a:ext cx="4880925" cy="3129924"/>
          </a:xfrm>
          <a:prstGeom prst="rect">
            <a:avLst/>
          </a:prstGeom>
          <a:noFill/>
          <a:ln>
            <a:noFill/>
          </a:ln>
        </p:spPr>
      </p:pic>
      <p:pic>
        <p:nvPicPr>
          <p:cNvPr id="107" name="Google Shape;107;p16"/>
          <p:cNvPicPr preferRelativeResize="0"/>
          <p:nvPr/>
        </p:nvPicPr>
        <p:blipFill>
          <a:blip r:embed="rId4">
            <a:alphaModFix/>
          </a:blip>
          <a:stretch>
            <a:fillRect/>
          </a:stretch>
        </p:blipFill>
        <p:spPr>
          <a:xfrm>
            <a:off x="4880925" y="2522450"/>
            <a:ext cx="4167676" cy="24862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0" y="0"/>
            <a:ext cx="89706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Seller Similarity:</a:t>
            </a:r>
            <a:endParaRPr/>
          </a:p>
        </p:txBody>
      </p:sp>
      <p:sp>
        <p:nvSpPr>
          <p:cNvPr id="113" name="Google Shape;113;p17"/>
          <p:cNvSpPr txBox="1"/>
          <p:nvPr>
            <p:ph idx="1" type="body"/>
          </p:nvPr>
        </p:nvSpPr>
        <p:spPr>
          <a:xfrm>
            <a:off x="70050" y="1298225"/>
            <a:ext cx="5282700" cy="340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lang="en" sz="1610">
                <a:latin typeface="Times New Roman"/>
                <a:ea typeface="Times New Roman"/>
                <a:cs typeface="Times New Roman"/>
                <a:sym typeface="Times New Roman"/>
              </a:rPr>
              <a:t>Our methodology follows a structured path to identify similarities among sellers, focusing on their product offerings. We start by organizing data based on the type of animal being sold. Next, we employ a powerful fuzzy matching technique, setting a stringent 95% similarity threshold, to compare sellers' listings. Aggregated results are then visualized in a dynamic </a:t>
            </a:r>
            <a:r>
              <a:rPr lang="en" sz="1610" u="sng">
                <a:solidFill>
                  <a:schemeClr val="hlink"/>
                </a:solidFill>
                <a:latin typeface="Times New Roman"/>
                <a:ea typeface="Times New Roman"/>
                <a:cs typeface="Times New Roman"/>
                <a:sym typeface="Times New Roman"/>
                <a:hlinkClick r:id="rId3"/>
              </a:rPr>
              <a:t>Tableau dashboard</a:t>
            </a:r>
            <a:r>
              <a:rPr lang="en" sz="1610">
                <a:latin typeface="Times New Roman"/>
                <a:ea typeface="Times New Roman"/>
                <a:cs typeface="Times New Roman"/>
                <a:sym typeface="Times New Roman"/>
              </a:rPr>
              <a:t>, highlighting sellers with the most similar listings. </a:t>
            </a:r>
            <a:endParaRPr sz="1610">
              <a:latin typeface="Times New Roman"/>
              <a:ea typeface="Times New Roman"/>
              <a:cs typeface="Times New Roman"/>
              <a:sym typeface="Times New Roman"/>
            </a:endParaRPr>
          </a:p>
        </p:txBody>
      </p:sp>
      <p:pic>
        <p:nvPicPr>
          <p:cNvPr id="114" name="Google Shape;114;p17"/>
          <p:cNvPicPr preferRelativeResize="0"/>
          <p:nvPr/>
        </p:nvPicPr>
        <p:blipFill>
          <a:blip r:embed="rId4">
            <a:alphaModFix/>
          </a:blip>
          <a:stretch>
            <a:fillRect/>
          </a:stretch>
        </p:blipFill>
        <p:spPr>
          <a:xfrm>
            <a:off x="4996625" y="3509150"/>
            <a:ext cx="4184124" cy="1416650"/>
          </a:xfrm>
          <a:prstGeom prst="rect">
            <a:avLst/>
          </a:prstGeom>
          <a:noFill/>
          <a:ln>
            <a:noFill/>
          </a:ln>
        </p:spPr>
      </p:pic>
      <p:pic>
        <p:nvPicPr>
          <p:cNvPr id="115" name="Google Shape;115;p17"/>
          <p:cNvPicPr preferRelativeResize="0"/>
          <p:nvPr/>
        </p:nvPicPr>
        <p:blipFill>
          <a:blip r:embed="rId5">
            <a:alphaModFix/>
          </a:blip>
          <a:stretch>
            <a:fillRect/>
          </a:stretch>
        </p:blipFill>
        <p:spPr>
          <a:xfrm>
            <a:off x="0" y="3757516"/>
            <a:ext cx="4989701" cy="1355325"/>
          </a:xfrm>
          <a:prstGeom prst="rect">
            <a:avLst/>
          </a:prstGeom>
          <a:noFill/>
          <a:ln>
            <a:noFill/>
          </a:ln>
        </p:spPr>
      </p:pic>
      <p:pic>
        <p:nvPicPr>
          <p:cNvPr id="116" name="Google Shape;116;p17"/>
          <p:cNvPicPr preferRelativeResize="0"/>
          <p:nvPr/>
        </p:nvPicPr>
        <p:blipFill>
          <a:blip r:embed="rId6">
            <a:alphaModFix/>
          </a:blip>
          <a:stretch>
            <a:fillRect/>
          </a:stretch>
        </p:blipFill>
        <p:spPr>
          <a:xfrm>
            <a:off x="5480700" y="515987"/>
            <a:ext cx="3623850" cy="32108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0"/>
            <a:ext cx="89706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Illegal and Endangered Species</a:t>
            </a:r>
            <a:r>
              <a:rPr lang="en"/>
              <a:t>:</a:t>
            </a:r>
            <a:endParaRPr/>
          </a:p>
        </p:txBody>
      </p:sp>
      <p:sp>
        <p:nvSpPr>
          <p:cNvPr id="122" name="Google Shape;122;p18"/>
          <p:cNvSpPr txBox="1"/>
          <p:nvPr>
            <p:ph idx="1" type="body"/>
          </p:nvPr>
        </p:nvSpPr>
        <p:spPr>
          <a:xfrm>
            <a:off x="70050" y="1298225"/>
            <a:ext cx="3883500" cy="369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10">
                <a:latin typeface="Times New Roman"/>
                <a:ea typeface="Times New Roman"/>
                <a:cs typeface="Times New Roman"/>
                <a:sym typeface="Times New Roman"/>
              </a:rPr>
              <a:t>In our analysis, we begin by filtering unique species names from the data. We then cross-reference these names with the IUCN Red List data to check for conservation status information. If no data is found, we utilize the ChatGPT API to determine the conservation status of the species, particularly if they are endangered. The </a:t>
            </a:r>
            <a:r>
              <a:rPr lang="en" sz="1610" u="sng">
                <a:solidFill>
                  <a:schemeClr val="hlink"/>
                </a:solidFill>
                <a:latin typeface="Times New Roman"/>
                <a:ea typeface="Times New Roman"/>
                <a:cs typeface="Times New Roman"/>
                <a:sym typeface="Times New Roman"/>
                <a:hlinkClick r:id="rId3"/>
              </a:rPr>
              <a:t>Tableau dashboard</a:t>
            </a:r>
            <a:r>
              <a:rPr lang="en" sz="1610">
                <a:latin typeface="Times New Roman"/>
                <a:ea typeface="Times New Roman"/>
                <a:cs typeface="Times New Roman"/>
                <a:sym typeface="Times New Roman"/>
              </a:rPr>
              <a:t> provides detailed insights into the conservation status of animals in our dataset.</a:t>
            </a:r>
            <a:endParaRPr sz="16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6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6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6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6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610">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t/>
            </a:r>
            <a:endParaRPr sz="1610">
              <a:latin typeface="Times New Roman"/>
              <a:ea typeface="Times New Roman"/>
              <a:cs typeface="Times New Roman"/>
              <a:sym typeface="Times New Roman"/>
            </a:endParaRPr>
          </a:p>
        </p:txBody>
      </p:sp>
      <p:pic>
        <p:nvPicPr>
          <p:cNvPr id="123" name="Google Shape;123;p18"/>
          <p:cNvPicPr preferRelativeResize="0"/>
          <p:nvPr/>
        </p:nvPicPr>
        <p:blipFill>
          <a:blip r:embed="rId4">
            <a:alphaModFix/>
          </a:blip>
          <a:stretch>
            <a:fillRect/>
          </a:stretch>
        </p:blipFill>
        <p:spPr>
          <a:xfrm>
            <a:off x="3892400" y="535200"/>
            <a:ext cx="5188275" cy="2340575"/>
          </a:xfrm>
          <a:prstGeom prst="rect">
            <a:avLst/>
          </a:prstGeom>
          <a:noFill/>
          <a:ln>
            <a:noFill/>
          </a:ln>
        </p:spPr>
      </p:pic>
      <p:pic>
        <p:nvPicPr>
          <p:cNvPr id="124" name="Google Shape;124;p18"/>
          <p:cNvPicPr preferRelativeResize="0"/>
          <p:nvPr/>
        </p:nvPicPr>
        <p:blipFill>
          <a:blip r:embed="rId5">
            <a:alphaModFix/>
          </a:blip>
          <a:stretch>
            <a:fillRect/>
          </a:stretch>
        </p:blipFill>
        <p:spPr>
          <a:xfrm>
            <a:off x="3892400" y="2815175"/>
            <a:ext cx="5251599" cy="225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4294967295" type="title"/>
          </p:nvPr>
        </p:nvSpPr>
        <p:spPr>
          <a:xfrm>
            <a:off x="0" y="0"/>
            <a:ext cx="9144000" cy="535200"/>
          </a:xfrm>
          <a:prstGeom prst="rect">
            <a:avLst/>
          </a:prstGeom>
          <a:solidFill>
            <a:schemeClr val="lt2"/>
          </a:solidFill>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2420"/>
              <a:t>Domain Distribution by Top Sellers</a:t>
            </a:r>
            <a:endParaRPr sz="2420"/>
          </a:p>
        </p:txBody>
      </p:sp>
      <p:sp>
        <p:nvSpPr>
          <p:cNvPr id="130" name="Google Shape;130;p19"/>
          <p:cNvSpPr txBox="1"/>
          <p:nvPr>
            <p:ph idx="4294967295" type="body"/>
          </p:nvPr>
        </p:nvSpPr>
        <p:spPr>
          <a:xfrm>
            <a:off x="222450" y="688625"/>
            <a:ext cx="3883500" cy="1726800"/>
          </a:xfrm>
          <a:prstGeom prst="rect">
            <a:avLst/>
          </a:prstGeom>
        </p:spPr>
        <p:txBody>
          <a:bodyPr anchorCtr="0" anchor="t" bIns="91425" lIns="91425" spcFirstLastPara="1" rIns="91425" wrap="square" tIns="91425">
            <a:noAutofit/>
          </a:bodyPr>
          <a:lstStyle/>
          <a:p>
            <a:pPr indent="-375285" lvl="0" marL="457200" rtl="0" algn="l">
              <a:lnSpc>
                <a:spcPct val="100000"/>
              </a:lnSpc>
              <a:spcBef>
                <a:spcPts val="0"/>
              </a:spcBef>
              <a:spcAft>
                <a:spcPts val="0"/>
              </a:spcAft>
              <a:buSzPts val="2310"/>
              <a:buFont typeface="Times New Roman"/>
              <a:buChar char="●"/>
            </a:pPr>
            <a:r>
              <a:rPr lang="en" sz="2310">
                <a:latin typeface="Times New Roman"/>
                <a:ea typeface="Times New Roman"/>
                <a:cs typeface="Times New Roman"/>
                <a:sym typeface="Times New Roman"/>
              </a:rPr>
              <a:t>How ?</a:t>
            </a:r>
            <a:endParaRPr sz="2310">
              <a:latin typeface="Times New Roman"/>
              <a:ea typeface="Times New Roman"/>
              <a:cs typeface="Times New Roman"/>
              <a:sym typeface="Times New Roman"/>
            </a:endParaRPr>
          </a:p>
          <a:p>
            <a:pPr indent="-375285" lvl="0" marL="457200" rtl="0" algn="l">
              <a:lnSpc>
                <a:spcPct val="100000"/>
              </a:lnSpc>
              <a:spcBef>
                <a:spcPts val="0"/>
              </a:spcBef>
              <a:spcAft>
                <a:spcPts val="0"/>
              </a:spcAft>
              <a:buSzPts val="2310"/>
              <a:buFont typeface="Times New Roman"/>
              <a:buChar char="●"/>
            </a:pPr>
            <a:r>
              <a:rPr lang="en" sz="2310">
                <a:latin typeface="Times New Roman"/>
                <a:ea typeface="Times New Roman"/>
                <a:cs typeface="Times New Roman"/>
                <a:sym typeface="Times New Roman"/>
              </a:rPr>
              <a:t>Why ?</a:t>
            </a:r>
            <a:br>
              <a:rPr lang="en" sz="2310">
                <a:latin typeface="Times New Roman"/>
                <a:ea typeface="Times New Roman"/>
                <a:cs typeface="Times New Roman"/>
                <a:sym typeface="Times New Roman"/>
              </a:rPr>
            </a:br>
            <a:r>
              <a:rPr lang="en" sz="2310">
                <a:latin typeface="Times New Roman"/>
                <a:ea typeface="Times New Roman"/>
                <a:cs typeface="Times New Roman"/>
                <a:sym typeface="Times New Roman"/>
              </a:rPr>
              <a:t>- Importance</a:t>
            </a:r>
            <a:br>
              <a:rPr lang="en" sz="2310">
                <a:latin typeface="Times New Roman"/>
                <a:ea typeface="Times New Roman"/>
                <a:cs typeface="Times New Roman"/>
                <a:sym typeface="Times New Roman"/>
              </a:rPr>
            </a:br>
            <a:r>
              <a:rPr lang="en" sz="2310">
                <a:latin typeface="Times New Roman"/>
                <a:ea typeface="Times New Roman"/>
                <a:cs typeface="Times New Roman"/>
                <a:sym typeface="Times New Roman"/>
              </a:rPr>
              <a:t>- Insights</a:t>
            </a:r>
            <a:endParaRPr sz="2310">
              <a:latin typeface="Times New Roman"/>
              <a:ea typeface="Times New Roman"/>
              <a:cs typeface="Times New Roman"/>
              <a:sym typeface="Times New Roman"/>
            </a:endParaRPr>
          </a:p>
        </p:txBody>
      </p:sp>
      <p:pic>
        <p:nvPicPr>
          <p:cNvPr id="131" name="Google Shape;131;p19"/>
          <p:cNvPicPr preferRelativeResize="0"/>
          <p:nvPr/>
        </p:nvPicPr>
        <p:blipFill>
          <a:blip r:embed="rId3">
            <a:alphaModFix/>
          </a:blip>
          <a:stretch>
            <a:fillRect/>
          </a:stretch>
        </p:blipFill>
        <p:spPr>
          <a:xfrm>
            <a:off x="4258350" y="704438"/>
            <a:ext cx="4885649" cy="3661363"/>
          </a:xfrm>
          <a:prstGeom prst="rect">
            <a:avLst/>
          </a:prstGeom>
          <a:noFill/>
          <a:ln>
            <a:noFill/>
          </a:ln>
        </p:spPr>
      </p:pic>
      <p:pic>
        <p:nvPicPr>
          <p:cNvPr id="132" name="Google Shape;132;p19"/>
          <p:cNvPicPr preferRelativeResize="0"/>
          <p:nvPr/>
        </p:nvPicPr>
        <p:blipFill>
          <a:blip r:embed="rId4">
            <a:alphaModFix/>
          </a:blip>
          <a:stretch>
            <a:fillRect/>
          </a:stretch>
        </p:blipFill>
        <p:spPr>
          <a:xfrm>
            <a:off x="8726" y="2571750"/>
            <a:ext cx="4310950"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4294967295" type="title"/>
          </p:nvPr>
        </p:nvSpPr>
        <p:spPr>
          <a:xfrm>
            <a:off x="0" y="0"/>
            <a:ext cx="9144000" cy="535200"/>
          </a:xfrm>
          <a:prstGeom prst="rect">
            <a:avLst/>
          </a:prstGeom>
          <a:solidFill>
            <a:schemeClr val="lt2"/>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20"/>
              <a:t>Product distribution by animal</a:t>
            </a:r>
            <a:endParaRPr sz="2420"/>
          </a:p>
        </p:txBody>
      </p:sp>
      <p:sp>
        <p:nvSpPr>
          <p:cNvPr id="138" name="Google Shape;138;p20"/>
          <p:cNvSpPr txBox="1"/>
          <p:nvPr>
            <p:ph idx="4294967295" type="body"/>
          </p:nvPr>
        </p:nvSpPr>
        <p:spPr>
          <a:xfrm>
            <a:off x="222450" y="917225"/>
            <a:ext cx="3883500" cy="3424200"/>
          </a:xfrm>
          <a:prstGeom prst="rect">
            <a:avLst/>
          </a:prstGeom>
        </p:spPr>
        <p:txBody>
          <a:bodyPr anchorCtr="0" anchor="t" bIns="91425" lIns="91425" spcFirstLastPara="1" rIns="91425" wrap="square" tIns="91425">
            <a:noAutofit/>
          </a:bodyPr>
          <a:lstStyle/>
          <a:p>
            <a:pPr indent="-375285" lvl="0" marL="457200" rtl="0" algn="l">
              <a:lnSpc>
                <a:spcPct val="200000"/>
              </a:lnSpc>
              <a:spcBef>
                <a:spcPts val="0"/>
              </a:spcBef>
              <a:spcAft>
                <a:spcPts val="0"/>
              </a:spcAft>
              <a:buSzPts val="2310"/>
              <a:buFont typeface="Times New Roman"/>
              <a:buChar char="●"/>
            </a:pPr>
            <a:r>
              <a:rPr lang="en" sz="2310">
                <a:latin typeface="Times New Roman"/>
                <a:ea typeface="Times New Roman"/>
                <a:cs typeface="Times New Roman"/>
                <a:sym typeface="Times New Roman"/>
              </a:rPr>
              <a:t>How ?</a:t>
            </a:r>
            <a:endParaRPr sz="2310">
              <a:latin typeface="Times New Roman"/>
              <a:ea typeface="Times New Roman"/>
              <a:cs typeface="Times New Roman"/>
              <a:sym typeface="Times New Roman"/>
            </a:endParaRPr>
          </a:p>
          <a:p>
            <a:pPr indent="-375285" lvl="0" marL="457200" rtl="0" algn="l">
              <a:lnSpc>
                <a:spcPct val="200000"/>
              </a:lnSpc>
              <a:spcBef>
                <a:spcPts val="0"/>
              </a:spcBef>
              <a:spcAft>
                <a:spcPts val="0"/>
              </a:spcAft>
              <a:buSzPts val="2310"/>
              <a:buFont typeface="Times New Roman"/>
              <a:buChar char="●"/>
            </a:pPr>
            <a:r>
              <a:rPr lang="en" sz="2310">
                <a:latin typeface="Times New Roman"/>
                <a:ea typeface="Times New Roman"/>
                <a:cs typeface="Times New Roman"/>
                <a:sym typeface="Times New Roman"/>
              </a:rPr>
              <a:t>Why ?</a:t>
            </a:r>
            <a:br>
              <a:rPr lang="en" sz="2310">
                <a:latin typeface="Times New Roman"/>
                <a:ea typeface="Times New Roman"/>
                <a:cs typeface="Times New Roman"/>
                <a:sym typeface="Times New Roman"/>
              </a:rPr>
            </a:br>
            <a:r>
              <a:rPr lang="en" sz="2310">
                <a:latin typeface="Times New Roman"/>
                <a:ea typeface="Times New Roman"/>
                <a:cs typeface="Times New Roman"/>
                <a:sym typeface="Times New Roman"/>
              </a:rPr>
              <a:t>- Importance</a:t>
            </a:r>
            <a:br>
              <a:rPr lang="en" sz="2310">
                <a:latin typeface="Times New Roman"/>
                <a:ea typeface="Times New Roman"/>
                <a:cs typeface="Times New Roman"/>
                <a:sym typeface="Times New Roman"/>
              </a:rPr>
            </a:br>
            <a:r>
              <a:rPr lang="en" sz="2310">
                <a:latin typeface="Times New Roman"/>
                <a:ea typeface="Times New Roman"/>
                <a:cs typeface="Times New Roman"/>
                <a:sym typeface="Times New Roman"/>
              </a:rPr>
              <a:t>- Insights</a:t>
            </a:r>
            <a:endParaRPr sz="2310">
              <a:latin typeface="Times New Roman"/>
              <a:ea typeface="Times New Roman"/>
              <a:cs typeface="Times New Roman"/>
              <a:sym typeface="Times New Roman"/>
            </a:endParaRPr>
          </a:p>
        </p:txBody>
      </p:sp>
      <p:pic>
        <p:nvPicPr>
          <p:cNvPr id="139" name="Google Shape;139;p20"/>
          <p:cNvPicPr preferRelativeResize="0"/>
          <p:nvPr/>
        </p:nvPicPr>
        <p:blipFill>
          <a:blip r:embed="rId3">
            <a:alphaModFix/>
          </a:blip>
          <a:stretch>
            <a:fillRect/>
          </a:stretch>
        </p:blipFill>
        <p:spPr>
          <a:xfrm>
            <a:off x="4105950" y="857625"/>
            <a:ext cx="4667250"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0" y="0"/>
            <a:ext cx="89706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Tableau dashboards:</a:t>
            </a:r>
            <a:endParaRPr/>
          </a:p>
        </p:txBody>
      </p:sp>
      <p:pic>
        <p:nvPicPr>
          <p:cNvPr id="145" name="Google Shape;145;p21"/>
          <p:cNvPicPr preferRelativeResize="0"/>
          <p:nvPr/>
        </p:nvPicPr>
        <p:blipFill>
          <a:blip r:embed="rId3">
            <a:alphaModFix/>
          </a:blip>
          <a:stretch>
            <a:fillRect/>
          </a:stretch>
        </p:blipFill>
        <p:spPr>
          <a:xfrm>
            <a:off x="233800" y="798938"/>
            <a:ext cx="8800724" cy="367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20A29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