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8" roundtripDataSignature="AMtx7mhavEaOFGHmfkjr9z4dtrsXah7F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48de805df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048de805df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48de805df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1048de805df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48de805df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g1048de805df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c78fde430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2c78fde43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c78fde430_1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12c78fde430_1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31328b340c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g331328b340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ee514fe8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12ee514fe8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c78fde43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12c78fde43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b23e6db76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26b23e6db76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b23e6db76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g26b23e6db7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48de805df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g1048de805df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48de805df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1048de805df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hi-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hi-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hi-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hi-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hi-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hi-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hi-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hi-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hi-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hi-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6"/>
          <p:cNvSpPr/>
          <p:nvPr>
            <p:ph idx="2" type="pic"/>
          </p:nvPr>
        </p:nvSpPr>
        <p:spPr>
          <a:xfrm>
            <a:off x="1792288" y="612775"/>
            <a:ext cx="5486400" cy="4114800"/>
          </a:xfrm>
          <a:prstGeom prst="rect">
            <a:avLst/>
          </a:prstGeom>
          <a:noFill/>
          <a:ln>
            <a:noFill/>
          </a:ln>
        </p:spPr>
      </p:sp>
      <p:sp>
        <p:nvSpPr>
          <p:cNvPr id="64" name="Google Shape;64;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hi-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hi-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youtube.com/watch?v=6ClyA2KSYCk&amp;ab_channel=FaizanMustafa'sLegalAwarenessWebseries:LAW's" TargetMode="External"/><Relationship Id="rId4" Type="http://schemas.openxmlformats.org/officeDocument/2006/relationships/hyperlink" Target="https://thewirehindi.com/96644/supreme-court-sc-st-act-centre-review-petition/" TargetMode="External"/><Relationship Id="rId5" Type="http://schemas.openxmlformats.org/officeDocument/2006/relationships/hyperlink" Target="https://khabar.ndtv.com/video/show/prime-time/has-the-supreme-court-not-weakened-the-sc-st-act-482039" TargetMode="External"/><Relationship Id="rId6" Type="http://schemas.openxmlformats.org/officeDocument/2006/relationships/hyperlink" Target="https://khabar.ndtv.com/video/show/prime-time/has-the-supreme-court-not-weakened-the-sc-st-act-482039" TargetMode="External"/><Relationship Id="rId7" Type="http://schemas.openxmlformats.org/officeDocument/2006/relationships/hyperlink" Target="https://satyagrah.scroll.in/article/115229/sc-st-act-supreme-court-change-debate-ques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1627625"/>
            <a:ext cx="7772400" cy="2838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70C0"/>
              </a:buClr>
              <a:buSzPts val="4400"/>
              <a:buFont typeface="Calibri"/>
              <a:buNone/>
            </a:pPr>
            <a:r>
              <a:rPr b="1" lang="hi-IN">
                <a:solidFill>
                  <a:srgbClr val="0070C0"/>
                </a:solidFill>
              </a:rPr>
              <a:t>अनुसूचित जाति और अनुसूचित जनजाति (अत्याचार निवारण) अधिनियम 1989</a:t>
            </a:r>
            <a:endParaRPr b="1">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048de805df_0_16"/>
          <p:cNvSpPr txBox="1"/>
          <p:nvPr>
            <p:ph idx="1" type="body"/>
          </p:nvPr>
        </p:nvSpPr>
        <p:spPr>
          <a:xfrm>
            <a:off x="457200" y="1609400"/>
            <a:ext cx="8229600" cy="47058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00000"/>
              </a:lnSpc>
              <a:spcBef>
                <a:spcPts val="544"/>
              </a:spcBef>
              <a:spcAft>
                <a:spcPts val="0"/>
              </a:spcAft>
              <a:buSzPct val="60812"/>
              <a:buNone/>
            </a:pPr>
            <a:r>
              <a:t/>
            </a:r>
            <a:endParaRPr b="1" u="sng"/>
          </a:p>
          <a:p>
            <a:pPr indent="-373016" lvl="0" marL="457200" rtl="0" algn="l">
              <a:lnSpc>
                <a:spcPct val="100000"/>
              </a:lnSpc>
              <a:spcBef>
                <a:spcPts val="544"/>
              </a:spcBef>
              <a:spcAft>
                <a:spcPts val="0"/>
              </a:spcAft>
              <a:buSzPct val="100037"/>
              <a:buChar char="•"/>
            </a:pPr>
            <a:r>
              <a:rPr lang="hi-IN" sz="2675"/>
              <a:t>क्या एक समुदाय के खिलाफ गाली धारा 3(1)(r)/(s) के अंतर्गत आ सकती है?</a:t>
            </a:r>
            <a:endParaRPr sz="2675"/>
          </a:p>
          <a:p>
            <a:pPr indent="0" lvl="0" marL="457200" rtl="0" algn="l">
              <a:lnSpc>
                <a:spcPct val="100000"/>
              </a:lnSpc>
              <a:spcBef>
                <a:spcPts val="544"/>
              </a:spcBef>
              <a:spcAft>
                <a:spcPts val="0"/>
              </a:spcAft>
              <a:buSzPct val="72747"/>
              <a:buNone/>
            </a:pPr>
            <a:r>
              <a:rPr lang="hi-IN" sz="2675"/>
              <a:t>नहीं, यह दिखाना जरूरी है की गाली गलोच किसी विशिष्ट व्यक्ति के साथ हुई हो</a:t>
            </a:r>
            <a:endParaRPr sz="2675"/>
          </a:p>
          <a:p>
            <a:pPr indent="0" lvl="0" marL="457200" rtl="0" algn="l">
              <a:lnSpc>
                <a:spcPct val="100000"/>
              </a:lnSpc>
              <a:spcBef>
                <a:spcPts val="544"/>
              </a:spcBef>
              <a:spcAft>
                <a:spcPts val="0"/>
              </a:spcAft>
              <a:buSzPct val="72747"/>
              <a:buNone/>
            </a:pPr>
            <a:r>
              <a:t/>
            </a:r>
            <a:endParaRPr sz="2675"/>
          </a:p>
          <a:p>
            <a:pPr indent="-373016" lvl="0" marL="457200" rtl="0" algn="l">
              <a:lnSpc>
                <a:spcPct val="100000"/>
              </a:lnSpc>
              <a:spcBef>
                <a:spcPts val="544"/>
              </a:spcBef>
              <a:spcAft>
                <a:spcPts val="0"/>
              </a:spcAft>
              <a:buSzPct val="100037"/>
              <a:buChar char="•"/>
            </a:pPr>
            <a:r>
              <a:rPr lang="hi-IN" sz="2675"/>
              <a:t>क्या फेस्बूक पोस्ट पर गाली गलोच लोक दृष्टि में आता है? </a:t>
            </a:r>
            <a:endParaRPr sz="2675"/>
          </a:p>
          <a:p>
            <a:pPr indent="0" lvl="0" marL="457200" rtl="0" algn="l">
              <a:lnSpc>
                <a:spcPct val="100000"/>
              </a:lnSpc>
              <a:spcBef>
                <a:spcPts val="544"/>
              </a:spcBef>
              <a:spcAft>
                <a:spcPts val="0"/>
              </a:spcAft>
              <a:buSzPct val="67289"/>
              <a:buNone/>
            </a:pPr>
            <a:r>
              <a:rPr lang="hi-IN" sz="2675"/>
              <a:t>हाँ, अगर फेस्बूक पोस्ट स्वतंत्र व्यक्ति तक पहुँच सकती है। परंतु, इस केस में, कोर्ट ने कहा की यह स्पष्ट होना जरूरी है की किस ने वो पोस्ट देखी / साक्ष्य की पहचान स्पष्ट होना जरूरी है। </a:t>
            </a:r>
            <a:endParaRPr sz="2675"/>
          </a:p>
          <a:p>
            <a:pPr indent="0" lvl="0" marL="457200" rtl="0" algn="l">
              <a:lnSpc>
                <a:spcPct val="100000"/>
              </a:lnSpc>
              <a:spcBef>
                <a:spcPts val="544"/>
              </a:spcBef>
              <a:spcAft>
                <a:spcPts val="0"/>
              </a:spcAft>
              <a:buSzPct val="67289"/>
              <a:buNone/>
            </a:pPr>
            <a:r>
              <a:t/>
            </a:r>
            <a:endParaRPr sz="2675"/>
          </a:p>
          <a:p>
            <a:pPr indent="-373016" lvl="0" marL="457200" rtl="0" algn="l">
              <a:lnSpc>
                <a:spcPct val="100000"/>
              </a:lnSpc>
              <a:spcBef>
                <a:spcPts val="0"/>
              </a:spcBef>
              <a:spcAft>
                <a:spcPts val="0"/>
              </a:spcAft>
              <a:buSzPct val="100037"/>
              <a:buChar char="•"/>
            </a:pPr>
            <a:r>
              <a:rPr lang="hi-IN" sz="2675"/>
              <a:t>क्या यह जरूरी है की गाली गलोच के समय वह व्यक्ति उपस्थित हो? </a:t>
            </a:r>
            <a:endParaRPr sz="2675"/>
          </a:p>
          <a:p>
            <a:pPr indent="0" lvl="0" marL="457200" rtl="0" algn="l">
              <a:lnSpc>
                <a:spcPct val="100000"/>
              </a:lnSpc>
              <a:spcBef>
                <a:spcPts val="0"/>
              </a:spcBef>
              <a:spcAft>
                <a:spcPts val="0"/>
              </a:spcAft>
              <a:buSzPct val="67289"/>
              <a:buNone/>
            </a:pPr>
            <a:r>
              <a:rPr lang="hi-IN" sz="2675"/>
              <a:t>नहीं, पीठ पीछे गली गलोच भी धारा 3(1)(r)/(s) में शामिल है </a:t>
            </a:r>
            <a:endParaRPr sz="2675"/>
          </a:p>
        </p:txBody>
      </p:sp>
      <p:sp>
        <p:nvSpPr>
          <p:cNvPr id="137" name="Google Shape;137;g1048de805df_0_16"/>
          <p:cNvSpPr txBox="1"/>
          <p:nvPr/>
        </p:nvSpPr>
        <p:spPr>
          <a:xfrm>
            <a:off x="608400" y="243550"/>
            <a:ext cx="7962900" cy="95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544"/>
              </a:spcBef>
              <a:spcAft>
                <a:spcPts val="0"/>
              </a:spcAft>
              <a:buClr>
                <a:schemeClr val="dk1"/>
              </a:buClr>
              <a:buSzPts val="1946"/>
              <a:buFont typeface="Arial"/>
              <a:buNone/>
            </a:pPr>
            <a:r>
              <a:rPr b="1" i="0" lang="hi-IN" sz="3200" u="none" cap="none" strike="noStrike">
                <a:solidFill>
                  <a:schemeClr val="dk1"/>
                </a:solidFill>
                <a:latin typeface="Calibri"/>
                <a:ea typeface="Calibri"/>
                <a:cs typeface="Calibri"/>
                <a:sym typeface="Calibri"/>
              </a:rPr>
              <a:t>गायत्री बनाम राज्य एवं अन्य - </a:t>
            </a:r>
            <a:r>
              <a:rPr b="1" lang="hi-IN" sz="1100">
                <a:solidFill>
                  <a:schemeClr val="dk1"/>
                </a:solidFill>
              </a:rPr>
              <a:t> </a:t>
            </a:r>
            <a:r>
              <a:rPr b="1" lang="hi-IN" sz="3200">
                <a:solidFill>
                  <a:schemeClr val="dk1"/>
                </a:solidFill>
              </a:rPr>
              <a:t>[2024] SCC OnLine Del 106374602.</a:t>
            </a:r>
            <a:r>
              <a:rPr b="1" i="0" lang="hi-IN" sz="4600" u="none" cap="none" strike="noStrike">
                <a:solidFill>
                  <a:schemeClr val="dk1"/>
                </a:solidFill>
                <a:latin typeface="Calibri"/>
                <a:ea typeface="Calibri"/>
                <a:cs typeface="Calibri"/>
                <a:sym typeface="Calibri"/>
              </a:rPr>
              <a:t> </a:t>
            </a:r>
            <a:r>
              <a:rPr b="1" i="0" lang="hi-IN" sz="3200" u="none" cap="none" strike="noStrike">
                <a:solidFill>
                  <a:schemeClr val="dk1"/>
                </a:solidFill>
                <a:latin typeface="Calibri"/>
                <a:ea typeface="Calibri"/>
                <a:cs typeface="Calibri"/>
                <a:sym typeface="Calibri"/>
              </a:rPr>
              <a:t>दिल्ली हाई कोर्ट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048de805df_0_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0000"/>
              </a:buClr>
              <a:buSzPts val="4400"/>
              <a:buFont typeface="Calibri"/>
              <a:buNone/>
            </a:pPr>
            <a:r>
              <a:rPr lang="hi-IN">
                <a:solidFill>
                  <a:srgbClr val="0000FF"/>
                </a:solidFill>
              </a:rPr>
              <a:t>जातिगत गाली  </a:t>
            </a:r>
            <a:endParaRPr>
              <a:solidFill>
                <a:srgbClr val="0000FF"/>
              </a:solidFill>
            </a:endParaRPr>
          </a:p>
        </p:txBody>
      </p:sp>
      <p:sp>
        <p:nvSpPr>
          <p:cNvPr id="143" name="Google Shape;143;g1048de805df_0_5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544"/>
              </a:spcBef>
              <a:spcAft>
                <a:spcPts val="0"/>
              </a:spcAft>
              <a:buClr>
                <a:schemeClr val="dk1"/>
              </a:buClr>
              <a:buSzPct val="100000"/>
              <a:buNone/>
            </a:pPr>
            <a:r>
              <a:rPr b="1" lang="hi-IN" u="sng"/>
              <a:t>अरुमुगम सर्वाइ बनाम तमिल नाडु राज्य (2011) 6 SCC 405 </a:t>
            </a:r>
            <a:endParaRPr b="1" u="sng"/>
          </a:p>
          <a:p>
            <a:pPr indent="0" lvl="0" marL="0" rtl="0" algn="l">
              <a:lnSpc>
                <a:spcPct val="100000"/>
              </a:lnSpc>
              <a:spcBef>
                <a:spcPts val="544"/>
              </a:spcBef>
              <a:spcAft>
                <a:spcPts val="0"/>
              </a:spcAft>
              <a:buClr>
                <a:schemeClr val="dk1"/>
              </a:buClr>
              <a:buSzPct val="100000"/>
              <a:buNone/>
            </a:pPr>
            <a:r>
              <a:t/>
            </a:r>
            <a:endParaRPr b="1" u="sng"/>
          </a:p>
          <a:p>
            <a:pPr indent="0" lvl="0" marL="0" rtl="0" algn="just">
              <a:lnSpc>
                <a:spcPct val="100000"/>
              </a:lnSpc>
              <a:spcBef>
                <a:spcPts val="544"/>
              </a:spcBef>
              <a:spcAft>
                <a:spcPts val="0"/>
              </a:spcAft>
              <a:buClr>
                <a:schemeClr val="dk1"/>
              </a:buClr>
              <a:buSzPct val="114983"/>
              <a:buNone/>
            </a:pPr>
            <a:r>
              <a:rPr lang="hi-IN" sz="2783"/>
              <a:t>इस केस में आरोपी ने पीड़ित को जाती नाम से बुलाया और यह तर्क रखा की वे केवल उसकी जाती का उच्चार  कर रहा था, और न की जाती सूचक गाली दे रहा था। कोर्ट ने यह तर्क नहीं माना और कहा की कुछ ऐसे जाती नाम हैं जो अभी सामान्य तौर पर गाली के रूप में उस समाज के लोग को अपमानित करने के लिए उपयोग किए जाते हैं। तथा यह कहना की इस केस में गाली देने का आशय नहीं था सही नहीं है। </a:t>
            </a:r>
            <a:endParaRPr sz="2783"/>
          </a:p>
          <a:p>
            <a:pPr indent="0" lvl="0" marL="0" rtl="0" algn="l">
              <a:lnSpc>
                <a:spcPct val="100000"/>
              </a:lnSpc>
              <a:spcBef>
                <a:spcPts val="544"/>
              </a:spcBef>
              <a:spcAft>
                <a:spcPts val="0"/>
              </a:spcAft>
              <a:buClr>
                <a:schemeClr val="dk1"/>
              </a:buClr>
              <a:buSzPct val="100000"/>
              <a:buNone/>
            </a:pPr>
            <a:r>
              <a:t/>
            </a:r>
            <a:endParaRPr>
              <a:solidFill>
                <a:srgbClr val="FF0000"/>
              </a:solidFill>
            </a:endParaRPr>
          </a:p>
          <a:p>
            <a:pPr indent="0" lvl="0" marL="0" rtl="0" algn="l">
              <a:lnSpc>
                <a:spcPct val="100000"/>
              </a:lnSpc>
              <a:spcBef>
                <a:spcPts val="544"/>
              </a:spcBef>
              <a:spcAft>
                <a:spcPts val="0"/>
              </a:spcAft>
              <a:buClr>
                <a:schemeClr val="dk1"/>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457200" y="20089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hi-IN">
                <a:solidFill>
                  <a:srgbClr val="0000FF"/>
                </a:solidFill>
              </a:rPr>
              <a:t>“यह जानते हुए”</a:t>
            </a:r>
            <a:endParaRPr>
              <a:solidFill>
                <a:srgbClr val="0000FF"/>
              </a:solidFill>
            </a:endParaRPr>
          </a:p>
        </p:txBody>
      </p:sp>
      <p:sp>
        <p:nvSpPr>
          <p:cNvPr id="149" name="Google Shape;149;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lnSpc>
                <a:spcPct val="100000"/>
              </a:lnSpc>
              <a:spcBef>
                <a:spcPts val="0"/>
              </a:spcBef>
              <a:spcAft>
                <a:spcPts val="0"/>
              </a:spcAft>
              <a:buClr>
                <a:schemeClr val="dk1"/>
              </a:buClr>
              <a:buSzPct val="100000"/>
              <a:buChar char="•"/>
            </a:pPr>
            <a:r>
              <a:rPr lang="hi-IN"/>
              <a:t>2016 के संशोधन के बाद, धारा 3(2)(v), 3(2)(va) एवं 3(1)(w) के तहत अपराध घोषित करने के लिए यह दिखाना जरूरी नहीं है की अपराध इस कारण किया गया की पीड़ित अनुसूचित जाती / अनुसूचित जन जाती का सदस्य है। पीड़ित की जाती की जानकारी रखना इस कानून के तहत सज़ा के लिए काफी है।  </a:t>
            </a:r>
            <a:endParaRPr/>
          </a:p>
          <a:p>
            <a:pPr indent="-342900" lvl="0" marL="342900" rtl="0" algn="just">
              <a:lnSpc>
                <a:spcPct val="100000"/>
              </a:lnSpc>
              <a:spcBef>
                <a:spcPts val="544"/>
              </a:spcBef>
              <a:spcAft>
                <a:spcPts val="0"/>
              </a:spcAft>
              <a:buClr>
                <a:schemeClr val="dk1"/>
              </a:buClr>
              <a:buSzPct val="100000"/>
              <a:buChar char="•"/>
            </a:pPr>
            <a:r>
              <a:rPr lang="hi-IN"/>
              <a:t>धारा 8(c) - यदि आरोपी पीड़ित या उसके परिवार को पहचानता है, या पीड़ित या उसके कुटुंब का “व्यक्तिगत ज्ञान रखता था”, तो अदालत यह मान लेगी कि आरोपी पीड़ित की  जाती  को जानता था।</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048de805df_0_25"/>
          <p:cNvSpPr txBox="1"/>
          <p:nvPr>
            <p:ph type="title"/>
          </p:nvPr>
        </p:nvSpPr>
        <p:spPr>
          <a:xfrm>
            <a:off x="457200" y="200896"/>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FF0000"/>
              </a:buClr>
              <a:buSzPct val="100000"/>
              <a:buFont typeface="Calibri"/>
              <a:buNone/>
            </a:pPr>
            <a:r>
              <a:rPr lang="hi-IN">
                <a:solidFill>
                  <a:srgbClr val="0000FF"/>
                </a:solidFill>
              </a:rPr>
              <a:t>जाती की जानकारी या जाती के आधार पर?</a:t>
            </a:r>
            <a:endParaRPr>
              <a:solidFill>
                <a:srgbClr val="0000FF"/>
              </a:solidFill>
            </a:endParaRPr>
          </a:p>
        </p:txBody>
      </p:sp>
      <p:sp>
        <p:nvSpPr>
          <p:cNvPr id="155" name="Google Shape;155;g1048de805df_0_25"/>
          <p:cNvSpPr txBox="1"/>
          <p:nvPr>
            <p:ph idx="1" type="body"/>
          </p:nvPr>
        </p:nvSpPr>
        <p:spPr>
          <a:xfrm>
            <a:off x="457200" y="1343896"/>
            <a:ext cx="8229600" cy="48768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0"/>
              </a:spcBef>
              <a:spcAft>
                <a:spcPts val="0"/>
              </a:spcAft>
              <a:buClr>
                <a:schemeClr val="dk1"/>
              </a:buClr>
              <a:buSzPct val="100000"/>
              <a:buNone/>
            </a:pPr>
            <a:r>
              <a:t/>
            </a:r>
            <a:endParaRPr/>
          </a:p>
          <a:p>
            <a:pPr indent="-327660" lvl="0" marL="342900" rtl="0" algn="l">
              <a:lnSpc>
                <a:spcPct val="100000"/>
              </a:lnSpc>
              <a:spcBef>
                <a:spcPts val="592"/>
              </a:spcBef>
              <a:spcAft>
                <a:spcPts val="0"/>
              </a:spcAft>
              <a:buClr>
                <a:schemeClr val="dk1"/>
              </a:buClr>
              <a:buSzPct val="100000"/>
              <a:buChar char="•"/>
            </a:pPr>
            <a:r>
              <a:rPr b="1" lang="hi-IN" u="sng"/>
              <a:t>अशर्फी बनाम उत्तर प्रदेश राज्य </a:t>
            </a:r>
            <a:r>
              <a:rPr b="1" lang="hi-IN" u="sng"/>
              <a:t>(2017) 12 SCC 128</a:t>
            </a:r>
            <a:endParaRPr b="1"/>
          </a:p>
          <a:p>
            <a:pPr indent="0" lvl="0" marL="457200" rtl="0" algn="l">
              <a:lnSpc>
                <a:spcPct val="100000"/>
              </a:lnSpc>
              <a:spcBef>
                <a:spcPts val="592"/>
              </a:spcBef>
              <a:spcAft>
                <a:spcPts val="0"/>
              </a:spcAft>
              <a:buSzPct val="60810"/>
              <a:buNone/>
            </a:pPr>
            <a:r>
              <a:rPr lang="hi-IN"/>
              <a:t>इस केस में घटना 2016 से पहले की है। इस लिए यह केस संशोधन के पहले / पुराने अधिनियम के तहत चला, जिसके तहत दिखाना जरूरी था की आरोपी ने अपराध इस कारण किया की पीड़ित अनुसूचित जाती / अनुसूचित जन जाती का सदस्य है। मगर न्यायालय ने पैराग्राफ 6 में यह स्पष्ट किया की अगर घटना 26.1.2016 के संशोधन के बाद की है, तब यह दिखाना काफी है की आरोपी को पीड़ित की जाती की जानकारी थी।</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548650" y="-12"/>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hi-IN"/>
              <a:t>धारा 4</a:t>
            </a:r>
            <a:endParaRPr/>
          </a:p>
        </p:txBody>
      </p:sp>
      <p:sp>
        <p:nvSpPr>
          <p:cNvPr id="161" name="Google Shape;161;p8"/>
          <p:cNvSpPr txBox="1"/>
          <p:nvPr>
            <p:ph idx="1" type="body"/>
          </p:nvPr>
        </p:nvSpPr>
        <p:spPr>
          <a:xfrm>
            <a:off x="438900" y="1143000"/>
            <a:ext cx="8339400" cy="5211900"/>
          </a:xfrm>
          <a:prstGeom prst="rect">
            <a:avLst/>
          </a:prstGeom>
          <a:noFill/>
          <a:ln>
            <a:noFill/>
          </a:ln>
        </p:spPr>
        <p:txBody>
          <a:bodyPr anchorCtr="0" anchor="t" bIns="45700" lIns="91425" spcFirstLastPara="1" rIns="91425" wrap="square" tIns="45700">
            <a:normAutofit fontScale="92500" lnSpcReduction="20000"/>
          </a:bodyPr>
          <a:lstStyle/>
          <a:p>
            <a:pPr indent="-328586" lvl="0" marL="342900" rtl="0" algn="just">
              <a:lnSpc>
                <a:spcPct val="100000"/>
              </a:lnSpc>
              <a:spcBef>
                <a:spcPts val="0"/>
              </a:spcBef>
              <a:spcAft>
                <a:spcPts val="0"/>
              </a:spcAft>
              <a:buClr>
                <a:schemeClr val="dk1"/>
              </a:buClr>
              <a:buSzPct val="100000"/>
              <a:buChar char="•"/>
            </a:pPr>
            <a:r>
              <a:rPr lang="hi-IN" sz="3016"/>
              <a:t>यदि कोई भी लोक सेवक, जो की अनुसूचित जाति / अनुसूचित जनजाति का सदस्य नहीं है, जानबूझकर इस अधिनियम के तहत अपने कर्तव्य का पालन नहीं करता है, तो उसे 6 ​​महीने से 1 साल तक की सजा मिल सकती है।</a:t>
            </a:r>
            <a:endParaRPr sz="3416"/>
          </a:p>
          <a:p>
            <a:pPr indent="-328586" lvl="0" marL="342900" rtl="0" algn="just">
              <a:lnSpc>
                <a:spcPct val="100000"/>
              </a:lnSpc>
              <a:spcBef>
                <a:spcPts val="518"/>
              </a:spcBef>
              <a:spcAft>
                <a:spcPts val="0"/>
              </a:spcAft>
              <a:buClr>
                <a:schemeClr val="dk1"/>
              </a:buClr>
              <a:buSzPct val="100000"/>
              <a:buChar char="•"/>
            </a:pPr>
            <a:r>
              <a:rPr lang="hi-IN" sz="3016"/>
              <a:t>जवाबदारी जैसे की</a:t>
            </a:r>
            <a:endParaRPr sz="3016"/>
          </a:p>
          <a:p>
            <a:pPr indent="-282874" lvl="1" marL="742950" rtl="0" algn="just">
              <a:lnSpc>
                <a:spcPct val="100000"/>
              </a:lnSpc>
              <a:spcBef>
                <a:spcPts val="444"/>
              </a:spcBef>
              <a:spcAft>
                <a:spcPts val="0"/>
              </a:spcAft>
              <a:buClr>
                <a:schemeClr val="dk1"/>
              </a:buClr>
              <a:buSzPct val="100000"/>
              <a:buFont typeface="Courier New"/>
              <a:buChar char="o"/>
            </a:pPr>
            <a:r>
              <a:rPr lang="hi-IN" sz="2350"/>
              <a:t>FIR  दर्ज करना, FIR  की प्रति उपलब्ध कराना</a:t>
            </a:r>
            <a:endParaRPr sz="2350"/>
          </a:p>
          <a:p>
            <a:pPr indent="-282874" lvl="1" marL="742950" rtl="0" algn="just">
              <a:lnSpc>
                <a:spcPct val="100000"/>
              </a:lnSpc>
              <a:spcBef>
                <a:spcPts val="444"/>
              </a:spcBef>
              <a:spcAft>
                <a:spcPts val="0"/>
              </a:spcAft>
              <a:buClr>
                <a:schemeClr val="dk1"/>
              </a:buClr>
              <a:buSzPct val="100000"/>
              <a:buFont typeface="Courier New"/>
              <a:buChar char="o"/>
            </a:pPr>
            <a:r>
              <a:rPr lang="hi-IN" sz="2350"/>
              <a:t>पीड़ित की गवाही लेना </a:t>
            </a:r>
            <a:endParaRPr sz="2350"/>
          </a:p>
          <a:p>
            <a:pPr indent="-282874" lvl="1" marL="742950" rtl="0" algn="just">
              <a:lnSpc>
                <a:spcPct val="100000"/>
              </a:lnSpc>
              <a:spcBef>
                <a:spcPts val="444"/>
              </a:spcBef>
              <a:spcAft>
                <a:spcPts val="0"/>
              </a:spcAft>
              <a:buClr>
                <a:schemeClr val="dk1"/>
              </a:buClr>
              <a:buSzPct val="100000"/>
              <a:buFont typeface="Courier New"/>
              <a:buChar char="o"/>
            </a:pPr>
            <a:r>
              <a:rPr lang="hi-IN" sz="2350"/>
              <a:t>60 दिनों के भीतर चालान प्रस्तुत करना </a:t>
            </a:r>
            <a:endParaRPr sz="2350"/>
          </a:p>
          <a:p>
            <a:pPr indent="-282874" lvl="1" marL="742950" rtl="0" algn="just">
              <a:lnSpc>
                <a:spcPct val="100000"/>
              </a:lnSpc>
              <a:spcBef>
                <a:spcPts val="444"/>
              </a:spcBef>
              <a:spcAft>
                <a:spcPts val="0"/>
              </a:spcAft>
              <a:buClr>
                <a:schemeClr val="dk1"/>
              </a:buClr>
              <a:buSzPct val="100000"/>
              <a:buFont typeface="Courier New"/>
              <a:buChar char="o"/>
            </a:pPr>
            <a:r>
              <a:rPr lang="hi-IN" sz="2350"/>
              <a:t>इस अधिनियम और उसके अधीन बनाए गए नियम के अंतर्गत कोई भी कर्तव्य। </a:t>
            </a:r>
            <a:endParaRPr sz="2350"/>
          </a:p>
          <a:p>
            <a:pPr indent="-282874" lvl="1" marL="742950" rtl="0" algn="just">
              <a:lnSpc>
                <a:spcPct val="100000"/>
              </a:lnSpc>
              <a:spcBef>
                <a:spcPts val="444"/>
              </a:spcBef>
              <a:spcAft>
                <a:spcPts val="0"/>
              </a:spcAft>
              <a:buSzPct val="100000"/>
              <a:buChar char="o"/>
            </a:pPr>
            <a:r>
              <a:rPr lang="hi-IN" sz="2350"/>
              <a:t>नोट: इस अधिनियम के अंतर्गत, केवल DSP पद के अधिकारी द्वारा जांच की जा सकती है। (Rule 7(1))</a:t>
            </a:r>
            <a:endParaRPr sz="2350"/>
          </a:p>
          <a:p>
            <a:pPr indent="-328586" lvl="0" marL="342900" rtl="0" algn="just">
              <a:lnSpc>
                <a:spcPct val="100000"/>
              </a:lnSpc>
              <a:spcBef>
                <a:spcPts val="518"/>
              </a:spcBef>
              <a:spcAft>
                <a:spcPts val="0"/>
              </a:spcAft>
              <a:buClr>
                <a:schemeClr val="dk1"/>
              </a:buClr>
              <a:buSzPct val="100000"/>
              <a:buFont typeface="Courier New"/>
              <a:buChar char="o"/>
            </a:pPr>
            <a:r>
              <a:rPr lang="hi-IN" sz="3016"/>
              <a:t>मगर, लोक सेवक के विरुद्ध इस धारा के तहत कार्यवाही प्रशासनिक जांच की सिफारिश पर ही की जाएगी।  </a:t>
            </a:r>
            <a:endParaRPr sz="3416"/>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457200" y="128025"/>
            <a:ext cx="8229600" cy="109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hi-IN"/>
              <a:t>न्यायिक प्रक्रिया धारा 14, 14A, 15</a:t>
            </a:r>
            <a:endParaRPr/>
          </a:p>
        </p:txBody>
      </p:sp>
      <p:sp>
        <p:nvSpPr>
          <p:cNvPr id="167" name="Google Shape;167;p9"/>
          <p:cNvSpPr txBox="1"/>
          <p:nvPr>
            <p:ph idx="1" type="body"/>
          </p:nvPr>
        </p:nvSpPr>
        <p:spPr>
          <a:xfrm>
            <a:off x="365750" y="1316725"/>
            <a:ext cx="8321100" cy="54132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600"/>
              <a:buChar char="•"/>
            </a:pPr>
            <a:r>
              <a:rPr lang="hi-IN" sz="2600"/>
              <a:t>इस अधिनियम के तहत मामलों की सुनवाई के लिए प्रत्येक जिले में एक अनन्य विशेष न्यायालय की स्थापना की जाएगी (जो केवल इस अधिनियम के तहत मामले सुनेगा) – धारा 14 </a:t>
            </a:r>
            <a:endParaRPr sz="3500"/>
          </a:p>
          <a:p>
            <a:pPr indent="-342900" lvl="0" marL="342900" rtl="0" algn="just">
              <a:lnSpc>
                <a:spcPct val="100000"/>
              </a:lnSpc>
              <a:spcBef>
                <a:spcPts val="460"/>
              </a:spcBef>
              <a:spcAft>
                <a:spcPts val="0"/>
              </a:spcAft>
              <a:buClr>
                <a:schemeClr val="dk1"/>
              </a:buClr>
              <a:buSzPts val="2600"/>
              <a:buChar char="•"/>
            </a:pPr>
            <a:r>
              <a:rPr lang="hi-IN" sz="2600"/>
              <a:t>जिन जिलों में इस अधिनियम के अपराध कम संख्या में होते हैं, वहाँ विशेष न्यायालय की स्थापना की जाएगी (जो इस अधिनियम के अलावा मामलों को भी सुन सकता है। मगर इस अधिनियम के सारे मामले इस न्यायालय में सुने जाएंगे) – धारा 14 </a:t>
            </a:r>
            <a:endParaRPr sz="2600"/>
          </a:p>
          <a:p>
            <a:pPr indent="-342900" lvl="0" marL="342900" rtl="0" algn="just">
              <a:lnSpc>
                <a:spcPct val="100000"/>
              </a:lnSpc>
              <a:spcBef>
                <a:spcPts val="460"/>
              </a:spcBef>
              <a:spcAft>
                <a:spcPts val="0"/>
              </a:spcAft>
              <a:buClr>
                <a:schemeClr val="dk1"/>
              </a:buClr>
              <a:buSzPts val="2600"/>
              <a:buChar char="•"/>
            </a:pPr>
            <a:r>
              <a:rPr lang="hi-IN" sz="2600"/>
              <a:t>अनन्य विशेष एवं विशेष न्यायालय को सत्र / सेशन न्यायालय की सत्ता दी जाएगी। - धारा 14 </a:t>
            </a:r>
            <a:endParaRPr sz="2600"/>
          </a:p>
          <a:p>
            <a:pPr indent="-342900" lvl="0" marL="342900" rtl="0" algn="just">
              <a:lnSpc>
                <a:spcPct val="100000"/>
              </a:lnSpc>
              <a:spcBef>
                <a:spcPts val="460"/>
              </a:spcBef>
              <a:spcAft>
                <a:spcPts val="0"/>
              </a:spcAft>
              <a:buClr>
                <a:schemeClr val="dk1"/>
              </a:buClr>
              <a:buSzPts val="2600"/>
              <a:buChar char="•"/>
            </a:pPr>
            <a:r>
              <a:rPr lang="hi-IN" sz="2600"/>
              <a:t>अपील के लिए: उच्च न्यायालय - धारा 14 A</a:t>
            </a:r>
            <a:endParaRPr sz="3500"/>
          </a:p>
          <a:p>
            <a:pPr indent="-342900" lvl="0" marL="342900" rtl="0" algn="just">
              <a:lnSpc>
                <a:spcPct val="100000"/>
              </a:lnSpc>
              <a:spcBef>
                <a:spcPts val="460"/>
              </a:spcBef>
              <a:spcAft>
                <a:spcPts val="0"/>
              </a:spcAft>
              <a:buClr>
                <a:schemeClr val="dk1"/>
              </a:buClr>
              <a:buSzPts val="2600"/>
              <a:buChar char="•"/>
            </a:pPr>
            <a:r>
              <a:rPr lang="hi-IN" sz="2600"/>
              <a:t>इस अधिनियम के तहत प्रत्येक जिले में एक अनन्य विशेष या विशेष सरकारी वकील की नियुक्ति की जाएगी – धारा 15</a:t>
            </a:r>
            <a:endParaRPr sz="3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2c78fde430_1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hi-IN"/>
              <a:t>अन्य महत्वपूर्ण तंत्र </a:t>
            </a:r>
            <a:endParaRPr/>
          </a:p>
        </p:txBody>
      </p:sp>
      <p:sp>
        <p:nvSpPr>
          <p:cNvPr id="173" name="Google Shape;173;g12c78fde430_1_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360"/>
              </a:spcBef>
              <a:spcAft>
                <a:spcPts val="0"/>
              </a:spcAft>
              <a:buSzPts val="1800"/>
              <a:buNone/>
            </a:pPr>
            <a:r>
              <a:rPr lang="hi-IN"/>
              <a:t>इस कानून के अंतर्गत हर राज्य एवं जिले में एक </a:t>
            </a:r>
            <a:r>
              <a:rPr b="1" lang="hi-IN"/>
              <a:t>सतर्कता एवं निगरानी समिति</a:t>
            </a:r>
            <a:r>
              <a:rPr lang="hi-IN"/>
              <a:t> का गठन किया जाना है। जिला स्तर पर इस समिति के अध्यक्ष जिला कलेक्टर होते हैं एवं राज्य स्तर पर मुख्यमंत्री होते है। इस समिति की मुख्य जवाबदारी है की वे राज्य एवं जिला स्तर पर इस अधिनियम के अम्लीकरण की निगरानी करें।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2c78fde430_1_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hi-IN"/>
              <a:t>अन्य महत्वपूर्ण तंत्र </a:t>
            </a:r>
            <a:endParaRPr/>
          </a:p>
        </p:txBody>
      </p:sp>
      <p:sp>
        <p:nvSpPr>
          <p:cNvPr id="179" name="Google Shape;179;g12c78fde430_1_3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360"/>
              </a:spcBef>
              <a:spcAft>
                <a:spcPts val="0"/>
              </a:spcAft>
              <a:buSzPts val="1800"/>
              <a:buNone/>
            </a:pPr>
            <a:r>
              <a:rPr lang="hi-IN"/>
              <a:t>हर जिले में एक AJAK थाना की स्थापना की जाती है जो केवल इस अधिनियम के अंतर्गत अपराध की विवेचना करता है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331328b340c_0_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hi-IN"/>
              <a:t>विशेष प्रावधान</a:t>
            </a:r>
            <a:endParaRPr/>
          </a:p>
        </p:txBody>
      </p:sp>
      <p:sp>
        <p:nvSpPr>
          <p:cNvPr id="185" name="Google Shape;185;g331328b340c_0_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3200"/>
              <a:buNone/>
            </a:pPr>
            <a:r>
              <a:rPr lang="hi-IN"/>
              <a:t>धारा 18 &amp; 18A:</a:t>
            </a:r>
            <a:endParaRPr/>
          </a:p>
          <a:p>
            <a:pPr indent="-342900" lvl="0" marL="342900" rtl="0" algn="just">
              <a:lnSpc>
                <a:spcPct val="100000"/>
              </a:lnSpc>
              <a:spcBef>
                <a:spcPts val="640"/>
              </a:spcBef>
              <a:spcAft>
                <a:spcPts val="0"/>
              </a:spcAft>
              <a:buClr>
                <a:schemeClr val="dk1"/>
              </a:buClr>
              <a:buSzPts val="3200"/>
              <a:buFont typeface="Calibri"/>
              <a:buChar char="•"/>
            </a:pPr>
            <a:r>
              <a:rPr lang="hi-IN"/>
              <a:t>इस अधिनियम के तहत अभियुक्त को </a:t>
            </a:r>
            <a:r>
              <a:rPr lang="hi-IN" u="sng"/>
              <a:t>अग्रिम जमानत </a:t>
            </a:r>
            <a:r>
              <a:rPr lang="hi-IN"/>
              <a:t>नहीं मिल पाएगी।</a:t>
            </a:r>
            <a:endParaRPr/>
          </a:p>
          <a:p>
            <a:pPr indent="-342900" lvl="0" marL="342900" rtl="0" algn="just">
              <a:lnSpc>
                <a:spcPct val="100000"/>
              </a:lnSpc>
              <a:spcBef>
                <a:spcPts val="640"/>
              </a:spcBef>
              <a:spcAft>
                <a:spcPts val="0"/>
              </a:spcAft>
              <a:buClr>
                <a:schemeClr val="dk1"/>
              </a:buClr>
              <a:buSzPts val="3200"/>
              <a:buFont typeface="Calibri"/>
              <a:buChar char="•"/>
            </a:pPr>
            <a:r>
              <a:rPr lang="hi-IN"/>
              <a:t>FIR दर्ज करने के लिए किसी प्रारंभिक जांच की आवश्यकता नहीं है।</a:t>
            </a:r>
            <a:endParaRPr/>
          </a:p>
          <a:p>
            <a:pPr indent="-342900" lvl="0" marL="342900" rtl="0" algn="just">
              <a:lnSpc>
                <a:spcPct val="100000"/>
              </a:lnSpc>
              <a:spcBef>
                <a:spcPts val="640"/>
              </a:spcBef>
              <a:spcAft>
                <a:spcPts val="0"/>
              </a:spcAft>
              <a:buClr>
                <a:schemeClr val="dk1"/>
              </a:buClr>
              <a:buSzPts val="3200"/>
              <a:buFont typeface="Calibri"/>
              <a:buChar char="•"/>
            </a:pPr>
            <a:r>
              <a:rPr lang="hi-IN"/>
              <a:t>लोक सेवक की गिरफ्तारी के लिए पूर्व प्रशासनीय स्वीकृति की आवश्यकता नहीं है।</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txBox="1"/>
          <p:nvPr>
            <p:ph type="title"/>
          </p:nvPr>
        </p:nvSpPr>
        <p:spPr>
          <a:xfrm>
            <a:off x="457200" y="402350"/>
            <a:ext cx="8229600" cy="731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lang="hi-IN" sz="3600"/>
              <a:t>पीड़ित और गवाह के अधिकार धारा 15 A</a:t>
            </a:r>
            <a:endParaRPr sz="3600"/>
          </a:p>
        </p:txBody>
      </p:sp>
      <p:sp>
        <p:nvSpPr>
          <p:cNvPr id="191" name="Google Shape;191;p10"/>
          <p:cNvSpPr txBox="1"/>
          <p:nvPr>
            <p:ph idx="1" type="body"/>
          </p:nvPr>
        </p:nvSpPr>
        <p:spPr>
          <a:xfrm>
            <a:off x="292600" y="1000425"/>
            <a:ext cx="8394300" cy="5711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448"/>
              </a:spcBef>
              <a:spcAft>
                <a:spcPts val="0"/>
              </a:spcAft>
              <a:buSzPts val="1800"/>
              <a:buNone/>
            </a:pPr>
            <a:r>
              <a:t/>
            </a:r>
            <a:endParaRPr sz="2240"/>
          </a:p>
          <a:p>
            <a:pPr indent="-355600" lvl="0" marL="342900" rtl="0" algn="just">
              <a:lnSpc>
                <a:spcPct val="100000"/>
              </a:lnSpc>
              <a:spcBef>
                <a:spcPts val="448"/>
              </a:spcBef>
              <a:spcAft>
                <a:spcPts val="0"/>
              </a:spcAft>
              <a:buClr>
                <a:schemeClr val="dk1"/>
              </a:buClr>
              <a:buSzPts val="2440"/>
              <a:buChar char="•"/>
            </a:pPr>
            <a:r>
              <a:rPr lang="hi-IN" sz="2440"/>
              <a:t>न्यायालय एवं अन्य कानूनी प्रक्रिया की पूरी और समय से सूचना </a:t>
            </a:r>
            <a:endParaRPr sz="2440"/>
          </a:p>
          <a:p>
            <a:pPr indent="-355600" lvl="0" marL="342900" rtl="0" algn="just">
              <a:lnSpc>
                <a:spcPct val="100000"/>
              </a:lnSpc>
              <a:spcBef>
                <a:spcPts val="448"/>
              </a:spcBef>
              <a:spcAft>
                <a:spcPts val="0"/>
              </a:spcAft>
              <a:buClr>
                <a:schemeClr val="dk1"/>
              </a:buClr>
              <a:buSzPts val="2440"/>
              <a:buChar char="•"/>
            </a:pPr>
            <a:r>
              <a:rPr lang="hi-IN" sz="2440"/>
              <a:t>पूरी प्रक्रिया के दौरान सुरक्षा और अनुरोध किए जाने पर पीड़ित की पहचान का खुलासा न करने का अधिकार। </a:t>
            </a:r>
            <a:endParaRPr sz="2440"/>
          </a:p>
          <a:p>
            <a:pPr indent="-355600" lvl="0" marL="342900" rtl="0" algn="just">
              <a:lnSpc>
                <a:spcPct val="100000"/>
              </a:lnSpc>
              <a:spcBef>
                <a:spcPts val="448"/>
              </a:spcBef>
              <a:spcAft>
                <a:spcPts val="0"/>
              </a:spcAft>
              <a:buClr>
                <a:schemeClr val="dk1"/>
              </a:buClr>
              <a:buSzPts val="2440"/>
              <a:buChar char="•"/>
            </a:pPr>
            <a:r>
              <a:rPr lang="hi-IN" sz="2440"/>
              <a:t>पीड़ित या पीड़ित के आश्रित को जमानत, डिस्चार्ज, रिलीज, परोल, कन्विक्शन, सज़ा एवं अन्य संबंधित प्रक्रिया के संबंध में अदालत के समक्ष सुने जाने का अधिकार एवं कन्विक्शन (दोषसिद्ध), अकविटल (दोष मुक्त) एवं सज़ा पर लिखित तर्क फाइल करने का अधिकार।  </a:t>
            </a:r>
            <a:endParaRPr sz="2440"/>
          </a:p>
          <a:p>
            <a:pPr indent="-355600" lvl="0" marL="342900" rtl="0" algn="just">
              <a:lnSpc>
                <a:spcPct val="100000"/>
              </a:lnSpc>
              <a:spcBef>
                <a:spcPts val="448"/>
              </a:spcBef>
              <a:spcAft>
                <a:spcPts val="0"/>
              </a:spcAft>
              <a:buClr>
                <a:schemeClr val="dk1"/>
              </a:buClr>
              <a:buSzPts val="2440"/>
              <a:buChar char="•"/>
            </a:pPr>
            <a:r>
              <a:rPr lang="hi-IN" sz="2440"/>
              <a:t>ट्रायल के दौरान किसी भी प्रकार के साक्ष्य या गवाह को न्यायालय के समक्ष बुलाने के लिए न्यायालय में आवेदन करने का अधिकार। </a:t>
            </a:r>
            <a:endParaRPr sz="2440"/>
          </a:p>
          <a:p>
            <a:pPr indent="-355600" lvl="0" marL="342900" rtl="0" algn="just">
              <a:lnSpc>
                <a:spcPct val="100000"/>
              </a:lnSpc>
              <a:spcBef>
                <a:spcPts val="448"/>
              </a:spcBef>
              <a:spcAft>
                <a:spcPts val="0"/>
              </a:spcAft>
              <a:buClr>
                <a:schemeClr val="dk1"/>
              </a:buClr>
              <a:buSzPts val="2440"/>
              <a:buChar char="•"/>
            </a:pPr>
            <a:r>
              <a:rPr lang="hi-IN" sz="2440"/>
              <a:t>विशेष / अनन्य विशेष न्यायालय से सामाजिक आर्थिक पुनर्वास का अधिकार (नोट: कोर्ट भी पुनर्वास दे सकता है, न कि केवल कलेक्टर)</a:t>
            </a:r>
            <a:endParaRPr sz="2440"/>
          </a:p>
          <a:p>
            <a:pPr indent="0" lvl="0" marL="342900" rtl="0" algn="just">
              <a:lnSpc>
                <a:spcPct val="100000"/>
              </a:lnSpc>
              <a:spcBef>
                <a:spcPts val="448"/>
              </a:spcBef>
              <a:spcAft>
                <a:spcPts val="0"/>
              </a:spcAft>
              <a:buSzPts val="1800"/>
              <a:buNone/>
            </a:pPr>
            <a:r>
              <a:t/>
            </a:r>
            <a:endParaRPr sz="22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hi-IN"/>
              <a:t>प्रस्तावना </a:t>
            </a:r>
            <a:endParaRPr/>
          </a:p>
        </p:txBody>
      </p:sp>
      <p:sp>
        <p:nvSpPr>
          <p:cNvPr id="90" name="Google Shape;90;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00000"/>
              </a:lnSpc>
              <a:spcBef>
                <a:spcPts val="0"/>
              </a:spcBef>
              <a:spcAft>
                <a:spcPts val="0"/>
              </a:spcAft>
              <a:buClr>
                <a:schemeClr val="dk1"/>
              </a:buClr>
              <a:buSzPct val="100000"/>
              <a:buNone/>
            </a:pPr>
            <a:r>
              <a:rPr lang="hi-IN"/>
              <a:t>यह कानून क्यों बनाया गया?</a:t>
            </a:r>
            <a:endParaRPr/>
          </a:p>
          <a:p>
            <a:pPr indent="-342900" lvl="0" marL="342900" rtl="0" algn="l">
              <a:lnSpc>
                <a:spcPct val="100000"/>
              </a:lnSpc>
              <a:spcBef>
                <a:spcPts val="592"/>
              </a:spcBef>
              <a:spcAft>
                <a:spcPts val="0"/>
              </a:spcAft>
              <a:buClr>
                <a:schemeClr val="dk1"/>
              </a:buClr>
              <a:buSzPct val="100000"/>
              <a:buChar char="•"/>
            </a:pPr>
            <a:r>
              <a:rPr lang="hi-IN"/>
              <a:t>अनुसूचित जाति और अनुसूचित जनजाति के सदस्यों के खिलाफ अत्याचार को रोकने के लिए।</a:t>
            </a:r>
            <a:endParaRPr/>
          </a:p>
          <a:p>
            <a:pPr indent="-342900" lvl="0" marL="342900" rtl="0" algn="just">
              <a:lnSpc>
                <a:spcPct val="100000"/>
              </a:lnSpc>
              <a:spcBef>
                <a:spcPts val="592"/>
              </a:spcBef>
              <a:spcAft>
                <a:spcPts val="0"/>
              </a:spcAft>
              <a:buClr>
                <a:schemeClr val="dk1"/>
              </a:buClr>
              <a:buSzPct val="100000"/>
              <a:buChar char="•"/>
            </a:pPr>
            <a:r>
              <a:rPr lang="hi-IN"/>
              <a:t>अनुसूचित जाति और अनुसूचित जनजाति के सदस्यों के खिलाफ किए गए अपराधों के विचारण के लिए विशेष न्यायालय स्थापित करने के लिए।</a:t>
            </a:r>
            <a:endParaRPr/>
          </a:p>
          <a:p>
            <a:pPr indent="-342900" lvl="0" marL="342900" rtl="0" algn="just">
              <a:lnSpc>
                <a:spcPct val="100000"/>
              </a:lnSpc>
              <a:spcBef>
                <a:spcPts val="592"/>
              </a:spcBef>
              <a:spcAft>
                <a:spcPts val="0"/>
              </a:spcAft>
              <a:buClr>
                <a:schemeClr val="dk1"/>
              </a:buClr>
              <a:buSzPct val="100000"/>
              <a:buChar char="•"/>
            </a:pPr>
            <a:r>
              <a:rPr lang="hi-IN"/>
              <a:t>अपराधों के पीड़ितों को राहत और पुनर्वास दिलवाने के लिए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2ee514fe8a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lang="hi-IN" sz="3600"/>
              <a:t>धारा 15 A (11)</a:t>
            </a:r>
            <a:endParaRPr/>
          </a:p>
        </p:txBody>
      </p:sp>
      <p:sp>
        <p:nvSpPr>
          <p:cNvPr id="197" name="Google Shape;197;g12ee514fe8a_0_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1800"/>
              <a:buNone/>
            </a:pPr>
            <a:r>
              <a:rPr lang="hi-IN" sz="2600"/>
              <a:t>पीड़ित एवं साक्षी के अधिकार को सुनिश्चित रखने के लिए राज्य सरकार को एक स्कीम बनाने की जवाबदारी इस धारा के तहत स्थापित की गयी है। इसके तहत, निम्न अधिकारों को सुनिश्चित किया जाएगा: </a:t>
            </a:r>
            <a:endParaRPr sz="2600"/>
          </a:p>
          <a:p>
            <a:pPr indent="0" lvl="0" marL="342900" rtl="0" algn="just">
              <a:lnSpc>
                <a:spcPct val="100000"/>
              </a:lnSpc>
              <a:spcBef>
                <a:spcPts val="0"/>
              </a:spcBef>
              <a:spcAft>
                <a:spcPts val="0"/>
              </a:spcAft>
              <a:buSzPts val="1800"/>
              <a:buNone/>
            </a:pPr>
            <a:r>
              <a:t/>
            </a:r>
            <a:endParaRPr sz="2600"/>
          </a:p>
          <a:p>
            <a:pPr indent="-342900" lvl="0" marL="342900" rtl="0" algn="just">
              <a:lnSpc>
                <a:spcPct val="100000"/>
              </a:lnSpc>
              <a:spcBef>
                <a:spcPts val="0"/>
              </a:spcBef>
              <a:spcAft>
                <a:spcPts val="0"/>
              </a:spcAft>
              <a:buSzPts val="2600"/>
              <a:buChar char="•"/>
            </a:pPr>
            <a:r>
              <a:rPr lang="hi-IN" sz="2600"/>
              <a:t>मामले के दौरान तत्काल राहत, मुआवजा, किराया भत्ता</a:t>
            </a:r>
            <a:endParaRPr sz="2600"/>
          </a:p>
          <a:p>
            <a:pPr indent="-342900" lvl="0" marL="342900" rtl="0" algn="just">
              <a:lnSpc>
                <a:spcPct val="100000"/>
              </a:lnSpc>
              <a:spcBef>
                <a:spcPts val="448"/>
              </a:spcBef>
              <a:spcAft>
                <a:spcPts val="0"/>
              </a:spcAft>
              <a:buSzPts val="2600"/>
              <a:buChar char="•"/>
            </a:pPr>
            <a:r>
              <a:rPr lang="hi-IN" sz="2600"/>
              <a:t>पीड़ित और उनके आश्रित के सुरक्षा </a:t>
            </a:r>
            <a:endParaRPr sz="2600"/>
          </a:p>
          <a:p>
            <a:pPr indent="-342900" lvl="0" marL="342900" rtl="0" algn="just">
              <a:lnSpc>
                <a:spcPct val="100000"/>
              </a:lnSpc>
              <a:spcBef>
                <a:spcPts val="448"/>
              </a:spcBef>
              <a:spcAft>
                <a:spcPts val="0"/>
              </a:spcAft>
              <a:buSzPts val="2600"/>
              <a:buChar char="•"/>
            </a:pPr>
            <a:r>
              <a:rPr lang="hi-IN" sz="2600"/>
              <a:t>पीड़ित और उनके आश्रित को भरणपोषण </a:t>
            </a:r>
            <a:endParaRPr sz="2600"/>
          </a:p>
          <a:p>
            <a:pPr indent="-342900" lvl="0" marL="342900" rtl="0" algn="just">
              <a:lnSpc>
                <a:spcPct val="100000"/>
              </a:lnSpc>
              <a:spcBef>
                <a:spcPts val="448"/>
              </a:spcBef>
              <a:spcAft>
                <a:spcPts val="0"/>
              </a:spcAft>
              <a:buSzPts val="2600"/>
              <a:buChar char="•"/>
            </a:pPr>
            <a:r>
              <a:rPr lang="hi-IN" sz="2600"/>
              <a:t>जांच के बारे में पीड़ित और उनके आश्रित को जानकारी देना </a:t>
            </a:r>
            <a:endParaRPr sz="2600"/>
          </a:p>
          <a:p>
            <a:pPr indent="-342900" lvl="0" marL="342900" rtl="0" algn="just">
              <a:lnSpc>
                <a:spcPct val="100000"/>
              </a:lnSpc>
              <a:spcBef>
                <a:spcPts val="448"/>
              </a:spcBef>
              <a:spcAft>
                <a:spcPts val="0"/>
              </a:spcAft>
              <a:buSzPts val="2600"/>
              <a:buChar char="•"/>
            </a:pPr>
            <a:r>
              <a:rPr lang="hi-IN" sz="2600"/>
              <a:t>नि:शुल्क में चार्जशीट की कॉपी प्रदान करना </a:t>
            </a:r>
            <a:endParaRPr sz="2600"/>
          </a:p>
          <a:p>
            <a:pPr indent="0" lvl="0" marL="342900" rtl="0" algn="just">
              <a:lnSpc>
                <a:spcPct val="100000"/>
              </a:lnSpc>
              <a:spcBef>
                <a:spcPts val="448"/>
              </a:spcBef>
              <a:spcAft>
                <a:spcPts val="0"/>
              </a:spcAft>
              <a:buSzPts val="1800"/>
              <a:buNone/>
            </a:pPr>
            <a:r>
              <a:t/>
            </a:r>
            <a:endParaRPr sz="224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2c78fde430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hi-IN"/>
              <a:t>मुआवजा </a:t>
            </a:r>
            <a:endParaRPr/>
          </a:p>
        </p:txBody>
      </p:sp>
      <p:sp>
        <p:nvSpPr>
          <p:cNvPr id="203" name="Google Shape;203;g12c78fde430_0_0"/>
          <p:cNvSpPr txBox="1"/>
          <p:nvPr>
            <p:ph idx="1" type="body"/>
          </p:nvPr>
        </p:nvSpPr>
        <p:spPr>
          <a:xfrm>
            <a:off x="164600" y="1600200"/>
            <a:ext cx="8686800" cy="4892100"/>
          </a:xfrm>
          <a:prstGeom prst="rect">
            <a:avLst/>
          </a:prstGeom>
          <a:noFill/>
          <a:ln>
            <a:noFill/>
          </a:ln>
        </p:spPr>
        <p:txBody>
          <a:bodyPr anchorCtr="0" anchor="t" bIns="45700" lIns="91425" spcFirstLastPara="1" rIns="91425" wrap="square" tIns="45700">
            <a:normAutofit fontScale="92500" lnSpcReduction="20000"/>
          </a:bodyPr>
          <a:lstStyle/>
          <a:p>
            <a:pPr indent="-334327" lvl="0" marL="457200" rtl="0" algn="just">
              <a:lnSpc>
                <a:spcPct val="115000"/>
              </a:lnSpc>
              <a:spcBef>
                <a:spcPts val="360"/>
              </a:spcBef>
              <a:spcAft>
                <a:spcPts val="0"/>
              </a:spcAft>
              <a:buSzPct val="56250"/>
              <a:buChar char="•"/>
            </a:pPr>
            <a:r>
              <a:rPr lang="hi-IN"/>
              <a:t>इस अधिनियम के अंतर्गत पीड़ित एवं पीड़ित के आश्रित को मुआवजा का अधिकार है। यह मुआवजा किश्तों में मिलता है, जिस की पहली किश्त FIR  स्तर पर मिलती है। </a:t>
            </a:r>
            <a:endParaRPr/>
          </a:p>
          <a:p>
            <a:pPr indent="-334327" lvl="0" marL="457200" rtl="0" algn="just">
              <a:lnSpc>
                <a:spcPct val="115000"/>
              </a:lnSpc>
              <a:spcBef>
                <a:spcPts val="1000"/>
              </a:spcBef>
              <a:spcAft>
                <a:spcPts val="0"/>
              </a:spcAft>
              <a:buSzPct val="56250"/>
              <a:buChar char="•"/>
            </a:pPr>
            <a:r>
              <a:rPr lang="hi-IN"/>
              <a:t>इस अधिनियम के अंतर्गत विभिन्न अपराधों के लिए मुआवजा राशि एवं किश्त के विवरण के लिए नियम की अनुसूची 1 देखें। </a:t>
            </a:r>
            <a:endParaRPr/>
          </a:p>
          <a:p>
            <a:pPr indent="-334327" lvl="0" marL="457200" rtl="0" algn="just">
              <a:lnSpc>
                <a:spcPct val="115000"/>
              </a:lnSpc>
              <a:spcBef>
                <a:spcPts val="1000"/>
              </a:spcBef>
              <a:spcAft>
                <a:spcPts val="0"/>
              </a:spcAft>
              <a:buSzPct val="56250"/>
              <a:buChar char="•"/>
            </a:pPr>
            <a:r>
              <a:rPr lang="hi-IN"/>
              <a:t>नियम के अनुसार, पीड़ित को मुआवजा किश्त से संबंधित चरण (FIR, चालान etc) के 7 दिन के अंदर मिलनी है। </a:t>
            </a:r>
            <a:endParaRPr/>
          </a:p>
          <a:p>
            <a:pPr indent="-334327" lvl="0" marL="457200" rtl="0" algn="just">
              <a:lnSpc>
                <a:spcPct val="115000"/>
              </a:lnSpc>
              <a:spcBef>
                <a:spcPts val="1000"/>
              </a:spcBef>
              <a:spcAft>
                <a:spcPts val="0"/>
              </a:spcAft>
              <a:buSzPct val="56250"/>
              <a:buChar char="•"/>
            </a:pPr>
            <a:r>
              <a:rPr lang="hi-IN"/>
              <a:t>मुआवजा हेतु आवेदन कलेक्टर (सतर्कता समिति अध्यक्ष के रूप में) या आजाक थाना को दिया जा सकता है।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hi-IN"/>
              <a:t>आर्टिकल एवं विडिओ </a:t>
            </a:r>
            <a:endParaRPr/>
          </a:p>
        </p:txBody>
      </p:sp>
      <p:sp>
        <p:nvSpPr>
          <p:cNvPr id="209" name="Google Shape;209;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lang="hi-IN" u="sng">
                <a:solidFill>
                  <a:schemeClr val="hlink"/>
                </a:solidFill>
                <a:hlinkClick r:id="rId3"/>
              </a:rPr>
              <a:t>https://www.youtube.com/watch?v=6ClyA2KSYCk&amp;ab_channel=FaizanMustafa%27sLegalAwarenessWebseries%3ALAW%27s</a:t>
            </a:r>
            <a:r>
              <a:rPr lang="hi-IN" u="sng"/>
              <a:t> (फैजान मुस्तफा)</a:t>
            </a:r>
            <a:endParaRPr/>
          </a:p>
          <a:p>
            <a:pPr indent="-342900" lvl="0" marL="342900" rtl="0" algn="l">
              <a:lnSpc>
                <a:spcPct val="100000"/>
              </a:lnSpc>
              <a:spcBef>
                <a:spcPts val="592"/>
              </a:spcBef>
              <a:spcAft>
                <a:spcPts val="0"/>
              </a:spcAft>
              <a:buClr>
                <a:schemeClr val="dk1"/>
              </a:buClr>
              <a:buSzPct val="100000"/>
              <a:buChar char="•"/>
            </a:pPr>
            <a:r>
              <a:rPr lang="hi-IN" u="sng">
                <a:solidFill>
                  <a:schemeClr val="hlink"/>
                </a:solidFill>
                <a:hlinkClick r:id="rId4"/>
              </a:rPr>
              <a:t>https://thewirehindi.com/96644/supreme-court-sc-st-act-centre-review-petition/</a:t>
            </a:r>
            <a:endParaRPr u="sng">
              <a:solidFill>
                <a:schemeClr val="hlink"/>
              </a:solidFill>
              <a:hlinkClick r:id="rId5"/>
            </a:endParaRPr>
          </a:p>
          <a:p>
            <a:pPr indent="-342900" lvl="0" marL="342900" rtl="0" algn="l">
              <a:lnSpc>
                <a:spcPct val="100000"/>
              </a:lnSpc>
              <a:spcBef>
                <a:spcPts val="592"/>
              </a:spcBef>
              <a:spcAft>
                <a:spcPts val="0"/>
              </a:spcAft>
              <a:buClr>
                <a:schemeClr val="dk1"/>
              </a:buClr>
              <a:buSzPct val="100000"/>
              <a:buChar char="•"/>
            </a:pPr>
            <a:r>
              <a:rPr lang="hi-IN" u="sng">
                <a:solidFill>
                  <a:schemeClr val="hlink"/>
                </a:solidFill>
                <a:hlinkClick r:id="rId6"/>
              </a:rPr>
              <a:t>https://khabar.ndtv.com/video/show/prime-time/has-the-supreme-court-not-weakened-the-sc-st-act-482039</a:t>
            </a:r>
            <a:r>
              <a:rPr lang="hi-IN" u="sng"/>
              <a:t> (रविश कुमार)</a:t>
            </a:r>
            <a:endParaRPr/>
          </a:p>
          <a:p>
            <a:pPr indent="-342900" lvl="0" marL="342900" rtl="0" algn="l">
              <a:lnSpc>
                <a:spcPct val="100000"/>
              </a:lnSpc>
              <a:spcBef>
                <a:spcPts val="592"/>
              </a:spcBef>
              <a:spcAft>
                <a:spcPts val="0"/>
              </a:spcAft>
              <a:buClr>
                <a:schemeClr val="dk1"/>
              </a:buClr>
              <a:buSzPct val="100000"/>
              <a:buChar char="•"/>
            </a:pPr>
            <a:r>
              <a:rPr lang="hi-IN" u="sng">
                <a:solidFill>
                  <a:schemeClr val="hlink"/>
                </a:solidFill>
                <a:hlinkClick r:id="rId7"/>
              </a:rPr>
              <a:t>https://satyagrah.scroll.in/article/115229/sc-st-act-supreme-court-change-debate-questions</a:t>
            </a:r>
            <a:endParaRPr/>
          </a:p>
          <a:p>
            <a:pPr indent="-154940" lvl="0" marL="342900" rtl="0" algn="l">
              <a:lnSpc>
                <a:spcPct val="100000"/>
              </a:lnSpc>
              <a:spcBef>
                <a:spcPts val="592"/>
              </a:spcBef>
              <a:spcAft>
                <a:spcPts val="0"/>
              </a:spcAft>
              <a:buClr>
                <a:schemeClr val="dk1"/>
              </a:buClr>
              <a:buSzPct val="100000"/>
              <a:buNone/>
            </a:pPr>
            <a:r>
              <a:t/>
            </a:r>
            <a:endParaRPr/>
          </a:p>
          <a:p>
            <a:pPr indent="-154940" lvl="0" marL="342900" rtl="0" algn="l">
              <a:lnSpc>
                <a:spcPct val="100000"/>
              </a:lnSpc>
              <a:spcBef>
                <a:spcPts val="592"/>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hi-IN"/>
              <a:t>अधिनियम की आवश्यकता</a:t>
            </a:r>
            <a:endParaRPr/>
          </a:p>
        </p:txBody>
      </p:sp>
      <p:sp>
        <p:nvSpPr>
          <p:cNvPr id="96" name="Google Shape;96;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lnSpc>
                <a:spcPct val="100000"/>
              </a:lnSpc>
              <a:spcBef>
                <a:spcPts val="0"/>
              </a:spcBef>
              <a:spcAft>
                <a:spcPts val="0"/>
              </a:spcAft>
              <a:buClr>
                <a:schemeClr val="dk1"/>
              </a:buClr>
              <a:buSzPct val="100000"/>
              <a:buChar char="•"/>
            </a:pPr>
            <a:r>
              <a:rPr lang="hi-IN"/>
              <a:t>भारतीय समाज की प्रणाली एक जाति आधारित प्रणाली है। इस प्रणाली में ऐतिहासिक रूप से दलित, जिनको इस व्यवस्था में सबसे नीची जाति माना जाता है, और आदिवासी, जो की हिंदू जाति व्यवस्था का हिस्सा ही नहीं है, के साथ सवर्ण जाती द्वारा भेदभाव एवं हिंसा होती है।  </a:t>
            </a:r>
            <a:endParaRPr/>
          </a:p>
          <a:p>
            <a:pPr indent="-342900" lvl="0" marL="342900" rtl="0" algn="just">
              <a:lnSpc>
                <a:spcPct val="100000"/>
              </a:lnSpc>
              <a:spcBef>
                <a:spcPts val="544"/>
              </a:spcBef>
              <a:spcAft>
                <a:spcPts val="0"/>
              </a:spcAft>
              <a:buClr>
                <a:schemeClr val="dk1"/>
              </a:buClr>
              <a:buSzPct val="100000"/>
              <a:buChar char="•"/>
            </a:pPr>
            <a:r>
              <a:rPr lang="hi-IN"/>
              <a:t>स्वतंत्रता के बाद, भारत ने एक प्रगतिशील संविधान अपनाया जिसमें समता और समानता के मूल्यों को महत्वपूर्ण माना जाता है। इन मूल्यों को स्थापित करने के लिए एवं जातिगत हिंसा को रोकने के लिए यह  अधिनियम जरूरी है। </a:t>
            </a:r>
            <a:endParaRPr/>
          </a:p>
          <a:p>
            <a:pPr indent="-342900" lvl="0" marL="342900" rtl="0" algn="just">
              <a:lnSpc>
                <a:spcPct val="100000"/>
              </a:lnSpc>
              <a:spcBef>
                <a:spcPts val="544"/>
              </a:spcBef>
              <a:spcAft>
                <a:spcPts val="0"/>
              </a:spcAft>
              <a:buClr>
                <a:schemeClr val="dk1"/>
              </a:buClr>
              <a:buSzPct val="100000"/>
              <a:buChar char="•"/>
            </a:pPr>
            <a:r>
              <a:rPr lang="hi-IN"/>
              <a:t>संविधान से संबंधित </a:t>
            </a:r>
            <a:r>
              <a:rPr lang="hi-IN"/>
              <a:t>अनुच्छेद</a:t>
            </a:r>
            <a:r>
              <a:rPr lang="hi-IN"/>
              <a:t> – 14, 15 एवं 17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hi-IN"/>
              <a:t> अधिनियम कब लागू होता है</a:t>
            </a:r>
            <a:endParaRPr/>
          </a:p>
        </p:txBody>
      </p:sp>
      <p:sp>
        <p:nvSpPr>
          <p:cNvPr id="102" name="Google Shape;102;p4"/>
          <p:cNvSpPr txBox="1"/>
          <p:nvPr>
            <p:ph idx="1" type="body"/>
          </p:nvPr>
        </p:nvSpPr>
        <p:spPr>
          <a:xfrm>
            <a:off x="5334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3200"/>
              <a:buNone/>
            </a:pPr>
            <a:r>
              <a:rPr lang="hi-IN"/>
              <a:t>जब अनुसूचित जाति (SC) या अनुसूचित जनजाति (ST) समूह के सदस्य के साथ किसी अन्य समुदाय (ग़ैर अनुसूचित जाती / अनुसूचित जन जाती - Non SC/ST) के सदस्य या समूह द्वारा अत्याचार या उत्पीड़न किया जाता है। अत्याचार / उत्पीड़न अधिनियाम के धारा 3 में उल्लेखित है।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6b23e6db76_0_10"/>
          <p:cNvSpPr txBox="1"/>
          <p:nvPr>
            <p:ph type="title"/>
          </p:nvPr>
        </p:nvSpPr>
        <p:spPr>
          <a:xfrm>
            <a:off x="457200" y="47578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FF0000"/>
              </a:buClr>
              <a:buSzPct val="100000"/>
              <a:buFont typeface="Calibri"/>
              <a:buNone/>
            </a:pPr>
            <a:r>
              <a:rPr lang="hi-IN">
                <a:solidFill>
                  <a:srgbClr val="0000FF"/>
                </a:solidFill>
              </a:rPr>
              <a:t>क्या इस अधिनियाम के अंतर्गत केस करने के लिए पीड़ित या आरोपी की जाती के प्रमाण की जरूरत है?</a:t>
            </a:r>
            <a:endParaRPr>
              <a:solidFill>
                <a:srgbClr val="0000FF"/>
              </a:solidFill>
            </a:endParaRPr>
          </a:p>
        </p:txBody>
      </p:sp>
      <p:sp>
        <p:nvSpPr>
          <p:cNvPr id="108" name="Google Shape;108;g26b23e6db76_0_10"/>
          <p:cNvSpPr txBox="1"/>
          <p:nvPr>
            <p:ph idx="1" type="body"/>
          </p:nvPr>
        </p:nvSpPr>
        <p:spPr>
          <a:xfrm>
            <a:off x="457200" y="2029975"/>
            <a:ext cx="8229600" cy="4498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800"/>
              <a:buNone/>
            </a:pPr>
            <a:r>
              <a:rPr b="1" lang="hi-IN" sz="3100" u="sng"/>
              <a:t>आशाबाई मचीन्द्र आढगले बनाम महाराष्ट्र राज्य  (2009) 3 SCC 789</a:t>
            </a:r>
            <a:endParaRPr b="1" sz="3100" u="sng"/>
          </a:p>
          <a:p>
            <a:pPr indent="0" lvl="0" marL="0" rtl="0" algn="l">
              <a:lnSpc>
                <a:spcPct val="80000"/>
              </a:lnSpc>
              <a:spcBef>
                <a:spcPts val="0"/>
              </a:spcBef>
              <a:spcAft>
                <a:spcPts val="0"/>
              </a:spcAft>
              <a:buSzPts val="1800"/>
              <a:buNone/>
            </a:pPr>
            <a:r>
              <a:t/>
            </a:r>
            <a:endParaRPr b="1" sz="3100" u="sng"/>
          </a:p>
          <a:p>
            <a:pPr indent="-336550" lvl="0" marL="342900" rtl="0" algn="l">
              <a:lnSpc>
                <a:spcPct val="80000"/>
              </a:lnSpc>
              <a:spcBef>
                <a:spcPts val="0"/>
              </a:spcBef>
              <a:spcAft>
                <a:spcPts val="0"/>
              </a:spcAft>
              <a:buClr>
                <a:schemeClr val="dk1"/>
              </a:buClr>
              <a:buSzPts val="3100"/>
              <a:buChar char="•"/>
            </a:pPr>
            <a:r>
              <a:rPr lang="hi-IN" sz="3100"/>
              <a:t>इस केस में FIR  में आरोपी की जाति का उल्लेख नहीं था। इस कारण, आरोपी हाई कोर्ट में BNSS धारा 528 / CrPC धारा 482 के तहत प्रोसीडिंग रद्द (quash) करवाने की कोशिश की। </a:t>
            </a:r>
            <a:endParaRPr sz="3100"/>
          </a:p>
          <a:p>
            <a:pPr indent="-336550" lvl="0" marL="342900" rtl="0" algn="l">
              <a:lnSpc>
                <a:spcPct val="80000"/>
              </a:lnSpc>
              <a:spcBef>
                <a:spcPts val="640"/>
              </a:spcBef>
              <a:spcAft>
                <a:spcPts val="0"/>
              </a:spcAft>
              <a:buClr>
                <a:schemeClr val="dk1"/>
              </a:buClr>
              <a:buSzPts val="3100"/>
              <a:buChar char="•"/>
            </a:pPr>
            <a:r>
              <a:rPr lang="hi-IN" sz="3100"/>
              <a:t>कोर्ट ने कहा की FIR के स्तर पर सारे तथ्य जानने एवं इन तथ्यों को विश्वसनीयता जानने की जरूरत नहीं है। आरोपी की जाती जांच के दौरान सुनिश्चित की जा सकती है। इसलिए FIR  कवाश नहीं की जा सकती। </a:t>
            </a:r>
            <a:endParaRPr sz="3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6b23e6db76_0_15"/>
          <p:cNvSpPr txBox="1"/>
          <p:nvPr>
            <p:ph idx="1" type="body"/>
          </p:nvPr>
        </p:nvSpPr>
        <p:spPr>
          <a:xfrm>
            <a:off x="457200" y="251625"/>
            <a:ext cx="8229600" cy="45261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Clr>
                <a:schemeClr val="dk1"/>
              </a:buClr>
              <a:buSzPts val="3200"/>
              <a:buNone/>
            </a:pPr>
            <a:r>
              <a:t/>
            </a:r>
            <a:endParaRPr b="1" u="sng">
              <a:solidFill>
                <a:srgbClr val="FF0000"/>
              </a:solidFill>
            </a:endParaRPr>
          </a:p>
          <a:p>
            <a:pPr indent="0" lvl="0" marL="0" rtl="0" algn="l">
              <a:lnSpc>
                <a:spcPct val="100000"/>
              </a:lnSpc>
              <a:spcBef>
                <a:spcPts val="544"/>
              </a:spcBef>
              <a:spcAft>
                <a:spcPts val="0"/>
              </a:spcAft>
              <a:buClr>
                <a:schemeClr val="dk1"/>
              </a:buClr>
              <a:buSzPts val="3200"/>
              <a:buNone/>
            </a:pPr>
            <a:r>
              <a:rPr b="1" lang="hi-IN" u="sng"/>
              <a:t>दगाड़ू गोरख पाटील एवं अन्य बनाम शिवाजी जेठीया वाल्वी (बॉम्बे हाई कोर्ट) 2014 SCC OnLine Bom 335</a:t>
            </a:r>
            <a:endParaRPr b="1" u="sng"/>
          </a:p>
          <a:p>
            <a:pPr indent="0" lvl="0" marL="0" rtl="0" algn="l">
              <a:lnSpc>
                <a:spcPct val="100000"/>
              </a:lnSpc>
              <a:spcBef>
                <a:spcPts val="544"/>
              </a:spcBef>
              <a:spcAft>
                <a:spcPts val="0"/>
              </a:spcAft>
              <a:buClr>
                <a:schemeClr val="dk1"/>
              </a:buClr>
              <a:buSzPts val="3200"/>
              <a:buNone/>
            </a:pPr>
            <a:r>
              <a:t/>
            </a:r>
            <a:endParaRPr b="1" u="sng"/>
          </a:p>
          <a:p>
            <a:pPr indent="0" lvl="0" marL="0" rtl="0" algn="l">
              <a:lnSpc>
                <a:spcPct val="100000"/>
              </a:lnSpc>
              <a:spcBef>
                <a:spcPts val="544"/>
              </a:spcBef>
              <a:spcAft>
                <a:spcPts val="0"/>
              </a:spcAft>
              <a:buClr>
                <a:schemeClr val="dk1"/>
              </a:buClr>
              <a:buSzPts val="3200"/>
              <a:buNone/>
            </a:pPr>
            <a:r>
              <a:rPr lang="hi-IN"/>
              <a:t>पीड़ित की जाती का प्रमाण FIR स्तर पर जरूरी नहीं है। </a:t>
            </a:r>
            <a:endParaRPr/>
          </a:p>
          <a:p>
            <a:pPr indent="0" lvl="0" marL="0" rtl="0" algn="l">
              <a:lnSpc>
                <a:spcPct val="100000"/>
              </a:lnSpc>
              <a:spcBef>
                <a:spcPts val="544"/>
              </a:spcBef>
              <a:spcAft>
                <a:spcPts val="0"/>
              </a:spcAft>
              <a:buClr>
                <a:schemeClr val="dk1"/>
              </a:buClr>
              <a:buSzPts val="3200"/>
              <a:buNone/>
            </a:pPr>
            <a:r>
              <a:t/>
            </a:r>
            <a:endParaRPr/>
          </a:p>
          <a:p>
            <a:pPr indent="0" lvl="0" marL="0" rtl="0" algn="l">
              <a:lnSpc>
                <a:spcPct val="100000"/>
              </a:lnSpc>
              <a:spcBef>
                <a:spcPts val="544"/>
              </a:spcBef>
              <a:spcAft>
                <a:spcPts val="0"/>
              </a:spcAft>
              <a:buClr>
                <a:schemeClr val="dk1"/>
              </a:buClr>
              <a:buSzPts val="3200"/>
              <a:buNone/>
            </a:pPr>
            <a:r>
              <a:t/>
            </a:r>
            <a:endParaRPr/>
          </a:p>
          <a:p>
            <a:pPr indent="0" lvl="0" marL="0" rtl="0" algn="l">
              <a:lnSpc>
                <a:spcPct val="100000"/>
              </a:lnSpc>
              <a:spcBef>
                <a:spcPts val="544"/>
              </a:spcBef>
              <a:spcAft>
                <a:spcPts val="0"/>
              </a:spcAft>
              <a:buClr>
                <a:schemeClr val="dk1"/>
              </a:buClr>
              <a:buSzPts val="3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hi-IN"/>
              <a:t>अपराध</a:t>
            </a:r>
            <a:endParaRPr/>
          </a:p>
        </p:txBody>
      </p:sp>
      <p:sp>
        <p:nvSpPr>
          <p:cNvPr id="119" name="Google Shape;11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25000" lnSpcReduction="20000"/>
          </a:bodyPr>
          <a:lstStyle/>
          <a:p>
            <a:pPr indent="0" lvl="0" marL="0" rtl="0" algn="just">
              <a:lnSpc>
                <a:spcPct val="100000"/>
              </a:lnSpc>
              <a:spcBef>
                <a:spcPts val="0"/>
              </a:spcBef>
              <a:spcAft>
                <a:spcPts val="0"/>
              </a:spcAft>
              <a:buClr>
                <a:schemeClr val="dk1"/>
              </a:buClr>
              <a:buSzPct val="29628"/>
              <a:buNone/>
            </a:pPr>
            <a:r>
              <a:rPr lang="hi-IN" sz="10800"/>
              <a:t>इस अधिनियम की धारा 3 में निर्दिष्ट अपराधों को निम्नलिखित श्रेणियों में विभाजित किया जा सकता है।</a:t>
            </a:r>
            <a:endParaRPr sz="10800"/>
          </a:p>
          <a:p>
            <a:pPr indent="-341630" lvl="0" marL="342900" rtl="0" algn="just">
              <a:lnSpc>
                <a:spcPct val="100000"/>
              </a:lnSpc>
              <a:spcBef>
                <a:spcPts val="544"/>
              </a:spcBef>
              <a:spcAft>
                <a:spcPts val="0"/>
              </a:spcAft>
              <a:buClr>
                <a:schemeClr val="dk1"/>
              </a:buClr>
              <a:buSzPct val="100000"/>
              <a:buFont typeface="Noto Sans Symbols"/>
              <a:buChar char="⮚"/>
            </a:pPr>
            <a:r>
              <a:rPr lang="hi-IN" sz="10800"/>
              <a:t>किसी लोक स्थल पर जाने से रोकना</a:t>
            </a:r>
            <a:endParaRPr sz="10800"/>
          </a:p>
          <a:p>
            <a:pPr indent="-341630" lvl="0" marL="342900" rtl="0" algn="just">
              <a:lnSpc>
                <a:spcPct val="100000"/>
              </a:lnSpc>
              <a:spcBef>
                <a:spcPts val="544"/>
              </a:spcBef>
              <a:spcAft>
                <a:spcPts val="0"/>
              </a:spcAft>
              <a:buClr>
                <a:schemeClr val="dk1"/>
              </a:buClr>
              <a:buSzPct val="100000"/>
              <a:buFont typeface="Noto Sans Symbols"/>
              <a:buChar char="⮚"/>
            </a:pPr>
            <a:r>
              <a:rPr lang="hi-IN" sz="10800"/>
              <a:t>अपमानित करना </a:t>
            </a:r>
            <a:endParaRPr sz="10800"/>
          </a:p>
          <a:p>
            <a:pPr indent="-341630" lvl="0" marL="342900" rtl="0" algn="just">
              <a:lnSpc>
                <a:spcPct val="100000"/>
              </a:lnSpc>
              <a:spcBef>
                <a:spcPts val="544"/>
              </a:spcBef>
              <a:spcAft>
                <a:spcPts val="0"/>
              </a:spcAft>
              <a:buClr>
                <a:schemeClr val="dk1"/>
              </a:buClr>
              <a:buSzPct val="100000"/>
              <a:buFont typeface="Noto Sans Symbols"/>
              <a:buChar char="⮚"/>
            </a:pPr>
            <a:r>
              <a:rPr lang="hi-IN" sz="10800"/>
              <a:t>राजनीतिक अशक्तता पैदा करना </a:t>
            </a:r>
            <a:endParaRPr sz="10800"/>
          </a:p>
          <a:p>
            <a:pPr indent="-341630" lvl="0" marL="342900" rtl="0" algn="just">
              <a:lnSpc>
                <a:spcPct val="100000"/>
              </a:lnSpc>
              <a:spcBef>
                <a:spcPts val="544"/>
              </a:spcBef>
              <a:spcAft>
                <a:spcPts val="0"/>
              </a:spcAft>
              <a:buClr>
                <a:schemeClr val="dk1"/>
              </a:buClr>
              <a:buSzPct val="100000"/>
              <a:buFont typeface="Noto Sans Symbols"/>
              <a:buChar char="⮚"/>
            </a:pPr>
            <a:r>
              <a:rPr lang="hi-IN" sz="10800"/>
              <a:t>झूठे अपराध में शामिल करना</a:t>
            </a:r>
            <a:endParaRPr sz="10800"/>
          </a:p>
          <a:p>
            <a:pPr indent="-341630" lvl="0" marL="342900" rtl="0" algn="just">
              <a:lnSpc>
                <a:spcPct val="100000"/>
              </a:lnSpc>
              <a:spcBef>
                <a:spcPts val="544"/>
              </a:spcBef>
              <a:spcAft>
                <a:spcPts val="0"/>
              </a:spcAft>
              <a:buClr>
                <a:schemeClr val="dk1"/>
              </a:buClr>
              <a:buSzPct val="100000"/>
              <a:buFont typeface="Noto Sans Symbols"/>
              <a:buChar char="⮚"/>
            </a:pPr>
            <a:r>
              <a:rPr lang="hi-IN" sz="10800"/>
              <a:t>आर्थिक और सामाजिक बहिष्कार / शोषण</a:t>
            </a:r>
            <a:endParaRPr sz="10800"/>
          </a:p>
          <a:p>
            <a:pPr indent="-341630" lvl="0" marL="342900" rtl="0" algn="just">
              <a:lnSpc>
                <a:spcPct val="100000"/>
              </a:lnSpc>
              <a:spcBef>
                <a:spcPts val="544"/>
              </a:spcBef>
              <a:spcAft>
                <a:spcPts val="0"/>
              </a:spcAft>
              <a:buClr>
                <a:schemeClr val="dk1"/>
              </a:buClr>
              <a:buSzPct val="100000"/>
              <a:buFont typeface="Noto Sans Symbols"/>
              <a:buChar char="⮚"/>
            </a:pPr>
            <a:r>
              <a:rPr lang="hi-IN" sz="10800"/>
              <a:t>मैनुअल स्कैवेंजिंग करवाना </a:t>
            </a:r>
            <a:endParaRPr sz="10800"/>
          </a:p>
          <a:p>
            <a:pPr indent="-341630" lvl="0" marL="342900" rtl="0" algn="just">
              <a:lnSpc>
                <a:spcPct val="100000"/>
              </a:lnSpc>
              <a:spcBef>
                <a:spcPts val="544"/>
              </a:spcBef>
              <a:spcAft>
                <a:spcPts val="0"/>
              </a:spcAft>
              <a:buClr>
                <a:schemeClr val="dk1"/>
              </a:buClr>
              <a:buSzPct val="100000"/>
              <a:buFont typeface="Noto Sans Symbols"/>
              <a:buChar char="⮚"/>
            </a:pPr>
            <a:r>
              <a:rPr lang="hi-IN" sz="10800"/>
              <a:t>जबरदस्ती मजदूरी करवाना </a:t>
            </a:r>
            <a:endParaRPr sz="10800"/>
          </a:p>
          <a:p>
            <a:pPr indent="-341630" lvl="0" marL="342900" rtl="0" algn="just">
              <a:lnSpc>
                <a:spcPct val="100000"/>
              </a:lnSpc>
              <a:spcBef>
                <a:spcPts val="544"/>
              </a:spcBef>
              <a:spcAft>
                <a:spcPts val="0"/>
              </a:spcAft>
              <a:buClr>
                <a:schemeClr val="dk1"/>
              </a:buClr>
              <a:buSzPct val="100000"/>
              <a:buFont typeface="Noto Sans Symbols"/>
              <a:buChar char="⮚"/>
            </a:pPr>
            <a:r>
              <a:rPr lang="hi-IN" sz="10800"/>
              <a:t>लैंगिक अपराध </a:t>
            </a:r>
            <a:endParaRPr sz="10800"/>
          </a:p>
          <a:p>
            <a:pPr indent="-170180" lvl="0" marL="342900" rtl="0" algn="just">
              <a:lnSpc>
                <a:spcPct val="100000"/>
              </a:lnSpc>
              <a:spcBef>
                <a:spcPts val="544"/>
              </a:spcBef>
              <a:spcAft>
                <a:spcPts val="0"/>
              </a:spcAft>
              <a:buClr>
                <a:schemeClr val="dk1"/>
              </a:buClr>
              <a:buSzPct val="100000"/>
              <a:buFont typeface="Noto Sans Symbols"/>
              <a:buNone/>
            </a:pPr>
            <a:r>
              <a:t/>
            </a:r>
            <a:endParaRPr/>
          </a:p>
          <a:p>
            <a:pPr indent="-170180" lvl="0" marL="342900" rtl="0" algn="just">
              <a:lnSpc>
                <a:spcPct val="100000"/>
              </a:lnSpc>
              <a:spcBef>
                <a:spcPts val="544"/>
              </a:spcBef>
              <a:spcAft>
                <a:spcPts val="0"/>
              </a:spcAft>
              <a:buClr>
                <a:schemeClr val="dk1"/>
              </a:buClr>
              <a:buSzPct val="100000"/>
              <a:buFont typeface="Noto Sans Symbols"/>
              <a:buNone/>
            </a:pPr>
            <a:r>
              <a:t/>
            </a:r>
            <a:endParaRPr/>
          </a:p>
          <a:p>
            <a:pPr indent="-170180" lvl="0" marL="342900" rtl="0" algn="just">
              <a:lnSpc>
                <a:spcPct val="100000"/>
              </a:lnSpc>
              <a:spcBef>
                <a:spcPts val="544"/>
              </a:spcBef>
              <a:spcAft>
                <a:spcPts val="0"/>
              </a:spcAft>
              <a:buClr>
                <a:schemeClr val="dk1"/>
              </a:buClr>
              <a:buSzPct val="100000"/>
              <a:buFont typeface="Noto Sans Symbols"/>
              <a:buNone/>
            </a:pPr>
            <a:r>
              <a:t/>
            </a:r>
            <a:endParaRPr/>
          </a:p>
          <a:p>
            <a:pPr indent="-170180" lvl="0" marL="342900" rtl="0" algn="just">
              <a:lnSpc>
                <a:spcPct val="100000"/>
              </a:lnSpc>
              <a:spcBef>
                <a:spcPts val="544"/>
              </a:spcBef>
              <a:spcAft>
                <a:spcPts val="0"/>
              </a:spcAft>
              <a:buClr>
                <a:schemeClr val="dk1"/>
              </a:buClr>
              <a:buSzPct val="100000"/>
              <a:buFont typeface="Noto Sans Symbols"/>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048de805df_0_45"/>
          <p:cNvSpPr txBox="1"/>
          <p:nvPr>
            <p:ph idx="1" type="body"/>
          </p:nvPr>
        </p:nvSpPr>
        <p:spPr>
          <a:xfrm>
            <a:off x="457200" y="1417650"/>
            <a:ext cx="8229600" cy="4874700"/>
          </a:xfrm>
          <a:prstGeom prst="rect">
            <a:avLst/>
          </a:prstGeom>
          <a:noFill/>
          <a:ln>
            <a:noFill/>
          </a:ln>
        </p:spPr>
        <p:txBody>
          <a:bodyPr anchorCtr="0" anchor="t" bIns="45700" lIns="91425" spcFirstLastPara="1" rIns="91425" wrap="square" tIns="45700">
            <a:normAutofit fontScale="70000" lnSpcReduction="10000"/>
          </a:bodyPr>
          <a:lstStyle/>
          <a:p>
            <a:pPr indent="-312419" lvl="0" marL="342900" rtl="0" algn="just">
              <a:lnSpc>
                <a:spcPct val="115000"/>
              </a:lnSpc>
              <a:spcBef>
                <a:spcPts val="0"/>
              </a:spcBef>
              <a:spcAft>
                <a:spcPts val="0"/>
              </a:spcAft>
              <a:buClr>
                <a:schemeClr val="dk1"/>
              </a:buClr>
              <a:buSzPct val="100000"/>
              <a:buFont typeface="Noto Sans Symbols"/>
              <a:buChar char="⮚"/>
            </a:pPr>
            <a:r>
              <a:rPr lang="hi-IN" u="sng"/>
              <a:t>लोक दृष्टि</a:t>
            </a:r>
            <a:r>
              <a:rPr lang="hi-IN"/>
              <a:t> में अपमान एवं जातिगत गाली गलोच – धारा 3(1)(r), 3(1)(s)</a:t>
            </a:r>
            <a:endParaRPr/>
          </a:p>
          <a:p>
            <a:pPr indent="-312419" lvl="0" marL="342900" rtl="0" algn="just">
              <a:lnSpc>
                <a:spcPct val="115000"/>
              </a:lnSpc>
              <a:spcBef>
                <a:spcPts val="544"/>
              </a:spcBef>
              <a:spcAft>
                <a:spcPts val="0"/>
              </a:spcAft>
              <a:buClr>
                <a:schemeClr val="dk1"/>
              </a:buClr>
              <a:buSzPct val="100000"/>
              <a:buFont typeface="Noto Sans Symbols"/>
              <a:buChar char="⮚"/>
            </a:pPr>
            <a:r>
              <a:rPr lang="hi-IN"/>
              <a:t>लैंगिक आशय से SC/ST महिला को स्पर्श करना या शब्दों द्वारा अपमानित करना (</a:t>
            </a:r>
            <a:r>
              <a:rPr lang="hi-IN" u="sng"/>
              <a:t>यह जानते हुए </a:t>
            </a:r>
            <a:r>
              <a:rPr lang="hi-IN"/>
              <a:t>कि पीड़ित अनुसूचित जाति / अनुसूचित जनजाति की सदस्य है) – धारा 3(1)(w)</a:t>
            </a:r>
            <a:endParaRPr/>
          </a:p>
          <a:p>
            <a:pPr indent="-312419" lvl="0" marL="342900" rtl="0" algn="just">
              <a:lnSpc>
                <a:spcPct val="115000"/>
              </a:lnSpc>
              <a:spcBef>
                <a:spcPts val="544"/>
              </a:spcBef>
              <a:spcAft>
                <a:spcPts val="0"/>
              </a:spcAft>
              <a:buClr>
                <a:schemeClr val="dk1"/>
              </a:buClr>
              <a:buSzPct val="100000"/>
              <a:buFont typeface="Noto Sans Symbols"/>
              <a:buChar char="⮚"/>
            </a:pPr>
            <a:r>
              <a:rPr lang="hi-IN"/>
              <a:t>ऐसे अपराध जो BNS (पुराना IPC) के अंतर्गत आता है जहां सजा का प्रावधान 10 वर्ष या अधिक है, </a:t>
            </a:r>
            <a:r>
              <a:rPr lang="hi-IN" u="sng"/>
              <a:t>यह जानते</a:t>
            </a:r>
            <a:r>
              <a:rPr lang="hi-IN"/>
              <a:t> हुए कि पीड़ित अनुसूचित जाति / अनुसूचित जनजाति का सदस्य है, तो सजा का प्रावधान आजीवन कारावास और जुर्माना होगा। - धारा 3(2)(v) </a:t>
            </a:r>
            <a:endParaRPr/>
          </a:p>
          <a:p>
            <a:pPr indent="-312419" lvl="0" marL="342900" rtl="0" algn="just">
              <a:lnSpc>
                <a:spcPct val="115000"/>
              </a:lnSpc>
              <a:spcBef>
                <a:spcPts val="544"/>
              </a:spcBef>
              <a:spcAft>
                <a:spcPts val="0"/>
              </a:spcAft>
              <a:buClr>
                <a:schemeClr val="dk1"/>
              </a:buClr>
              <a:buSzPct val="100000"/>
              <a:buFont typeface="Noto Sans Symbols"/>
              <a:buChar char="⮚"/>
            </a:pPr>
            <a:r>
              <a:rPr lang="hi-IN"/>
              <a:t>ऐसे अपराध जो BNS (पुराना IPC) के अंतर्गत आता है और जो SC/ST PoA की अनुसूची 1 में उल्लिखित हैं, </a:t>
            </a:r>
            <a:r>
              <a:rPr lang="hi-IN" u="sng"/>
              <a:t>यह जानते हुए</a:t>
            </a:r>
            <a:r>
              <a:rPr lang="hi-IN"/>
              <a:t> कि पीड़ित अनुसूचित जाति / अनुसूचित जनजाति का सदस्य है, तो सजा का प्रावधान BNS (पुराना IPC) के अनुसार होगा। - धारा 3(2)(va) </a:t>
            </a:r>
            <a:endParaRPr/>
          </a:p>
        </p:txBody>
      </p:sp>
      <p:sp>
        <p:nvSpPr>
          <p:cNvPr id="125" name="Google Shape;125;g1048de805df_0_45"/>
          <p:cNvSpPr txBox="1"/>
          <p:nvPr>
            <p:ph type="title"/>
          </p:nvPr>
        </p:nvSpPr>
        <p:spPr>
          <a:xfrm>
            <a:off x="600450" y="41788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hi-IN"/>
              <a:t>कुछ महत्वपूर्ण अपराध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048de805df_0_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0000"/>
              </a:buClr>
              <a:buSzPts val="4400"/>
              <a:buFont typeface="Calibri"/>
              <a:buNone/>
            </a:pPr>
            <a:r>
              <a:rPr lang="hi-IN">
                <a:solidFill>
                  <a:srgbClr val="0000FF"/>
                </a:solidFill>
              </a:rPr>
              <a:t>लोक दृष्टि </a:t>
            </a:r>
            <a:endParaRPr>
              <a:solidFill>
                <a:srgbClr val="0000FF"/>
              </a:solidFill>
            </a:endParaRPr>
          </a:p>
        </p:txBody>
      </p:sp>
      <p:sp>
        <p:nvSpPr>
          <p:cNvPr id="131" name="Google Shape;131;g1048de805df_0_1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Clr>
                <a:schemeClr val="dk1"/>
              </a:buClr>
              <a:buSzPct val="100000"/>
              <a:buNone/>
            </a:pPr>
            <a:r>
              <a:t/>
            </a:r>
            <a:endParaRPr b="1" u="sng">
              <a:solidFill>
                <a:srgbClr val="FF0000"/>
              </a:solidFill>
            </a:endParaRPr>
          </a:p>
          <a:p>
            <a:pPr indent="0" lvl="0" marL="0" rtl="0" algn="l">
              <a:lnSpc>
                <a:spcPct val="100000"/>
              </a:lnSpc>
              <a:spcBef>
                <a:spcPts val="544"/>
              </a:spcBef>
              <a:spcAft>
                <a:spcPts val="0"/>
              </a:spcAft>
              <a:buClr>
                <a:schemeClr val="dk1"/>
              </a:buClr>
              <a:buSzPct val="100000"/>
              <a:buNone/>
            </a:pPr>
            <a:r>
              <a:rPr b="1" lang="hi-IN" u="sng"/>
              <a:t>स्वरण सिंह एवं अन्य बनाम शासन (2008) 8 SCC 435 / हितेश वर्मा बनाम उत्तराखंड राज्य (सुप्रीम कोर्ट) (2020) 10 SCC 710</a:t>
            </a:r>
            <a:endParaRPr/>
          </a:p>
          <a:p>
            <a:pPr indent="0" lvl="0" marL="0" rtl="0" algn="l">
              <a:lnSpc>
                <a:spcPct val="100000"/>
              </a:lnSpc>
              <a:spcBef>
                <a:spcPts val="544"/>
              </a:spcBef>
              <a:spcAft>
                <a:spcPts val="0"/>
              </a:spcAft>
              <a:buClr>
                <a:schemeClr val="dk1"/>
              </a:buClr>
              <a:buSzPct val="100000"/>
              <a:buNone/>
            </a:pPr>
            <a:r>
              <a:rPr lang="hi-IN"/>
              <a:t>लोक दृष्टि – यदि घटना स्थल पर ऐसे लोग उपस्थित हैं जो स्वतंत्र माने जा सकते हैं (मतलब उन का पीड़ित के साथ कुछ संबंध नहीं है), तो यह माना जाएगा की घटना लोक दृष्टि में हुई है। यहाँ यह मायने नहीं रखता की घटना घर के बाहर या घर के अंदर हुई, एवं ये भी मायने नहीं रखता की कितने स्वतंत्र व्यक्ति वहाँ उपस्थित थे। यदि एक या 2 स्वतंत्र व्यक्ति भी घटना को देखते हैं, तो यह माना जाएगा की लोक दृष्टि में घटना घटित हुई है </a:t>
            </a:r>
            <a:endParaRPr/>
          </a:p>
          <a:p>
            <a:pPr indent="0" lvl="0" marL="0" rtl="0" algn="l">
              <a:lnSpc>
                <a:spcPct val="100000"/>
              </a:lnSpc>
              <a:spcBef>
                <a:spcPts val="544"/>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2020-09-10T15:43:26Z</dcterms:created>
  <dc:creator>User3</dc:creator>
</cp:coreProperties>
</file>