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780" r:id="rId1"/>
  </p:sldMasterIdLst>
  <p:notesMasterIdLst>
    <p:notesMasterId r:id="rId18"/>
  </p:notesMasterIdLst>
  <p:sldIdLst>
    <p:sldId id="257" r:id="rId2"/>
    <p:sldId id="315" r:id="rId3"/>
    <p:sldId id="327" r:id="rId4"/>
    <p:sldId id="316" r:id="rId5"/>
    <p:sldId id="317" r:id="rId6"/>
    <p:sldId id="318" r:id="rId7"/>
    <p:sldId id="319" r:id="rId8"/>
    <p:sldId id="320" r:id="rId9"/>
    <p:sldId id="324" r:id="rId10"/>
    <p:sldId id="322" r:id="rId11"/>
    <p:sldId id="325" r:id="rId12"/>
    <p:sldId id="323" r:id="rId13"/>
    <p:sldId id="313" r:id="rId14"/>
    <p:sldId id="314" r:id="rId15"/>
    <p:sldId id="328" r:id="rId16"/>
    <p:sldId id="32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59394-844F-4B60-AB18-91B39F7D68C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EEC19-E4D9-40B0-9553-8B16846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2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57859" y="3251532"/>
            <a:ext cx="513155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46245" y="1269243"/>
            <a:ext cx="10545755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6245" y="2227425"/>
            <a:ext cx="10545755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646245" y="2875085"/>
            <a:ext cx="1055736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E4A7181-AD1B-4958-BF42-33A9B9C69546}" type="datetime1">
              <a:rPr lang="id-ID" smtClean="0">
                <a:solidFill>
                  <a:prstClr val="black"/>
                </a:solidFill>
              </a:rPr>
              <a:pPr/>
              <a:t>01/05/2020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71E0C8-17A9-4AC5-B598-6306D882C3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941" y="216579"/>
            <a:ext cx="4353103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36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266825"/>
            <a:ext cx="54356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600" y="1266825"/>
            <a:ext cx="54356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D843D-EFFD-4E89-B4A1-A7D092762A84}" type="datetime1">
              <a:rPr lang="id-ID" smtClean="0">
                <a:solidFill>
                  <a:prstClr val="white"/>
                </a:solidFill>
              </a:rPr>
              <a:pPr/>
              <a:t>01/05/2020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25600" y="6248400"/>
            <a:ext cx="853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Times New Roman" pitchFamily="18" charset="0"/>
              </a:rPr>
              <a:t>RMB/Intro to SE concepts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1CDE3-60A2-4723-96A3-559CD9A9FE4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1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87680" y="2009550"/>
            <a:ext cx="11101917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6BF3058A-B4E8-4D1A-928C-83D39E7317BC}" type="datetime1">
              <a:rPr lang="id-ID" smtClean="0">
                <a:solidFill>
                  <a:prstClr val="white"/>
                </a:solidFill>
              </a:rPr>
              <a:pPr/>
              <a:t>01/05/2020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3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9410BF6-FE79-4D56-8FC5-DB4719BF4F63}" type="datetime1">
              <a:rPr lang="id-ID" smtClean="0">
                <a:solidFill>
                  <a:prstClr val="white"/>
                </a:solidFill>
              </a:rPr>
              <a:pPr/>
              <a:t>01/05/2020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499769" y="2009551"/>
            <a:ext cx="5380567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6318485" y="2009551"/>
            <a:ext cx="5380567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fld id="{CFFDCC97-455B-43D0-AA00-602B0EEC87A5}" type="datetime1">
              <a:rPr lang="id-ID" smtClean="0">
                <a:solidFill>
                  <a:prstClr val="white"/>
                </a:solidFill>
              </a:rPr>
              <a:pPr/>
              <a:t>01/05/2020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3" y="1336418"/>
            <a:ext cx="11212217" cy="641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0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89186" y="1645920"/>
            <a:ext cx="5380329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6271683" y="1645920"/>
            <a:ext cx="5393501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476249" y="2659063"/>
            <a:ext cx="5393267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6271683" y="2659063"/>
            <a:ext cx="5393267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fld id="{F4B16455-9256-4FC0-AA7F-59FAE9833570}" type="datetime1">
              <a:rPr lang="id-ID" smtClean="0">
                <a:solidFill>
                  <a:prstClr val="white"/>
                </a:solidFill>
              </a:rPr>
              <a:pPr/>
              <a:t>01/05/2020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7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6238051" y="2009551"/>
            <a:ext cx="5380567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486834" y="2009551"/>
            <a:ext cx="5329767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858D660B-A1D0-4E6C-8D5C-85EAB1A49740}" type="datetime1">
              <a:rPr lang="id-ID" smtClean="0">
                <a:solidFill>
                  <a:prstClr val="white"/>
                </a:solidFill>
              </a:rPr>
              <a:pPr/>
              <a:t>01/05/2020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3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579398" y="4489332"/>
            <a:ext cx="11101917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652" y="4670968"/>
            <a:ext cx="12189231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3421" y="1"/>
            <a:ext cx="12192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56" y="142947"/>
            <a:ext cx="4052245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42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5F2F00-7160-4F2F-8256-8271C325280D}" type="datetime1">
              <a:rPr lang="id-ID" smtClean="0">
                <a:solidFill>
                  <a:prstClr val="white"/>
                </a:solidFill>
              </a:rPr>
              <a:pPr/>
              <a:t>01/05/2020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799" y="6359811"/>
            <a:ext cx="3663951" cy="457200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+mn-lt"/>
              </a:defRPr>
            </a:lvl1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RMB/Intro to SE concepts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28132-AD6C-4B4F-87B9-0C4DC2FEA77B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1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9F750-41CF-4F69-A9D0-A1C79BAA20E8}" type="datetime1">
              <a:rPr lang="id-ID" smtClean="0">
                <a:solidFill>
                  <a:prstClr val="white"/>
                </a:solidFill>
              </a:rPr>
              <a:pPr/>
              <a:t>01/05/2020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25600" y="6248400"/>
            <a:ext cx="853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Times New Roman" pitchFamily="18" charset="0"/>
              </a:rPr>
              <a:t>RMB/Intro to 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916426-4FB4-42BA-AD07-161D7F2F182D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8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"/>
            <a:ext cx="12191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486834" y="1336418"/>
            <a:ext cx="11101917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4840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19878" y="6451887"/>
            <a:ext cx="478367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eaLnBrk="0" hangingPunct="0"/>
            <a:fld id="{B871E0C8-17A9-4AC5-B598-6306D882C37B}" type="slidenum">
              <a:rPr lang="en-US" smtClean="0">
                <a:solidFill>
                  <a:prstClr val="white"/>
                </a:solidFill>
              </a:rPr>
              <a:pPr defTabSz="914400" eaLnBrk="0" hangingPunct="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1080795" y="6451887"/>
            <a:ext cx="2190749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eaLnBrk="0" hangingPunct="0"/>
            <a:fld id="{7380C7AF-17BF-4514-A509-9B1822032905}" type="datetime1">
              <a:rPr lang="id-ID" smtClean="0">
                <a:solidFill>
                  <a:prstClr val="white"/>
                </a:solidFill>
              </a:rPr>
              <a:pPr defTabSz="914400" eaLnBrk="0" hangingPunct="0"/>
              <a:t>01/05/2020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12884416" y="5910799"/>
            <a:ext cx="17097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F7F7F"/>
                </a:solidFill>
                <a:latin typeface="Times New Roman" pitchFamily="18" charset="0"/>
              </a:rPr>
              <a:t>12-CRS-0106 REVISED 8 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486834" y="1977656"/>
            <a:ext cx="11101917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" y="0"/>
            <a:ext cx="12191991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44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uild="p" autoUpdateAnimBg="0" advAuto="0"/>
      <p:bldP spid="1031" grpId="0" build="p" bldLvl="4" autoUpdateAnimBg="0"/>
    </p:bld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5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646245" y="1269243"/>
            <a:ext cx="10545755" cy="152696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Besar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Desain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Algoritma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1672750" y="2796209"/>
            <a:ext cx="9472329" cy="325634"/>
          </a:xfrm>
        </p:spPr>
        <p:txBody>
          <a:bodyPr/>
          <a:lstStyle/>
          <a:p>
            <a:r>
              <a:rPr lang="en-US" dirty="0" err="1"/>
              <a:t>Judul</a:t>
            </a:r>
            <a:r>
              <a:rPr lang="en-US" dirty="0"/>
              <a:t> Activity Selection Problem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Greedy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A5C423-AA27-49C9-BCE7-CC007AFFFC8A}"/>
              </a:ext>
            </a:extLst>
          </p:cNvPr>
          <p:cNvSpPr txBox="1"/>
          <p:nvPr/>
        </p:nvSpPr>
        <p:spPr>
          <a:xfrm>
            <a:off x="5943600" y="3856383"/>
            <a:ext cx="5466522" cy="646331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NIM	: 1301184037</a:t>
            </a:r>
            <a:br>
              <a:rPr lang="en-US" dirty="0"/>
            </a:br>
            <a:r>
              <a:rPr lang="en-US" dirty="0"/>
              <a:t>NAMA	: Aditya </a:t>
            </a:r>
            <a:r>
              <a:rPr lang="en-US" dirty="0" err="1"/>
              <a:t>Gumilar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4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4C3E-B9AF-41BB-9A37-EAD7127B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dan Screen Shoot Program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246C0-CC65-4D9B-A18F-C0AF5D1E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2F00-7160-4F2F-8256-8271C325280D}" type="datetime1">
              <a:rPr lang="id-ID" smtClean="0">
                <a:solidFill>
                  <a:prstClr val="white"/>
                </a:solidFill>
              </a:rPr>
              <a:pPr/>
              <a:t>01/05/2020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247D6-6201-4BEE-9C1F-38EF84E3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RMB/Intro to SE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DE2C-9C2D-41B8-AFA4-D114E0EB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132-AD6C-4B4F-87B9-0C4DC2FEA77B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54770B-DD62-4D5E-98FE-142D7595A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49" y="1977657"/>
            <a:ext cx="8759730" cy="1857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8D3501-2A44-409D-B80E-ABD0FA362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04" y="3894096"/>
            <a:ext cx="87915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96852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4C3E-B9AF-41BB-9A37-EAD7127B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dan Screen Shoot Program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246C0-CC65-4D9B-A18F-C0AF5D1E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2F00-7160-4F2F-8256-8271C325280D}" type="datetime1">
              <a:rPr lang="id-ID" smtClean="0">
                <a:solidFill>
                  <a:prstClr val="white"/>
                </a:solidFill>
              </a:rPr>
              <a:pPr/>
              <a:t>01/05/2020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247D6-6201-4BEE-9C1F-38EF84E3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RMB/Intro to SE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DE2C-9C2D-41B8-AFA4-D114E0EB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132-AD6C-4B4F-87B9-0C4DC2FEA77B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CF7C36-307E-4380-9280-9CEC690058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6833" y="2230309"/>
            <a:ext cx="11101917" cy="249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2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50DB-FB3E-477D-A395-386AF07B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dan Screen Shoot Program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EFAB-0560-49A5-8802-A8FA205E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2F00-7160-4F2F-8256-8271C325280D}" type="datetime1">
              <a:rPr lang="id-ID" smtClean="0">
                <a:solidFill>
                  <a:prstClr val="white"/>
                </a:solidFill>
              </a:rPr>
              <a:pPr/>
              <a:t>01/05/2020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5E840-D992-451B-A7F7-730F5A63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RMB/Intro to SE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E6E87-53DB-42C2-9DD1-EF4A25D2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132-AD6C-4B4F-87B9-0C4DC2FEA77B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B9A28-CA49-4E52-92A2-3FEA0EA3860C}"/>
              </a:ext>
            </a:extLst>
          </p:cNvPr>
          <p:cNvSpPr txBox="1"/>
          <p:nvPr/>
        </p:nvSpPr>
        <p:spPr>
          <a:xfrm>
            <a:off x="4602803" y="2589627"/>
            <a:ext cx="3439236" cy="646331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 : </a:t>
            </a:r>
          </a:p>
          <a:p>
            <a:r>
              <a:rPr lang="en-US" dirty="0"/>
              <a:t>{A0, A3, A8, A9}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0338A-258E-47D2-AF40-21DE4E349280}"/>
              </a:ext>
            </a:extLst>
          </p:cNvPr>
          <p:cNvSpPr txBox="1"/>
          <p:nvPr/>
        </p:nvSpPr>
        <p:spPr>
          <a:xfrm>
            <a:off x="4602803" y="4808322"/>
            <a:ext cx="3439236" cy="646331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 : </a:t>
            </a:r>
          </a:p>
          <a:p>
            <a:r>
              <a:rPr lang="en-US" dirty="0"/>
              <a:t>{A1, A4, A9, A10}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D0121BD-75F9-41ED-84E9-8774D8FB519E}"/>
              </a:ext>
            </a:extLst>
          </p:cNvPr>
          <p:cNvCxnSpPr/>
          <p:nvPr/>
        </p:nvCxnSpPr>
        <p:spPr>
          <a:xfrm>
            <a:off x="7124131" y="2956470"/>
            <a:ext cx="1323833" cy="11515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36B3ED7-D40F-4E79-B842-F35ED419AEB3}"/>
              </a:ext>
            </a:extLst>
          </p:cNvPr>
          <p:cNvCxnSpPr>
            <a:cxnSpLocks/>
          </p:cNvCxnSpPr>
          <p:nvPr/>
        </p:nvCxnSpPr>
        <p:spPr>
          <a:xfrm flipV="1">
            <a:off x="7117306" y="4118481"/>
            <a:ext cx="1323833" cy="11515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CD9ADF-1AE6-4EB8-ADBE-834D4439C441}"/>
              </a:ext>
            </a:extLst>
          </p:cNvPr>
          <p:cNvSpPr txBox="1"/>
          <p:nvPr/>
        </p:nvSpPr>
        <p:spPr>
          <a:xfrm>
            <a:off x="8543083" y="3456761"/>
            <a:ext cx="3284673" cy="1323439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Franklin Gothic Medium Cond" panose="020B0606030402020204" pitchFamily="34" charset="0"/>
                <a:ea typeface="Adobe Fan Heiti Std B" panose="020B0700000000000000" pitchFamily="34" charset="-128"/>
              </a:rPr>
              <a:t>Hasil Output </a:t>
            </a:r>
            <a:r>
              <a:rPr lang="en-US" sz="2000" dirty="0" err="1">
                <a:latin typeface="Franklin Gothic Medium Cond" panose="020B0606030402020204" pitchFamily="34" charset="0"/>
                <a:ea typeface="Adobe Fan Heiti Std B" panose="020B0700000000000000" pitchFamily="34" charset="-128"/>
              </a:rPr>
              <a:t>keduanya</a:t>
            </a:r>
            <a:r>
              <a:rPr lang="en-US" sz="2000" dirty="0">
                <a:latin typeface="Franklin Gothic Medium Cond" panose="020B0606030402020204" pitchFamily="34" charset="0"/>
                <a:ea typeface="Adobe Fan Heiti Std B" panose="020B0700000000000000" pitchFamily="34" charset="-128"/>
              </a:rPr>
              <a:t> </a:t>
            </a:r>
            <a:r>
              <a:rPr lang="en-US" sz="2000" dirty="0" err="1">
                <a:latin typeface="Franklin Gothic Medium Cond" panose="020B0606030402020204" pitchFamily="34" charset="0"/>
                <a:ea typeface="Adobe Fan Heiti Std B" panose="020B0700000000000000" pitchFamily="34" charset="-128"/>
              </a:rPr>
              <a:t>sama</a:t>
            </a:r>
            <a:r>
              <a:rPr lang="en-US" sz="2000" dirty="0">
                <a:latin typeface="Franklin Gothic Medium Cond" panose="020B0606030402020204" pitchFamily="34" charset="0"/>
                <a:ea typeface="Adobe Fan Heiti Std B" panose="020B0700000000000000" pitchFamily="34" charset="-128"/>
              </a:rPr>
              <a:t>, yang </a:t>
            </a:r>
            <a:r>
              <a:rPr lang="en-US" sz="2000" dirty="0" err="1">
                <a:latin typeface="Franklin Gothic Medium Cond" panose="020B0606030402020204" pitchFamily="34" charset="0"/>
                <a:ea typeface="Adobe Fan Heiti Std B" panose="020B0700000000000000" pitchFamily="34" charset="-128"/>
              </a:rPr>
              <a:t>membedakan</a:t>
            </a:r>
            <a:r>
              <a:rPr lang="en-US" sz="2000" dirty="0">
                <a:latin typeface="Franklin Gothic Medium Cond" panose="020B0606030402020204" pitchFamily="34" charset="0"/>
                <a:ea typeface="Adobe Fan Heiti Std B" panose="020B0700000000000000" pitchFamily="34" charset="-128"/>
              </a:rPr>
              <a:t> </a:t>
            </a:r>
            <a:r>
              <a:rPr lang="en-US" sz="2000" dirty="0" err="1">
                <a:latin typeface="Franklin Gothic Medium Cond" panose="020B0606030402020204" pitchFamily="34" charset="0"/>
                <a:ea typeface="Adobe Fan Heiti Std B" panose="020B0700000000000000" pitchFamily="34" charset="-128"/>
              </a:rPr>
              <a:t>hanyalah</a:t>
            </a:r>
            <a:r>
              <a:rPr lang="en-US" sz="2000" dirty="0">
                <a:latin typeface="Franklin Gothic Medium Cond" panose="020B0606030402020204" pitchFamily="34" charset="0"/>
                <a:ea typeface="Adobe Fan Heiti Std B" panose="020B0700000000000000" pitchFamily="34" charset="-128"/>
              </a:rPr>
              <a:t> </a:t>
            </a:r>
            <a:r>
              <a:rPr lang="en-US" sz="2000" dirty="0" err="1">
                <a:latin typeface="Franklin Gothic Medium Cond" panose="020B0606030402020204" pitchFamily="34" charset="0"/>
                <a:ea typeface="Adobe Fan Heiti Std B" panose="020B0700000000000000" pitchFamily="34" charset="-128"/>
              </a:rPr>
              <a:t>urutan</a:t>
            </a:r>
            <a:r>
              <a:rPr lang="en-US" sz="2000" dirty="0">
                <a:latin typeface="Franklin Gothic Medium Cond" panose="020B0606030402020204" pitchFamily="34" charset="0"/>
                <a:ea typeface="Adobe Fan Heiti Std B" panose="020B0700000000000000" pitchFamily="34" charset="-128"/>
              </a:rPr>
              <a:t> </a:t>
            </a:r>
            <a:r>
              <a:rPr lang="en-US" sz="2000" dirty="0" err="1">
                <a:latin typeface="Franklin Gothic Medium Cond" panose="020B0606030402020204" pitchFamily="34" charset="0"/>
                <a:ea typeface="Adobe Fan Heiti Std B" panose="020B0700000000000000" pitchFamily="34" charset="-128"/>
              </a:rPr>
              <a:t>menggunakan</a:t>
            </a:r>
            <a:r>
              <a:rPr lang="en-US" sz="2000" dirty="0">
                <a:latin typeface="Franklin Gothic Medium Cond" panose="020B0606030402020204" pitchFamily="34" charset="0"/>
                <a:ea typeface="Adobe Fan Heiti Std B" panose="020B0700000000000000" pitchFamily="34" charset="-128"/>
              </a:rPr>
              <a:t> array dan yang </a:t>
            </a:r>
            <a:r>
              <a:rPr lang="en-US" sz="2000" dirty="0" err="1">
                <a:latin typeface="Franklin Gothic Medium Cond" panose="020B0606030402020204" pitchFamily="34" charset="0"/>
                <a:ea typeface="Adobe Fan Heiti Std B" panose="020B0700000000000000" pitchFamily="34" charset="-128"/>
              </a:rPr>
              <a:t>tidak</a:t>
            </a:r>
            <a:r>
              <a:rPr lang="en-US" sz="2000" dirty="0">
                <a:latin typeface="Franklin Gothic Medium Cond" panose="020B0606030402020204" pitchFamily="34" charset="0"/>
                <a:ea typeface="Adobe Fan Heiti Std B" panose="020B0700000000000000" pitchFamily="34" charset="-128"/>
              </a:rPr>
              <a:t> </a:t>
            </a:r>
            <a:r>
              <a:rPr lang="en-US" sz="2000" dirty="0" err="1">
                <a:latin typeface="Franklin Gothic Medium Cond" panose="020B0606030402020204" pitchFamily="34" charset="0"/>
                <a:ea typeface="Adobe Fan Heiti Std B" panose="020B0700000000000000" pitchFamily="34" charset="-128"/>
              </a:rPr>
              <a:t>menggunakan</a:t>
            </a:r>
            <a:r>
              <a:rPr lang="en-US" sz="2000" dirty="0">
                <a:latin typeface="Franklin Gothic Medium Cond" panose="020B0606030402020204" pitchFamily="34" charset="0"/>
                <a:ea typeface="Adobe Fan Heiti Std B" panose="020B0700000000000000" pitchFamily="34" charset="-128"/>
              </a:rPr>
              <a:t> array.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27ACDC-285B-48D6-856A-05A1B2FD2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44" y="2120343"/>
            <a:ext cx="4136615" cy="16722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DDD80E-9237-48C9-9613-4209AF51A54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4244" y="4079974"/>
            <a:ext cx="4238559" cy="210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5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7ACA-77EA-415D-987B-5603EED9C379}" type="datetime1">
              <a:rPr lang="id-ID" smtClean="0">
                <a:solidFill>
                  <a:prstClr val="white"/>
                </a:solidFill>
              </a:rPr>
              <a:pPr/>
              <a:t>01/05/2020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C9A6-9E2C-4783-BF00-9C3B009C096E}" type="slidenum">
              <a:rPr lang="en-US">
                <a:solidFill>
                  <a:prstClr val="white"/>
                </a:solidFill>
              </a:rPr>
              <a:pPr/>
              <a:t>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F45DF7-9A9C-4073-AA83-951B5B3F45D5}"/>
              </a:ext>
            </a:extLst>
          </p:cNvPr>
          <p:cNvSpPr/>
          <p:nvPr/>
        </p:nvSpPr>
        <p:spPr>
          <a:xfrm>
            <a:off x="2374469" y="2967335"/>
            <a:ext cx="744306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rgbClr val="FF000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 PROGRAM</a:t>
            </a:r>
          </a:p>
        </p:txBody>
      </p:sp>
    </p:spTree>
    <p:extLst>
      <p:ext uri="{BB962C8B-B14F-4D97-AF65-F5344CB8AC3E}">
        <p14:creationId xmlns:p14="http://schemas.microsoft.com/office/powerpoint/2010/main" val="1743837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2F00-7160-4F2F-8256-8271C325280D}" type="datetime1">
              <a:rPr lang="id-ID" smtClean="0">
                <a:solidFill>
                  <a:prstClr val="white"/>
                </a:solidFill>
              </a:rPr>
              <a:pPr/>
              <a:t>01/05/2020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132-AD6C-4B4F-87B9-0C4DC2FEA77B}" type="slidenum">
              <a:rPr lang="en-US" smtClean="0">
                <a:solidFill>
                  <a:prstClr val="white"/>
                </a:solidFill>
              </a:rPr>
              <a:pPr/>
              <a:t>14</a:t>
            </a:fld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7A2233-B92F-455E-9608-3C7CEDD9A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42879"/>
              </p:ext>
            </p:extLst>
          </p:nvPr>
        </p:nvGraphicFramePr>
        <p:xfrm>
          <a:off x="2370045" y="2354750"/>
          <a:ext cx="7451909" cy="16849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3835">
                  <a:extLst>
                    <a:ext uri="{9D8B030D-6E8A-4147-A177-3AD203B41FA5}">
                      <a16:colId xmlns:a16="http://schemas.microsoft.com/office/drawing/2014/main" val="90534455"/>
                    </a:ext>
                  </a:extLst>
                </a:gridCol>
                <a:gridCol w="597211">
                  <a:extLst>
                    <a:ext uri="{9D8B030D-6E8A-4147-A177-3AD203B41FA5}">
                      <a16:colId xmlns:a16="http://schemas.microsoft.com/office/drawing/2014/main" val="1218128877"/>
                    </a:ext>
                  </a:extLst>
                </a:gridCol>
                <a:gridCol w="597211">
                  <a:extLst>
                    <a:ext uri="{9D8B030D-6E8A-4147-A177-3AD203B41FA5}">
                      <a16:colId xmlns:a16="http://schemas.microsoft.com/office/drawing/2014/main" val="1327403454"/>
                    </a:ext>
                  </a:extLst>
                </a:gridCol>
                <a:gridCol w="597211">
                  <a:extLst>
                    <a:ext uri="{9D8B030D-6E8A-4147-A177-3AD203B41FA5}">
                      <a16:colId xmlns:a16="http://schemas.microsoft.com/office/drawing/2014/main" val="4247955364"/>
                    </a:ext>
                  </a:extLst>
                </a:gridCol>
                <a:gridCol w="597211">
                  <a:extLst>
                    <a:ext uri="{9D8B030D-6E8A-4147-A177-3AD203B41FA5}">
                      <a16:colId xmlns:a16="http://schemas.microsoft.com/office/drawing/2014/main" val="1574423299"/>
                    </a:ext>
                  </a:extLst>
                </a:gridCol>
                <a:gridCol w="597211">
                  <a:extLst>
                    <a:ext uri="{9D8B030D-6E8A-4147-A177-3AD203B41FA5}">
                      <a16:colId xmlns:a16="http://schemas.microsoft.com/office/drawing/2014/main" val="1176308181"/>
                    </a:ext>
                  </a:extLst>
                </a:gridCol>
                <a:gridCol w="597211">
                  <a:extLst>
                    <a:ext uri="{9D8B030D-6E8A-4147-A177-3AD203B41FA5}">
                      <a16:colId xmlns:a16="http://schemas.microsoft.com/office/drawing/2014/main" val="4254496627"/>
                    </a:ext>
                  </a:extLst>
                </a:gridCol>
                <a:gridCol w="786202">
                  <a:extLst>
                    <a:ext uri="{9D8B030D-6E8A-4147-A177-3AD203B41FA5}">
                      <a16:colId xmlns:a16="http://schemas.microsoft.com/office/drawing/2014/main" val="1962321046"/>
                    </a:ext>
                  </a:extLst>
                </a:gridCol>
                <a:gridCol w="786202">
                  <a:extLst>
                    <a:ext uri="{9D8B030D-6E8A-4147-A177-3AD203B41FA5}">
                      <a16:colId xmlns:a16="http://schemas.microsoft.com/office/drawing/2014/main" val="2269785820"/>
                    </a:ext>
                  </a:extLst>
                </a:gridCol>
                <a:gridCol w="786202">
                  <a:extLst>
                    <a:ext uri="{9D8B030D-6E8A-4147-A177-3AD203B41FA5}">
                      <a16:colId xmlns:a16="http://schemas.microsoft.com/office/drawing/2014/main" val="244108919"/>
                    </a:ext>
                  </a:extLst>
                </a:gridCol>
                <a:gridCol w="786202">
                  <a:extLst>
                    <a:ext uri="{9D8B030D-6E8A-4147-A177-3AD203B41FA5}">
                      <a16:colId xmlns:a16="http://schemas.microsoft.com/office/drawing/2014/main" val="2418179741"/>
                    </a:ext>
                  </a:extLst>
                </a:gridCol>
              </a:tblGrid>
              <a:tr h="5616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069230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935683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113920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C04052A-14AB-4373-97FF-C325EFFA8F40}"/>
              </a:ext>
            </a:extLst>
          </p:cNvPr>
          <p:cNvSpPr/>
          <p:nvPr/>
        </p:nvSpPr>
        <p:spPr>
          <a:xfrm>
            <a:off x="2492161" y="1125128"/>
            <a:ext cx="72076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Kompleksitas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Waktu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7356E1-803C-4D73-B2F6-83EAC1F6B8EA}"/>
              </a:ext>
            </a:extLst>
          </p:cNvPr>
          <p:cNvSpPr/>
          <p:nvPr/>
        </p:nvSpPr>
        <p:spPr>
          <a:xfrm>
            <a:off x="2879618" y="4796404"/>
            <a:ext cx="64327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T(n) = 1 + 2 + 3 + … + (n-1) = </a:t>
            </a:r>
            <a:r>
              <a:rPr lang="en-US" sz="3200" i="1" dirty="0"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n-US" sz="3200" i="1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3200" i="1" dirty="0">
                <a:latin typeface="Times New Roman" panose="02020603050405020304" pitchFamily="18" charset="0"/>
                <a:ea typeface="Calibri" panose="020F0502020204030204" pitchFamily="34" charset="0"/>
              </a:rPr>
              <a:t>-n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/2</a:t>
            </a:r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4AD718-C06D-4FFC-8078-884B46F27D8C}"/>
              </a:ext>
            </a:extLst>
          </p:cNvPr>
          <p:cNvSpPr/>
          <p:nvPr/>
        </p:nvSpPr>
        <p:spPr>
          <a:xfrm>
            <a:off x="5108387" y="5614627"/>
            <a:ext cx="1968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T(n) = O(n)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10832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B753-8679-4EA3-BB6F-9E1BDD27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13D72-7B19-43BE-9870-02D560E9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2F00-7160-4F2F-8256-8271C325280D}" type="datetime1">
              <a:rPr lang="id-ID" smtClean="0">
                <a:solidFill>
                  <a:prstClr val="white"/>
                </a:solidFill>
              </a:rPr>
              <a:pPr/>
              <a:t>01/05/2020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C068B-2F21-476A-A7E9-AEB0F124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RMB/Intro to SE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F4FF-462B-43B7-9527-54E38418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132-AD6C-4B4F-87B9-0C4DC2FEA77B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CBF52E6-0140-42FA-A57B-FDC98024E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34" y="1977657"/>
            <a:ext cx="646904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Activity Selection Problem | Greedy Algorithm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CodesDope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https://www.codesdope.com/course/algorithms-activity-selection/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Chitranayal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R. (n.d.).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Activity Selection Problem | Greedy Algo-1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GeeksforGeeks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https://www.geeksforgeeks.org/activity-selection-problem-greedy-algo-1/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urf, F. (2015). </a:t>
            </a:r>
            <a:r>
              <a:rPr kumimoji="0" lang="en-US" altLang="en-US" sz="2000" b="0" i="1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kumimoji="0" lang="en-US" altLang="en-US" sz="2000" b="0" i="1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Greedy</a:t>
            </a:r>
            <a:r>
              <a:rPr kumimoji="0" lang="en-US" altLang="en-US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slideplayer.info: https://slideplayer.info/slide/2789226/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Wahyono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 (n.d.). Greedy Algorithm.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Greedy Algorithm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947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2F958-442D-4918-B7B5-676E25D9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2F00-7160-4F2F-8256-8271C325280D}" type="datetime1">
              <a:rPr lang="id-ID" smtClean="0">
                <a:solidFill>
                  <a:prstClr val="white"/>
                </a:solidFill>
              </a:rPr>
              <a:pPr/>
              <a:t>01/05/2020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A5F05-3747-4E73-813C-64F36620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RMB/Intro to SE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0663F-24F9-408B-8F01-A6793E62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132-AD6C-4B4F-87B9-0C4DC2FEA77B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6E1EA-9061-4A65-B575-E67CC3621E4B}"/>
              </a:ext>
            </a:extLst>
          </p:cNvPr>
          <p:cNvSpPr/>
          <p:nvPr/>
        </p:nvSpPr>
        <p:spPr>
          <a:xfrm>
            <a:off x="3339784" y="3012998"/>
            <a:ext cx="2932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err="1">
                <a:ln w="9525" cmpd="sng">
                  <a:solidFill>
                    <a:srgbClr val="FF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Terima</a:t>
            </a:r>
            <a:endParaRPr lang="en-US" sz="5400" b="1" cap="none" spc="50" dirty="0">
              <a:ln w="9525" cmpd="sng">
                <a:solidFill>
                  <a:srgbClr val="FF0000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FDB631-C120-4414-9426-F729EA73D553}"/>
              </a:ext>
            </a:extLst>
          </p:cNvPr>
          <p:cNvSpPr/>
          <p:nvPr/>
        </p:nvSpPr>
        <p:spPr>
          <a:xfrm>
            <a:off x="5986818" y="3581485"/>
            <a:ext cx="2323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noFill/>
                  <a:prstDash val="solid"/>
                </a:ln>
                <a:solidFill>
                  <a:srgbClr val="C00000"/>
                </a:solidFill>
                <a:effectLst/>
              </a:rPr>
              <a:t>Kasih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998F6-03AF-44B0-A2DA-ED7EC9B15201}"/>
              </a:ext>
            </a:extLst>
          </p:cNvPr>
          <p:cNvSpPr/>
          <p:nvPr/>
        </p:nvSpPr>
        <p:spPr>
          <a:xfrm>
            <a:off x="6096000" y="3795130"/>
            <a:ext cx="65965" cy="19778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423E8-E7F5-4EEC-ACC8-328DD70E65B0}"/>
              </a:ext>
            </a:extLst>
          </p:cNvPr>
          <p:cNvSpPr/>
          <p:nvPr/>
        </p:nvSpPr>
        <p:spPr>
          <a:xfrm>
            <a:off x="6099412" y="1952596"/>
            <a:ext cx="65965" cy="18425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4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43CA-D3A0-4CAD-AAB2-52CA43D7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Selection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745D2-D4B7-4C96-8F1D-70E2936BD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34" y="1977656"/>
            <a:ext cx="11101917" cy="1998921"/>
          </a:xfrm>
        </p:spPr>
        <p:txBody>
          <a:bodyPr/>
          <a:lstStyle/>
          <a:p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Pemilihan</a:t>
            </a:r>
            <a:r>
              <a:rPr lang="en-US" sz="2000" dirty="0"/>
              <a:t> </a:t>
            </a:r>
            <a:r>
              <a:rPr lang="en-US" sz="2000" dirty="0" err="1"/>
              <a:t>aktifitas</a:t>
            </a:r>
            <a:r>
              <a:rPr lang="en-US" sz="2000" dirty="0"/>
              <a:t> (Activity Selection Problem)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pemilihan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yang </a:t>
            </a:r>
            <a:r>
              <a:rPr lang="en-US" sz="2000" dirty="0" err="1"/>
              <a:t>dilakukan</a:t>
            </a:r>
            <a:r>
              <a:rPr lang="en-US" sz="2000" dirty="0"/>
              <a:t> oleh </a:t>
            </a:r>
            <a:r>
              <a:rPr lang="en-US" sz="2000" dirty="0" err="1"/>
              <a:t>seseorang</a:t>
            </a:r>
            <a:r>
              <a:rPr lang="en-US" sz="2000" dirty="0"/>
              <a:t>. </a:t>
            </a:r>
            <a:r>
              <a:rPr lang="en-US" sz="2000" dirty="0" err="1"/>
              <a:t>Asumsikan</a:t>
            </a:r>
            <a:r>
              <a:rPr lang="en-US" sz="2000" dirty="0"/>
              <a:t> </a:t>
            </a:r>
            <a:r>
              <a:rPr lang="en-US" sz="2000" dirty="0" err="1"/>
              <a:t>seseorang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aktifitas</a:t>
            </a:r>
            <a:r>
              <a:rPr lang="en-US" sz="2000" dirty="0"/>
              <a:t>,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aktifitas</a:t>
            </a:r>
            <a:r>
              <a:rPr lang="en-US" sz="2000" dirty="0"/>
              <a:t> </a:t>
            </a:r>
            <a:r>
              <a:rPr lang="en-US" sz="2000" dirty="0" err="1"/>
              <a:t>tersbut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anggap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{A1,A2,A3,…,An}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didalam</a:t>
            </a:r>
            <a:r>
              <a:rPr lang="en-US" sz="2000" dirty="0"/>
              <a:t> </a:t>
            </a:r>
            <a:r>
              <a:rPr lang="en-US" sz="2000" dirty="0" err="1"/>
              <a:t>aktifitas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mulai</a:t>
            </a:r>
            <a:r>
              <a:rPr lang="en-US" sz="2000" dirty="0"/>
              <a:t> (Si) dan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selesai</a:t>
            </a:r>
            <a:r>
              <a:rPr lang="en-US" sz="2000" dirty="0"/>
              <a:t> (Fi).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aktifitas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dikerjakan</a:t>
            </a:r>
            <a:r>
              <a:rPr lang="en-US" sz="2000" dirty="0"/>
              <a:t> </a:t>
            </a:r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aktifitas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saling</a:t>
            </a:r>
            <a:r>
              <a:rPr lang="en-US" sz="2000" dirty="0"/>
              <a:t> </a:t>
            </a:r>
            <a:r>
              <a:rPr lang="en-US" sz="2000" dirty="0" err="1"/>
              <a:t>bentrok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err="1"/>
              <a:t>Contoh</a:t>
            </a:r>
            <a:endParaRPr lang="en-US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94929-7DDE-4A19-A4F8-A75C65CD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2F00-7160-4F2F-8256-8271C325280D}" type="datetime1">
              <a:rPr lang="id-ID" smtClean="0">
                <a:solidFill>
                  <a:prstClr val="white"/>
                </a:solidFill>
              </a:rPr>
              <a:pPr/>
              <a:t>01/05/2020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AFF57-DEC1-403E-A152-7D41B068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RMB/Intro to SE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9E984-7150-4301-AB79-78DF578E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132-AD6C-4B4F-87B9-0C4DC2FEA77B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B9E2-52FC-4E7F-A3FE-EC35C8184219}"/>
              </a:ext>
            </a:extLst>
          </p:cNvPr>
          <p:cNvSpPr/>
          <p:nvPr/>
        </p:nvSpPr>
        <p:spPr>
          <a:xfrm>
            <a:off x="998245" y="44529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A1 : (Si) = 2 dan (Fi) = 4</a:t>
            </a:r>
          </a:p>
          <a:p>
            <a:r>
              <a:rPr lang="en-US" dirty="0"/>
              <a:t>A2 : (Si) = 4 dan (Fi) =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203C68-EF88-4426-8DDC-9D564B0CAAAF}"/>
              </a:ext>
            </a:extLst>
          </p:cNvPr>
          <p:cNvSpPr/>
          <p:nvPr/>
        </p:nvSpPr>
        <p:spPr>
          <a:xfrm>
            <a:off x="998245" y="51984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A1 : (Si) = 2 dan (Fi) = 4</a:t>
            </a:r>
          </a:p>
          <a:p>
            <a:r>
              <a:rPr lang="en-US" dirty="0"/>
              <a:t>A2 : (Si) = 3 dan (Fi) = 5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969A2D5D-B878-468D-BEBB-363D3A38B8B8}"/>
              </a:ext>
            </a:extLst>
          </p:cNvPr>
          <p:cNvSpPr/>
          <p:nvPr/>
        </p:nvSpPr>
        <p:spPr>
          <a:xfrm>
            <a:off x="4795281" y="4546494"/>
            <a:ext cx="499731" cy="459275"/>
          </a:xfrm>
          <a:prstGeom prst="smileyFac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B4F60831-0DC0-4074-8D89-09114837047A}"/>
              </a:ext>
            </a:extLst>
          </p:cNvPr>
          <p:cNvSpPr/>
          <p:nvPr/>
        </p:nvSpPr>
        <p:spPr>
          <a:xfrm>
            <a:off x="4545417" y="5198416"/>
            <a:ext cx="999461" cy="64633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5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73D22-EA72-4A50-B86A-BC665EDF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2F00-7160-4F2F-8256-8271C325280D}" type="datetime1">
              <a:rPr lang="id-ID" smtClean="0">
                <a:solidFill>
                  <a:prstClr val="white"/>
                </a:solidFill>
              </a:rPr>
              <a:pPr/>
              <a:t>01/05/2020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357A5-F0C5-41D6-BDC3-65E13140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RMB/Intro to SE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887AB-CA7D-471F-A7CE-F83C908F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132-AD6C-4B4F-87B9-0C4DC2FEA77B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E221A-3F36-4FF6-88DA-BB07B7A81978}"/>
              </a:ext>
            </a:extLst>
          </p:cNvPr>
          <p:cNvSpPr/>
          <p:nvPr/>
        </p:nvSpPr>
        <p:spPr>
          <a:xfrm>
            <a:off x="519878" y="2176227"/>
            <a:ext cx="5576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Algoritma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Greedy, Greedy yang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berarti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rakus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algoritma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konsep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ambil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terbaik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“Take what you can get now”.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11B0E6-2153-471B-BFC8-10EEB640DC5E}"/>
              </a:ext>
            </a:extLst>
          </p:cNvPr>
          <p:cNvSpPr/>
          <p:nvPr/>
        </p:nvSpPr>
        <p:spPr>
          <a:xfrm>
            <a:off x="519878" y="1193521"/>
            <a:ext cx="24336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</a:rPr>
              <a:t>Greedy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53AF20-CA7E-45B0-A0A7-8EA3C30BEED1}"/>
              </a:ext>
            </a:extLst>
          </p:cNvPr>
          <p:cNvSpPr/>
          <p:nvPr/>
        </p:nvSpPr>
        <p:spPr>
          <a:xfrm>
            <a:off x="6096000" y="3277188"/>
            <a:ext cx="5492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Pengambilan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optimum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lokal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terjadi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setiap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langkah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diharapkan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agar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tercapainya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optimum global,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yaitu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tercapainya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solusi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optimum yang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melibatkan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keseluruhan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langkah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awal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sampai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akhir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97C4C5-35D7-4A71-88A6-82EFB2F96516}"/>
              </a:ext>
            </a:extLst>
          </p:cNvPr>
          <p:cNvSpPr/>
          <p:nvPr/>
        </p:nvSpPr>
        <p:spPr>
          <a:xfrm>
            <a:off x="519878" y="4807460"/>
            <a:ext cx="567620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Ingat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Didalam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Greedy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optimum global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belum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tentu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solusi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optimum 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terbaik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). Kita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memilih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fungsi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tepat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ingin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algoritma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menghasilkan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solusi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optimal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943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7773-1194-4D4D-BA4F-9AF3FC4A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Spesifikasi</a:t>
            </a:r>
            <a:r>
              <a:rPr lang="en-US" dirty="0"/>
              <a:t> Program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75E56-69F7-4DFA-8647-9550F8B5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2F00-7160-4F2F-8256-8271C325280D}" type="datetime1">
              <a:rPr lang="id-ID" smtClean="0">
                <a:solidFill>
                  <a:prstClr val="white"/>
                </a:solidFill>
              </a:rPr>
              <a:pPr/>
              <a:t>01/05/2020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3091D-EFA1-4A52-A487-C8D2AAAB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RMB/Intro to SE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03278-8F37-44F2-B2A2-DC669E1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132-AD6C-4B4F-87B9-0C4DC2FEA77B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30" name="Picture 6" descr="C++ - Wikipedia">
            <a:extLst>
              <a:ext uri="{FF2B5EF4-FFF2-40B4-BE49-F238E27FC236}">
                <a16:creationId xmlns:a16="http://schemas.microsoft.com/office/drawing/2014/main" id="{5CDDB863-7928-4AB4-87D7-23DDE6911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34" y="2539753"/>
            <a:ext cx="2349249" cy="2640842"/>
          </a:xfrm>
          <a:prstGeom prst="rect">
            <a:avLst/>
          </a:prstGeom>
          <a:noFill/>
          <a:effectLst>
            <a:innerShdw blurRad="482600" dist="50800" dir="189000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77C3ED-9673-4D9C-BA97-61A6006802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476"/>
          <a:stretch/>
        </p:blipFill>
        <p:spPr>
          <a:xfrm>
            <a:off x="4117705" y="1962406"/>
            <a:ext cx="5927615" cy="6412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10800000" algn="r" rotWithShape="0">
              <a:schemeClr val="accent4">
                <a:alpha val="40000"/>
              </a:scheme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422555-FF3B-44D0-BEC1-DEDF22A06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439" y="2815755"/>
            <a:ext cx="6404719" cy="2314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10800000" algn="r" rotWithShape="0">
              <a:schemeClr val="accent4">
                <a:alpha val="40000"/>
              </a:scheme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F689B8-977E-412E-AE87-5DC46BC4A61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117705" y="5342440"/>
            <a:ext cx="5927615" cy="101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10800000" algn="r" rotWithShape="0">
              <a:schemeClr val="accent4">
                <a:alpha val="40000"/>
              </a:scheme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4480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25EF-38C7-4419-B658-7C459883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FDF5E-A943-4BA7-A9F7-3A00604C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2F00-7160-4F2F-8256-8271C325280D}" type="datetime1">
              <a:rPr lang="id-ID" smtClean="0">
                <a:solidFill>
                  <a:prstClr val="white"/>
                </a:solidFill>
              </a:rPr>
              <a:pPr/>
              <a:t>01/05/2020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1EBBE-E6BD-4A69-8911-9C44C742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RMB/Intro to SE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D8A95-B75B-495E-8D63-8A095C82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132-AD6C-4B4F-87B9-0C4DC2FEA77B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221504-EF05-4DF0-875E-C99BF4857382}"/>
              </a:ext>
            </a:extLst>
          </p:cNvPr>
          <p:cNvSpPr/>
          <p:nvPr/>
        </p:nvSpPr>
        <p:spPr>
          <a:xfrm>
            <a:off x="6654610" y="3033940"/>
            <a:ext cx="48113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A1-A10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aktifitas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arah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panah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ada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setiap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baris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aktifitas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itu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waktu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terdapat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masing-masing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aktifitas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. Dari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sini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kita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bisa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mencari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aktifitas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secara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acak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memungkinkan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bahwa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aktifitas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memiliki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waktu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bertentangan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DA20F1-42B5-47F4-B9A4-92C6D849DB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60" y="2805193"/>
            <a:ext cx="6443449" cy="35546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C20DCA4-D805-4546-B3FA-BCCCCE03C8D9}"/>
              </a:ext>
            </a:extLst>
          </p:cNvPr>
          <p:cNvSpPr/>
          <p:nvPr/>
        </p:nvSpPr>
        <p:spPr>
          <a:xfrm>
            <a:off x="-562026" y="2001614"/>
            <a:ext cx="5722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rgbClr val="FF0000"/>
                </a:solidFill>
                <a:effectLst/>
              </a:rPr>
              <a:t>Interval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63976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E469-B929-418C-B1DA-AA49B74A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24588-86DC-43C3-B149-94558F9D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2F00-7160-4F2F-8256-8271C325280D}" type="datetime1">
              <a:rPr lang="id-ID" smtClean="0">
                <a:solidFill>
                  <a:prstClr val="white"/>
                </a:solidFill>
              </a:rPr>
              <a:pPr/>
              <a:t>01/05/2020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CC716-FBB4-4410-A56F-20BEBD1D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RMB/Intro to SE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65698-7B3F-4558-9BC0-EB55F654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132-AD6C-4B4F-87B9-0C4DC2FEA77B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D792A-907D-4D7A-B218-7F3807EE48F1}"/>
              </a:ext>
            </a:extLst>
          </p:cNvPr>
          <p:cNvSpPr/>
          <p:nvPr/>
        </p:nvSpPr>
        <p:spPr>
          <a:xfrm>
            <a:off x="5334713" y="4760001"/>
            <a:ext cx="6096000" cy="734688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765810" algn="l"/>
                <a:tab pos="1085850" algn="l"/>
                <a:tab pos="1371600" algn="l"/>
                <a:tab pos="1714500" algn="l"/>
                <a:tab pos="2000250" algn="l"/>
                <a:tab pos="2286000" algn="l"/>
                <a:tab pos="2571750" algn="l"/>
                <a:tab pos="2857500" algn="l"/>
                <a:tab pos="3200400" algn="l"/>
                <a:tab pos="3486150" algn="l"/>
                <a:tab pos="3714750" algn="l"/>
                <a:tab pos="4057650" algn="l"/>
                <a:tab pos="4343400" algn="l"/>
                <a:tab pos="4629150" algn="l"/>
                <a:tab pos="4972050" algn="l"/>
                <a:tab pos="52578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Bisa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lain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misalnya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{A3, A7, A10}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0806A0-C756-4AD8-AC14-A4C39C33C911}"/>
              </a:ext>
            </a:extLst>
          </p:cNvPr>
          <p:cNvSpPr/>
          <p:nvPr/>
        </p:nvSpPr>
        <p:spPr>
          <a:xfrm>
            <a:off x="5334713" y="223759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aktifitas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A1, A4, A9 dan A10. Karena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keempat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aktfitas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bertentangan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jelasnya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kekiri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aktifitas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Pada A1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dimulai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A4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3, A9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7, dan A10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B51F15-F78C-4D54-91E6-C83255964F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0441" y="2008365"/>
            <a:ext cx="4584385" cy="19971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693BA8-7A6C-41C0-87F7-ACAA47DAEF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0441" y="4188341"/>
            <a:ext cx="4584385" cy="199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0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3D9EC-6B07-4C47-B7B8-21EA0579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2F00-7160-4F2F-8256-8271C325280D}" type="datetime1">
              <a:rPr lang="id-ID" smtClean="0">
                <a:solidFill>
                  <a:prstClr val="white"/>
                </a:solidFill>
              </a:rPr>
              <a:pPr/>
              <a:t>01/05/2020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521FC-F025-4FE1-9F09-DA9E4FCE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RMB/Intro to SE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5FBE9-B348-4FB6-8A7F-C83F04CA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132-AD6C-4B4F-87B9-0C4DC2FEA77B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40340D-253E-487A-920D-6F205ADC2C81}"/>
              </a:ext>
            </a:extLst>
          </p:cNvPr>
          <p:cNvSpPr/>
          <p:nvPr/>
        </p:nvSpPr>
        <p:spPr>
          <a:xfrm>
            <a:off x="2023122" y="2241655"/>
            <a:ext cx="8145755" cy="237468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 prst="coolSlant"/>
            </a:sp3d>
          </a:bodyPr>
          <a:lstStyle/>
          <a:p>
            <a:pPr marL="28575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71500" algn="l"/>
                <a:tab pos="765810" algn="l"/>
                <a:tab pos="1085850" algn="l"/>
                <a:tab pos="1371600" algn="l"/>
                <a:tab pos="1714500" algn="l"/>
                <a:tab pos="2000250" algn="l"/>
                <a:tab pos="2286000" algn="l"/>
                <a:tab pos="2571750" algn="l"/>
                <a:tab pos="2857500" algn="l"/>
                <a:tab pos="3200400" algn="l"/>
                <a:tab pos="3486150" algn="l"/>
                <a:tab pos="3714750" algn="l"/>
                <a:tab pos="4057650" algn="l"/>
                <a:tab pos="4343400" algn="l"/>
                <a:tab pos="4629150" algn="l"/>
                <a:tab pos="4972050" algn="l"/>
                <a:tab pos="5257800" algn="l"/>
              </a:tabLst>
            </a:pPr>
            <a:r>
              <a:rPr lang="en-US" sz="2800" b="1" dirty="0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 </a:t>
            </a:r>
            <a:r>
              <a:rPr lang="en-US" sz="2800" b="1" dirty="0" err="1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2800" b="1" dirty="0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US" sz="2800" b="1" dirty="0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solusi</a:t>
            </a:r>
            <a:r>
              <a:rPr lang="en-US" sz="2800" b="1" dirty="0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aktifitas</a:t>
            </a:r>
            <a:r>
              <a:rPr lang="en-US" sz="2800" b="1" dirty="0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jadi</a:t>
            </a:r>
            <a:r>
              <a:rPr lang="en-US" sz="2800" b="1" dirty="0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800" b="1" dirty="0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US" sz="2800" b="1" dirty="0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800" b="1" dirty="0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daripada</a:t>
            </a:r>
            <a:r>
              <a:rPr lang="en-US" sz="2800" b="1" dirty="0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2800" b="1" dirty="0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US" sz="2800" b="1" dirty="0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membuktikannya</a:t>
            </a:r>
            <a:r>
              <a:rPr lang="en-US" sz="2800" b="1" dirty="0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2800" b="1" dirty="0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persatu</a:t>
            </a:r>
            <a:r>
              <a:rPr lang="en-US" sz="2800" b="1" dirty="0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2800" b="1" dirty="0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2800" b="1" dirty="0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2800" b="1" dirty="0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konsep</a:t>
            </a:r>
            <a:r>
              <a:rPr lang="en-US" sz="2800" b="1" dirty="0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Greedy. </a:t>
            </a:r>
            <a:r>
              <a:rPr lang="en-US" sz="2800" b="1" dirty="0" err="1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Caranya</a:t>
            </a:r>
            <a:r>
              <a:rPr lang="en-US" sz="2800" b="1" dirty="0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2800" b="1" dirty="0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2800" b="1" dirty="0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mencari</a:t>
            </a:r>
            <a:r>
              <a:rPr lang="en-US" sz="2800" b="1" dirty="0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aktifitas</a:t>
            </a:r>
            <a:r>
              <a:rPr lang="en-US" sz="2800" b="1" dirty="0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800" b="1" dirty="0" err="1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sz="2800" b="1" dirty="0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selesainya</a:t>
            </a:r>
            <a:r>
              <a:rPr lang="en-US" sz="2800" b="1" dirty="0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2800" b="1" dirty="0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cepat</a:t>
            </a:r>
            <a:r>
              <a:rPr lang="en-US" sz="2800" b="1" dirty="0">
                <a:ln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3600" b="1" dirty="0">
              <a:ln/>
              <a:solidFill>
                <a:srgbClr val="C0000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06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5550-C89F-4385-B286-A5B84969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8D511-FED8-4542-8B31-9F6CB043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2F00-7160-4F2F-8256-8271C325280D}" type="datetime1">
              <a:rPr lang="id-ID" smtClean="0">
                <a:solidFill>
                  <a:prstClr val="white"/>
                </a:solidFill>
              </a:rPr>
              <a:pPr/>
              <a:t>01/05/2020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11FD9-6F90-4B6D-85F6-5EBE0F69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RMB/Intro to SE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565F0-51AF-4CE4-B28C-0A7FB4E9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132-AD6C-4B4F-87B9-0C4DC2FEA77B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12F472-D637-40E2-B9E0-BEAC1E5E7D92}"/>
              </a:ext>
            </a:extLst>
          </p:cNvPr>
          <p:cNvSpPr/>
          <p:nvPr/>
        </p:nvSpPr>
        <p:spPr>
          <a:xfrm>
            <a:off x="5240740" y="2294395"/>
            <a:ext cx="6096000" cy="15542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selesainya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Setelah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lihat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aktifitas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bertentangan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bertentangan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bentrok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jelasnya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8A4AD-5DDD-4232-AA31-05BA402743EA}"/>
              </a:ext>
            </a:extLst>
          </p:cNvPr>
          <p:cNvSpPr/>
          <p:nvPr/>
        </p:nvSpPr>
        <p:spPr>
          <a:xfrm>
            <a:off x="5240740" y="4350601"/>
            <a:ext cx="6096000" cy="73789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765810" algn="l"/>
                <a:tab pos="1085850" algn="l"/>
                <a:tab pos="1371600" algn="l"/>
                <a:tab pos="1714500" algn="l"/>
                <a:tab pos="2000250" algn="l"/>
                <a:tab pos="2286000" algn="l"/>
                <a:tab pos="2571750" algn="l"/>
                <a:tab pos="2857500" algn="l"/>
                <a:tab pos="3200400" algn="l"/>
                <a:tab pos="3486150" algn="l"/>
                <a:tab pos="3714750" algn="l"/>
                <a:tab pos="4057650" algn="l"/>
                <a:tab pos="4343400" algn="l"/>
                <a:tab pos="4629150" algn="l"/>
                <a:tab pos="4972050" algn="l"/>
                <a:tab pos="5257800" algn="l"/>
              </a:tabLst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AE7349-1EE0-4F13-93CB-20B545ED6509}"/>
              </a:ext>
            </a:extLst>
          </p:cNvPr>
          <p:cNvSpPr/>
          <p:nvPr/>
        </p:nvSpPr>
        <p:spPr>
          <a:xfrm>
            <a:off x="5240740" y="4639178"/>
            <a:ext cx="6096000" cy="9614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aktifitas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selesainya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A4. Setelah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abaikan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aktifitas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bentrok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A4.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DFE6FC-DFEA-40EA-BD1C-975809B210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4" y="1953773"/>
            <a:ext cx="4657365" cy="19801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FC8A6E-7E95-480E-85B6-393693EEFC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6834" y="4237589"/>
            <a:ext cx="4657365" cy="198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2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5550-C89F-4385-B286-A5B84969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8D511-FED8-4542-8B31-9F6CB043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2F00-7160-4F2F-8256-8271C325280D}" type="datetime1">
              <a:rPr lang="id-ID" smtClean="0">
                <a:solidFill>
                  <a:prstClr val="white"/>
                </a:solidFill>
              </a:rPr>
              <a:pPr/>
              <a:t>01/05/2020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11FD9-6F90-4B6D-85F6-5EBE0F69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RMB/Intro to SE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565F0-51AF-4CE4-B28C-0A7FB4E9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132-AD6C-4B4F-87B9-0C4DC2FEA77B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8A4AD-5DDD-4232-AA31-05BA402743EA}"/>
              </a:ext>
            </a:extLst>
          </p:cNvPr>
          <p:cNvSpPr/>
          <p:nvPr/>
        </p:nvSpPr>
        <p:spPr>
          <a:xfrm>
            <a:off x="5240740" y="4350601"/>
            <a:ext cx="6096000" cy="73789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765810" algn="l"/>
                <a:tab pos="1085850" algn="l"/>
                <a:tab pos="1371600" algn="l"/>
                <a:tab pos="1714500" algn="l"/>
                <a:tab pos="2000250" algn="l"/>
                <a:tab pos="2286000" algn="l"/>
                <a:tab pos="2571750" algn="l"/>
                <a:tab pos="2857500" algn="l"/>
                <a:tab pos="3200400" algn="l"/>
                <a:tab pos="3486150" algn="l"/>
                <a:tab pos="3714750" algn="l"/>
                <a:tab pos="4057650" algn="l"/>
                <a:tab pos="4343400" algn="l"/>
                <a:tab pos="4629150" algn="l"/>
                <a:tab pos="4972050" algn="l"/>
                <a:tab pos="5257800" algn="l"/>
              </a:tabLst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27F18B-DFBA-4010-92FD-8DB4CD2046B8}"/>
              </a:ext>
            </a:extLst>
          </p:cNvPr>
          <p:cNvSpPr/>
          <p:nvPr/>
        </p:nvSpPr>
        <p:spPr>
          <a:xfrm>
            <a:off x="5492750" y="2467518"/>
            <a:ext cx="6096000" cy="13604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lanjutkan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aktifitas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pada Gambar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disamping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penyelesaian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A9. Jadi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A9.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716F63-23A7-4B8A-9F04-5980157FF6BD}"/>
              </a:ext>
            </a:extLst>
          </p:cNvPr>
          <p:cNvSpPr/>
          <p:nvPr/>
        </p:nvSpPr>
        <p:spPr>
          <a:xfrm>
            <a:off x="5492750" y="4474322"/>
            <a:ext cx="6096000" cy="15542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aktifitas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bertentangan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disamping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menemukan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aktifitas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bentrok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A9,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aktifitas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A10,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aktifitas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A10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bertentangan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7C7732-284C-4E6F-924E-D4637D1564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78" y="1977655"/>
            <a:ext cx="4625326" cy="2103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C7500B-8325-4F7B-8EF3-9B6F394BC8A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6834" y="4256786"/>
            <a:ext cx="4625326" cy="210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0661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1759</TotalTime>
  <Words>849</Words>
  <Application>Microsoft Office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Brush Script Std</vt:lpstr>
      <vt:lpstr>Calibri</vt:lpstr>
      <vt:lpstr>Franklin Gothic Medium Cond</vt:lpstr>
      <vt:lpstr>Lucida Grande</vt:lpstr>
      <vt:lpstr>Symbol</vt:lpstr>
      <vt:lpstr>Times New Roman</vt:lpstr>
      <vt:lpstr>Verdana</vt:lpstr>
      <vt:lpstr>Wingdings</vt:lpstr>
      <vt:lpstr>Theme3</vt:lpstr>
      <vt:lpstr>Tugas Besar Desain dan Analisis Algoritma</vt:lpstr>
      <vt:lpstr>Activity Selection Problem</vt:lpstr>
      <vt:lpstr>PowerPoint Presentation</vt:lpstr>
      <vt:lpstr>Spesifikasi Program</vt:lpstr>
      <vt:lpstr>Cara Kerja Sistem</vt:lpstr>
      <vt:lpstr>Cara Kerja Sistem</vt:lpstr>
      <vt:lpstr>PowerPoint Presentation</vt:lpstr>
      <vt:lpstr>Cara Kerja Sistem</vt:lpstr>
      <vt:lpstr>Cara Kerja Sistem</vt:lpstr>
      <vt:lpstr>Pengujian dan Screen Shoot Program </vt:lpstr>
      <vt:lpstr>Pengujian dan Screen Shoot Program </vt:lpstr>
      <vt:lpstr>Pengujian dan Screen Shoot Program</vt:lpstr>
      <vt:lpstr>PowerPoint Presentation</vt:lpstr>
      <vt:lpstr>PowerPoint Presentation</vt:lpstr>
      <vt:lpstr>Referensi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</cp:lastModifiedBy>
  <cp:revision>61</cp:revision>
  <dcterms:created xsi:type="dcterms:W3CDTF">2015-09-08T21:38:27Z</dcterms:created>
  <dcterms:modified xsi:type="dcterms:W3CDTF">2020-05-01T13:43:07Z</dcterms:modified>
</cp:coreProperties>
</file>