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2" r:id="rId4"/>
    <p:sldId id="258" r:id="rId5"/>
    <p:sldId id="259" r:id="rId6"/>
    <p:sldId id="274" r:id="rId7"/>
    <p:sldId id="275" r:id="rId8"/>
    <p:sldId id="276" r:id="rId9"/>
    <p:sldId id="277" r:id="rId10"/>
    <p:sldId id="281" r:id="rId11"/>
    <p:sldId id="278" r:id="rId12"/>
    <p:sldId id="280" r:id="rId13"/>
    <p:sldId id="279" r:id="rId14"/>
    <p:sldId id="286" r:id="rId15"/>
    <p:sldId id="283" r:id="rId16"/>
    <p:sldId id="282" r:id="rId17"/>
    <p:sldId id="284" r:id="rId18"/>
    <p:sldId id="285" r:id="rId19"/>
    <p:sldId id="271" r:id="rId20"/>
  </p:sldIdLst>
  <p:sldSz cx="9144000" cy="5143500" type="screen16x9"/>
  <p:notesSz cx="6858000" cy="9144000"/>
  <p:embeddedFontLst>
    <p:embeddedFont>
      <p:font typeface="Barlow" panose="020B0604020202020204" charset="0"/>
      <p:regular r:id="rId22"/>
      <p:bold r:id="rId23"/>
      <p:italic r:id="rId24"/>
      <p:boldItalic r:id="rId25"/>
    </p:embeddedFont>
    <p:embeddedFont>
      <p:font typeface="Barlow Light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mfortaa" panose="020B0604020202020204" charset="0"/>
      <p:regular r:id="rId34"/>
      <p:bold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Merriweather Black" panose="020B0604020202020204" charset="0"/>
      <p:bold r:id="rId40"/>
      <p:boldItalic r:id="rId41"/>
    </p:embeddedFont>
    <p:embeddedFont>
      <p:font typeface="Miriam Libre" panose="020B0604020202020204" charset="-79"/>
      <p:regular r:id="rId42"/>
      <p:bold r:id="rId43"/>
    </p:embeddedFont>
    <p:embeddedFont>
      <p:font typeface="Work Sans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font" Target="fonts/font2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2393d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2393d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319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2393d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2393d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445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2393d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2393d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158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2393d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2393d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063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2393d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2393d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496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2393d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2393d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497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2393d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2393d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928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2393d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2393d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735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91ad55f9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91ad55f9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91ad55f9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91ad55f9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2393d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2393d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2393d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2393d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51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2393d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2393d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92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2393d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2393d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127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2393d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2393d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939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2393d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2393d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57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21668"/>
            <a:ext cx="4899000" cy="18449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ANALYSIS AND IMPLEMENTATION OF SKIP LISTS</a:t>
            </a:r>
            <a:br>
              <a:rPr lang="en" sz="2400" dirty="0"/>
            </a:b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</p:txBody>
      </p:sp>
      <p:sp>
        <p:nvSpPr>
          <p:cNvPr id="241" name="Google Shape;241;p13"/>
          <p:cNvSpPr txBox="1"/>
          <p:nvPr/>
        </p:nvSpPr>
        <p:spPr>
          <a:xfrm>
            <a:off x="2691675" y="453050"/>
            <a:ext cx="3269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lang="en-IN" sz="2000" b="1" dirty="0"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lang="en" sz="2000" b="1" dirty="0">
                <a:latin typeface="Comfortaa"/>
                <a:ea typeface="Comfortaa"/>
                <a:cs typeface="Comfortaa"/>
                <a:sym typeface="Comfortaa"/>
              </a:rPr>
              <a:t> - 201  PROJECT</a:t>
            </a:r>
            <a:endParaRPr sz="20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42" name="Google Shape;242;p13"/>
          <p:cNvCxnSpPr/>
          <p:nvPr/>
        </p:nvCxnSpPr>
        <p:spPr>
          <a:xfrm rot="10800000" flipH="1">
            <a:off x="2522900" y="2576250"/>
            <a:ext cx="4095300" cy="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457200" y="-177675"/>
            <a:ext cx="51387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No “bad” sequences</a:t>
            </a:r>
            <a:endParaRPr b="1" dirty="0"/>
          </a:p>
        </p:txBody>
      </p:sp>
      <p:sp>
        <p:nvSpPr>
          <p:cNvPr id="282" name="Google Shape;28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292894" y="766294"/>
            <a:ext cx="5457825" cy="434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 typeface="Arial"/>
              <a:buAutoNum type="arabicPeriod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We expect a randomized skip list to perform about as well as a perfect skip list.</a:t>
            </a:r>
            <a:endParaRPr lang="en" sz="1650" dirty="0">
              <a:solidFill>
                <a:srgbClr val="3D3D4E"/>
              </a:solidFill>
              <a:latin typeface="Georgia"/>
              <a:sym typeface="Georgia"/>
            </a:endParaRPr>
          </a:p>
          <a:p>
            <a:pPr marL="457200" indent="-3175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 typeface="Arial"/>
              <a:buAutoNum type="arabicPeriod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With some very small probability, the skip list will just be a linked list, or the skip list will have every node at every level. These degenerate skip lists are very unlikely</a:t>
            </a:r>
            <a:r>
              <a:rPr lang="en-US" sz="1650" dirty="0">
                <a:solidFill>
                  <a:srgbClr val="3D3D4E"/>
                </a:solidFill>
                <a:latin typeface="Georgia"/>
              </a:rPr>
              <a:t>.</a:t>
            </a:r>
          </a:p>
          <a:p>
            <a:pPr marL="457200" indent="-3175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 typeface="Arial"/>
              <a:buAutoNum type="arabicPeriod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Level structure of a skip list is independent of the keys we insert.</a:t>
            </a:r>
          </a:p>
          <a:p>
            <a:pPr marL="457200" indent="-3175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 typeface="Arial"/>
              <a:buAutoNum type="arabicPeriod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Therefore, there are no “bad” key sequences that will lead to degenerate skip lists. </a:t>
            </a:r>
            <a:endParaRPr lang="en-IN" sz="1650" dirty="0">
              <a:solidFill>
                <a:srgbClr val="3D3D4E"/>
              </a:solidFill>
              <a:latin typeface="Georg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4" name="Google Shape;284;p16"/>
          <p:cNvCxnSpPr/>
          <p:nvPr/>
        </p:nvCxnSpPr>
        <p:spPr>
          <a:xfrm rot="10800000" flipH="1">
            <a:off x="0" y="693050"/>
            <a:ext cx="60918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835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242887" y="-177675"/>
            <a:ext cx="5686425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Insertion in Skip Lists</a:t>
            </a:r>
            <a:endParaRPr sz="2800" b="1" dirty="0"/>
          </a:p>
        </p:txBody>
      </p:sp>
      <p:sp>
        <p:nvSpPr>
          <p:cNvPr id="282" name="Google Shape;28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530525" y="766294"/>
            <a:ext cx="4814400" cy="207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Insert 87.</a:t>
            </a:r>
          </a:p>
          <a:p>
            <a:pPr marL="139700" lvl="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endParaRPr lang="en-GB"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9700" lvl="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endParaRPr lang="en-GB"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9700" lvl="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endParaRPr lang="en-GB"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4" name="Google Shape;284;p16"/>
          <p:cNvCxnSpPr/>
          <p:nvPr/>
        </p:nvCxnSpPr>
        <p:spPr>
          <a:xfrm rot="10800000" flipH="1">
            <a:off x="0" y="693050"/>
            <a:ext cx="60918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AFEFF97-3694-45DC-95E2-1D2CDFE81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04" y="1432409"/>
            <a:ext cx="4473190" cy="1483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B16C23-C0EE-4D03-A584-17D11DE56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99" y="2994285"/>
            <a:ext cx="4814400" cy="138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8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242887" y="-177675"/>
            <a:ext cx="5686425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Algorithm for Insertion</a:t>
            </a:r>
            <a:endParaRPr sz="2800" b="1" dirty="0"/>
          </a:p>
        </p:txBody>
      </p:sp>
      <p:sp>
        <p:nvSpPr>
          <p:cNvPr id="282" name="Google Shape;28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530525" y="816302"/>
            <a:ext cx="48144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-GB" b="1" dirty="0">
                <a:solidFill>
                  <a:srgbClr val="3D3D4E"/>
                </a:solidFill>
                <a:latin typeface="Georgia"/>
              </a:rPr>
              <a:t>Insert(list, key)</a:t>
            </a:r>
          </a:p>
          <a:p>
            <a:pPr lvl="0">
              <a:buSzPts val="1400"/>
            </a:pPr>
            <a:endParaRPr lang="en-GB" b="1" dirty="0">
              <a:solidFill>
                <a:srgbClr val="3D3D4E"/>
              </a:solidFill>
              <a:latin typeface="Georgia"/>
            </a:endParaRPr>
          </a:p>
          <a:p>
            <a:pPr lvl="0"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Node* update[MaxLevel+1]</a:t>
            </a:r>
          </a:p>
          <a:p>
            <a:pPr lvl="1"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x = list -&gt; header</a:t>
            </a:r>
          </a:p>
          <a:p>
            <a:pPr lvl="1">
              <a:buSzPts val="1400"/>
            </a:pPr>
            <a:r>
              <a:rPr lang="en-GB" b="1" dirty="0">
                <a:solidFill>
                  <a:srgbClr val="3D3D4E"/>
                </a:solidFill>
                <a:latin typeface="Georgia"/>
              </a:rPr>
              <a:t>for</a:t>
            </a:r>
            <a:r>
              <a:rPr lang="en-GB" dirty="0">
                <a:solidFill>
                  <a:srgbClr val="3D3D4E"/>
                </a:solidFill>
                <a:latin typeface="Georgia"/>
              </a:rPr>
              <a:t> i = list -&gt; level to 1 </a:t>
            </a:r>
            <a:r>
              <a:rPr lang="en-GB" b="1" dirty="0">
                <a:solidFill>
                  <a:srgbClr val="3D3D4E"/>
                </a:solidFill>
                <a:latin typeface="Georgia"/>
              </a:rPr>
              <a:t>do</a:t>
            </a:r>
          </a:p>
          <a:p>
            <a:pPr lvl="0"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   </a:t>
            </a:r>
            <a:r>
              <a:rPr lang="en-GB" b="1" dirty="0">
                <a:solidFill>
                  <a:srgbClr val="3D3D4E"/>
                </a:solidFill>
                <a:latin typeface="Georgia"/>
              </a:rPr>
              <a:t>while</a:t>
            </a:r>
            <a:r>
              <a:rPr lang="en-GB" dirty="0">
                <a:solidFill>
                  <a:srgbClr val="3D3D4E"/>
                </a:solidFill>
                <a:latin typeface="Georgia"/>
              </a:rPr>
              <a:t> x -&gt; forward[i] -&gt; key &lt; key</a:t>
            </a:r>
          </a:p>
          <a:p>
            <a:pPr lvl="0"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         x = x-&gt;forward[i]</a:t>
            </a:r>
          </a:p>
          <a:p>
            <a:pPr lvl="0"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update[i] = x</a:t>
            </a:r>
          </a:p>
          <a:p>
            <a:pPr lvl="0"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x = x -&gt; forward[1]</a:t>
            </a:r>
          </a:p>
          <a:p>
            <a:pPr lvl="0"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lvl = randomLevel()</a:t>
            </a:r>
          </a:p>
          <a:p>
            <a:pPr lvl="0">
              <a:buSzPts val="1400"/>
            </a:pPr>
            <a:r>
              <a:rPr lang="en-GB" b="1" dirty="0">
                <a:solidFill>
                  <a:srgbClr val="3D3D4E"/>
                </a:solidFill>
                <a:latin typeface="Georgia"/>
              </a:rPr>
              <a:t>if</a:t>
            </a:r>
            <a:r>
              <a:rPr lang="en-GB" dirty="0">
                <a:solidFill>
                  <a:srgbClr val="3D3D4E"/>
                </a:solidFill>
                <a:latin typeface="Georgia"/>
              </a:rPr>
              <a:t> lvl &gt; list -&gt; level </a:t>
            </a:r>
            <a:r>
              <a:rPr lang="en-GB" b="1" dirty="0">
                <a:solidFill>
                  <a:srgbClr val="3D3D4E"/>
                </a:solidFill>
                <a:latin typeface="Georgia"/>
              </a:rPr>
              <a:t>then</a:t>
            </a:r>
          </a:p>
          <a:p>
            <a:pPr lvl="0">
              <a:buSzPts val="1400"/>
            </a:pPr>
            <a:r>
              <a:rPr lang="en-GB" b="1" dirty="0">
                <a:solidFill>
                  <a:srgbClr val="3D3D4E"/>
                </a:solidFill>
                <a:latin typeface="Georgia"/>
              </a:rPr>
              <a:t>    for</a:t>
            </a:r>
            <a:r>
              <a:rPr lang="en-GB" dirty="0">
                <a:solidFill>
                  <a:srgbClr val="3D3D4E"/>
                </a:solidFill>
                <a:latin typeface="Georgia"/>
              </a:rPr>
              <a:t> i = list -&gt; level + 1 to lvl </a:t>
            </a:r>
            <a:r>
              <a:rPr lang="en-GB" b="1" dirty="0">
                <a:solidFill>
                  <a:srgbClr val="3D3D4E"/>
                </a:solidFill>
                <a:latin typeface="Georgia"/>
              </a:rPr>
              <a:t>do</a:t>
            </a:r>
          </a:p>
          <a:p>
            <a:pPr lvl="0"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          update[i] = list -&gt; header</a:t>
            </a:r>
          </a:p>
          <a:p>
            <a:pPr lvl="0"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    list -&gt; level = lvl</a:t>
            </a:r>
          </a:p>
          <a:p>
            <a:pPr lvl="0"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x = newNode (lvl, key, value)</a:t>
            </a:r>
          </a:p>
          <a:p>
            <a:pPr lvl="0">
              <a:buSzPts val="1400"/>
            </a:pPr>
            <a:r>
              <a:rPr lang="en-GB" b="1" dirty="0">
                <a:solidFill>
                  <a:srgbClr val="3D3D4E"/>
                </a:solidFill>
                <a:latin typeface="Georgia"/>
              </a:rPr>
              <a:t>for</a:t>
            </a:r>
            <a:r>
              <a:rPr lang="en-GB" dirty="0">
                <a:solidFill>
                  <a:srgbClr val="3D3D4E"/>
                </a:solidFill>
                <a:latin typeface="Georgia"/>
              </a:rPr>
              <a:t> i = 1 to level </a:t>
            </a:r>
            <a:r>
              <a:rPr lang="en-GB" b="1" dirty="0">
                <a:solidFill>
                  <a:srgbClr val="3D3D4E"/>
                </a:solidFill>
                <a:latin typeface="Georgia"/>
              </a:rPr>
              <a:t>do</a:t>
            </a:r>
          </a:p>
          <a:p>
            <a:pPr lvl="0"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    x -&gt; forward[i] = update[i] -&gt; forward[i]</a:t>
            </a:r>
          </a:p>
          <a:p>
            <a:pPr lvl="0"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    update[i] -&gt; forward[i] = x</a:t>
            </a:r>
            <a:endParaRPr lang="en-GB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4" name="Google Shape;284;p16"/>
          <p:cNvCxnSpPr/>
          <p:nvPr/>
        </p:nvCxnSpPr>
        <p:spPr>
          <a:xfrm rot="10800000" flipH="1">
            <a:off x="0" y="693050"/>
            <a:ext cx="60918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3477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242887" y="-177675"/>
            <a:ext cx="5686425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Deletion in Skip Lists</a:t>
            </a:r>
            <a:endParaRPr sz="2800" b="1" dirty="0"/>
          </a:p>
        </p:txBody>
      </p:sp>
      <p:sp>
        <p:nvSpPr>
          <p:cNvPr id="282" name="Google Shape;28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530525" y="766294"/>
            <a:ext cx="4814400" cy="207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Delete 87.</a:t>
            </a:r>
          </a:p>
          <a:p>
            <a:pPr marL="139700" lvl="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endParaRPr lang="en-GB"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9700" lvl="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endParaRPr lang="en-GB"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9700" lvl="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endParaRPr lang="en-GB"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4" name="Google Shape;284;p16"/>
          <p:cNvCxnSpPr/>
          <p:nvPr/>
        </p:nvCxnSpPr>
        <p:spPr>
          <a:xfrm rot="10800000" flipH="1">
            <a:off x="0" y="693050"/>
            <a:ext cx="60918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A7AF82D-0427-4038-AE3C-D06037559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5" y="1459781"/>
            <a:ext cx="4987862" cy="1261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F70B9C-2E3B-4EB5-9606-9989C6AF9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25" y="3026726"/>
            <a:ext cx="4988756" cy="12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7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242887" y="-177675"/>
            <a:ext cx="5686425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Algorithm for Deletion</a:t>
            </a:r>
            <a:endParaRPr sz="2800" b="1" dirty="0"/>
          </a:p>
        </p:txBody>
      </p:sp>
      <p:sp>
        <p:nvSpPr>
          <p:cNvPr id="282" name="Google Shape;28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530525" y="766294"/>
            <a:ext cx="48144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-GB" b="1" dirty="0">
                <a:solidFill>
                  <a:srgbClr val="3D3D4E"/>
                </a:solidFill>
                <a:latin typeface="Georgia"/>
              </a:rPr>
              <a:t>Delete(list, key)</a:t>
            </a:r>
          </a:p>
          <a:p>
            <a:pPr lvl="0">
              <a:buSzPts val="1400"/>
            </a:pPr>
            <a:endParaRPr lang="en-GB" b="1" dirty="0">
              <a:solidFill>
                <a:srgbClr val="3D3D4E"/>
              </a:solidFill>
              <a:latin typeface="Georgia"/>
            </a:endParaRPr>
          </a:p>
          <a:p>
            <a:pPr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Node* update[MaxLevel+1]</a:t>
            </a:r>
          </a:p>
          <a:p>
            <a:pPr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x = list -&gt; header</a:t>
            </a:r>
          </a:p>
          <a:p>
            <a:pPr>
              <a:buSzPts val="1400"/>
            </a:pPr>
            <a:r>
              <a:rPr lang="en-GB" b="1" dirty="0">
                <a:solidFill>
                  <a:srgbClr val="3D3D4E"/>
                </a:solidFill>
                <a:latin typeface="Georgia"/>
              </a:rPr>
              <a:t>for</a:t>
            </a:r>
            <a:r>
              <a:rPr lang="en-GB" dirty="0">
                <a:solidFill>
                  <a:srgbClr val="3D3D4E"/>
                </a:solidFill>
                <a:latin typeface="Georgia"/>
              </a:rPr>
              <a:t> i : list -&gt; level to 1 </a:t>
            </a:r>
            <a:r>
              <a:rPr lang="en-GB" b="1" dirty="0">
                <a:solidFill>
                  <a:srgbClr val="3D3D4E"/>
                </a:solidFill>
                <a:latin typeface="Georgia"/>
              </a:rPr>
              <a:t>do</a:t>
            </a:r>
          </a:p>
          <a:p>
            <a:pPr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    </a:t>
            </a:r>
            <a:r>
              <a:rPr lang="en-GB" b="1" dirty="0">
                <a:solidFill>
                  <a:srgbClr val="3D3D4E"/>
                </a:solidFill>
                <a:latin typeface="Georgia"/>
              </a:rPr>
              <a:t>while</a:t>
            </a:r>
            <a:r>
              <a:rPr lang="en-GB" dirty="0">
                <a:solidFill>
                  <a:srgbClr val="3D3D4E"/>
                </a:solidFill>
                <a:latin typeface="Georgia"/>
              </a:rPr>
              <a:t> x -&gt; forward[i] -&gt; key&lt;key</a:t>
            </a:r>
          </a:p>
          <a:p>
            <a:pPr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           x = x-&gt; forward[i]</a:t>
            </a:r>
          </a:p>
          <a:p>
            <a:pPr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    update[i] = x</a:t>
            </a:r>
          </a:p>
          <a:p>
            <a:pPr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x = x -&gt; forward[1]</a:t>
            </a:r>
          </a:p>
          <a:p>
            <a:pPr>
              <a:buSzPts val="1400"/>
            </a:pPr>
            <a:r>
              <a:rPr lang="en-GB" b="1" dirty="0">
                <a:solidFill>
                  <a:srgbClr val="3D3D4E"/>
                </a:solidFill>
                <a:latin typeface="Georgia"/>
              </a:rPr>
              <a:t>if</a:t>
            </a:r>
            <a:r>
              <a:rPr lang="en-GB" dirty="0">
                <a:solidFill>
                  <a:srgbClr val="3D3D4E"/>
                </a:solidFill>
                <a:latin typeface="Georgia"/>
              </a:rPr>
              <a:t> x -&gt; key = key </a:t>
            </a:r>
            <a:r>
              <a:rPr lang="en-GB" b="1" dirty="0">
                <a:solidFill>
                  <a:srgbClr val="3D3D4E"/>
                </a:solidFill>
                <a:latin typeface="Georgia"/>
              </a:rPr>
              <a:t>then</a:t>
            </a:r>
          </a:p>
          <a:p>
            <a:pPr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    </a:t>
            </a:r>
            <a:r>
              <a:rPr lang="en-GB" b="1" dirty="0">
                <a:solidFill>
                  <a:srgbClr val="3D3D4E"/>
                </a:solidFill>
                <a:latin typeface="Georgia"/>
              </a:rPr>
              <a:t>for</a:t>
            </a:r>
            <a:r>
              <a:rPr lang="en-GB" dirty="0">
                <a:solidFill>
                  <a:srgbClr val="3D3D4E"/>
                </a:solidFill>
                <a:latin typeface="Georgia"/>
              </a:rPr>
              <a:t> i = 1 to list -&gt; level </a:t>
            </a:r>
            <a:r>
              <a:rPr lang="en-GB" b="1" dirty="0">
                <a:solidFill>
                  <a:srgbClr val="3D3D4E"/>
                </a:solidFill>
                <a:latin typeface="Georgia"/>
              </a:rPr>
              <a:t>do</a:t>
            </a:r>
          </a:p>
          <a:p>
            <a:pPr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        </a:t>
            </a:r>
            <a:r>
              <a:rPr lang="en-GB" b="1" dirty="0">
                <a:solidFill>
                  <a:srgbClr val="3D3D4E"/>
                </a:solidFill>
                <a:latin typeface="Georgia"/>
              </a:rPr>
              <a:t>if</a:t>
            </a:r>
            <a:r>
              <a:rPr lang="en-GB" dirty="0">
                <a:solidFill>
                  <a:srgbClr val="3D3D4E"/>
                </a:solidFill>
                <a:latin typeface="Georgia"/>
              </a:rPr>
              <a:t> update[i] -&gt; forward[i] ≠ x </a:t>
            </a:r>
            <a:r>
              <a:rPr lang="en-GB" b="1" dirty="0">
                <a:solidFill>
                  <a:srgbClr val="3D3D4E"/>
                </a:solidFill>
                <a:latin typeface="Georgia"/>
              </a:rPr>
              <a:t>then</a:t>
            </a:r>
            <a:r>
              <a:rPr lang="en-GB" dirty="0">
                <a:solidFill>
                  <a:srgbClr val="3D3D4E"/>
                </a:solidFill>
                <a:latin typeface="Georgia"/>
              </a:rPr>
              <a:t> </a:t>
            </a:r>
          </a:p>
          <a:p>
            <a:pPr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               break</a:t>
            </a:r>
          </a:p>
          <a:p>
            <a:pPr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        update[i] -&gt; forward[i] = x -&gt; forward[i]</a:t>
            </a:r>
          </a:p>
          <a:p>
            <a:pPr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    free(x)</a:t>
            </a:r>
          </a:p>
          <a:p>
            <a:pPr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    </a:t>
            </a:r>
            <a:r>
              <a:rPr lang="en-GB" b="1" dirty="0">
                <a:solidFill>
                  <a:srgbClr val="3D3D4E"/>
                </a:solidFill>
                <a:latin typeface="Georgia"/>
              </a:rPr>
              <a:t>while</a:t>
            </a:r>
            <a:r>
              <a:rPr lang="en-GB" dirty="0">
                <a:solidFill>
                  <a:srgbClr val="3D3D4E"/>
                </a:solidFill>
                <a:latin typeface="Georgia"/>
              </a:rPr>
              <a:t> list -&gt; level &gt; 1 and list -&gt; header -&gt; forward[list -&gt; level] = NIL </a:t>
            </a:r>
            <a:r>
              <a:rPr lang="en-GB" b="1" dirty="0">
                <a:solidFill>
                  <a:srgbClr val="3D3D4E"/>
                </a:solidFill>
                <a:latin typeface="Georgia"/>
              </a:rPr>
              <a:t>do</a:t>
            </a:r>
          </a:p>
          <a:p>
            <a:pPr>
              <a:buSzPts val="1400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        list -&gt; level = list -&gt; level – 1</a:t>
            </a:r>
            <a:endParaRPr lang="en-GB" dirty="0">
              <a:solidFill>
                <a:srgbClr val="3D3D4E"/>
              </a:solidFill>
              <a:latin typeface="Georgia"/>
              <a:sym typeface="Georgia"/>
            </a:endParaRPr>
          </a:p>
        </p:txBody>
      </p:sp>
      <p:cxnSp>
        <p:nvCxnSpPr>
          <p:cNvPr id="284" name="Google Shape;284;p16"/>
          <p:cNvCxnSpPr/>
          <p:nvPr/>
        </p:nvCxnSpPr>
        <p:spPr>
          <a:xfrm rot="10800000" flipH="1">
            <a:off x="0" y="693050"/>
            <a:ext cx="60918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7160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457200" y="-177675"/>
            <a:ext cx="51387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b="1" dirty="0"/>
              <a:t>Skip List Analysis</a:t>
            </a:r>
            <a:endParaRPr b="1" dirty="0"/>
          </a:p>
        </p:txBody>
      </p:sp>
      <p:sp>
        <p:nvSpPr>
          <p:cNvPr id="282" name="Google Shape;28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292894" y="766294"/>
            <a:ext cx="5457825" cy="365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AutoNum type="arabicPeriod"/>
            </a:pPr>
            <a:endParaRPr lang="en-IN" sz="1650" dirty="0">
              <a:solidFill>
                <a:srgbClr val="3D3D4E"/>
              </a:solidFill>
              <a:latin typeface="Georgia"/>
            </a:endParaRPr>
          </a:p>
          <a:p>
            <a:pPr marL="457200" indent="-3175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 typeface="Arial"/>
              <a:buAutoNum type="arabicPeriod"/>
            </a:pPr>
            <a:r>
              <a:rPr lang="en-IN" sz="1650" dirty="0">
                <a:solidFill>
                  <a:srgbClr val="3D3D4E"/>
                </a:solidFill>
                <a:latin typeface="Georgia"/>
              </a:rPr>
              <a:t>The structure of skip list depends upon the randomness, therefore we analyse the expected structure .</a:t>
            </a:r>
          </a:p>
          <a:p>
            <a:pPr marL="457200" indent="-3175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 typeface="Arial"/>
              <a:buAutoNum type="arabicPeriod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We are going to analyse:</a:t>
            </a:r>
          </a:p>
          <a:p>
            <a:pPr marL="425450" indent="-28575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50" dirty="0">
                <a:solidFill>
                  <a:srgbClr val="3D3D4E"/>
                </a:solidFill>
                <a:latin typeface="Georgia"/>
              </a:rPr>
              <a:t>Expected size of skip list</a:t>
            </a:r>
          </a:p>
          <a:p>
            <a:pPr marL="425450" indent="-28575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50" dirty="0">
                <a:solidFill>
                  <a:srgbClr val="3D3D4E"/>
                </a:solidFill>
                <a:latin typeface="Georgia"/>
              </a:rPr>
              <a:t>Expected length of search path</a:t>
            </a:r>
          </a:p>
          <a:p>
            <a:endParaRPr lang="en-IN" sz="1800" dirty="0"/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4" name="Google Shape;284;p16"/>
          <p:cNvCxnSpPr/>
          <p:nvPr/>
        </p:nvCxnSpPr>
        <p:spPr>
          <a:xfrm rot="10800000" flipH="1">
            <a:off x="0" y="693050"/>
            <a:ext cx="60918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53513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457200" y="-177675"/>
            <a:ext cx="51387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b="1" dirty="0"/>
              <a:t>Expected size of skip list</a:t>
            </a:r>
            <a:endParaRPr b="1" dirty="0"/>
          </a:p>
        </p:txBody>
      </p:sp>
      <p:sp>
        <p:nvSpPr>
          <p:cNvPr id="282" name="Google Shape;28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292894" y="766294"/>
            <a:ext cx="5457825" cy="359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r>
              <a:rPr lang="en-IN" sz="1650" dirty="0">
                <a:solidFill>
                  <a:srgbClr val="3D3D4E"/>
                </a:solidFill>
                <a:latin typeface="Georgia"/>
              </a:rPr>
              <a:t>E</a:t>
            </a:r>
            <a:r>
              <a:rPr lang="en-IN" sz="1650" baseline="-25000" dirty="0">
                <a:solidFill>
                  <a:srgbClr val="3D3D4E"/>
                </a:solidFill>
                <a:latin typeface="Georgia"/>
              </a:rPr>
              <a:t>i</a:t>
            </a:r>
            <a:r>
              <a:rPr lang="en-IN" sz="1650" dirty="0">
                <a:solidFill>
                  <a:srgbClr val="3D3D4E"/>
                </a:solidFill>
                <a:latin typeface="Georgia"/>
              </a:rPr>
              <a:t>: expected number of element in ith level</a:t>
            </a:r>
          </a:p>
          <a:p>
            <a:pPr marL="1397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r>
              <a:rPr lang="en-IN" sz="1650" dirty="0">
                <a:solidFill>
                  <a:srgbClr val="3D3D4E"/>
                </a:solidFill>
                <a:latin typeface="Georgia"/>
              </a:rPr>
              <a:t>-    E</a:t>
            </a:r>
            <a:r>
              <a:rPr lang="en-IN" sz="1650" baseline="-25000" dirty="0">
                <a:solidFill>
                  <a:srgbClr val="3D3D4E"/>
                </a:solidFill>
                <a:latin typeface="Georgia"/>
              </a:rPr>
              <a:t>0</a:t>
            </a:r>
            <a:r>
              <a:rPr lang="en-IN" sz="1650" dirty="0">
                <a:solidFill>
                  <a:srgbClr val="3D3D4E"/>
                </a:solidFill>
                <a:latin typeface="Georgia"/>
              </a:rPr>
              <a:t> = n </a:t>
            </a:r>
          </a:p>
          <a:p>
            <a:pPr marL="425450" lvl="0" indent="-28575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Tx/>
              <a:buChar char="-"/>
            </a:pPr>
            <a:r>
              <a:rPr lang="en-IN" sz="1650" dirty="0">
                <a:solidFill>
                  <a:srgbClr val="3D3D4E"/>
                </a:solidFill>
                <a:latin typeface="Georgia"/>
              </a:rPr>
              <a:t>E</a:t>
            </a:r>
            <a:r>
              <a:rPr lang="en-IN" sz="1650" baseline="-25000" dirty="0">
                <a:solidFill>
                  <a:srgbClr val="3D3D4E"/>
                </a:solidFill>
                <a:latin typeface="Georgia"/>
              </a:rPr>
              <a:t>1</a:t>
            </a:r>
            <a:r>
              <a:rPr lang="en-IN" sz="1650" dirty="0">
                <a:solidFill>
                  <a:srgbClr val="3D3D4E"/>
                </a:solidFill>
                <a:latin typeface="Georgia"/>
              </a:rPr>
              <a:t> = n/2 </a:t>
            </a:r>
          </a:p>
          <a:p>
            <a:pPr marL="425450" lvl="0" indent="-28575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Tx/>
              <a:buChar char="-"/>
            </a:pPr>
            <a:r>
              <a:rPr lang="en-IN" sz="1650" dirty="0">
                <a:solidFill>
                  <a:srgbClr val="3D3D4E"/>
                </a:solidFill>
                <a:latin typeface="Georgia"/>
              </a:rPr>
              <a:t>... </a:t>
            </a:r>
          </a:p>
          <a:p>
            <a:pPr marL="425450" indent="-28575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Tx/>
              <a:buChar char="-"/>
            </a:pPr>
            <a:r>
              <a:rPr lang="en-IN" sz="1650" dirty="0" err="1">
                <a:solidFill>
                  <a:srgbClr val="3D3D4E"/>
                </a:solidFill>
                <a:latin typeface="Georgia"/>
              </a:rPr>
              <a:t>E</a:t>
            </a:r>
            <a:r>
              <a:rPr lang="en-IN" sz="1650" baseline="-25000" dirty="0" err="1">
                <a:solidFill>
                  <a:srgbClr val="3D3D4E"/>
                </a:solidFill>
                <a:latin typeface="Georgia"/>
              </a:rPr>
              <a:t>log</a:t>
            </a:r>
            <a:r>
              <a:rPr lang="en-IN" sz="1650" baseline="-25000" dirty="0">
                <a:solidFill>
                  <a:srgbClr val="3D3D4E"/>
                </a:solidFill>
                <a:latin typeface="Georgia"/>
              </a:rPr>
              <a:t>(n)</a:t>
            </a:r>
            <a:r>
              <a:rPr lang="en-IN" sz="1650" dirty="0">
                <a:solidFill>
                  <a:srgbClr val="3D3D4E"/>
                </a:solidFill>
                <a:latin typeface="Georgia"/>
              </a:rPr>
              <a:t> = n*(1/2</a:t>
            </a:r>
            <a:r>
              <a:rPr lang="en-IN" sz="1650" baseline="30000" dirty="0">
                <a:solidFill>
                  <a:srgbClr val="3D3D4E"/>
                </a:solidFill>
                <a:latin typeface="Georgia"/>
              </a:rPr>
              <a:t>log(n)</a:t>
            </a:r>
            <a:r>
              <a:rPr lang="en-IN" sz="1650" dirty="0">
                <a:solidFill>
                  <a:srgbClr val="3D3D4E"/>
                </a:solidFill>
                <a:latin typeface="Georgia"/>
              </a:rPr>
              <a:t>) = 1, here we can neglect the number of element above log(n) level as expected number of element above log(n) level is &lt;=1</a:t>
            </a:r>
          </a:p>
          <a:p>
            <a:pPr marL="1397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r>
              <a:rPr lang="en-IN" sz="1650" dirty="0">
                <a:solidFill>
                  <a:srgbClr val="3D3D4E"/>
                </a:solidFill>
                <a:latin typeface="Georgia"/>
              </a:rPr>
              <a:t>So, the size of skip list is O(n).</a:t>
            </a:r>
            <a:endParaRPr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4" name="Google Shape;284;p16"/>
          <p:cNvCxnSpPr/>
          <p:nvPr/>
        </p:nvCxnSpPr>
        <p:spPr>
          <a:xfrm rot="10800000" flipH="1">
            <a:off x="0" y="693050"/>
            <a:ext cx="60918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3375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457199" y="-177675"/>
            <a:ext cx="5293519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r>
              <a:rPr lang="en-IN" sz="2400" b="1" dirty="0"/>
              <a:t>Expected length of search path</a:t>
            </a:r>
          </a:p>
        </p:txBody>
      </p:sp>
      <p:sp>
        <p:nvSpPr>
          <p:cNvPr id="282" name="Google Shape;28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292894" y="766294"/>
            <a:ext cx="5457825" cy="399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AutoNum type="arabicPeriod"/>
            </a:pPr>
            <a:endParaRPr lang="en-IN" sz="1650" dirty="0">
              <a:solidFill>
                <a:srgbClr val="3D3D4E"/>
              </a:solidFill>
              <a:latin typeface="Georgia"/>
            </a:endParaRPr>
          </a:p>
          <a:p>
            <a:pPr marL="0" indent="0">
              <a:buNone/>
            </a:pPr>
            <a:r>
              <a:rPr lang="en-GB" sz="1650" b="1" dirty="0">
                <a:solidFill>
                  <a:srgbClr val="3D3D4E"/>
                </a:solidFill>
                <a:latin typeface="Georgia"/>
              </a:rPr>
              <a:t>Backwards Analysis: </a:t>
            </a:r>
          </a:p>
          <a:p>
            <a:pPr marL="0" indent="0">
              <a:buNone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Considering the reverse of the path we took to find k:</a:t>
            </a:r>
          </a:p>
          <a:p>
            <a:pPr marL="0" indent="0">
              <a:buNone/>
            </a:pPr>
            <a:endParaRPr lang="en-GB" sz="1650" dirty="0">
              <a:solidFill>
                <a:srgbClr val="3D3D4E"/>
              </a:solidFill>
              <a:latin typeface="Georgia"/>
            </a:endParaRPr>
          </a:p>
          <a:p>
            <a:pPr marL="0" indent="0">
              <a:buNone/>
            </a:pPr>
            <a:endParaRPr lang="en-GB" sz="1650" dirty="0">
              <a:solidFill>
                <a:srgbClr val="3D3D4E"/>
              </a:solidFill>
              <a:latin typeface="Georgia"/>
            </a:endParaRPr>
          </a:p>
          <a:p>
            <a:pPr marL="0" indent="0">
              <a:buNone/>
            </a:pPr>
            <a:endParaRPr lang="en-GB" sz="1650" dirty="0">
              <a:solidFill>
                <a:srgbClr val="3D3D4E"/>
              </a:solidFill>
              <a:latin typeface="Georgia"/>
            </a:endParaRPr>
          </a:p>
          <a:p>
            <a:pPr marL="0" indent="0">
              <a:buNone/>
            </a:pPr>
            <a:endParaRPr lang="en-GB" sz="1650" dirty="0">
              <a:solidFill>
                <a:srgbClr val="3D3D4E"/>
              </a:solidFill>
              <a:latin typeface="Georgia"/>
            </a:endParaRPr>
          </a:p>
          <a:p>
            <a:pPr marL="0" indent="0">
              <a:buNone/>
            </a:pPr>
            <a:endParaRPr lang="en-GB" sz="1650" dirty="0">
              <a:solidFill>
                <a:srgbClr val="3D3D4E"/>
              </a:solidFill>
              <a:latin typeface="Georgia"/>
            </a:endParaRPr>
          </a:p>
          <a:p>
            <a:pPr marL="0" indent="0">
              <a:buNone/>
            </a:pPr>
            <a:endParaRPr lang="en-GB" sz="1650" dirty="0">
              <a:solidFill>
                <a:srgbClr val="3D3D4E"/>
              </a:solidFill>
              <a:latin typeface="Georgia"/>
            </a:endParaRPr>
          </a:p>
          <a:p>
            <a:pPr marL="0" indent="0">
              <a:buNone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The probability that we can move up at a give step of the reverse walk: 0.5  </a:t>
            </a:r>
          </a:p>
          <a:p>
            <a:pPr marL="0" indent="0">
              <a:buNone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Steps to go up j levels = </a:t>
            </a:r>
          </a:p>
          <a:p>
            <a:pPr marL="0" indent="0">
              <a:buNone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	Make one step, then make either </a:t>
            </a:r>
          </a:p>
          <a:p>
            <a:pPr marL="0" indent="0">
              <a:buNone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	C(j-1) steps if this step went up [Prob = 0.5]</a:t>
            </a:r>
          </a:p>
          <a:p>
            <a:pPr marL="0" indent="0">
              <a:buNone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	C(j) steps if this step went left [Prob = 0.5] </a:t>
            </a:r>
            <a:endParaRPr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4" name="Google Shape;284;p16"/>
          <p:cNvCxnSpPr/>
          <p:nvPr/>
        </p:nvCxnSpPr>
        <p:spPr>
          <a:xfrm rot="10800000" flipH="1">
            <a:off x="0" y="693050"/>
            <a:ext cx="60918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892A29A-6482-408D-9EBF-07F8C060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7" y="1740791"/>
            <a:ext cx="4494598" cy="119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5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457199" y="-177675"/>
            <a:ext cx="5293519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r>
              <a:rPr lang="en-GB" sz="2400" b="1" dirty="0"/>
              <a:t>Continued..</a:t>
            </a:r>
            <a:endParaRPr lang="en-IN" sz="2400" b="1" dirty="0"/>
          </a:p>
        </p:txBody>
      </p:sp>
      <p:sp>
        <p:nvSpPr>
          <p:cNvPr id="282" name="Google Shape;28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292894" y="766294"/>
            <a:ext cx="5457825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AutoNum type="arabicPeriod"/>
            </a:pPr>
            <a:endParaRPr lang="en-IN" sz="1650" dirty="0">
              <a:solidFill>
                <a:srgbClr val="3D3D4E"/>
              </a:solidFill>
              <a:latin typeface="Georgia"/>
            </a:endParaRPr>
          </a:p>
          <a:p>
            <a:pPr marL="0" indent="0">
              <a:buNone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Expected # of steps to walk up j levels is:</a:t>
            </a:r>
          </a:p>
          <a:p>
            <a:pPr marL="0" indent="0">
              <a:buNone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	C(j) = 1 + 0.5C(j-1) + 0.5C(j) </a:t>
            </a:r>
          </a:p>
          <a:p>
            <a:pPr marL="0" indent="0">
              <a:buNone/>
            </a:pPr>
            <a:endParaRPr lang="en-GB" sz="1650" dirty="0">
              <a:solidFill>
                <a:srgbClr val="3D3D4E"/>
              </a:solidFill>
              <a:latin typeface="Georgia"/>
            </a:endParaRPr>
          </a:p>
          <a:p>
            <a:pPr marL="0" indent="0">
              <a:buNone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So: </a:t>
            </a:r>
          </a:p>
          <a:p>
            <a:pPr marL="0" indent="0">
              <a:buNone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	2C(j) = 2 + C(j-1) + C(j) </a:t>
            </a:r>
          </a:p>
          <a:p>
            <a:pPr marL="0" indent="0">
              <a:buNone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	C(j) = 2 + C(j-1) </a:t>
            </a:r>
          </a:p>
          <a:p>
            <a:pPr marL="0" indent="0">
              <a:buNone/>
            </a:pPr>
            <a:endParaRPr lang="en-GB" sz="1650" dirty="0">
              <a:solidFill>
                <a:srgbClr val="3D3D4E"/>
              </a:solidFill>
              <a:latin typeface="Georgia"/>
            </a:endParaRPr>
          </a:p>
          <a:p>
            <a:pPr marL="0" indent="0">
              <a:buNone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Expected number of steps at each level = 2</a:t>
            </a:r>
          </a:p>
          <a:p>
            <a:pPr marL="0" indent="0">
              <a:buNone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Expanding C(j) above gives us: C(j) = 2j </a:t>
            </a:r>
          </a:p>
          <a:p>
            <a:pPr marL="0" indent="0">
              <a:buNone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Since O(log n) levels, we have O(log n) steps, expected </a:t>
            </a:r>
            <a:endParaRPr lang="en-IN" sz="1650" dirty="0">
              <a:solidFill>
                <a:srgbClr val="3D3D4E"/>
              </a:solidFill>
              <a:latin typeface="Georgia"/>
            </a:endParaRPr>
          </a:p>
          <a:p>
            <a:pPr marL="0" indent="0">
              <a:buNone/>
            </a:pPr>
            <a:endParaRPr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4" name="Google Shape;284;p16"/>
          <p:cNvCxnSpPr/>
          <p:nvPr/>
        </p:nvCxnSpPr>
        <p:spPr>
          <a:xfrm rot="10800000" flipH="1">
            <a:off x="0" y="693050"/>
            <a:ext cx="60918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0828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/>
        </p:nvSpPr>
        <p:spPr>
          <a:xfrm>
            <a:off x="346450" y="373100"/>
            <a:ext cx="85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346450" y="337575"/>
            <a:ext cx="85104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87" name="Google Shape;3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050" y="1043699"/>
            <a:ext cx="4788175" cy="29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/>
          <p:nvPr/>
        </p:nvSpPr>
        <p:spPr>
          <a:xfrm>
            <a:off x="0" y="660301"/>
            <a:ext cx="4572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Miriam Libre"/>
                <a:cs typeface="Miriam Libre"/>
                <a:sym typeface="Merriweather Black"/>
              </a:rPr>
              <a:t>TEAM </a:t>
            </a:r>
            <a:r>
              <a:rPr lang="en-IN" sz="3000" b="1" dirty="0">
                <a:solidFill>
                  <a:schemeClr val="accent1"/>
                </a:solidFill>
                <a:latin typeface="Miriam Libre"/>
                <a:cs typeface="Miriam Libre"/>
                <a:sym typeface="Merriweather Black"/>
              </a:rPr>
              <a:t>MEMBERS</a:t>
            </a:r>
            <a:r>
              <a:rPr lang="en" sz="3000" b="1" dirty="0">
                <a:solidFill>
                  <a:schemeClr val="accent1"/>
                </a:solidFill>
                <a:latin typeface="Miriam Libre"/>
                <a:cs typeface="Miriam Libre"/>
                <a:sym typeface="Merriweather Black"/>
              </a:rPr>
              <a:t> </a:t>
            </a:r>
            <a:endParaRPr sz="3000" b="1" dirty="0">
              <a:solidFill>
                <a:schemeClr val="accent1"/>
              </a:solidFill>
              <a:latin typeface="Miriam Libre"/>
              <a:cs typeface="Miriam Libre"/>
              <a:sym typeface="Merriweather Black"/>
            </a:endParaRPr>
          </a:p>
        </p:txBody>
      </p:sp>
      <p:grpSp>
        <p:nvGrpSpPr>
          <p:cNvPr id="254" name="Google Shape;254;p14"/>
          <p:cNvGrpSpPr/>
          <p:nvPr/>
        </p:nvGrpSpPr>
        <p:grpSpPr>
          <a:xfrm rot="10800000">
            <a:off x="5311766" y="799390"/>
            <a:ext cx="3065184" cy="3011581"/>
            <a:chOff x="6545263" y="855663"/>
            <a:chExt cx="2347900" cy="2270150"/>
          </a:xfrm>
        </p:grpSpPr>
        <p:sp>
          <p:nvSpPr>
            <p:cNvPr id="255" name="Google Shape;255;p14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3ABA7683-2F7F-449A-B911-6F7FD09E64D9}"/>
              </a:ext>
            </a:extLst>
          </p:cNvPr>
          <p:cNvSpPr txBox="1">
            <a:spLocks/>
          </p:cNvSpPr>
          <p:nvPr/>
        </p:nvSpPr>
        <p:spPr>
          <a:xfrm>
            <a:off x="357188" y="1331691"/>
            <a:ext cx="4007643" cy="148685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50" dirty="0">
                <a:solidFill>
                  <a:srgbClr val="3D3D4E"/>
                </a:solidFill>
                <a:latin typeface="Georgia"/>
                <a:sym typeface="Barlow Light"/>
              </a:rPr>
              <a:t>  Aditya (2020CSB1065)</a:t>
            </a:r>
          </a:p>
          <a:p>
            <a:pPr algn="ctr">
              <a:lnSpc>
                <a:spcPct val="150000"/>
              </a:lnSpc>
            </a:pPr>
            <a:r>
              <a:rPr lang="en-US" sz="1650" dirty="0">
                <a:solidFill>
                  <a:srgbClr val="3D3D4E"/>
                </a:solidFill>
                <a:latin typeface="Georgia"/>
                <a:sym typeface="Barlow Light"/>
              </a:rPr>
              <a:t>  Aditya Bal Gupta (2020CSB1067)</a:t>
            </a:r>
          </a:p>
          <a:p>
            <a:pPr algn="ctr">
              <a:lnSpc>
                <a:spcPct val="150000"/>
              </a:lnSpc>
            </a:pPr>
            <a:r>
              <a:rPr lang="en-US" sz="1650" dirty="0">
                <a:solidFill>
                  <a:srgbClr val="3D3D4E"/>
                </a:solidFill>
                <a:latin typeface="Georgia"/>
                <a:sym typeface="Barlow Light"/>
              </a:rPr>
              <a:t>  Vaibhav (2020CSB1215)</a:t>
            </a:r>
            <a:endParaRPr lang="en-IN" sz="1650" dirty="0">
              <a:solidFill>
                <a:srgbClr val="3D3D4E"/>
              </a:solidFill>
              <a:latin typeface="Georgia"/>
              <a:sym typeface="Barlow Light"/>
            </a:endParaRPr>
          </a:p>
        </p:txBody>
      </p:sp>
      <p:sp>
        <p:nvSpPr>
          <p:cNvPr id="24" name="Google Shape;249;p14">
            <a:extLst>
              <a:ext uri="{FF2B5EF4-FFF2-40B4-BE49-F238E27FC236}">
                <a16:creationId xmlns:a16="http://schemas.microsoft.com/office/drawing/2014/main" id="{68ACD2A5-06D2-4E3F-B10A-C22020CB9CAB}"/>
              </a:ext>
            </a:extLst>
          </p:cNvPr>
          <p:cNvSpPr txBox="1"/>
          <p:nvPr/>
        </p:nvSpPr>
        <p:spPr>
          <a:xfrm>
            <a:off x="9520" y="3048708"/>
            <a:ext cx="4572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chemeClr val="accent1"/>
                </a:solidFill>
                <a:latin typeface="Miriam Libre"/>
                <a:cs typeface="Miriam Libre"/>
                <a:sym typeface="Merriweather Black"/>
              </a:rPr>
              <a:t>MENTOR</a:t>
            </a:r>
            <a:endParaRPr sz="3000" b="1" dirty="0">
              <a:solidFill>
                <a:schemeClr val="accent1"/>
              </a:solidFill>
              <a:latin typeface="Miriam Libre"/>
              <a:cs typeface="Miriam Libre"/>
              <a:sym typeface="Merriweather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63971-36FF-4B31-8807-29D947854BC1}"/>
              </a:ext>
            </a:extLst>
          </p:cNvPr>
          <p:cNvSpPr txBox="1"/>
          <p:nvPr/>
        </p:nvSpPr>
        <p:spPr>
          <a:xfrm>
            <a:off x="464344" y="3714856"/>
            <a:ext cx="359330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50" dirty="0">
                <a:solidFill>
                  <a:srgbClr val="3D3D4E"/>
                </a:solidFill>
                <a:latin typeface="Georgia"/>
              </a:rPr>
              <a:t>Kirandeep Kaur</a:t>
            </a:r>
            <a:endParaRPr lang="en-IN" sz="1650" dirty="0">
              <a:solidFill>
                <a:srgbClr val="3D3D4E"/>
              </a:solidFill>
              <a:latin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EFBF1B-ED4C-4447-A905-A588DC1030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3D46B-3A35-41C3-81A2-A9832D6F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786"/>
            <a:ext cx="5138700" cy="857400"/>
          </a:xfrm>
        </p:spPr>
        <p:txBody>
          <a:bodyPr/>
          <a:lstStyle/>
          <a:p>
            <a:r>
              <a:rPr lang="en-US" b="1" dirty="0"/>
              <a:t>Motivation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96652-2475-4EA4-AFD8-CCB2817F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881" y="1085837"/>
            <a:ext cx="5743575" cy="3180900"/>
          </a:xfrm>
        </p:spPr>
        <p:txBody>
          <a:bodyPr/>
          <a:lstStyle/>
          <a:p>
            <a:r>
              <a:rPr lang="en-US" sz="1650" dirty="0">
                <a:solidFill>
                  <a:srgbClr val="3D3D4E"/>
                </a:solidFill>
                <a:latin typeface="Georgia"/>
                <a:cs typeface="Arial"/>
                <a:sym typeface="Arial"/>
              </a:rPr>
              <a:t>Simple dynamic (efficient update - insert, delete) search data structure </a:t>
            </a:r>
          </a:p>
          <a:p>
            <a:r>
              <a:rPr lang="en-US" sz="1650" dirty="0">
                <a:solidFill>
                  <a:srgbClr val="3D3D4E"/>
                </a:solidFill>
                <a:latin typeface="Georgia"/>
                <a:cs typeface="Arial"/>
                <a:sym typeface="Arial"/>
              </a:rPr>
              <a:t>Available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50" dirty="0">
                <a:solidFill>
                  <a:srgbClr val="3D3D4E"/>
                </a:solidFill>
                <a:latin typeface="Georgia"/>
                <a:cs typeface="Arial"/>
                <a:sym typeface="Arial"/>
              </a:rPr>
              <a:t>Sorted array: search: O(log(n)) binary search and update O(n)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50" dirty="0">
                <a:solidFill>
                  <a:srgbClr val="3D3D4E"/>
                </a:solidFill>
                <a:latin typeface="Georgia"/>
                <a:cs typeface="Arial"/>
                <a:sym typeface="Arial"/>
              </a:rPr>
              <a:t>Sorted linked list: search: O(n) and update: O(1) after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50" dirty="0">
                <a:solidFill>
                  <a:srgbClr val="3D3D4E"/>
                </a:solidFill>
                <a:latin typeface="Georgia"/>
                <a:cs typeface="Arial"/>
                <a:sym typeface="Arial"/>
              </a:rPr>
              <a:t>Balanced binary search tree: We want something simple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9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>
            <a:spLocks noGrp="1"/>
          </p:cNvSpPr>
          <p:nvPr>
            <p:ph type="title"/>
          </p:nvPr>
        </p:nvSpPr>
        <p:spPr>
          <a:xfrm>
            <a:off x="378619" y="44425"/>
            <a:ext cx="5804106" cy="9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Can we do better?</a:t>
            </a:r>
            <a:endParaRPr b="1" dirty="0"/>
          </a:p>
        </p:txBody>
      </p:sp>
      <p:sp>
        <p:nvSpPr>
          <p:cNvPr id="273" name="Google Shape;27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1257300" y="1525150"/>
            <a:ext cx="302895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Skip List</a:t>
            </a:r>
            <a:endParaRPr lang="en-IN" sz="2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276" name="Google Shape;276;p15"/>
          <p:cNvCxnSpPr/>
          <p:nvPr/>
        </p:nvCxnSpPr>
        <p:spPr>
          <a:xfrm rot="10800000" flipH="1">
            <a:off x="239850" y="968250"/>
            <a:ext cx="51345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457200" y="-177675"/>
            <a:ext cx="51387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Skip List</a:t>
            </a:r>
            <a:r>
              <a:rPr lang="en" b="1" dirty="0"/>
              <a:t> </a:t>
            </a:r>
            <a:endParaRPr b="1" dirty="0"/>
          </a:p>
        </p:txBody>
      </p:sp>
      <p:sp>
        <p:nvSpPr>
          <p:cNvPr id="282" name="Google Shape;28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457200" y="766294"/>
            <a:ext cx="5212023" cy="43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AutoNum type="arabicPeriod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Skip Lists are linked lists with extra pointers that skip over intermediate nodes</a:t>
            </a:r>
            <a:r>
              <a:rPr lang="en" sz="1650" dirty="0">
                <a:solidFill>
                  <a:srgbClr val="3D3D4E"/>
                </a:solidFill>
                <a:latin typeface="Georgia"/>
                <a:sym typeface="Georgia"/>
              </a:rPr>
              <a:t>.</a:t>
            </a:r>
          </a:p>
          <a:p>
            <a:pPr marL="457200" indent="-3175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 typeface="Arial"/>
              <a:buAutoNum type="arabicPeriod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A skip list is a sequential data structure, in which insertion, deletion and search operations have an expected cost of O(log(n)) (and worst-case cost of O(n)), where n is the number of elements in the list.</a:t>
            </a:r>
          </a:p>
          <a:p>
            <a:pPr marL="457200" indent="-3175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 typeface="Arial"/>
              <a:buAutoNum type="arabicPeriod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 The expectation is taken over the random numbers generated inside the algorithms. </a:t>
            </a:r>
            <a:endParaRPr lang="en-US" sz="1650" dirty="0">
              <a:solidFill>
                <a:srgbClr val="3D3D4E"/>
              </a:solidFill>
              <a:latin typeface="Georgia"/>
            </a:endParaRPr>
          </a:p>
          <a:p>
            <a:pPr marL="457200" indent="-3175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 typeface="Arial"/>
              <a:buAutoNum type="arabicPeriod"/>
            </a:pPr>
            <a:endParaRPr lang="en-US" sz="300" dirty="0">
              <a:solidFill>
                <a:srgbClr val="3D3D4E"/>
              </a:solidFill>
              <a:latin typeface="Georgia"/>
            </a:endParaRPr>
          </a:p>
          <a:p>
            <a:pPr lvl="1"/>
            <a:endParaRPr lang="en-IN" sz="1800" dirty="0"/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4" name="Google Shape;284;p16"/>
          <p:cNvCxnSpPr/>
          <p:nvPr/>
        </p:nvCxnSpPr>
        <p:spPr>
          <a:xfrm rot="10800000" flipH="1">
            <a:off x="0" y="693050"/>
            <a:ext cx="60918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457200" y="-177675"/>
            <a:ext cx="51387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Perfect Skip Lists</a:t>
            </a:r>
            <a:endParaRPr b="1" dirty="0"/>
          </a:p>
        </p:txBody>
      </p:sp>
      <p:sp>
        <p:nvSpPr>
          <p:cNvPr id="282" name="Google Shape;28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490564" y="766294"/>
            <a:ext cx="4854361" cy="269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AutoNum type="arabicPeriod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Keys are in sorted order.</a:t>
            </a:r>
            <a:endParaRPr lang="en" sz="1650" dirty="0">
              <a:solidFill>
                <a:srgbClr val="3D3D4E"/>
              </a:solidFill>
              <a:latin typeface="Georgia"/>
              <a:sym typeface="Georgia"/>
            </a:endParaRPr>
          </a:p>
          <a:p>
            <a:pPr marL="457200" indent="-3175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 typeface="Arial"/>
              <a:buAutoNum type="arabicPeriod"/>
            </a:pPr>
            <a:r>
              <a:rPr lang="en-US" sz="1650" dirty="0">
                <a:solidFill>
                  <a:srgbClr val="3D3D4E"/>
                </a:solidFill>
                <a:latin typeface="Georgia"/>
              </a:rPr>
              <a:t>There are O(log(n)) levels.</a:t>
            </a:r>
          </a:p>
          <a:p>
            <a:pPr marL="457200" indent="-3175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 typeface="Arial"/>
              <a:buAutoNum type="arabicPeriod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Each higher level contains 1/2 the elements of the level below it.</a:t>
            </a:r>
            <a:endParaRPr lang="en-US" sz="1650" dirty="0">
              <a:solidFill>
                <a:srgbClr val="3D3D4E"/>
              </a:solidFill>
              <a:latin typeface="Georgia"/>
            </a:endParaRPr>
          </a:p>
          <a:p>
            <a:pPr lvl="1"/>
            <a:endParaRPr lang="en-IN" sz="1650" dirty="0">
              <a:solidFill>
                <a:srgbClr val="3D3D4E"/>
              </a:solidFill>
              <a:latin typeface="Georg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4" name="Google Shape;284;p16"/>
          <p:cNvCxnSpPr/>
          <p:nvPr/>
        </p:nvCxnSpPr>
        <p:spPr>
          <a:xfrm rot="10800000" flipH="1">
            <a:off x="0" y="693050"/>
            <a:ext cx="60918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DC53617-D4EB-49ED-ADDE-CD1F59284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39" y="2761626"/>
            <a:ext cx="4854361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1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242887" y="-177675"/>
            <a:ext cx="5686425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Searching in Perfect Skip Lists</a:t>
            </a:r>
            <a:endParaRPr sz="2800" b="1" dirty="0"/>
          </a:p>
        </p:txBody>
      </p:sp>
      <p:sp>
        <p:nvSpPr>
          <p:cNvPr id="282" name="Google Shape;28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530525" y="766294"/>
            <a:ext cx="4814400" cy="380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Finding 71.</a:t>
            </a:r>
          </a:p>
          <a:p>
            <a:pPr marL="139700" lvl="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endParaRPr lang="en-GB"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9700" lvl="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endParaRPr lang="en-GB"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9700" lvl="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</a:pPr>
            <a:endParaRPr lang="en-GB"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9700" lvl="0">
              <a:spcBef>
                <a:spcPts val="1400"/>
              </a:spcBef>
              <a:buClr>
                <a:srgbClr val="40424E"/>
              </a:buClr>
              <a:buSzPts val="1400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When search for k: </a:t>
            </a:r>
          </a:p>
          <a:p>
            <a:pPr marL="139700" lvl="2">
              <a:spcBef>
                <a:spcPts val="1400"/>
              </a:spcBef>
              <a:buClr>
                <a:srgbClr val="40424E"/>
              </a:buClr>
              <a:buSzPts val="1400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        If k = key, done! </a:t>
            </a:r>
          </a:p>
          <a:p>
            <a:pPr marL="139700" lvl="2">
              <a:spcBef>
                <a:spcPts val="1400"/>
              </a:spcBef>
              <a:buClr>
                <a:srgbClr val="40424E"/>
              </a:buClr>
              <a:buSzPts val="1400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        If k &lt; next key, go down a level </a:t>
            </a:r>
          </a:p>
          <a:p>
            <a:pPr marL="139700" lvl="2">
              <a:spcBef>
                <a:spcPts val="1400"/>
              </a:spcBef>
              <a:buClr>
                <a:srgbClr val="40424E"/>
              </a:buClr>
              <a:buSzPts val="1400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        If k ≥ next key, go right</a:t>
            </a:r>
            <a:endParaRPr sz="1650" dirty="0">
              <a:solidFill>
                <a:srgbClr val="3D3D4E"/>
              </a:solidFill>
              <a:latin typeface="Georgia"/>
              <a:sym typeface="Georgia"/>
            </a:endParaRPr>
          </a:p>
        </p:txBody>
      </p:sp>
      <p:cxnSp>
        <p:nvCxnSpPr>
          <p:cNvPr id="284" name="Google Shape;284;p16"/>
          <p:cNvCxnSpPr/>
          <p:nvPr/>
        </p:nvCxnSpPr>
        <p:spPr>
          <a:xfrm rot="10800000" flipH="1">
            <a:off x="0" y="693050"/>
            <a:ext cx="60918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8DFC9E-C20F-41CC-98F6-4620DA8C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85" y="1472310"/>
            <a:ext cx="4659834" cy="132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242887" y="-177675"/>
            <a:ext cx="5686425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Shortcomings</a:t>
            </a:r>
            <a:endParaRPr sz="2800" b="1" dirty="0"/>
          </a:p>
        </p:txBody>
      </p:sp>
      <p:sp>
        <p:nvSpPr>
          <p:cNvPr id="282" name="Google Shape;28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284" name="Google Shape;284;p16"/>
          <p:cNvCxnSpPr/>
          <p:nvPr/>
        </p:nvCxnSpPr>
        <p:spPr>
          <a:xfrm rot="10800000" flipH="1">
            <a:off x="0" y="693050"/>
            <a:ext cx="60918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83;p16">
            <a:extLst>
              <a:ext uri="{FF2B5EF4-FFF2-40B4-BE49-F238E27FC236}">
                <a16:creationId xmlns:a16="http://schemas.microsoft.com/office/drawing/2014/main" id="{5ABB5290-7B08-42AC-94CB-2256ACD52C43}"/>
              </a:ext>
            </a:extLst>
          </p:cNvPr>
          <p:cNvSpPr txBox="1"/>
          <p:nvPr/>
        </p:nvSpPr>
        <p:spPr>
          <a:xfrm>
            <a:off x="435769" y="1137772"/>
            <a:ext cx="4909156" cy="247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AutoNum type="arabicPeriod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Insert &amp; delete might need to rearrange the entire list</a:t>
            </a:r>
            <a:r>
              <a:rPr lang="en-US" sz="1650" dirty="0">
                <a:solidFill>
                  <a:srgbClr val="3D3D4E"/>
                </a:solidFill>
                <a:latin typeface="Georgia"/>
              </a:rPr>
              <a:t>.</a:t>
            </a:r>
          </a:p>
          <a:p>
            <a:pPr marL="457200" indent="-3175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 typeface="Arial"/>
              <a:buAutoNum type="arabicPeriod"/>
            </a:pPr>
            <a:r>
              <a:rPr lang="en-GB" sz="1650" dirty="0">
                <a:solidFill>
                  <a:srgbClr val="3D3D4E"/>
                </a:solidFill>
                <a:latin typeface="Georgia"/>
              </a:rPr>
              <a:t>Like Perfect Binary Search Trees, Perfect Skip Lists are too structured to support efficient updates.</a:t>
            </a:r>
            <a:endParaRPr lang="en-IN" sz="1650" dirty="0">
              <a:solidFill>
                <a:srgbClr val="3D3D4E"/>
              </a:solidFill>
              <a:latin typeface="Georg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30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457200" y="-177675"/>
            <a:ext cx="51387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Solution</a:t>
            </a:r>
            <a:r>
              <a:rPr lang="en" b="1" dirty="0"/>
              <a:t> </a:t>
            </a:r>
            <a:endParaRPr b="1" dirty="0"/>
          </a:p>
        </p:txBody>
      </p:sp>
      <p:sp>
        <p:nvSpPr>
          <p:cNvPr id="282" name="Google Shape;28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335756" y="944894"/>
            <a:ext cx="5333467" cy="310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We relax the requirement that each level have exactly half the items of the previous level</a:t>
            </a:r>
            <a:r>
              <a:rPr lang="en-US" dirty="0">
                <a:solidFill>
                  <a:srgbClr val="3D3D4E"/>
                </a:solidFill>
                <a:latin typeface="Georgia"/>
              </a:rPr>
              <a:t>.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Instead, we expect 1/2 the items to be carried up to the next level.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rgbClr val="3D3D4E"/>
                </a:solidFill>
                <a:latin typeface="Georgia"/>
              </a:rPr>
              <a:t>Each node is promoted to the next higher level with probability ½.</a:t>
            </a:r>
            <a:endParaRPr lang="en-US" dirty="0">
              <a:solidFill>
                <a:srgbClr val="3D3D4E"/>
              </a:solidFill>
              <a:latin typeface="Georgia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3D3D4E"/>
                </a:solidFill>
                <a:latin typeface="Georgia"/>
              </a:rPr>
              <a:t>The height of each node can be decided by flipping of coin</a:t>
            </a:r>
            <a:r>
              <a:rPr lang="en-IN" dirty="0">
                <a:solidFill>
                  <a:srgbClr val="3D3D4E"/>
                </a:solidFill>
                <a:latin typeface="Georgia"/>
              </a:rPr>
              <a:t>:</a:t>
            </a:r>
          </a:p>
          <a:p>
            <a:r>
              <a:rPr lang="en-IN" dirty="0">
                <a:solidFill>
                  <a:srgbClr val="3D3D4E"/>
                </a:solidFill>
                <a:latin typeface="Georgia"/>
              </a:rPr>
              <a:t>        If head- increase the height of node by 1</a:t>
            </a:r>
          </a:p>
          <a:p>
            <a:r>
              <a:rPr lang="en-IN" dirty="0">
                <a:solidFill>
                  <a:srgbClr val="3D3D4E"/>
                </a:solidFill>
                <a:latin typeface="Georgia"/>
              </a:rPr>
              <a:t>        If tail- stop flipping the coin move to next node.</a:t>
            </a:r>
            <a:endParaRPr lang="en-US" dirty="0"/>
          </a:p>
          <a:p>
            <a:pPr marL="457200" indent="-317500">
              <a:lnSpc>
                <a:spcPct val="115000"/>
              </a:lnSpc>
              <a:spcBef>
                <a:spcPts val="1400"/>
              </a:spcBef>
              <a:buClr>
                <a:srgbClr val="40424E"/>
              </a:buClr>
              <a:buSzPts val="1400"/>
              <a:buFont typeface="Arial"/>
              <a:buAutoNum type="arabicPeriod"/>
            </a:pPr>
            <a:endParaRPr lang="en-US" sz="300" dirty="0">
              <a:solidFill>
                <a:srgbClr val="3D3D4E"/>
              </a:solidFill>
              <a:latin typeface="Georgia"/>
            </a:endParaRPr>
          </a:p>
          <a:p>
            <a:pPr lvl="1"/>
            <a:endParaRPr lang="en-IN" sz="1800" dirty="0"/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50" dirty="0">
              <a:solidFill>
                <a:srgbClr val="3D3D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4" name="Google Shape;284;p16"/>
          <p:cNvCxnSpPr/>
          <p:nvPr/>
        </p:nvCxnSpPr>
        <p:spPr>
          <a:xfrm rot="10800000" flipH="1">
            <a:off x="0" y="693050"/>
            <a:ext cx="6091800" cy="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18C0E62-987C-4935-BA41-A462CE42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2" y="3361601"/>
            <a:ext cx="4736306" cy="12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38577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1091</Words>
  <Application>Microsoft Office PowerPoint</Application>
  <PresentationFormat>On-screen Show (16:9)</PresentationFormat>
  <Paragraphs>150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Miriam Libre</vt:lpstr>
      <vt:lpstr>Barlow</vt:lpstr>
      <vt:lpstr>Comfortaa</vt:lpstr>
      <vt:lpstr>Merriweather Black</vt:lpstr>
      <vt:lpstr>Work Sans</vt:lpstr>
      <vt:lpstr>Georgia</vt:lpstr>
      <vt:lpstr>Barlow Light</vt:lpstr>
      <vt:lpstr>Arial</vt:lpstr>
      <vt:lpstr>Calibri</vt:lpstr>
      <vt:lpstr>Roderigo template</vt:lpstr>
      <vt:lpstr>ANALYSIS AND IMPLEMENTATION OF SKIP LISTS  C </vt:lpstr>
      <vt:lpstr>PowerPoint Presentation</vt:lpstr>
      <vt:lpstr>Motivation</vt:lpstr>
      <vt:lpstr>Can we do better?</vt:lpstr>
      <vt:lpstr>Skip List </vt:lpstr>
      <vt:lpstr>Perfect Skip Lists</vt:lpstr>
      <vt:lpstr>Searching in Perfect Skip Lists</vt:lpstr>
      <vt:lpstr>Shortcomings</vt:lpstr>
      <vt:lpstr>Solution </vt:lpstr>
      <vt:lpstr>No “bad” sequences</vt:lpstr>
      <vt:lpstr>Insertion in Skip Lists</vt:lpstr>
      <vt:lpstr>Algorithm for Insertion</vt:lpstr>
      <vt:lpstr>Deletion in Skip Lists</vt:lpstr>
      <vt:lpstr>Algorithm for Deletion</vt:lpstr>
      <vt:lpstr>Skip List Analysis</vt:lpstr>
      <vt:lpstr>Expected size of skip list</vt:lpstr>
      <vt:lpstr>Expected length of search path</vt:lpstr>
      <vt:lpstr>Continued..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IMPLEMENTATION OF SKIP LISTS  C</dc:title>
  <dc:creator>Aditya Gupta</dc:creator>
  <cp:lastModifiedBy>ADITYA BAL GUPTA</cp:lastModifiedBy>
  <cp:revision>29</cp:revision>
  <dcterms:modified xsi:type="dcterms:W3CDTF">2021-11-25T12:39:22Z</dcterms:modified>
</cp:coreProperties>
</file>