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Franklin Gothic Medium" panose="020B0603020102020204" pitchFamily="34" charset="0"/>
      <p:regular r:id="rId12"/>
      <p:italic r:id="rId13"/>
    </p:embeddedFont>
    <p:embeddedFont>
      <p:font typeface="Libre Franklin"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latin typeface="Franklin Gothic" panose="020B0604020202020204" charset="0"/>
              </a:rPr>
              <a:t>Basic Details of the Team and Problem Statement</a:t>
            </a:r>
            <a:endParaRPr dirty="0">
              <a:latin typeface="Franklin Gothic" panose="020B0604020202020204" charset="0"/>
            </a:endParaRPr>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indent="0"/>
            <a:r>
              <a:rPr lang="en-US" sz="1600" dirty="0">
                <a:solidFill>
                  <a:schemeClr val="tx2"/>
                </a:solidFill>
                <a:latin typeface="Franklin Gothic Medium" panose="020B0603020102020204" pitchFamily="34" charset="0"/>
                <a:sym typeface="Franklin Gothic"/>
              </a:rPr>
              <a:t>Ministry/Organization Name/Student Innovation: </a:t>
            </a:r>
            <a:r>
              <a:rPr lang="en-GB" sz="1600" dirty="0">
                <a:solidFill>
                  <a:schemeClr val="tx2"/>
                </a:solidFill>
                <a:latin typeface="Franklin Gothic Medium" panose="020B0603020102020204" pitchFamily="34" charset="0"/>
              </a:rPr>
              <a:t>Dairy Division Of Department Of Animal Husbandry And Dairying, Ministry Of Fisheries, Animal Husbandry And Dairying</a:t>
            </a:r>
            <a:r>
              <a:rPr lang="en-US" sz="1600" dirty="0">
                <a:solidFill>
                  <a:schemeClr val="tx2"/>
                </a:solidFill>
                <a:latin typeface="Franklin Gothic Medium" panose="020B0603020102020204" pitchFamily="34" charset="0"/>
                <a:sym typeface="Franklin Gothic"/>
              </a:rPr>
              <a:t> </a:t>
            </a:r>
            <a:endParaRPr sz="1600" dirty="0">
              <a:solidFill>
                <a:schemeClr val="tx2"/>
              </a:solidFill>
              <a:latin typeface="Franklin Gothic Medium" panose="020B0603020102020204" pitchFamily="34" charset="0"/>
              <a:sym typeface="Franklin Gothic"/>
            </a:endParaRPr>
          </a:p>
          <a:p>
            <a:pPr marL="0" indent="0"/>
            <a:r>
              <a:rPr lang="en-US" sz="1600" dirty="0">
                <a:solidFill>
                  <a:schemeClr val="tx2"/>
                </a:solidFill>
                <a:latin typeface="Franklin Gothic Medium" panose="020B0603020102020204" pitchFamily="34" charset="0"/>
                <a:sym typeface="Franklin Gothic"/>
              </a:rPr>
              <a:t>PS Code: </a:t>
            </a:r>
            <a:r>
              <a:rPr lang="en-IN" sz="1600" dirty="0">
                <a:solidFill>
                  <a:schemeClr val="tx2"/>
                </a:solidFill>
                <a:latin typeface="Franklin Gothic Medium" panose="020B0603020102020204" pitchFamily="34" charset="0"/>
              </a:rPr>
              <a:t>DV1080</a:t>
            </a:r>
            <a:endParaRPr sz="1600" dirty="0">
              <a:solidFill>
                <a:schemeClr val="tx2"/>
              </a:solidFill>
              <a:latin typeface="Franklin Gothic Medium" panose="020B0603020102020204" pitchFamily="34" charset="0"/>
            </a:endParaRPr>
          </a:p>
          <a:p>
            <a:pPr marL="0" indent="0"/>
            <a:r>
              <a:rPr lang="en-US" sz="1600" dirty="0">
                <a:solidFill>
                  <a:schemeClr val="tx2"/>
                </a:solidFill>
                <a:latin typeface="Franklin Gothic Medium" panose="020B0603020102020204" pitchFamily="34" charset="0"/>
                <a:sym typeface="Franklin Gothic"/>
              </a:rPr>
              <a:t>   </a:t>
            </a:r>
            <a:br>
              <a:rPr lang="en-US" sz="1600" dirty="0">
                <a:solidFill>
                  <a:schemeClr val="tx2"/>
                </a:solidFill>
                <a:latin typeface="Franklin Gothic Medium" panose="020B0603020102020204" pitchFamily="34" charset="0"/>
                <a:sym typeface="Franklin Gothic"/>
              </a:rPr>
            </a:br>
            <a:r>
              <a:rPr lang="en-US" sz="1600" dirty="0">
                <a:solidFill>
                  <a:schemeClr val="tx2"/>
                </a:solidFill>
                <a:latin typeface="Franklin Gothic Medium" panose="020B0603020102020204" pitchFamily="34" charset="0"/>
                <a:sym typeface="Franklin Gothic"/>
              </a:rPr>
              <a:t>Problem Statement Title: </a:t>
            </a:r>
            <a:r>
              <a:rPr lang="en-GB" sz="1600" dirty="0">
                <a:solidFill>
                  <a:schemeClr val="tx2"/>
                </a:solidFill>
                <a:latin typeface="Franklin Gothic Medium" panose="020B0603020102020204" pitchFamily="34" charset="0"/>
              </a:rPr>
              <a:t>Online registration and processing of dairy farmers producing milk and other livestock products</a:t>
            </a:r>
            <a:endParaRPr sz="1600" dirty="0">
              <a:solidFill>
                <a:schemeClr val="tx2"/>
              </a:solidFill>
              <a:latin typeface="Franklin Gothic Medium" panose="020B0603020102020204" pitchFamily="34" charset="0"/>
            </a:endParaRPr>
          </a:p>
          <a:p>
            <a:pPr marL="0" indent="0"/>
            <a:br>
              <a:rPr lang="en-US" sz="1600" dirty="0">
                <a:solidFill>
                  <a:schemeClr val="tx2"/>
                </a:solidFill>
                <a:latin typeface="Franklin Gothic Medium" panose="020B0603020102020204" pitchFamily="34" charset="0"/>
                <a:sym typeface="Franklin Gothic"/>
              </a:rPr>
            </a:br>
            <a:r>
              <a:rPr lang="en-US" sz="1600" dirty="0">
                <a:solidFill>
                  <a:schemeClr val="tx2"/>
                </a:solidFill>
                <a:latin typeface="Franklin Gothic Medium" panose="020B0603020102020204" pitchFamily="34" charset="0"/>
                <a:sym typeface="Franklin Gothic"/>
              </a:rPr>
              <a:t>Team Name: Treenity</a:t>
            </a:r>
            <a:endParaRPr sz="1600" dirty="0">
              <a:solidFill>
                <a:schemeClr val="tx2"/>
              </a:solidFill>
              <a:latin typeface="Franklin Gothic Medium" panose="020B0603020102020204" pitchFamily="34" charset="0"/>
            </a:endParaRPr>
          </a:p>
          <a:p>
            <a:pPr marL="0" indent="0"/>
            <a:br>
              <a:rPr lang="en-US" sz="1600" dirty="0">
                <a:solidFill>
                  <a:schemeClr val="tx2"/>
                </a:solidFill>
                <a:latin typeface="Franklin Gothic Medium" panose="020B0603020102020204" pitchFamily="34" charset="0"/>
                <a:sym typeface="Franklin Gothic"/>
              </a:rPr>
            </a:br>
            <a:r>
              <a:rPr lang="en-US" sz="1600" dirty="0">
                <a:solidFill>
                  <a:schemeClr val="tx2"/>
                </a:solidFill>
                <a:latin typeface="Franklin Gothic Medium" panose="020B0603020102020204" pitchFamily="34" charset="0"/>
                <a:sym typeface="Franklin Gothic"/>
              </a:rPr>
              <a:t>Team Leader Name: Mohit Vyas</a:t>
            </a:r>
            <a:endParaRPr sz="1600" dirty="0">
              <a:solidFill>
                <a:schemeClr val="tx2"/>
              </a:solidFill>
              <a:latin typeface="Franklin Gothic Medium" panose="020B0603020102020204" pitchFamily="34" charset="0"/>
            </a:endParaRPr>
          </a:p>
          <a:p>
            <a:pPr marL="0" indent="0"/>
            <a:br>
              <a:rPr lang="en-US" sz="1600" dirty="0">
                <a:solidFill>
                  <a:schemeClr val="tx2"/>
                </a:solidFill>
                <a:latin typeface="Franklin Gothic Medium" panose="020B0603020102020204" pitchFamily="34" charset="0"/>
                <a:sym typeface="Franklin Gothic"/>
              </a:rPr>
            </a:br>
            <a:r>
              <a:rPr lang="en-US" sz="1600" dirty="0">
                <a:solidFill>
                  <a:schemeClr val="tx2"/>
                </a:solidFill>
                <a:latin typeface="Franklin Gothic Medium" panose="020B0603020102020204" pitchFamily="34" charset="0"/>
                <a:sym typeface="Franklin Gothic"/>
              </a:rPr>
              <a:t>Institute Code (AISHE):  U-0378</a:t>
            </a:r>
            <a:endParaRPr sz="1600" dirty="0">
              <a:solidFill>
                <a:schemeClr val="tx2"/>
              </a:solidFill>
              <a:latin typeface="Franklin Gothic Medium" panose="020B0603020102020204" pitchFamily="34" charset="0"/>
            </a:endParaRPr>
          </a:p>
          <a:p>
            <a:pPr marL="0" indent="0"/>
            <a:br>
              <a:rPr lang="en-US" sz="1600" dirty="0">
                <a:solidFill>
                  <a:schemeClr val="tx2"/>
                </a:solidFill>
                <a:latin typeface="Franklin Gothic Medium" panose="020B0603020102020204" pitchFamily="34" charset="0"/>
                <a:sym typeface="Franklin Gothic"/>
              </a:rPr>
            </a:br>
            <a:r>
              <a:rPr lang="en-US" sz="1600" dirty="0">
                <a:solidFill>
                  <a:schemeClr val="tx2"/>
                </a:solidFill>
                <a:latin typeface="Franklin Gothic Medium" panose="020B0603020102020204" pitchFamily="34" charset="0"/>
                <a:sym typeface="Franklin Gothic"/>
              </a:rPr>
              <a:t>Institute Name: Indian Institute of Technology, Ropar</a:t>
            </a:r>
            <a:endParaRPr sz="1600" dirty="0">
              <a:solidFill>
                <a:schemeClr val="tx2"/>
              </a:solidFill>
              <a:latin typeface="Franklin Gothic Medium" panose="020B0603020102020204" pitchFamily="34" charset="0"/>
            </a:endParaRPr>
          </a:p>
          <a:p>
            <a:pPr marL="0" lvl="0" indent="0" algn="l" rtl="0">
              <a:lnSpc>
                <a:spcPct val="90000"/>
              </a:lnSpc>
              <a:spcBef>
                <a:spcPts val="1000"/>
              </a:spcBef>
              <a:spcAft>
                <a:spcPts val="0"/>
              </a:spcAft>
              <a:buClr>
                <a:schemeClr val="lt2"/>
              </a:buClr>
              <a:buSzPts val="1800"/>
              <a:buNone/>
            </a:pPr>
            <a:endParaRPr sz="1600" dirty="0">
              <a:solidFill>
                <a:schemeClr val="tx2"/>
              </a:solidFill>
              <a:latin typeface="Franklin Gothic Medium" panose="020B0603020102020204" pitchFamily="34" charset="0"/>
              <a:ea typeface="Franklin Gothic"/>
              <a:cs typeface="Franklin Gothic"/>
              <a:sym typeface="Franklin Gothic"/>
            </a:endParaRPr>
          </a:p>
          <a:p>
            <a:pPr marL="0" lvl="0" indent="0"/>
            <a:r>
              <a:rPr lang="en-US" sz="1600" dirty="0">
                <a:solidFill>
                  <a:schemeClr val="tx2"/>
                </a:solidFill>
                <a:latin typeface="Franklin Gothic Medium" panose="020B0603020102020204" pitchFamily="34" charset="0"/>
                <a:ea typeface="Franklin Gothic"/>
                <a:cs typeface="Franklin Gothic"/>
                <a:sym typeface="Franklin Gothic"/>
              </a:rPr>
              <a:t>Theme Name: </a:t>
            </a:r>
            <a:r>
              <a:rPr lang="en-IN" sz="1600" dirty="0">
                <a:solidFill>
                  <a:schemeClr val="tx2"/>
                </a:solidFill>
                <a:latin typeface="Franklin Gothic Medium" panose="020B0603020102020204" pitchFamily="34" charset="0"/>
              </a:rPr>
              <a:t>Agriculture, FoodTech &amp; Rural Development</a:t>
            </a:r>
            <a:endParaRPr sz="1600" dirty="0">
              <a:solidFill>
                <a:schemeClr val="tx2"/>
              </a:solidFill>
              <a:latin typeface="Franklin Gothic Medium" panose="020B0603020102020204" pitchFamily="34" charset="0"/>
            </a:endParaRPr>
          </a:p>
        </p:txBody>
      </p:sp>
      <p:pic>
        <p:nvPicPr>
          <p:cNvPr id="212" name="Google Shape;212;p1"/>
          <p:cNvPicPr preferRelativeResize="0"/>
          <p:nvPr/>
        </p:nvPicPr>
        <p:blipFill rotWithShape="1">
          <a:blip r:embed="rId3">
            <a:alphaModFix/>
          </a:blip>
          <a:srcRect/>
          <a:stretch/>
        </p:blipFill>
        <p:spPr>
          <a:xfrm>
            <a:off x="1036320" y="252207"/>
            <a:ext cx="3431177"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544145" y="608476"/>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382192" y="1458410"/>
            <a:ext cx="7574031" cy="5201625"/>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lt2"/>
                </a:solidFill>
                <a:latin typeface="Franklin Gothic Medium" panose="020B0603020102020204" pitchFamily="34" charset="0"/>
                <a:ea typeface="Franklin Gothic"/>
                <a:cs typeface="Franklin Gothic"/>
                <a:sym typeface="Franklin Gothic"/>
              </a:rPr>
              <a:t>     Our idea/Solution/Prototype:</a:t>
            </a:r>
          </a:p>
          <a:p>
            <a:pPr marL="0" lvl="0" indent="0" algn="l" rtl="0">
              <a:lnSpc>
                <a:spcPct val="100000"/>
              </a:lnSpc>
              <a:spcBef>
                <a:spcPts val="0"/>
              </a:spcBef>
              <a:spcAft>
                <a:spcPts val="0"/>
              </a:spcAft>
              <a:buClr>
                <a:schemeClr val="lt2"/>
              </a:buClr>
              <a:buSzPts val="1800"/>
              <a:buNone/>
            </a:pPr>
            <a:endParaRPr lang="en-US" sz="1800" dirty="0">
              <a:solidFill>
                <a:schemeClr val="lt2"/>
              </a:solidFill>
              <a:latin typeface="Franklin Gothic Medium" panose="020B0603020102020204" pitchFamily="34" charset="0"/>
              <a:ea typeface="Franklin Gothic"/>
              <a:cs typeface="Franklin Gothic"/>
              <a:sym typeface="Franklin Gothic"/>
            </a:endParaRPr>
          </a:p>
          <a:p>
            <a:pPr marL="285750" indent="-285750">
              <a:spcBef>
                <a:spcPts val="0"/>
              </a:spcBef>
              <a:buClr>
                <a:schemeClr val="lt2"/>
              </a:buClr>
              <a:buSzPts val="1800"/>
              <a:buFont typeface="Arial" panose="020B0604020202020204" pitchFamily="34" charset="0"/>
              <a:buChar char="•"/>
            </a:pPr>
            <a:r>
              <a:rPr lang="en-GB" sz="1500" dirty="0">
                <a:solidFill>
                  <a:schemeClr val="tx2"/>
                </a:solidFill>
                <a:latin typeface="Franklin Gothic Medium" panose="020B0603020102020204" pitchFamily="34" charset="0"/>
              </a:rPr>
              <a:t>We will develop an app that will provide a one stop solution where  farmers can sell their dairy and poultry products easily. Such an app will help them provide market linkage.</a:t>
            </a:r>
            <a:endParaRPr lang="en-US" sz="1500" dirty="0">
              <a:solidFill>
                <a:schemeClr val="tx2"/>
              </a:solidFill>
              <a:latin typeface="Franklin Gothic Medium" panose="020B0603020102020204" pitchFamily="34" charset="0"/>
              <a:ea typeface="Franklin Gothic"/>
              <a:cs typeface="Franklin Gothic"/>
              <a:sym typeface="Franklin Gothic"/>
            </a:endParaRPr>
          </a:p>
          <a:p>
            <a:pPr marL="285750" lvl="0" indent="-285750" algn="l" rtl="0">
              <a:lnSpc>
                <a:spcPct val="100000"/>
              </a:lnSpc>
              <a:spcBef>
                <a:spcPts val="0"/>
              </a:spcBef>
              <a:spcAft>
                <a:spcPts val="0"/>
              </a:spcAft>
              <a:buClr>
                <a:schemeClr val="lt2"/>
              </a:buClr>
              <a:buSzPts val="1800"/>
              <a:buFont typeface="Arial" panose="020B0604020202020204" pitchFamily="34" charset="0"/>
              <a:buChar char="•"/>
            </a:pPr>
            <a:r>
              <a:rPr lang="en-US" sz="1500" dirty="0">
                <a:solidFill>
                  <a:schemeClr val="tx2"/>
                </a:solidFill>
                <a:latin typeface="Franklin Gothic Medium" panose="020B0603020102020204" pitchFamily="34" charset="0"/>
                <a:sym typeface="Franklin Gothic"/>
              </a:rPr>
              <a:t>The app will provide a registration page to the consumers and dairy and poultry producers.</a:t>
            </a:r>
          </a:p>
          <a:p>
            <a:pPr marL="285750" lvl="0" indent="-285750" algn="l" rtl="0">
              <a:lnSpc>
                <a:spcPct val="100000"/>
              </a:lnSpc>
              <a:spcBef>
                <a:spcPts val="0"/>
              </a:spcBef>
              <a:spcAft>
                <a:spcPts val="0"/>
              </a:spcAft>
              <a:buClr>
                <a:schemeClr val="lt2"/>
              </a:buClr>
              <a:buSzPts val="1800"/>
              <a:buFont typeface="Arial" panose="020B0604020202020204" pitchFamily="34" charset="0"/>
              <a:buChar char="•"/>
            </a:pPr>
            <a:r>
              <a:rPr lang="en-IN" sz="1500" dirty="0">
                <a:solidFill>
                  <a:schemeClr val="tx2"/>
                </a:solidFill>
                <a:latin typeface="Franklin Gothic Medium" panose="020B0603020102020204" pitchFamily="34" charset="0"/>
                <a:sym typeface="Franklin Gothic"/>
              </a:rPr>
              <a:t>The app will be available in different languages to increase the target users.</a:t>
            </a:r>
            <a:endParaRPr lang="en-US" sz="1500" dirty="0">
              <a:solidFill>
                <a:schemeClr val="tx2"/>
              </a:solidFill>
              <a:latin typeface="Franklin Gothic Medium" panose="020B0603020102020204" pitchFamily="34" charset="0"/>
              <a:sym typeface="Franklin Gothic"/>
            </a:endParaRPr>
          </a:p>
          <a:p>
            <a:pPr marL="285750" lvl="0" indent="-285750" algn="l" rtl="0">
              <a:lnSpc>
                <a:spcPct val="100000"/>
              </a:lnSpc>
              <a:spcBef>
                <a:spcPts val="0"/>
              </a:spcBef>
              <a:spcAft>
                <a:spcPts val="0"/>
              </a:spcAft>
              <a:buClr>
                <a:schemeClr val="lt2"/>
              </a:buClr>
              <a:buSzPts val="1800"/>
              <a:buFont typeface="Arial" panose="020B0604020202020204" pitchFamily="34" charset="0"/>
              <a:buChar char="•"/>
            </a:pPr>
            <a:r>
              <a:rPr lang="en-US" sz="1500" dirty="0">
                <a:solidFill>
                  <a:schemeClr val="tx2"/>
                </a:solidFill>
                <a:latin typeface="Franklin Gothic Medium" panose="020B0603020102020204" pitchFamily="34" charset="0"/>
                <a:sym typeface="Franklin Gothic"/>
              </a:rPr>
              <a:t>Producers and consumers can register by entering their username, password, e-mail id, phone number and address. </a:t>
            </a:r>
          </a:p>
          <a:p>
            <a:pPr marL="285750" lvl="0" indent="-285750" algn="l" rtl="0">
              <a:lnSpc>
                <a:spcPct val="100000"/>
              </a:lnSpc>
              <a:spcBef>
                <a:spcPts val="0"/>
              </a:spcBef>
              <a:spcAft>
                <a:spcPts val="0"/>
              </a:spcAft>
              <a:buClr>
                <a:schemeClr val="lt2"/>
              </a:buClr>
              <a:buSzPts val="1800"/>
              <a:buFont typeface="Arial" panose="020B0604020202020204" pitchFamily="34" charset="0"/>
              <a:buChar char="•"/>
            </a:pPr>
            <a:r>
              <a:rPr lang="en-IN" sz="1500" dirty="0">
                <a:solidFill>
                  <a:schemeClr val="tx2"/>
                </a:solidFill>
                <a:latin typeface="Franklin Gothic Medium" panose="020B0603020102020204" pitchFamily="34" charset="0"/>
                <a:sym typeface="Franklin Gothic"/>
              </a:rPr>
              <a:t>Both producers and consumers will have to verify by their identity by entering their AADHAR number for security purposes in case of conflicts in future.</a:t>
            </a:r>
          </a:p>
          <a:p>
            <a:pPr marL="285750" indent="-285750">
              <a:spcBef>
                <a:spcPts val="0"/>
              </a:spcBef>
              <a:buClr>
                <a:schemeClr val="lt2"/>
              </a:buClr>
              <a:buSzPts val="1800"/>
              <a:buFont typeface="Arial" panose="020B0604020202020204" pitchFamily="34" charset="0"/>
              <a:buChar char="•"/>
            </a:pPr>
            <a:r>
              <a:rPr lang="en-US" sz="1500" dirty="0">
                <a:solidFill>
                  <a:schemeClr val="tx2"/>
                </a:solidFill>
                <a:latin typeface="Franklin Gothic Medium" panose="020B0603020102020204" pitchFamily="34" charset="0"/>
                <a:sym typeface="Franklin Gothic"/>
              </a:rPr>
              <a:t>Producers will then enter the quantity and type of products they can provide, distance up to which they can supply to etc.</a:t>
            </a:r>
          </a:p>
          <a:p>
            <a:pPr marL="285750" indent="-285750">
              <a:spcBef>
                <a:spcPts val="0"/>
              </a:spcBef>
              <a:buClr>
                <a:schemeClr val="lt2"/>
              </a:buClr>
              <a:buSzPts val="1800"/>
              <a:buFont typeface="Arial" panose="020B0604020202020204" pitchFamily="34" charset="0"/>
              <a:buChar char="•"/>
            </a:pPr>
            <a:r>
              <a:rPr lang="en-GB" sz="1500" dirty="0">
                <a:solidFill>
                  <a:schemeClr val="tx2"/>
                </a:solidFill>
                <a:latin typeface="Franklin Gothic Medium" panose="020B0603020102020204" pitchFamily="34" charset="0"/>
              </a:rPr>
              <a:t>Consumers will have a option to rate the farm according to the quality of the products.</a:t>
            </a:r>
            <a:endParaRPr lang="en-US" sz="1500" dirty="0">
              <a:solidFill>
                <a:schemeClr val="tx2"/>
              </a:solidFill>
              <a:latin typeface="Franklin Gothic Medium" panose="020B0603020102020204" pitchFamily="34" charset="0"/>
              <a:sym typeface="Franklin Gothic"/>
            </a:endParaRPr>
          </a:p>
          <a:p>
            <a:pPr marL="285750" lvl="0" indent="-285750" algn="l" rtl="0">
              <a:lnSpc>
                <a:spcPct val="100000"/>
              </a:lnSpc>
              <a:spcBef>
                <a:spcPts val="0"/>
              </a:spcBef>
              <a:spcAft>
                <a:spcPts val="0"/>
              </a:spcAft>
              <a:buClr>
                <a:schemeClr val="lt2"/>
              </a:buClr>
              <a:buSzPts val="1800"/>
              <a:buFont typeface="Arial" panose="020B0604020202020204" pitchFamily="34" charset="0"/>
              <a:buChar char="•"/>
            </a:pPr>
            <a:r>
              <a:rPr lang="en-US" sz="1500" dirty="0">
                <a:solidFill>
                  <a:schemeClr val="tx2"/>
                </a:solidFill>
                <a:latin typeface="Franklin Gothic Medium" panose="020B0603020102020204" pitchFamily="34" charset="0"/>
                <a:sym typeface="Franklin Gothic"/>
              </a:rPr>
              <a:t>Consumers can filter the suppliers according to various parameters like the amount of products they need, rating of the supplier, distance of the supplier from their location.. </a:t>
            </a:r>
          </a:p>
          <a:p>
            <a:pPr marL="285750" indent="-285750">
              <a:spcBef>
                <a:spcPts val="0"/>
              </a:spcBef>
              <a:buClr>
                <a:schemeClr val="lt2"/>
              </a:buClr>
              <a:buSzPts val="1800"/>
              <a:buFont typeface="Arial" panose="020B0604020202020204" pitchFamily="34" charset="0"/>
              <a:buChar char="•"/>
            </a:pPr>
            <a:r>
              <a:rPr lang="en-US" sz="1500" b="1" dirty="0">
                <a:solidFill>
                  <a:schemeClr val="tx2"/>
                </a:solidFill>
                <a:latin typeface="Franklin Gothic Medium" panose="020B0603020102020204" pitchFamily="34" charset="0"/>
                <a:sym typeface="Franklin Gothic"/>
              </a:rPr>
              <a:t>Our app will also </a:t>
            </a:r>
            <a:r>
              <a:rPr lang="en-US" sz="1500" b="1" u="sng" dirty="0">
                <a:solidFill>
                  <a:schemeClr val="tx2"/>
                </a:solidFill>
                <a:latin typeface="Franklin Gothic Medium" panose="020B0603020102020204" pitchFamily="34" charset="0"/>
                <a:sym typeface="Franklin Gothic"/>
              </a:rPr>
              <a:t>educate the farmers </a:t>
            </a:r>
            <a:r>
              <a:rPr lang="en-US" sz="1500" b="1" dirty="0">
                <a:solidFill>
                  <a:schemeClr val="tx2"/>
                </a:solidFill>
                <a:latin typeface="Franklin Gothic Medium" panose="020B0603020102020204" pitchFamily="34" charset="0"/>
                <a:sym typeface="Franklin Gothic"/>
              </a:rPr>
              <a:t>about the maintenance and health of their livestock by providing them useful suggestions and tips which will help them increase their production.</a:t>
            </a:r>
          </a:p>
          <a:p>
            <a:pPr marL="285750" indent="-285750">
              <a:spcBef>
                <a:spcPts val="0"/>
              </a:spcBef>
              <a:buClr>
                <a:schemeClr val="lt2"/>
              </a:buClr>
              <a:buSzPts val="1800"/>
              <a:buFont typeface="Arial" panose="020B0604020202020204" pitchFamily="34" charset="0"/>
              <a:buChar char="•"/>
            </a:pPr>
            <a:r>
              <a:rPr lang="en-US" sz="1500" b="1" dirty="0">
                <a:solidFill>
                  <a:schemeClr val="tx2"/>
                </a:solidFill>
                <a:latin typeface="Franklin Gothic Medium" panose="020B0603020102020204" pitchFamily="34" charset="0"/>
                <a:sym typeface="Franklin Gothic"/>
              </a:rPr>
              <a:t>Our app will also provide a </a:t>
            </a:r>
            <a:r>
              <a:rPr lang="en-US" sz="1500" b="1" u="sng" dirty="0">
                <a:solidFill>
                  <a:schemeClr val="tx2"/>
                </a:solidFill>
                <a:latin typeface="Franklin Gothic Medium" panose="020B0603020102020204" pitchFamily="34" charset="0"/>
                <a:sym typeface="Franklin Gothic"/>
              </a:rPr>
              <a:t>discussion forum </a:t>
            </a:r>
            <a:r>
              <a:rPr lang="en-US" sz="1500" b="1" dirty="0">
                <a:solidFill>
                  <a:schemeClr val="tx2"/>
                </a:solidFill>
                <a:latin typeface="Franklin Gothic Medium" panose="020B0603020102020204" pitchFamily="34" charset="0"/>
                <a:sym typeface="Franklin Gothic"/>
              </a:rPr>
              <a:t>for the producers where they can </a:t>
            </a:r>
            <a:r>
              <a:rPr lang="en-US" sz="1500" b="1" u="sng" dirty="0">
                <a:solidFill>
                  <a:schemeClr val="tx2"/>
                </a:solidFill>
                <a:latin typeface="Franklin Gothic Medium" panose="020B0603020102020204" pitchFamily="34" charset="0"/>
                <a:sym typeface="Franklin Gothic"/>
              </a:rPr>
              <a:t>discuss their problems </a:t>
            </a:r>
            <a:r>
              <a:rPr lang="en-US" sz="1500" b="1" dirty="0">
                <a:solidFill>
                  <a:schemeClr val="tx2"/>
                </a:solidFill>
                <a:latin typeface="Franklin Gothic Medium" panose="020B0603020102020204" pitchFamily="34" charset="0"/>
                <a:sym typeface="Franklin Gothic"/>
              </a:rPr>
              <a:t>among themselves or </a:t>
            </a:r>
            <a:r>
              <a:rPr lang="en-US" sz="1500" b="1" u="sng" dirty="0">
                <a:solidFill>
                  <a:schemeClr val="tx2"/>
                </a:solidFill>
                <a:latin typeface="Franklin Gothic Medium" panose="020B0603020102020204" pitchFamily="34" charset="0"/>
                <a:sym typeface="Franklin Gothic"/>
              </a:rPr>
              <a:t>share some helpful tips </a:t>
            </a:r>
            <a:r>
              <a:rPr lang="en-US" sz="1500" b="1" dirty="0">
                <a:solidFill>
                  <a:schemeClr val="tx2"/>
                </a:solidFill>
                <a:latin typeface="Franklin Gothic Medium" panose="020B0603020102020204" pitchFamily="34" charset="0"/>
                <a:sym typeface="Franklin Gothic"/>
              </a:rPr>
              <a:t>with other producers. </a:t>
            </a:r>
            <a:endParaRPr lang="en-US" sz="1400" dirty="0">
              <a:solidFill>
                <a:schemeClr val="tx2"/>
              </a:solidFill>
              <a:latin typeface="Franklin Gothic Medium" panose="020B0603020102020204" pitchFamily="34" charset="0"/>
              <a:sym typeface="Franklin Gothic"/>
            </a:endParaRPr>
          </a:p>
          <a:p>
            <a:pPr marL="285750" indent="-285750">
              <a:spcBef>
                <a:spcPts val="0"/>
              </a:spcBef>
              <a:buClr>
                <a:schemeClr val="lt2"/>
              </a:buClr>
              <a:buSzPts val="1800"/>
              <a:buFont typeface="Arial" panose="020B0604020202020204" pitchFamily="34" charset="0"/>
              <a:buChar char="•"/>
            </a:pPr>
            <a:r>
              <a:rPr lang="en-US" sz="1400" dirty="0">
                <a:solidFill>
                  <a:schemeClr val="tx2"/>
                </a:solidFill>
                <a:latin typeface="Franklin Gothic Medium" panose="020B0603020102020204" pitchFamily="34" charset="0"/>
                <a:sym typeface="Franklin Gothic"/>
              </a:rPr>
              <a:t>** For detailed description of our idea, please read the ‘other document’ submitted by us.</a:t>
            </a:r>
          </a:p>
          <a:p>
            <a:pPr marL="285750" lvl="0" indent="-285750" algn="l" rtl="0">
              <a:lnSpc>
                <a:spcPct val="100000"/>
              </a:lnSpc>
              <a:spcBef>
                <a:spcPts val="0"/>
              </a:spcBef>
              <a:spcAft>
                <a:spcPts val="0"/>
              </a:spcAft>
              <a:buClr>
                <a:schemeClr val="lt2"/>
              </a:buClr>
              <a:buSzPts val="1800"/>
              <a:buFont typeface="Arial" panose="020B0604020202020204" pitchFamily="34" charset="0"/>
              <a:buChar char="•"/>
            </a:pPr>
            <a:endParaRPr sz="1500" dirty="0">
              <a:latin typeface="Franklin Gothic Medium" panose="020B0603020102020204" pitchFamily="34" charset="0"/>
            </a:endParaRPr>
          </a:p>
          <a:p>
            <a:pPr marL="0" lvl="0" indent="0" algn="l" rtl="0">
              <a:lnSpc>
                <a:spcPct val="100000"/>
              </a:lnSpc>
              <a:spcBef>
                <a:spcPts val="1000"/>
              </a:spcBef>
              <a:spcAft>
                <a:spcPts val="0"/>
              </a:spcAft>
              <a:buClr>
                <a:schemeClr val="dk1"/>
              </a:buClr>
              <a:buSzPts val="1600"/>
            </a:pPr>
            <a:endParaRPr dirty="0">
              <a:latin typeface="Franklin Gothic Medium" panose="020B0603020102020204" pitchFamily="34" charset="0"/>
            </a:endParaRPr>
          </a:p>
        </p:txBody>
      </p:sp>
      <p:sp>
        <p:nvSpPr>
          <p:cNvPr id="219" name="Google Shape;219;p2"/>
          <p:cNvSpPr txBox="1">
            <a:spLocks noGrp="1"/>
          </p:cNvSpPr>
          <p:nvPr>
            <p:ph type="sldNum" idx="12"/>
          </p:nvPr>
        </p:nvSpPr>
        <p:spPr>
          <a:xfrm>
            <a:off x="382192" y="6466364"/>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2</a:t>
            </a:fld>
            <a:endParaRPr dirty="0"/>
          </a:p>
        </p:txBody>
      </p:sp>
      <p:sp>
        <p:nvSpPr>
          <p:cNvPr id="222" name="Google Shape;222;p2"/>
          <p:cNvSpPr txBox="1"/>
          <p:nvPr/>
        </p:nvSpPr>
        <p:spPr>
          <a:xfrm>
            <a:off x="8380071" y="4236333"/>
            <a:ext cx="3634451" cy="2438769"/>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Medium" panose="020B0603020102020204" pitchFamily="34" charset="0"/>
                <a:ea typeface="Franklin Gothic"/>
                <a:cs typeface="Franklin Gothic"/>
                <a:sym typeface="Franklin Gothic"/>
              </a:rPr>
              <a:t> Technology stack</a:t>
            </a:r>
            <a:r>
              <a:rPr lang="en-US" sz="1600" b="0" i="0" dirty="0">
                <a:solidFill>
                  <a:schemeClr val="dk1"/>
                </a:solidFill>
                <a:latin typeface="Franklin Gothic Medium" panose="020B0603020102020204" pitchFamily="34" charset="0"/>
                <a:ea typeface="Libre Franklin"/>
                <a:cs typeface="Libre Franklin"/>
                <a:sym typeface="Libre Franklin"/>
              </a:rPr>
              <a:t>:</a:t>
            </a:r>
          </a:p>
          <a:p>
            <a:pPr marL="0" marR="0" lvl="0" indent="0" algn="l" rtl="0">
              <a:lnSpc>
                <a:spcPct val="100000"/>
              </a:lnSpc>
              <a:spcBef>
                <a:spcPts val="0"/>
              </a:spcBef>
              <a:spcAft>
                <a:spcPts val="0"/>
              </a:spcAft>
              <a:buClr>
                <a:schemeClr val="lt2"/>
              </a:buClr>
              <a:buSzPts val="1800"/>
              <a:buFont typeface="Arial"/>
              <a:buNone/>
            </a:pPr>
            <a:endParaRPr dirty="0">
              <a:latin typeface="Franklin Gothic Medium" panose="020B0603020102020204" pitchFamily="34" charset="0"/>
            </a:endParaRPr>
          </a:p>
          <a:p>
            <a:r>
              <a:rPr lang="en-GB" dirty="0">
                <a:latin typeface="Franklin Gothic Medium" panose="020B0603020102020204" pitchFamily="34" charset="0"/>
              </a:rPr>
              <a:t>      </a:t>
            </a:r>
            <a:r>
              <a:rPr lang="en-GB" dirty="0">
                <a:solidFill>
                  <a:schemeClr val="lt2"/>
                </a:solidFill>
                <a:latin typeface="Franklin Gothic Medium" panose="020B0603020102020204" pitchFamily="34" charset="0"/>
                <a:sym typeface="Libre Franklin"/>
              </a:rPr>
              <a:t>MOBILE APPLICATION:</a:t>
            </a:r>
          </a:p>
          <a:p>
            <a:pPr lvl="1"/>
            <a:r>
              <a:rPr lang="en-GB" dirty="0">
                <a:solidFill>
                  <a:schemeClr val="lt2"/>
                </a:solidFill>
                <a:latin typeface="Franklin Gothic Medium" panose="020B0603020102020204" pitchFamily="34" charset="0"/>
                <a:sym typeface="Libre Franklin"/>
              </a:rPr>
              <a:t>	Front-end : XML</a:t>
            </a:r>
          </a:p>
          <a:p>
            <a:pPr lvl="1"/>
            <a:r>
              <a:rPr lang="en-GB" dirty="0">
                <a:solidFill>
                  <a:schemeClr val="lt2"/>
                </a:solidFill>
                <a:latin typeface="Franklin Gothic Medium" panose="020B0603020102020204" pitchFamily="34" charset="0"/>
                <a:sym typeface="Libre Franklin"/>
              </a:rPr>
              <a:t>	Backend: Kotlin</a:t>
            </a:r>
          </a:p>
          <a:p>
            <a:pPr lvl="1"/>
            <a:endParaRPr lang="en-GB" dirty="0">
              <a:solidFill>
                <a:schemeClr val="lt2"/>
              </a:solidFill>
              <a:latin typeface="Franklin Gothic Medium" panose="020B0603020102020204" pitchFamily="34" charset="0"/>
              <a:sym typeface="Libre Franklin"/>
            </a:endParaRPr>
          </a:p>
          <a:p>
            <a:r>
              <a:rPr lang="en-GB" dirty="0">
                <a:solidFill>
                  <a:schemeClr val="lt2"/>
                </a:solidFill>
                <a:latin typeface="Franklin Gothic Medium" panose="020B0603020102020204" pitchFamily="34" charset="0"/>
                <a:sym typeface="Libre Franklin"/>
              </a:rPr>
              <a:t>      DATABASE:  Google Firebase and Firestore</a:t>
            </a:r>
          </a:p>
          <a:p>
            <a:endParaRPr lang="en-GB" dirty="0">
              <a:solidFill>
                <a:schemeClr val="lt2"/>
              </a:solidFill>
              <a:latin typeface="Franklin Gothic Medium" panose="020B0603020102020204" pitchFamily="34" charset="0"/>
              <a:sym typeface="Libre Franklin"/>
            </a:endParaRPr>
          </a:p>
          <a:p>
            <a:r>
              <a:rPr lang="en-GB" dirty="0">
                <a:solidFill>
                  <a:schemeClr val="lt2"/>
                </a:solidFill>
                <a:latin typeface="Franklin Gothic Medium" panose="020B0603020102020204" pitchFamily="34" charset="0"/>
                <a:sym typeface="Libre Franklin"/>
              </a:rPr>
              <a:t>      VERSIONS CONTROL SYSTEM: GIT</a:t>
            </a:r>
          </a:p>
          <a:p>
            <a:endParaRPr lang="en-GB" dirty="0">
              <a:solidFill>
                <a:schemeClr val="lt2"/>
              </a:solidFill>
              <a:latin typeface="Franklin Gothic Medium" panose="020B0603020102020204" pitchFamily="34" charset="0"/>
              <a:sym typeface="Libre Franklin"/>
            </a:endParaRPr>
          </a:p>
          <a:p>
            <a:r>
              <a:rPr lang="en-GB" dirty="0">
                <a:solidFill>
                  <a:schemeClr val="lt2"/>
                </a:solidFill>
                <a:latin typeface="Franklin Gothic Medium" panose="020B0603020102020204" pitchFamily="34" charset="0"/>
                <a:sym typeface="Libre Franklin"/>
              </a:rPr>
              <a:t>      IDE: Android Studio</a:t>
            </a:r>
          </a:p>
          <a:p>
            <a:pPr marL="285750" marR="0" lvl="0" indent="-285750" algn="l" rtl="0">
              <a:lnSpc>
                <a:spcPct val="100000"/>
              </a:lnSpc>
              <a:spcBef>
                <a:spcPts val="1000"/>
              </a:spcBef>
              <a:spcAft>
                <a:spcPts val="0"/>
              </a:spcAft>
              <a:buClr>
                <a:schemeClr val="dk1"/>
              </a:buClr>
              <a:buSzPts val="1600"/>
              <a:buFont typeface="Noto Sans Symbols"/>
              <a:buChar char="⮚"/>
            </a:pPr>
            <a:endParaRPr dirty="0">
              <a:latin typeface="Franklin Gothic Medium" panose="020B0603020102020204" pitchFamily="34" charset="0"/>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Franklin Gothic Medium" panose="020B0603020102020204" pitchFamily="34" charset="0"/>
              <a:ea typeface="Libre Franklin"/>
              <a:cs typeface="Libre Franklin"/>
              <a:sym typeface="Libre Franklin"/>
            </a:endParaRPr>
          </a:p>
        </p:txBody>
      </p:sp>
      <p:pic>
        <p:nvPicPr>
          <p:cNvPr id="3" name="Picture 2">
            <a:extLst>
              <a:ext uri="{FF2B5EF4-FFF2-40B4-BE49-F238E27FC236}">
                <a16:creationId xmlns:a16="http://schemas.microsoft.com/office/drawing/2014/main" id="{0B774671-0995-45F4-9DE0-9D77943AC263}"/>
              </a:ext>
            </a:extLst>
          </p:cNvPr>
          <p:cNvPicPr>
            <a:picLocks noChangeAspect="1"/>
          </p:cNvPicPr>
          <p:nvPr/>
        </p:nvPicPr>
        <p:blipFill rotWithShape="1">
          <a:blip r:embed="rId3"/>
          <a:srcRect l="3680" r="1827"/>
          <a:stretch/>
        </p:blipFill>
        <p:spPr>
          <a:xfrm>
            <a:off x="8137611" y="164043"/>
            <a:ext cx="3947553" cy="39743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390444" y="371398"/>
            <a:ext cx="5684362" cy="78242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8" name="Google Shape;228;p3"/>
          <p:cNvSpPr txBox="1">
            <a:spLocks noGrp="1"/>
          </p:cNvSpPr>
          <p:nvPr>
            <p:ph type="body" idx="2"/>
          </p:nvPr>
        </p:nvSpPr>
        <p:spPr>
          <a:xfrm>
            <a:off x="358450" y="1571174"/>
            <a:ext cx="5143501"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700" dirty="0"/>
              <a:t>Use Cases of our App: </a:t>
            </a:r>
            <a:endParaRPr sz="1700" dirty="0"/>
          </a:p>
        </p:txBody>
      </p:sp>
      <p:sp>
        <p:nvSpPr>
          <p:cNvPr id="229" name="Google Shape;229;p3"/>
          <p:cNvSpPr txBox="1">
            <a:spLocks noGrp="1"/>
          </p:cNvSpPr>
          <p:nvPr>
            <p:ph type="body" idx="1"/>
          </p:nvPr>
        </p:nvSpPr>
        <p:spPr>
          <a:xfrm>
            <a:off x="429208" y="2127380"/>
            <a:ext cx="5439747" cy="445249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pPr>
            <a:r>
              <a:rPr lang="en-US" sz="1400" dirty="0">
                <a:solidFill>
                  <a:schemeClr val="tx2"/>
                </a:solidFill>
                <a:latin typeface="Franklin Gothic"/>
              </a:rPr>
              <a:t>Our app will be used by:</a:t>
            </a:r>
          </a:p>
          <a:p>
            <a:pPr marL="0" lvl="0" indent="0" algn="l" rtl="0">
              <a:lnSpc>
                <a:spcPct val="90000"/>
              </a:lnSpc>
              <a:spcBef>
                <a:spcPts val="0"/>
              </a:spcBef>
              <a:spcAft>
                <a:spcPts val="0"/>
              </a:spcAft>
              <a:buClr>
                <a:schemeClr val="dk1"/>
              </a:buClr>
              <a:buSzPts val="1600"/>
            </a:pPr>
            <a:r>
              <a:rPr lang="en-US" sz="1400" u="sng" dirty="0">
                <a:solidFill>
                  <a:schemeClr val="tx2"/>
                </a:solidFill>
                <a:latin typeface="Franklin Gothic"/>
              </a:rPr>
              <a:t>Dairy and Poultry farmers</a:t>
            </a:r>
            <a:r>
              <a:rPr lang="en-US" sz="1400" dirty="0">
                <a:solidFill>
                  <a:schemeClr val="tx2"/>
                </a:solidFill>
                <a:latin typeface="Franklin Gothic"/>
              </a:rPr>
              <a:t>:</a:t>
            </a:r>
          </a:p>
          <a:p>
            <a:pPr marL="285750" lvl="0" indent="-285750" algn="l" rtl="0">
              <a:lnSpc>
                <a:spcPct val="90000"/>
              </a:lnSpc>
              <a:spcBef>
                <a:spcPts val="0"/>
              </a:spcBef>
              <a:spcAft>
                <a:spcPts val="0"/>
              </a:spcAft>
              <a:buClr>
                <a:schemeClr val="dk1"/>
              </a:buClr>
              <a:buSzPts val="1600"/>
              <a:buFont typeface="Arial" panose="020B0604020202020204" pitchFamily="34" charset="0"/>
              <a:buChar char="•"/>
            </a:pPr>
            <a:r>
              <a:rPr lang="en-US" sz="1400" dirty="0">
                <a:solidFill>
                  <a:schemeClr val="tx2"/>
                </a:solidFill>
                <a:latin typeface="Franklin Gothic"/>
              </a:rPr>
              <a:t>Small scale producers: Any small scale producers like marginal and women farmers who don’t have enough connectivity to the market will register on our app. This will provide them market linkage.</a:t>
            </a:r>
          </a:p>
          <a:p>
            <a:pPr marL="285750" lvl="0" indent="-285750" algn="l" rtl="0">
              <a:lnSpc>
                <a:spcPct val="90000"/>
              </a:lnSpc>
              <a:spcBef>
                <a:spcPts val="0"/>
              </a:spcBef>
              <a:spcAft>
                <a:spcPts val="0"/>
              </a:spcAft>
              <a:buClr>
                <a:schemeClr val="dk1"/>
              </a:buClr>
              <a:buSzPts val="1600"/>
              <a:buFont typeface="Arial" panose="020B0604020202020204" pitchFamily="34" charset="0"/>
              <a:buChar char="•"/>
            </a:pPr>
            <a:r>
              <a:rPr lang="en-US" sz="1400" dirty="0">
                <a:solidFill>
                  <a:schemeClr val="tx2"/>
                </a:solidFill>
                <a:latin typeface="Franklin Gothic"/>
              </a:rPr>
              <a:t> Large scale producers: Any large scale producers having extra produce will register and sell their products easily on our app.</a:t>
            </a:r>
          </a:p>
          <a:p>
            <a:pPr marL="0" lvl="0" indent="0" algn="l" rtl="0">
              <a:lnSpc>
                <a:spcPct val="90000"/>
              </a:lnSpc>
              <a:spcBef>
                <a:spcPts val="0"/>
              </a:spcBef>
              <a:spcAft>
                <a:spcPts val="0"/>
              </a:spcAft>
              <a:buClr>
                <a:schemeClr val="dk1"/>
              </a:buClr>
              <a:buSzPts val="1600"/>
            </a:pPr>
            <a:endParaRPr lang="en-US" sz="800" dirty="0">
              <a:solidFill>
                <a:schemeClr val="tx2"/>
              </a:solidFill>
              <a:latin typeface="Franklin Gothic"/>
            </a:endParaRPr>
          </a:p>
          <a:p>
            <a:pPr marL="0" lvl="0" indent="0" algn="l" rtl="0">
              <a:lnSpc>
                <a:spcPct val="90000"/>
              </a:lnSpc>
              <a:spcBef>
                <a:spcPts val="0"/>
              </a:spcBef>
              <a:spcAft>
                <a:spcPts val="0"/>
              </a:spcAft>
              <a:buClr>
                <a:schemeClr val="dk1"/>
              </a:buClr>
              <a:buSzPts val="1600"/>
            </a:pPr>
            <a:r>
              <a:rPr lang="en-US" sz="1400" u="sng" dirty="0">
                <a:solidFill>
                  <a:schemeClr val="tx2"/>
                </a:solidFill>
                <a:latin typeface="Franklin Gothic"/>
              </a:rPr>
              <a:t>Small scale buyers</a:t>
            </a:r>
            <a:r>
              <a:rPr lang="en-US" sz="1400" dirty="0">
                <a:solidFill>
                  <a:schemeClr val="tx2"/>
                </a:solidFill>
                <a:latin typeface="Franklin Gothic"/>
              </a:rPr>
              <a:t>: Any household that requires these products can visit our app can search for the best options available to them.</a:t>
            </a:r>
          </a:p>
          <a:p>
            <a:pPr marL="0" lvl="0" indent="0" algn="l" rtl="0">
              <a:lnSpc>
                <a:spcPct val="90000"/>
              </a:lnSpc>
              <a:spcBef>
                <a:spcPts val="0"/>
              </a:spcBef>
              <a:spcAft>
                <a:spcPts val="0"/>
              </a:spcAft>
              <a:buClr>
                <a:schemeClr val="dk1"/>
              </a:buClr>
              <a:buSzPts val="1600"/>
            </a:pPr>
            <a:endParaRPr lang="en-US" sz="1000" dirty="0">
              <a:solidFill>
                <a:schemeClr val="tx2"/>
              </a:solidFill>
              <a:latin typeface="Franklin Gothic"/>
            </a:endParaRPr>
          </a:p>
          <a:p>
            <a:pPr marL="0" lvl="0" indent="0" algn="l" rtl="0">
              <a:lnSpc>
                <a:spcPct val="90000"/>
              </a:lnSpc>
              <a:spcBef>
                <a:spcPts val="0"/>
              </a:spcBef>
              <a:spcAft>
                <a:spcPts val="0"/>
              </a:spcAft>
              <a:buClr>
                <a:schemeClr val="dk1"/>
              </a:buClr>
              <a:buSzPts val="1600"/>
            </a:pPr>
            <a:r>
              <a:rPr lang="en-US" sz="1400" u="sng" dirty="0">
                <a:solidFill>
                  <a:schemeClr val="tx2"/>
                </a:solidFill>
                <a:latin typeface="Franklin Gothic"/>
              </a:rPr>
              <a:t>Large scale buyers</a:t>
            </a:r>
            <a:r>
              <a:rPr lang="en-US" sz="1400" dirty="0">
                <a:solidFill>
                  <a:schemeClr val="tx2"/>
                </a:solidFill>
                <a:latin typeface="Franklin Gothic"/>
              </a:rPr>
              <a:t>: Any existing or new cooperatives coming up that require these products in large quantities can visit our app can search for the potential suppliers. If anyone is organizing an event or a function and require these products in a large quantity can visit our app.</a:t>
            </a:r>
          </a:p>
          <a:p>
            <a:pPr marL="0" lvl="0" indent="0" algn="l" rtl="0">
              <a:lnSpc>
                <a:spcPct val="90000"/>
              </a:lnSpc>
              <a:spcBef>
                <a:spcPts val="0"/>
              </a:spcBef>
              <a:spcAft>
                <a:spcPts val="0"/>
              </a:spcAft>
              <a:buClr>
                <a:schemeClr val="dk1"/>
              </a:buClr>
              <a:buSzPts val="1600"/>
            </a:pPr>
            <a:endParaRPr lang="en-US" sz="500" dirty="0">
              <a:solidFill>
                <a:schemeClr val="tx2"/>
              </a:solidFill>
              <a:latin typeface="Franklin Gothic"/>
            </a:endParaRPr>
          </a:p>
          <a:p>
            <a:pPr marL="0" lvl="0" indent="0" algn="l" rtl="0">
              <a:lnSpc>
                <a:spcPct val="90000"/>
              </a:lnSpc>
              <a:spcBef>
                <a:spcPts val="0"/>
              </a:spcBef>
              <a:spcAft>
                <a:spcPts val="0"/>
              </a:spcAft>
              <a:buClr>
                <a:schemeClr val="dk1"/>
              </a:buClr>
              <a:buSzPts val="1600"/>
            </a:pPr>
            <a:r>
              <a:rPr lang="en-US" sz="1400" dirty="0">
                <a:solidFill>
                  <a:schemeClr val="tx2"/>
                </a:solidFill>
                <a:latin typeface="Franklin Gothic"/>
              </a:rPr>
              <a:t>*Any new cooperatives that want to set up their plant can find the locations that will be best for them, by checking on our app places where they can get the best supply of raw products.</a:t>
            </a:r>
          </a:p>
          <a:p>
            <a:pPr marL="0" lvl="0" indent="0" algn="l" rtl="0">
              <a:lnSpc>
                <a:spcPct val="90000"/>
              </a:lnSpc>
              <a:spcBef>
                <a:spcPts val="0"/>
              </a:spcBef>
              <a:spcAft>
                <a:spcPts val="0"/>
              </a:spcAft>
              <a:buClr>
                <a:schemeClr val="dk1"/>
              </a:buClr>
              <a:buSzPts val="1600"/>
            </a:pPr>
            <a:r>
              <a:rPr lang="en-US" sz="1400">
                <a:solidFill>
                  <a:schemeClr val="tx2"/>
                </a:solidFill>
                <a:latin typeface="Franklin Gothic"/>
              </a:rPr>
              <a:t>*Anyone </a:t>
            </a:r>
            <a:r>
              <a:rPr lang="en-US" sz="1400" dirty="0">
                <a:solidFill>
                  <a:schemeClr val="tx2"/>
                </a:solidFill>
                <a:latin typeface="Franklin Gothic"/>
              </a:rPr>
              <a:t>who wants to learn about care and maintenance of livestock can visit our app.</a:t>
            </a:r>
          </a:p>
          <a:p>
            <a:pPr marL="0" lvl="0" indent="0" algn="l" rtl="0">
              <a:lnSpc>
                <a:spcPct val="90000"/>
              </a:lnSpc>
              <a:spcBef>
                <a:spcPts val="0"/>
              </a:spcBef>
              <a:spcAft>
                <a:spcPts val="0"/>
              </a:spcAft>
              <a:buClr>
                <a:schemeClr val="dk1"/>
              </a:buClr>
              <a:buSzPts val="1600"/>
            </a:pPr>
            <a:endParaRPr lang="en-IN" sz="1400" dirty="0">
              <a:solidFill>
                <a:schemeClr val="tx2"/>
              </a:solidFill>
              <a:latin typeface="Franklin Gothic"/>
            </a:endParaRPr>
          </a:p>
          <a:p>
            <a:pPr marL="0" lvl="0" indent="0" algn="l" rtl="0">
              <a:lnSpc>
                <a:spcPct val="90000"/>
              </a:lnSpc>
              <a:spcBef>
                <a:spcPts val="0"/>
              </a:spcBef>
              <a:spcAft>
                <a:spcPts val="0"/>
              </a:spcAft>
              <a:buClr>
                <a:schemeClr val="dk1"/>
              </a:buClr>
              <a:buSzPts val="1600"/>
            </a:pPr>
            <a:r>
              <a:rPr lang="en-US" sz="1400" dirty="0"/>
              <a:t>  </a:t>
            </a:r>
            <a:endParaRPr sz="1400" dirty="0"/>
          </a:p>
        </p:txBody>
      </p:sp>
      <p:sp>
        <p:nvSpPr>
          <p:cNvPr id="230" name="Google Shape;230;p3"/>
          <p:cNvSpPr txBox="1">
            <a:spLocks noGrp="1"/>
          </p:cNvSpPr>
          <p:nvPr>
            <p:ph type="sldNum" idx="12"/>
          </p:nvPr>
        </p:nvSpPr>
        <p:spPr>
          <a:xfrm>
            <a:off x="461913" y="6334812"/>
            <a:ext cx="1032877" cy="245059"/>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dirty="0"/>
              <a:t>3</a:t>
            </a:r>
            <a:endParaRPr dirty="0"/>
          </a:p>
        </p:txBody>
      </p:sp>
      <p:sp>
        <p:nvSpPr>
          <p:cNvPr id="231" name="Google Shape;231;p3"/>
          <p:cNvSpPr txBox="1"/>
          <p:nvPr/>
        </p:nvSpPr>
        <p:spPr>
          <a:xfrm>
            <a:off x="6074806" y="1209524"/>
            <a:ext cx="5249247" cy="577173"/>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700" b="0" i="0" dirty="0">
                <a:solidFill>
                  <a:schemeClr val="lt2"/>
                </a:solidFill>
                <a:latin typeface="Franklin Gothic"/>
                <a:ea typeface="Franklin Gothic"/>
                <a:cs typeface="Franklin Gothic"/>
                <a:sym typeface="Franklin Gothic"/>
              </a:rPr>
              <a:t> Describe your Dependencies / Show stopper here</a:t>
            </a:r>
            <a:endParaRPr sz="1700" dirty="0"/>
          </a:p>
        </p:txBody>
      </p:sp>
      <p:sp>
        <p:nvSpPr>
          <p:cNvPr id="232" name="Google Shape;232;p3"/>
          <p:cNvSpPr txBox="1"/>
          <p:nvPr/>
        </p:nvSpPr>
        <p:spPr>
          <a:xfrm>
            <a:off x="6185377" y="1571174"/>
            <a:ext cx="5759696" cy="80337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Arial" panose="020B0604020202020204" pitchFamily="34" charset="0"/>
              <a:buChar char="•"/>
            </a:pPr>
            <a:endParaRPr lang="en-US" dirty="0">
              <a:solidFill>
                <a:schemeClr val="tx2"/>
              </a:solidFill>
              <a:latin typeface="Franklin Gothic"/>
              <a:sym typeface="Libre Franklin"/>
            </a:endParaRPr>
          </a:p>
          <a:p>
            <a:pPr marL="285750" marR="0" lvl="0" indent="-285750" algn="l" rtl="0">
              <a:lnSpc>
                <a:spcPct val="90000"/>
              </a:lnSpc>
              <a:spcBef>
                <a:spcPts val="0"/>
              </a:spcBef>
              <a:spcAft>
                <a:spcPts val="0"/>
              </a:spcAft>
              <a:buClr>
                <a:schemeClr val="dk1"/>
              </a:buClr>
              <a:buSzPts val="1600"/>
              <a:buFont typeface="Arial" panose="020B0604020202020204" pitchFamily="34" charset="0"/>
              <a:buChar char="•"/>
            </a:pPr>
            <a:r>
              <a:rPr lang="en-US" dirty="0">
                <a:solidFill>
                  <a:schemeClr val="tx2"/>
                </a:solidFill>
                <a:latin typeface="Franklin Gothic"/>
                <a:sym typeface="Libre Franklin"/>
              </a:rPr>
              <a:t>Authenticity of sellers and buyers </a:t>
            </a:r>
          </a:p>
          <a:p>
            <a:pPr marL="285750" marR="0" lvl="0" indent="-285750" algn="l" rtl="0">
              <a:lnSpc>
                <a:spcPct val="90000"/>
              </a:lnSpc>
              <a:spcBef>
                <a:spcPts val="0"/>
              </a:spcBef>
              <a:spcAft>
                <a:spcPts val="0"/>
              </a:spcAft>
              <a:buClr>
                <a:schemeClr val="dk1"/>
              </a:buClr>
              <a:buSzPts val="1600"/>
              <a:buFont typeface="Arial" panose="020B0604020202020204" pitchFamily="34" charset="0"/>
              <a:buChar char="•"/>
            </a:pPr>
            <a:r>
              <a:rPr lang="en-US" dirty="0">
                <a:solidFill>
                  <a:schemeClr val="tx2"/>
                </a:solidFill>
                <a:latin typeface="Franklin Gothic"/>
                <a:sym typeface="Libre Franklin"/>
              </a:rPr>
              <a:t>Lack of android users in backward areas. </a:t>
            </a:r>
            <a:endParaRPr dirty="0">
              <a:solidFill>
                <a:schemeClr val="tx2"/>
              </a:solidFill>
              <a:latin typeface="Franklin Gothic"/>
              <a:sym typeface="Libre Franklin"/>
            </a:endParaRPr>
          </a:p>
        </p:txBody>
      </p:sp>
      <p:sp>
        <p:nvSpPr>
          <p:cNvPr id="9" name="Google Shape;231;p3"/>
          <p:cNvSpPr txBox="1"/>
          <p:nvPr/>
        </p:nvSpPr>
        <p:spPr>
          <a:xfrm>
            <a:off x="5984032" y="3315478"/>
            <a:ext cx="5249247" cy="577173"/>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endParaRPr sz="1700" dirty="0"/>
          </a:p>
        </p:txBody>
      </p:sp>
      <p:sp>
        <p:nvSpPr>
          <p:cNvPr id="10" name="Google Shape;231;p3"/>
          <p:cNvSpPr txBox="1"/>
          <p:nvPr/>
        </p:nvSpPr>
        <p:spPr>
          <a:xfrm>
            <a:off x="6074806" y="2485573"/>
            <a:ext cx="5249247" cy="577173"/>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IN" sz="1700" dirty="0">
                <a:solidFill>
                  <a:schemeClr val="lt2"/>
                </a:solidFill>
                <a:latin typeface="Franklin Gothic"/>
                <a:sym typeface="Franklin Gothic"/>
              </a:rPr>
              <a:t>Additional clinical features of our app</a:t>
            </a:r>
            <a:endParaRPr sz="1700" dirty="0"/>
          </a:p>
        </p:txBody>
      </p:sp>
      <p:sp>
        <p:nvSpPr>
          <p:cNvPr id="11" name="Google Shape;232;p3"/>
          <p:cNvSpPr txBox="1"/>
          <p:nvPr/>
        </p:nvSpPr>
        <p:spPr>
          <a:xfrm>
            <a:off x="6074805" y="2894066"/>
            <a:ext cx="5870268" cy="359253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lvl="0">
              <a:lnSpc>
                <a:spcPct val="90000"/>
              </a:lnSpc>
              <a:buClr>
                <a:schemeClr val="dk1"/>
              </a:buClr>
              <a:buSzPts val="1600"/>
            </a:pPr>
            <a:r>
              <a:rPr lang="en-IN" sz="1450" dirty="0">
                <a:solidFill>
                  <a:schemeClr val="tx2"/>
                </a:solidFill>
                <a:latin typeface="Franklin Gothic"/>
              </a:rPr>
              <a:t>**The data collected by our app can be used to find locations where milk is produced in excess and a medium can be developed to supply this milk in the areas where the production is less.  This will ensure equilibrium in prices at both these locations and </a:t>
            </a:r>
            <a:r>
              <a:rPr lang="en-IN" sz="1450" b="1" dirty="0">
                <a:solidFill>
                  <a:schemeClr val="tx2"/>
                </a:solidFill>
                <a:latin typeface="Franklin Gothic"/>
              </a:rPr>
              <a:t>the extra production will not go to waste.</a:t>
            </a:r>
          </a:p>
          <a:p>
            <a:pPr lvl="0">
              <a:lnSpc>
                <a:spcPct val="90000"/>
              </a:lnSpc>
              <a:buClr>
                <a:schemeClr val="dk1"/>
              </a:buClr>
              <a:buSzPts val="1600"/>
            </a:pPr>
            <a:endParaRPr lang="en-IN" sz="1000" b="1" dirty="0">
              <a:solidFill>
                <a:schemeClr val="tx2"/>
              </a:solidFill>
              <a:latin typeface="Franklin Gothic"/>
            </a:endParaRPr>
          </a:p>
          <a:p>
            <a:pPr lvl="0">
              <a:lnSpc>
                <a:spcPct val="90000"/>
              </a:lnSpc>
              <a:buClr>
                <a:schemeClr val="dk1"/>
              </a:buClr>
              <a:buSzPts val="1600"/>
            </a:pPr>
            <a:r>
              <a:rPr lang="en-IN" sz="1450" dirty="0">
                <a:solidFill>
                  <a:schemeClr val="tx2"/>
                </a:solidFill>
                <a:latin typeface="Franklin Gothic"/>
              </a:rPr>
              <a:t>** The data can also be used by government to help marginal and women farmers who have registered on our app but are still are not able to sell their produce.</a:t>
            </a:r>
          </a:p>
          <a:p>
            <a:pPr lvl="0">
              <a:lnSpc>
                <a:spcPct val="90000"/>
              </a:lnSpc>
              <a:buClr>
                <a:schemeClr val="dk1"/>
              </a:buClr>
              <a:buSzPts val="1600"/>
            </a:pPr>
            <a:endParaRPr lang="en-GB" sz="1450" dirty="0">
              <a:solidFill>
                <a:schemeClr val="tx2"/>
              </a:solidFill>
              <a:latin typeface="Franklin Gothic"/>
            </a:endParaRPr>
          </a:p>
          <a:p>
            <a:pPr lvl="0">
              <a:lnSpc>
                <a:spcPct val="90000"/>
              </a:lnSpc>
              <a:buClr>
                <a:schemeClr val="dk1"/>
              </a:buClr>
              <a:buSzPts val="1600"/>
            </a:pPr>
            <a:r>
              <a:rPr lang="en-US" sz="1450" dirty="0">
                <a:solidFill>
                  <a:schemeClr val="tx2"/>
                </a:solidFill>
                <a:latin typeface="Franklin Gothic"/>
                <a:sym typeface="Franklin Gothic"/>
              </a:rPr>
              <a:t>**Our app we will also collect the count of the livestock in a particular area. This will act as a census for the livestock and will be helpful to provide some special benefits in certain areas.</a:t>
            </a:r>
          </a:p>
          <a:p>
            <a:pPr lvl="0">
              <a:lnSpc>
                <a:spcPct val="90000"/>
              </a:lnSpc>
              <a:buClr>
                <a:schemeClr val="dk1"/>
              </a:buClr>
              <a:buSzPts val="1600"/>
            </a:pPr>
            <a:endParaRPr lang="en-US" sz="1450" dirty="0">
              <a:solidFill>
                <a:schemeClr val="tx2"/>
              </a:solidFill>
              <a:latin typeface="Franklin Gothic"/>
              <a:sym typeface="Franklin Gothic"/>
            </a:endParaRPr>
          </a:p>
          <a:p>
            <a:pPr lvl="0">
              <a:lnSpc>
                <a:spcPct val="90000"/>
              </a:lnSpc>
              <a:buClr>
                <a:schemeClr val="dk1"/>
              </a:buClr>
              <a:buSzPts val="1600"/>
            </a:pPr>
            <a:r>
              <a:rPr lang="en-US" sz="1450" dirty="0">
                <a:solidFill>
                  <a:schemeClr val="tx2"/>
                </a:solidFill>
                <a:latin typeface="Franklin Gothic"/>
                <a:sym typeface="Franklin Gothic"/>
              </a:rPr>
              <a:t>** </a:t>
            </a:r>
            <a:r>
              <a:rPr lang="en-GB" sz="1450" dirty="0">
                <a:solidFill>
                  <a:schemeClr val="tx2"/>
                </a:solidFill>
                <a:latin typeface="Franklin Gothic"/>
                <a:sym typeface="Franklin Gothic"/>
              </a:rPr>
              <a:t>The data collected from the discussion forum will also be beneficial as it will provide information about the current situation/problems of farmers/producers. </a:t>
            </a:r>
            <a:endParaRPr lang="en-US" sz="1450" dirty="0">
              <a:solidFill>
                <a:schemeClr val="tx2"/>
              </a:solidFill>
              <a:latin typeface="Frankli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latin typeface="Franklin Gothic" panose="020B0604020202020204" charset="0"/>
              </a:rPr>
              <a:t>Team Member Details </a:t>
            </a:r>
            <a:endParaRPr dirty="0">
              <a:latin typeface="Franklin Gothic" panose="020B0604020202020204" charset="0"/>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300" b="1" dirty="0">
                <a:solidFill>
                  <a:srgbClr val="5D7C3F"/>
                </a:solidFill>
                <a:latin typeface="Libre Franklin" panose="020B0604020202020204" charset="0"/>
              </a:rPr>
              <a:t>Team Leader Name: </a:t>
            </a:r>
            <a:r>
              <a:rPr lang="en-GB" sz="1300" b="1" dirty="0">
                <a:solidFill>
                  <a:srgbClr val="5D7C3F"/>
                </a:solidFill>
                <a:latin typeface="Libre Franklin" panose="020B0604020202020204" charset="0"/>
              </a:rPr>
              <a:t> Mohit Vyas</a:t>
            </a:r>
            <a:endParaRPr sz="1300" dirty="0">
              <a:latin typeface="Libre Franklin" panose="020B0604020202020204" charset="0"/>
            </a:endParaRPr>
          </a:p>
          <a:p>
            <a:pPr marL="0" lvl="0" indent="0" algn="l" rtl="0">
              <a:lnSpc>
                <a:spcPct val="90000"/>
              </a:lnSpc>
              <a:spcBef>
                <a:spcPts val="1000"/>
              </a:spcBef>
              <a:spcAft>
                <a:spcPts val="0"/>
              </a:spcAft>
              <a:buClr>
                <a:schemeClr val="dk1"/>
              </a:buClr>
              <a:buSzPts val="1200"/>
              <a:buNone/>
            </a:pPr>
            <a:r>
              <a:rPr lang="en-US" sz="1300" dirty="0">
                <a:latin typeface="Libre Franklin" panose="020B0604020202020204" charset="0"/>
              </a:rPr>
              <a:t>Branch: B.Tech				Stream : EE				Year (I,II,III,IV):  II</a:t>
            </a:r>
            <a:endParaRPr sz="1300" dirty="0">
              <a:latin typeface="Libre Franklin" panose="020B0604020202020204" charset="0"/>
            </a:endParaRPr>
          </a:p>
          <a:p>
            <a:pPr marL="0" lvl="0" indent="0" algn="l" rtl="0">
              <a:lnSpc>
                <a:spcPct val="90000"/>
              </a:lnSpc>
              <a:spcBef>
                <a:spcPts val="1000"/>
              </a:spcBef>
              <a:spcAft>
                <a:spcPts val="0"/>
              </a:spcAft>
              <a:buClr>
                <a:srgbClr val="5D7C3F"/>
              </a:buClr>
              <a:buSzPts val="1200"/>
              <a:buNone/>
            </a:pPr>
            <a:r>
              <a:rPr lang="en-US" sz="1300" b="1" dirty="0">
                <a:solidFill>
                  <a:srgbClr val="5D7C3F"/>
                </a:solidFill>
                <a:latin typeface="Libre Franklin" panose="020B0604020202020204" charset="0"/>
              </a:rPr>
              <a:t>Team Member 1 Name:  Aditya Bal Gupta</a:t>
            </a:r>
            <a:endParaRPr sz="1300" dirty="0">
              <a:latin typeface="Libre Franklin" panose="020B0604020202020204" charset="0"/>
            </a:endParaRPr>
          </a:p>
          <a:p>
            <a:pPr marL="0" lvl="0" indent="0">
              <a:buSzPts val="1200"/>
            </a:pPr>
            <a:r>
              <a:rPr lang="en-GB" sz="1300" dirty="0">
                <a:latin typeface="Libre Franklin" panose="020B0604020202020204" charset="0"/>
              </a:rPr>
              <a:t>Branch: B.Tech				Stream : CSE			Year (I,II,III,IV):  II</a:t>
            </a:r>
          </a:p>
          <a:p>
            <a:pPr marL="0" lvl="0" indent="0" algn="l" rtl="0">
              <a:lnSpc>
                <a:spcPct val="90000"/>
              </a:lnSpc>
              <a:spcBef>
                <a:spcPts val="1000"/>
              </a:spcBef>
              <a:spcAft>
                <a:spcPts val="0"/>
              </a:spcAft>
              <a:buClr>
                <a:srgbClr val="5D7C3F"/>
              </a:buClr>
              <a:buSzPts val="1200"/>
              <a:buNone/>
            </a:pPr>
            <a:r>
              <a:rPr lang="en-US" sz="1300" b="1" dirty="0">
                <a:solidFill>
                  <a:srgbClr val="5D7C3F"/>
                </a:solidFill>
                <a:latin typeface="Libre Franklin" panose="020B0604020202020204" charset="0"/>
              </a:rPr>
              <a:t>Team Member 2 Name: Jemee Butani</a:t>
            </a:r>
            <a:endParaRPr sz="1300" dirty="0">
              <a:latin typeface="Libre Franklin" panose="020B0604020202020204" charset="0"/>
            </a:endParaRPr>
          </a:p>
          <a:p>
            <a:pPr marL="0" lvl="0" indent="0">
              <a:buSzPts val="1200"/>
            </a:pPr>
            <a:r>
              <a:rPr lang="en-GB" sz="1300" dirty="0">
                <a:latin typeface="Libre Franklin" panose="020B0604020202020204" charset="0"/>
              </a:rPr>
              <a:t>Branch: B.Tech				Stream : CSE			Year (I,II,III,IV):  II</a:t>
            </a:r>
          </a:p>
          <a:p>
            <a:pPr marL="0" lvl="0" indent="0">
              <a:buClr>
                <a:srgbClr val="5D7C3F"/>
              </a:buClr>
              <a:buSzPts val="1200"/>
            </a:pPr>
            <a:r>
              <a:rPr lang="en-US" sz="1300" b="1" dirty="0">
                <a:solidFill>
                  <a:srgbClr val="5D7C3F"/>
                </a:solidFill>
                <a:latin typeface="Libre Franklin" panose="020B0604020202020204" charset="0"/>
              </a:rPr>
              <a:t>Team Member 3 Name: Piyush Kushwaha</a:t>
            </a:r>
          </a:p>
          <a:p>
            <a:pPr marL="0" lvl="0" indent="0">
              <a:buClr>
                <a:srgbClr val="5D7C3F"/>
              </a:buClr>
              <a:buSzPts val="1200"/>
            </a:pPr>
            <a:r>
              <a:rPr lang="en-GB" sz="1300" dirty="0">
                <a:latin typeface="Libre Franklin" panose="020B0604020202020204" charset="0"/>
              </a:rPr>
              <a:t>Branch: B.Tech				Stream : ME			Year (I,II,III,IV):  II</a:t>
            </a:r>
          </a:p>
          <a:p>
            <a:pPr marL="0" lvl="0" indent="0" algn="l" rtl="0">
              <a:lnSpc>
                <a:spcPct val="90000"/>
              </a:lnSpc>
              <a:spcBef>
                <a:spcPts val="1000"/>
              </a:spcBef>
              <a:spcAft>
                <a:spcPts val="0"/>
              </a:spcAft>
              <a:buClr>
                <a:srgbClr val="5D7C3F"/>
              </a:buClr>
              <a:buSzPts val="1200"/>
              <a:buNone/>
            </a:pPr>
            <a:r>
              <a:rPr lang="en-US" sz="1300" b="1" dirty="0">
                <a:solidFill>
                  <a:srgbClr val="5D7C3F"/>
                </a:solidFill>
                <a:latin typeface="Libre Franklin" panose="020B0604020202020204" charset="0"/>
              </a:rPr>
              <a:t>Team Member 4 Name: Ranjeet Bahadur</a:t>
            </a:r>
            <a:endParaRPr sz="1300" dirty="0">
              <a:latin typeface="Libre Franklin" panose="020B0604020202020204" charset="0"/>
            </a:endParaRPr>
          </a:p>
          <a:p>
            <a:pPr marL="0" lvl="0" indent="0">
              <a:buSzPts val="1200"/>
            </a:pPr>
            <a:r>
              <a:rPr lang="en-GB" sz="1300" dirty="0">
                <a:latin typeface="Libre Franklin" panose="020B0604020202020204" charset="0"/>
              </a:rPr>
              <a:t>Branch: B.Tech				Stream : ME			Year (I,II,III,IV):  II</a:t>
            </a:r>
          </a:p>
          <a:p>
            <a:pPr marL="0" lvl="0" indent="0" algn="l" rtl="0">
              <a:lnSpc>
                <a:spcPct val="90000"/>
              </a:lnSpc>
              <a:spcBef>
                <a:spcPts val="1000"/>
              </a:spcBef>
              <a:spcAft>
                <a:spcPts val="0"/>
              </a:spcAft>
              <a:buClr>
                <a:srgbClr val="5D7C3F"/>
              </a:buClr>
              <a:buSzPts val="1200"/>
              <a:buNone/>
            </a:pPr>
            <a:r>
              <a:rPr lang="en-US" sz="1300" b="1" dirty="0">
                <a:solidFill>
                  <a:srgbClr val="5D7C3F"/>
                </a:solidFill>
                <a:latin typeface="Libre Franklin" panose="020B0604020202020204" charset="0"/>
              </a:rPr>
              <a:t>Team Member 5 Name: Komal Meena</a:t>
            </a:r>
            <a:endParaRPr sz="1300" dirty="0">
              <a:latin typeface="Libre Franklin" panose="020B0604020202020204" charset="0"/>
            </a:endParaRPr>
          </a:p>
          <a:p>
            <a:pPr marL="0" lvl="0" indent="0">
              <a:buSzPts val="1200"/>
            </a:pPr>
            <a:r>
              <a:rPr lang="en-GB" sz="1300" dirty="0">
                <a:latin typeface="Libre Franklin" panose="020B0604020202020204" charset="0"/>
              </a:rPr>
              <a:t>Branch: B.Tech				Stream : ME			Year (I,II,III,IV):  II</a:t>
            </a:r>
          </a:p>
          <a:p>
            <a:pPr marL="0" lvl="0" indent="0" algn="l" rtl="0">
              <a:lnSpc>
                <a:spcPct val="90000"/>
              </a:lnSpc>
              <a:spcBef>
                <a:spcPts val="1000"/>
              </a:spcBef>
              <a:spcAft>
                <a:spcPts val="0"/>
              </a:spcAft>
              <a:buClr>
                <a:srgbClr val="804160"/>
              </a:buClr>
              <a:buSzPts val="1200"/>
              <a:buNone/>
            </a:pPr>
            <a:r>
              <a:rPr lang="en-US" sz="1300" dirty="0">
                <a:latin typeface="Libre Franklin" panose="020B0604020202020204" charset="0"/>
              </a:rPr>
              <a:t>		 	</a:t>
            </a:r>
            <a:endParaRPr sz="1300" dirty="0">
              <a:latin typeface="Libre Franklin" panose="020B0604020202020204" charset="0"/>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1002</Words>
  <Application>Microsoft Office PowerPoint</Application>
  <PresentationFormat>Widescreen</PresentationFormat>
  <Paragraphs>78</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Franklin Gothic Medium</vt:lpstr>
      <vt:lpstr>Arial</vt:lpstr>
      <vt:lpstr>Calibri</vt:lpstr>
      <vt:lpstr>Noto Sans Symbols</vt:lpstr>
      <vt:lpstr>Libre Franklin</vt:lpstr>
      <vt:lpstr>Franklin Gothic</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ADITYA BAL GUPTA</cp:lastModifiedBy>
  <cp:revision>34</cp:revision>
  <cp:lastPrinted>2022-04-15T12:28:40Z</cp:lastPrinted>
  <dcterms:created xsi:type="dcterms:W3CDTF">2022-02-11T07:14:46Z</dcterms:created>
  <dcterms:modified xsi:type="dcterms:W3CDTF">2022-04-15T18:06:51Z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