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9" r:id="rId3"/>
    <p:sldId id="284" r:id="rId4"/>
    <p:sldId id="274" r:id="rId5"/>
    <p:sldId id="286" r:id="rId6"/>
    <p:sldId id="275" r:id="rId7"/>
    <p:sldId id="276" r:id="rId8"/>
    <p:sldId id="277" r:id="rId9"/>
    <p:sldId id="281" r:id="rId10"/>
    <p:sldId id="278" r:id="rId11"/>
    <p:sldId id="280" r:id="rId12"/>
    <p:sldId id="285" r:id="rId13"/>
    <p:sldId id="271" r:id="rId14"/>
  </p:sldIdLst>
  <p:sldSz cx="9144000" cy="5143500" type="screen16x9"/>
  <p:notesSz cx="6858000" cy="9144000"/>
  <p:embeddedFontLst>
    <p:embeddedFont>
      <p:font typeface="Barlow" panose="020B0604020202020204" charset="0"/>
      <p:regular r:id="rId16"/>
      <p:bold r:id="rId17"/>
      <p:italic r:id="rId18"/>
      <p:boldItalic r:id="rId19"/>
    </p:embeddedFont>
    <p:embeddedFont>
      <p:font typeface="Barlow Light"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omfortaa" panose="020B0604020202020204" charset="0"/>
      <p:regular r:id="rId28"/>
      <p:bold r:id="rId29"/>
    </p:embeddedFont>
    <p:embeddedFont>
      <p:font typeface="Miriam Libre" panose="020B0604020202020204" charset="-79"/>
      <p:regular r:id="rId30"/>
      <p:bold r:id="rId31"/>
    </p:embeddedFont>
    <p:embeddedFont>
      <p:font typeface="Work Sans"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161"/>
    <a:srgbClr val="1C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7" d="100"/>
          <a:sy n="107"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319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445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174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c91ad55f9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c91ad55f9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197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51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49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9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127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93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2393d4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2393d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5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txBox="1">
            <a:spLocks noGrp="1"/>
          </p:cNvSpPr>
          <p:nvPr>
            <p:ph type="body" idx="1"/>
          </p:nvPr>
        </p:nvSpPr>
        <p:spPr>
          <a:xfrm>
            <a:off x="6390750" y="439500"/>
            <a:ext cx="2122500" cy="42642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223" name="Google Shape;223;p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A6161"/>
        </a:solidFill>
        <a:effectLst/>
      </p:bgPr>
    </p:bg>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008225" y="1107281"/>
            <a:ext cx="5349838" cy="3514725"/>
          </a:xfrm>
          <a:prstGeom prst="rect">
            <a:avLst/>
          </a:prstGeom>
        </p:spPr>
        <p:txBody>
          <a:bodyPr spcFirstLastPara="1" wrap="square" lIns="91425" tIns="91425" rIns="91425" bIns="91425" anchor="ctr" anchorCtr="0">
            <a:noAutofit/>
          </a:bodyPr>
          <a:lstStyle/>
          <a:p>
            <a:pPr lvl="0"/>
            <a:r>
              <a:rPr lang="en-GB" sz="2000" dirty="0">
                <a:solidFill>
                  <a:schemeClr val="bg1"/>
                </a:solidFill>
              </a:rPr>
              <a:t>Online registration and processing of dairy farmers producing milk and other livestock products</a:t>
            </a:r>
            <a:br>
              <a:rPr lang="en-GB" sz="2000" dirty="0">
                <a:solidFill>
                  <a:schemeClr val="bg1"/>
                </a:solidFill>
              </a:rPr>
            </a:br>
            <a:br>
              <a:rPr lang="en-GB" sz="2000" dirty="0">
                <a:solidFill>
                  <a:schemeClr val="bg1"/>
                </a:solidFill>
              </a:rPr>
            </a:br>
            <a:r>
              <a:rPr lang="en-GB" sz="1800" dirty="0">
                <a:solidFill>
                  <a:schemeClr val="bg1"/>
                </a:solidFill>
              </a:rPr>
              <a:t>Team Treenity</a:t>
            </a:r>
            <a:br>
              <a:rPr lang="en-GB" sz="1800" dirty="0">
                <a:solidFill>
                  <a:schemeClr val="bg1"/>
                </a:solidFill>
              </a:rPr>
            </a:br>
            <a:r>
              <a:rPr lang="en-GB" sz="1800" dirty="0">
                <a:solidFill>
                  <a:schemeClr val="bg1"/>
                </a:solidFill>
              </a:rPr>
              <a:t>Indian Institute of Technology, </a:t>
            </a:r>
            <a:br>
              <a:rPr lang="en-GB" sz="1800" dirty="0">
                <a:solidFill>
                  <a:schemeClr val="bg1"/>
                </a:solidFill>
              </a:rPr>
            </a:br>
            <a:r>
              <a:rPr lang="en-GB" sz="1800" dirty="0">
                <a:solidFill>
                  <a:schemeClr val="bg1"/>
                </a:solidFill>
              </a:rPr>
              <a:t>Ropar, Punjab, India</a:t>
            </a:r>
            <a:br>
              <a:rPr lang="en-GB" sz="2000" dirty="0">
                <a:solidFill>
                  <a:schemeClr val="bg1"/>
                </a:solidFill>
              </a:rPr>
            </a:br>
            <a:br>
              <a:rPr lang="en-GB" sz="2000" dirty="0">
                <a:solidFill>
                  <a:schemeClr val="bg1"/>
                </a:solidFill>
              </a:rPr>
            </a:br>
            <a:endParaRPr sz="2000" b="1" u="sng" dirty="0">
              <a:solidFill>
                <a:schemeClr val="bg1"/>
              </a:solidFill>
            </a:endParaRPr>
          </a:p>
        </p:txBody>
      </p:sp>
      <p:sp>
        <p:nvSpPr>
          <p:cNvPr id="241" name="Google Shape;241;p13"/>
          <p:cNvSpPr txBox="1"/>
          <p:nvPr/>
        </p:nvSpPr>
        <p:spPr>
          <a:xfrm>
            <a:off x="2691675" y="453050"/>
            <a:ext cx="3269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dirty="0">
                <a:solidFill>
                  <a:schemeClr val="bg1"/>
                </a:solidFill>
                <a:latin typeface="Comfortaa"/>
                <a:ea typeface="Comfortaa"/>
                <a:cs typeface="Comfortaa"/>
                <a:sym typeface="Comfortaa"/>
              </a:rPr>
              <a:t>SIH 2022</a:t>
            </a:r>
            <a:endParaRPr sz="2000" b="1" dirty="0">
              <a:solidFill>
                <a:schemeClr val="bg1"/>
              </a:solidFill>
              <a:latin typeface="Comfortaa"/>
              <a:ea typeface="Comfortaa"/>
              <a:cs typeface="Comfortaa"/>
              <a:sym typeface="Comfortaa"/>
            </a:endParaRPr>
          </a:p>
        </p:txBody>
      </p:sp>
      <p:cxnSp>
        <p:nvCxnSpPr>
          <p:cNvPr id="242" name="Google Shape;242;p13"/>
          <p:cNvCxnSpPr/>
          <p:nvPr/>
        </p:nvCxnSpPr>
        <p:spPr>
          <a:xfrm rot="10800000" flipH="1">
            <a:off x="2522900" y="2576250"/>
            <a:ext cx="4095300" cy="17700"/>
          </a:xfrm>
          <a:prstGeom prst="straightConnector1">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121445" y="-177675"/>
            <a:ext cx="5557836" cy="932700"/>
          </a:xfrm>
          <a:prstGeom prst="rect">
            <a:avLst/>
          </a:prstGeom>
        </p:spPr>
        <p:txBody>
          <a:bodyPr spcFirstLastPara="1" wrap="square" lIns="91425" tIns="91425" rIns="91425" bIns="91425" anchor="b" anchorCtr="0">
            <a:noAutofit/>
          </a:bodyPr>
          <a:lstStyle/>
          <a:p>
            <a:pPr lvl="0" algn="ctr"/>
            <a:r>
              <a:rPr lang="en-IN" sz="1800" b="1" dirty="0">
                <a:solidFill>
                  <a:srgbClr val="1C4040"/>
                </a:solidFill>
              </a:rPr>
              <a:t> Asking information about their livestock </a:t>
            </a:r>
            <a:endParaRPr sz="1800" b="1" dirty="0">
              <a:solidFill>
                <a:srgbClr val="1C4040"/>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83" name="Google Shape;283;p16"/>
          <p:cNvSpPr txBox="1"/>
          <p:nvPr/>
        </p:nvSpPr>
        <p:spPr>
          <a:xfrm>
            <a:off x="407194" y="873451"/>
            <a:ext cx="5207793" cy="2380108"/>
          </a:xfrm>
          <a:prstGeom prst="rect">
            <a:avLst/>
          </a:prstGeom>
          <a:noFill/>
          <a:ln>
            <a:noFill/>
          </a:ln>
        </p:spPr>
        <p:txBody>
          <a:bodyPr spcFirstLastPara="1" wrap="square" lIns="91425" tIns="91425" rIns="91425" bIns="91425" anchor="t" anchorCtr="0">
            <a:spAutoFit/>
          </a:bodyPr>
          <a:lstStyle/>
          <a:p>
            <a:pPr marL="285750" lvl="0" indent="-257175">
              <a:buSzPct val="100000"/>
              <a:buChar char="•"/>
            </a:pPr>
            <a:r>
              <a:rPr lang="en-GB" dirty="0">
                <a:latin typeface="Barlow Light" panose="020B0604020202020204" charset="0"/>
              </a:rPr>
              <a:t>Our app will have a feature of giving some health and maintenance tips to the producer related to their livestock. </a:t>
            </a:r>
          </a:p>
          <a:p>
            <a:pPr marL="285750" lvl="0" indent="-257175">
              <a:buSzPct val="100000"/>
              <a:buChar char="•"/>
            </a:pPr>
            <a:endParaRPr lang="en-GB" dirty="0">
              <a:latin typeface="Barlow Light" panose="020B0604020202020204" charset="0"/>
            </a:endParaRPr>
          </a:p>
          <a:p>
            <a:pPr marL="285750" lvl="0" indent="-257175">
              <a:buSzPct val="100000"/>
              <a:buChar char="•"/>
            </a:pPr>
            <a:r>
              <a:rPr lang="en-GB" dirty="0">
                <a:latin typeface="Barlow Light" panose="020B0604020202020204" charset="0"/>
              </a:rPr>
              <a:t>For this, we will ask the them to enter brief information about their livestock on a voluntary basis.</a:t>
            </a:r>
          </a:p>
          <a:p>
            <a:pPr marL="285750" lvl="0" indent="-257175">
              <a:spcBef>
                <a:spcPts val="1000"/>
              </a:spcBef>
              <a:buSzPct val="100000"/>
              <a:buChar char="•"/>
            </a:pPr>
            <a:r>
              <a:rPr lang="en-GB" dirty="0">
                <a:latin typeface="Barlow Light" panose="020B0604020202020204" charset="0"/>
              </a:rPr>
              <a:t>The producers can provide information like the kind of livestock, their count and anything else they want to mention.</a:t>
            </a:r>
          </a:p>
          <a:p>
            <a:pPr marL="285750" lvl="0" indent="-257175">
              <a:spcBef>
                <a:spcPts val="1000"/>
              </a:spcBef>
              <a:buSzPct val="100000"/>
              <a:buChar char="•"/>
            </a:pPr>
            <a:r>
              <a:rPr lang="en-GB" dirty="0">
                <a:latin typeface="Barlow Light" panose="020B0604020202020204" charset="0"/>
              </a:rPr>
              <a:t>Such information will help us provide them better suggestions on how to take best care of their livestock. </a:t>
            </a: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9" name="Rectangle 8">
            <a:extLst>
              <a:ext uri="{FF2B5EF4-FFF2-40B4-BE49-F238E27FC236}">
                <a16:creationId xmlns:a16="http://schemas.microsoft.com/office/drawing/2014/main" id="{CA229450-C902-46A9-8170-69C382036C51}"/>
              </a:ext>
            </a:extLst>
          </p:cNvPr>
          <p:cNvSpPr/>
          <p:nvPr/>
        </p:nvSpPr>
        <p:spPr>
          <a:xfrm>
            <a:off x="6022181" y="0"/>
            <a:ext cx="3121819"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9624179F-0F70-401B-B4E7-6A36F1113910}"/>
              </a:ext>
            </a:extLst>
          </p:cNvPr>
          <p:cNvPicPr>
            <a:picLocks noChangeAspect="1"/>
          </p:cNvPicPr>
          <p:nvPr/>
        </p:nvPicPr>
        <p:blipFill>
          <a:blip r:embed="rId3"/>
          <a:stretch>
            <a:fillRect/>
          </a:stretch>
        </p:blipFill>
        <p:spPr>
          <a:xfrm>
            <a:off x="6474900" y="71438"/>
            <a:ext cx="2261906" cy="4947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3138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242888" y="-177675"/>
            <a:ext cx="3321843" cy="932700"/>
          </a:xfrm>
          <a:prstGeom prst="rect">
            <a:avLst/>
          </a:prstGeom>
        </p:spPr>
        <p:txBody>
          <a:bodyPr spcFirstLastPara="1" wrap="square" lIns="91425" tIns="91425" rIns="91425" bIns="91425" anchor="b" anchorCtr="0">
            <a:noAutofit/>
          </a:bodyPr>
          <a:lstStyle/>
          <a:p>
            <a:pPr algn="ctr"/>
            <a:r>
              <a:rPr lang="en-GB" sz="2400" b="1" dirty="0">
                <a:solidFill>
                  <a:srgbClr val="1C4040"/>
                </a:solidFill>
              </a:rPr>
              <a:t>Discussion Forum</a:t>
            </a:r>
            <a:endParaRPr sz="2400" b="1" dirty="0">
              <a:solidFill>
                <a:srgbClr val="1C4040"/>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83" name="Google Shape;283;p16"/>
          <p:cNvSpPr txBox="1"/>
          <p:nvPr/>
        </p:nvSpPr>
        <p:spPr>
          <a:xfrm>
            <a:off x="135732" y="994896"/>
            <a:ext cx="3543300" cy="3477845"/>
          </a:xfrm>
          <a:prstGeom prst="rect">
            <a:avLst/>
          </a:prstGeom>
          <a:noFill/>
          <a:ln>
            <a:noFill/>
          </a:ln>
        </p:spPr>
        <p:txBody>
          <a:bodyPr spcFirstLastPara="1" wrap="square" lIns="91425" tIns="91425" rIns="91425" bIns="91425" anchor="t" anchorCtr="0">
            <a:spAutoFit/>
          </a:bodyPr>
          <a:lstStyle/>
          <a:p>
            <a:pPr marL="285750" indent="-285750" fontAlgn="base">
              <a:buFont typeface="Arial" panose="020B0604020202020204" pitchFamily="34" charset="0"/>
              <a:buChar char="•"/>
            </a:pPr>
            <a:r>
              <a:rPr lang="en-GB" dirty="0">
                <a:latin typeface="Barlow Light" panose="020B0604020202020204" charset="0"/>
              </a:rPr>
              <a:t>Our app will have a public discussion forum where the users can interact with each other. </a:t>
            </a:r>
          </a:p>
          <a:p>
            <a:pPr fontAlgn="base"/>
            <a:endParaRPr lang="en-GB" sz="600" dirty="0">
              <a:latin typeface="Barlow Light" panose="020B0604020202020204" charset="0"/>
            </a:endParaRPr>
          </a:p>
          <a:p>
            <a:pPr marL="285750" indent="-285750" fontAlgn="base">
              <a:buFont typeface="Arial" panose="020B0604020202020204" pitchFamily="34" charset="0"/>
              <a:buChar char="•"/>
            </a:pPr>
            <a:r>
              <a:rPr lang="en-GB" dirty="0">
                <a:latin typeface="Barlow Light" panose="020B0604020202020204" charset="0"/>
              </a:rPr>
              <a:t>If any producers is facing any problem, they can post that in this forum and other users can solve that problem based on their experience.</a:t>
            </a:r>
          </a:p>
          <a:p>
            <a:pPr fontAlgn="base"/>
            <a:endParaRPr lang="en-GB" sz="600" dirty="0">
              <a:latin typeface="Barlow Light" panose="020B0604020202020204" charset="0"/>
            </a:endParaRPr>
          </a:p>
          <a:p>
            <a:pPr marL="285750" indent="-285750" fontAlgn="base">
              <a:buFont typeface="Arial" panose="020B0604020202020204" pitchFamily="34" charset="0"/>
              <a:buChar char="•"/>
            </a:pPr>
            <a:r>
              <a:rPr lang="en-GB" dirty="0">
                <a:latin typeface="Barlow Light" panose="020B0604020202020204" charset="0"/>
              </a:rPr>
              <a:t>The data collected from this forum can also be used by government to solve the problems that are faced by a large number of producers.</a:t>
            </a:r>
          </a:p>
          <a:p>
            <a:pPr fontAlgn="base"/>
            <a:endParaRPr lang="en-GB" sz="600" dirty="0">
              <a:latin typeface="Barlow Light" panose="020B0604020202020204" charset="0"/>
            </a:endParaRPr>
          </a:p>
          <a:p>
            <a:pPr marL="285750" indent="-285750" fontAlgn="base">
              <a:buFont typeface="Arial" panose="020B0604020202020204" pitchFamily="34" charset="0"/>
              <a:buChar char="•"/>
            </a:pPr>
            <a:r>
              <a:rPr lang="en-GB" dirty="0">
                <a:latin typeface="Barlow Light" panose="020B0604020202020204" charset="0"/>
              </a:rPr>
              <a:t>In future, we can also provide some expert based advise by taking a nominal fee from the user.</a:t>
            </a: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6" name="Rectangle 5">
            <a:extLst>
              <a:ext uri="{FF2B5EF4-FFF2-40B4-BE49-F238E27FC236}">
                <a16:creationId xmlns:a16="http://schemas.microsoft.com/office/drawing/2014/main" id="{389DA1DF-C40B-4E16-A63F-21949B2EFBD3}"/>
              </a:ext>
            </a:extLst>
          </p:cNvPr>
          <p:cNvSpPr/>
          <p:nvPr/>
        </p:nvSpPr>
        <p:spPr>
          <a:xfrm>
            <a:off x="3800171" y="0"/>
            <a:ext cx="5343829"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96CBAFD1-DA10-4FAE-BD9B-5E0352C04005}"/>
              </a:ext>
            </a:extLst>
          </p:cNvPr>
          <p:cNvPicPr>
            <a:picLocks noChangeAspect="1"/>
          </p:cNvPicPr>
          <p:nvPr/>
        </p:nvPicPr>
        <p:blipFill>
          <a:blip r:embed="rId3"/>
          <a:stretch>
            <a:fillRect/>
          </a:stretch>
        </p:blipFill>
        <p:spPr>
          <a:xfrm>
            <a:off x="3993358" y="50940"/>
            <a:ext cx="2320654" cy="4984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E49E3A99-7F87-462E-A8AA-14270D16C8AC}"/>
              </a:ext>
            </a:extLst>
          </p:cNvPr>
          <p:cNvPicPr>
            <a:picLocks noChangeAspect="1"/>
          </p:cNvPicPr>
          <p:nvPr/>
        </p:nvPicPr>
        <p:blipFill>
          <a:blip r:embed="rId4"/>
          <a:stretch>
            <a:fillRect/>
          </a:stretch>
        </p:blipFill>
        <p:spPr>
          <a:xfrm>
            <a:off x="6657974" y="45351"/>
            <a:ext cx="2297789" cy="4984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3477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457200" y="-177675"/>
            <a:ext cx="5138700" cy="932700"/>
          </a:xfrm>
          <a:prstGeom prst="rect">
            <a:avLst/>
          </a:prstGeom>
        </p:spPr>
        <p:txBody>
          <a:bodyPr spcFirstLastPara="1" wrap="square" lIns="91425" tIns="91425" rIns="91425" bIns="91425" anchor="b" anchorCtr="0">
            <a:noAutofit/>
          </a:bodyPr>
          <a:lstStyle/>
          <a:p>
            <a:pPr lvl="0" algn="ctr"/>
            <a:r>
              <a:rPr lang="en-IN" sz="2800" b="1" dirty="0">
                <a:solidFill>
                  <a:srgbClr val="2A6161"/>
                </a:solidFill>
              </a:rPr>
              <a:t>Business Model</a:t>
            </a:r>
            <a:endParaRPr sz="2800" b="1" dirty="0">
              <a:solidFill>
                <a:srgbClr val="2A6161"/>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83" name="Google Shape;283;p16"/>
          <p:cNvSpPr txBox="1"/>
          <p:nvPr/>
        </p:nvSpPr>
        <p:spPr>
          <a:xfrm>
            <a:off x="457200" y="959174"/>
            <a:ext cx="4902967" cy="1831240"/>
          </a:xfrm>
          <a:prstGeom prst="rect">
            <a:avLst/>
          </a:prstGeom>
          <a:noFill/>
          <a:ln>
            <a:noFill/>
          </a:ln>
        </p:spPr>
        <p:txBody>
          <a:bodyPr spcFirstLastPara="1" wrap="square" lIns="91425" tIns="91425" rIns="91425" bIns="91425" anchor="t" anchorCtr="0">
            <a:spAutoFit/>
          </a:bodyPr>
          <a:lstStyle/>
          <a:p>
            <a:pPr marL="285750" lvl="0" indent="-285750">
              <a:buSzPts val="2000"/>
              <a:buChar char="•"/>
            </a:pPr>
            <a:r>
              <a:rPr lang="en-GB" dirty="0">
                <a:latin typeface="Barlow Light" panose="020B0604020202020204" charset="0"/>
              </a:rPr>
              <a:t>We can introduce a subscription model where users, by paying a nominal fee, can get benefits like expert advice on how to take the best care of their livestock, what diseases and problems are most prominent in their area, and how to prevent those diseases, etc.</a:t>
            </a:r>
          </a:p>
          <a:p>
            <a:pPr lvl="0">
              <a:buSzPts val="2000"/>
            </a:pPr>
            <a:endParaRPr lang="en-GB" sz="900" dirty="0">
              <a:latin typeface="Barlow Light" panose="020B0604020202020204" charset="0"/>
            </a:endParaRPr>
          </a:p>
          <a:p>
            <a:pPr marL="285750" lvl="0" indent="-285750">
              <a:buSzPts val="2000"/>
              <a:buChar char="•"/>
            </a:pPr>
            <a:r>
              <a:rPr lang="en-GB" dirty="0">
                <a:latin typeface="Barlow Light" panose="020B0604020202020204" charset="0"/>
              </a:rPr>
              <a:t>The data collected by our app will be a great help in providing the above benefits.</a:t>
            </a: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3" name="Rectangle 2">
            <a:extLst>
              <a:ext uri="{FF2B5EF4-FFF2-40B4-BE49-F238E27FC236}">
                <a16:creationId xmlns:a16="http://schemas.microsoft.com/office/drawing/2014/main" id="{E8B74C6B-E680-46FE-BF20-8EC749D151BD}"/>
              </a:ext>
            </a:extLst>
          </p:cNvPr>
          <p:cNvSpPr/>
          <p:nvPr/>
        </p:nvSpPr>
        <p:spPr>
          <a:xfrm>
            <a:off x="6022181" y="0"/>
            <a:ext cx="3121819"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4252078-640C-43E2-97BB-44DA64D8BAA5}"/>
              </a:ext>
            </a:extLst>
          </p:cNvPr>
          <p:cNvPicPr>
            <a:picLocks noChangeAspect="1"/>
          </p:cNvPicPr>
          <p:nvPr/>
        </p:nvPicPr>
        <p:blipFill>
          <a:blip r:embed="rId3"/>
          <a:stretch>
            <a:fillRect/>
          </a:stretch>
        </p:blipFill>
        <p:spPr>
          <a:xfrm>
            <a:off x="6445525" y="1693069"/>
            <a:ext cx="2115683" cy="2081967"/>
          </a:xfrm>
          <a:prstGeom prst="rect">
            <a:avLst/>
          </a:prstGeom>
        </p:spPr>
      </p:pic>
    </p:spTree>
    <p:extLst>
      <p:ext uri="{BB962C8B-B14F-4D97-AF65-F5344CB8AC3E}">
        <p14:creationId xmlns:p14="http://schemas.microsoft.com/office/powerpoint/2010/main" val="239160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p:nvPr/>
        </p:nvSpPr>
        <p:spPr>
          <a:xfrm>
            <a:off x="346450" y="373100"/>
            <a:ext cx="856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86" name="Google Shape;386;p28"/>
          <p:cNvSpPr txBox="1"/>
          <p:nvPr/>
        </p:nvSpPr>
        <p:spPr>
          <a:xfrm>
            <a:off x="346450" y="337575"/>
            <a:ext cx="8510400" cy="44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 name="Rectangle 2">
            <a:extLst>
              <a:ext uri="{FF2B5EF4-FFF2-40B4-BE49-F238E27FC236}">
                <a16:creationId xmlns:a16="http://schemas.microsoft.com/office/drawing/2014/main" id="{8800A027-663C-4F4E-87FD-A97D10EB9E8B}"/>
              </a:ext>
            </a:extLst>
          </p:cNvPr>
          <p:cNvSpPr/>
          <p:nvPr/>
        </p:nvSpPr>
        <p:spPr>
          <a:xfrm>
            <a:off x="0" y="0"/>
            <a:ext cx="9144000"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E738DDC-EBCF-49DE-8C92-94A8C19E63CD}"/>
              </a:ext>
            </a:extLst>
          </p:cNvPr>
          <p:cNvPicPr>
            <a:picLocks noChangeAspect="1"/>
          </p:cNvPicPr>
          <p:nvPr/>
        </p:nvPicPr>
        <p:blipFill>
          <a:blip r:embed="rId3"/>
          <a:stretch>
            <a:fillRect/>
          </a:stretch>
        </p:blipFill>
        <p:spPr>
          <a:xfrm>
            <a:off x="2108913" y="1089444"/>
            <a:ext cx="4785775" cy="29263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457200" y="-177675"/>
            <a:ext cx="5050631" cy="932700"/>
          </a:xfrm>
          <a:prstGeom prst="rect">
            <a:avLst/>
          </a:prstGeom>
        </p:spPr>
        <p:txBody>
          <a:bodyPr spcFirstLastPara="1" wrap="square" lIns="91425" tIns="91425" rIns="91425" bIns="91425" anchor="b" anchorCtr="0">
            <a:noAutofit/>
          </a:bodyPr>
          <a:lstStyle/>
          <a:p>
            <a:pPr lvl="0" algn="ctr"/>
            <a:r>
              <a:rPr lang="en-IN" sz="2800" b="1" dirty="0">
                <a:solidFill>
                  <a:srgbClr val="2A6161"/>
                </a:solidFill>
              </a:rPr>
              <a:t>PROJECT DESCRIPTION </a:t>
            </a:r>
            <a:endParaRPr b="1" dirty="0">
              <a:solidFill>
                <a:srgbClr val="2A6161"/>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83" name="Google Shape;283;p16"/>
          <p:cNvSpPr txBox="1"/>
          <p:nvPr/>
        </p:nvSpPr>
        <p:spPr>
          <a:xfrm>
            <a:off x="337213" y="944888"/>
            <a:ext cx="5290604" cy="4078009"/>
          </a:xfrm>
          <a:prstGeom prst="rect">
            <a:avLst/>
          </a:prstGeom>
          <a:noFill/>
          <a:ln>
            <a:noFill/>
          </a:ln>
        </p:spPr>
        <p:txBody>
          <a:bodyPr spcFirstLastPara="1" wrap="square" lIns="91425" tIns="91425" rIns="91425" bIns="91425" anchor="t" anchorCtr="0">
            <a:spAutoFit/>
          </a:bodyPr>
          <a:lstStyle/>
          <a:p>
            <a:pPr marL="171450" indent="-171450" fontAlgn="base">
              <a:buFont typeface="Arial" panose="020B0604020202020204" pitchFamily="34" charset="0"/>
              <a:buChar char="•"/>
            </a:pPr>
            <a:r>
              <a:rPr lang="en-GB" sz="1300" dirty="0">
                <a:solidFill>
                  <a:schemeClr val="dk1"/>
                </a:solidFill>
                <a:latin typeface="Barlow Light"/>
              </a:rPr>
              <a:t>A mobile application where dairy and poultry farmers can list their dairy and other livestock products at different locations using GPS coordinates.</a:t>
            </a:r>
          </a:p>
          <a:p>
            <a:pPr fontAlgn="base"/>
            <a:endParaRPr lang="en-GB" sz="800" dirty="0">
              <a:solidFill>
                <a:schemeClr val="dk1"/>
              </a:solidFill>
              <a:latin typeface="Barlow Light"/>
            </a:endParaRPr>
          </a:p>
          <a:p>
            <a:pPr marL="171450" indent="-171450" fontAlgn="base">
              <a:buFont typeface="Arial" panose="020B0604020202020204" pitchFamily="34" charset="0"/>
              <a:buChar char="•"/>
            </a:pPr>
            <a:r>
              <a:rPr lang="en-GB" sz="1300" dirty="0">
                <a:solidFill>
                  <a:schemeClr val="dk1"/>
                </a:solidFill>
                <a:latin typeface="Barlow Light"/>
              </a:rPr>
              <a:t>The app will be available in different languages to increase the target users.</a:t>
            </a:r>
          </a:p>
          <a:p>
            <a:pPr fontAlgn="base"/>
            <a:endParaRPr lang="en-GB" sz="800" dirty="0">
              <a:solidFill>
                <a:schemeClr val="dk1"/>
              </a:solidFill>
              <a:latin typeface="Barlow Light"/>
            </a:endParaRPr>
          </a:p>
          <a:p>
            <a:pPr marL="171450" indent="-171450" fontAlgn="base">
              <a:buFont typeface="Arial" panose="020B0604020202020204" pitchFamily="34" charset="0"/>
              <a:buChar char="•"/>
            </a:pPr>
            <a:r>
              <a:rPr lang="en-GB" sz="1300" dirty="0">
                <a:solidFill>
                  <a:schemeClr val="dk1"/>
                </a:solidFill>
                <a:latin typeface="Barlow Light"/>
              </a:rPr>
              <a:t>Consumers can directly contact or request the producer for a specific product.</a:t>
            </a:r>
            <a:endParaRPr lang="en-GB" sz="800" dirty="0">
              <a:solidFill>
                <a:schemeClr val="dk1"/>
              </a:solidFill>
              <a:latin typeface="Barlow Light"/>
            </a:endParaRPr>
          </a:p>
          <a:p>
            <a:pPr fontAlgn="base"/>
            <a:endParaRPr lang="en-GB" sz="800" dirty="0">
              <a:solidFill>
                <a:schemeClr val="dk1"/>
              </a:solidFill>
              <a:latin typeface="Barlow Light"/>
            </a:endParaRPr>
          </a:p>
          <a:p>
            <a:pPr marL="171450" indent="-171450" fontAlgn="base">
              <a:buFont typeface="Arial" panose="020B0604020202020204" pitchFamily="34" charset="0"/>
              <a:buChar char="•"/>
            </a:pPr>
            <a:r>
              <a:rPr lang="en-GB" sz="1300" dirty="0">
                <a:solidFill>
                  <a:schemeClr val="dk1"/>
                </a:solidFill>
                <a:latin typeface="Barlow Light"/>
              </a:rPr>
              <a:t>Users/consumers will have an option to rate a particular farm which will contribute to the producer's rating. This will help other consumers estimate the quality of the product of that producer.</a:t>
            </a:r>
          </a:p>
          <a:p>
            <a:pPr fontAlgn="base"/>
            <a:endParaRPr lang="en-GB" sz="800" dirty="0">
              <a:solidFill>
                <a:schemeClr val="dk1"/>
              </a:solidFill>
              <a:latin typeface="Barlow Light"/>
            </a:endParaRPr>
          </a:p>
          <a:p>
            <a:pPr marL="171450" indent="-171450" fontAlgn="base">
              <a:buFont typeface="Arial" panose="020B0604020202020204" pitchFamily="34" charset="0"/>
              <a:buChar char="•"/>
            </a:pPr>
            <a:r>
              <a:rPr lang="en-GB" sz="1300" dirty="0">
                <a:solidFill>
                  <a:schemeClr val="dk1"/>
                </a:solidFill>
                <a:latin typeface="Barlow Light"/>
              </a:rPr>
              <a:t>Since lack of knowledge is also a significant concern in India, our app will provide helpful tips/suggestions based on scientific research and modern technologies about the maintenance and health of the livestock to increase production. </a:t>
            </a:r>
          </a:p>
          <a:p>
            <a:pPr fontAlgn="base"/>
            <a:endParaRPr lang="en-GB" sz="800" dirty="0">
              <a:solidFill>
                <a:schemeClr val="dk1"/>
              </a:solidFill>
              <a:latin typeface="Barlow Light"/>
            </a:endParaRPr>
          </a:p>
          <a:p>
            <a:pPr marL="171450" indent="-171450" fontAlgn="base">
              <a:buFont typeface="Arial" panose="020B0604020202020204" pitchFamily="34" charset="0"/>
              <a:buChar char="•"/>
            </a:pPr>
            <a:r>
              <a:rPr lang="en-GB" sz="1300" dirty="0">
                <a:solidFill>
                  <a:schemeClr val="dk1"/>
                </a:solidFill>
                <a:latin typeface="Barlow Light"/>
              </a:rPr>
              <a:t>Our app will also provide a discussion forum for the producers where they can discuss their problems among themselves. </a:t>
            </a: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6" name="Rectangle 5">
            <a:extLst>
              <a:ext uri="{FF2B5EF4-FFF2-40B4-BE49-F238E27FC236}">
                <a16:creationId xmlns:a16="http://schemas.microsoft.com/office/drawing/2014/main" id="{19604E85-B482-4254-8E2D-B142D5C6E918}"/>
              </a:ext>
            </a:extLst>
          </p:cNvPr>
          <p:cNvSpPr/>
          <p:nvPr/>
        </p:nvSpPr>
        <p:spPr>
          <a:xfrm>
            <a:off x="6022181" y="0"/>
            <a:ext cx="3121819"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421EDE33-F5B5-47CA-9400-A6E6391E2E0F}"/>
              </a:ext>
            </a:extLst>
          </p:cNvPr>
          <p:cNvPicPr>
            <a:picLocks noChangeAspect="1"/>
          </p:cNvPicPr>
          <p:nvPr/>
        </p:nvPicPr>
        <p:blipFill>
          <a:blip r:embed="rId3"/>
          <a:stretch>
            <a:fillRect/>
          </a:stretch>
        </p:blipFill>
        <p:spPr>
          <a:xfrm>
            <a:off x="6445525" y="1693069"/>
            <a:ext cx="2115683" cy="20819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457200" y="-177675"/>
            <a:ext cx="5050631" cy="932700"/>
          </a:xfrm>
          <a:prstGeom prst="rect">
            <a:avLst/>
          </a:prstGeom>
        </p:spPr>
        <p:txBody>
          <a:bodyPr spcFirstLastPara="1" wrap="square" lIns="91425" tIns="91425" rIns="91425" bIns="91425" anchor="b" anchorCtr="0">
            <a:noAutofit/>
          </a:bodyPr>
          <a:lstStyle/>
          <a:p>
            <a:pPr lvl="0" algn="ctr"/>
            <a:r>
              <a:rPr lang="en-US" sz="2800" b="1" dirty="0">
                <a:solidFill>
                  <a:srgbClr val="2A6161"/>
                </a:solidFill>
              </a:rPr>
              <a:t>MOTIVATION</a:t>
            </a:r>
            <a:endParaRPr lang="en-US" b="1" dirty="0">
              <a:solidFill>
                <a:srgbClr val="2A6161"/>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83" name="Google Shape;283;p16"/>
          <p:cNvSpPr txBox="1"/>
          <p:nvPr/>
        </p:nvSpPr>
        <p:spPr>
          <a:xfrm>
            <a:off x="378620" y="766294"/>
            <a:ext cx="5129211" cy="3831788"/>
          </a:xfrm>
          <a:prstGeom prst="rect">
            <a:avLst/>
          </a:prstGeom>
          <a:noFill/>
          <a:ln>
            <a:noFill/>
          </a:ln>
        </p:spPr>
        <p:txBody>
          <a:bodyPr spcFirstLastPara="1" wrap="square" lIns="91425" tIns="91425" rIns="91425" bIns="91425" anchor="t" anchorCtr="0">
            <a:spAutoFit/>
          </a:bodyPr>
          <a:lstStyle/>
          <a:p>
            <a:pPr marL="285750" indent="-285750">
              <a:buClr>
                <a:srgbClr val="2A6161"/>
              </a:buClr>
              <a:buSzPts val="2000"/>
              <a:buFont typeface="Arial" panose="020B0604020202020204" pitchFamily="34" charset="0"/>
              <a:buChar char="•"/>
            </a:pPr>
            <a:r>
              <a:rPr lang="en-GB" sz="1300" dirty="0">
                <a:latin typeface="Barlow Light" panose="020B0604020202020204" charset="0"/>
              </a:rPr>
              <a:t>India ranks first among the world’s milk producing nations since 1998 and dairying has become an important secondary source of income for millions of rural families and has assumed the most important role in providing employment and income generating opportunities particularly for marginal and women farmers. </a:t>
            </a:r>
          </a:p>
          <a:p>
            <a:pPr>
              <a:buClr>
                <a:srgbClr val="2A6161"/>
              </a:buClr>
              <a:buSzPts val="2000"/>
            </a:pPr>
            <a:endParaRPr lang="en-GB" sz="400" dirty="0">
              <a:latin typeface="Barlow Light" panose="020B0604020202020204" charset="0"/>
            </a:endParaRPr>
          </a:p>
          <a:p>
            <a:pPr marL="298450" indent="-285750">
              <a:buClr>
                <a:srgbClr val="2A6161"/>
              </a:buClr>
              <a:buSzPts val="1800"/>
              <a:buFont typeface="Arial" panose="020B0604020202020204" pitchFamily="34" charset="0"/>
              <a:buChar char="•"/>
            </a:pPr>
            <a:r>
              <a:rPr lang="en-GB" sz="1300" dirty="0">
                <a:latin typeface="Barlow Light" panose="020B0604020202020204" charset="0"/>
              </a:rPr>
              <a:t>Poor accesses to organized markets deprive farmers of proper milk price. </a:t>
            </a:r>
          </a:p>
          <a:p>
            <a:pPr marL="12700">
              <a:buClr>
                <a:srgbClr val="2A6161"/>
              </a:buClr>
              <a:buSzPts val="1800"/>
            </a:pPr>
            <a:endParaRPr lang="en-GB" sz="400" dirty="0">
              <a:latin typeface="Barlow Light" panose="020B0604020202020204" charset="0"/>
            </a:endParaRPr>
          </a:p>
          <a:p>
            <a:pPr marL="298450" indent="-285750">
              <a:buClr>
                <a:srgbClr val="2A6161"/>
              </a:buClr>
              <a:buSzPts val="1800"/>
              <a:buFont typeface="Arial" panose="020B0604020202020204" pitchFamily="34" charset="0"/>
              <a:buChar char="•"/>
            </a:pPr>
            <a:r>
              <a:rPr lang="en-GB" sz="1300" dirty="0">
                <a:latin typeface="Barlow Light" panose="020B0604020202020204" charset="0"/>
              </a:rPr>
              <a:t>So there is a need to provide them better market linkage.</a:t>
            </a:r>
          </a:p>
          <a:p>
            <a:pPr marL="12700">
              <a:buClr>
                <a:srgbClr val="2A6161"/>
              </a:buClr>
              <a:buSzPts val="1800"/>
            </a:pPr>
            <a:endParaRPr lang="en-GB" sz="400" dirty="0">
              <a:latin typeface="Barlow Light" panose="020B0604020202020204" charset="0"/>
            </a:endParaRPr>
          </a:p>
          <a:p>
            <a:pPr marL="285750" indent="-285750">
              <a:buClr>
                <a:srgbClr val="2A6161"/>
              </a:buClr>
              <a:buSzPts val="1800"/>
              <a:buFont typeface="Arial" panose="020B0604020202020204" pitchFamily="34" charset="0"/>
              <a:buChar char="•"/>
            </a:pPr>
            <a:r>
              <a:rPr lang="en-GB" sz="1300" dirty="0">
                <a:latin typeface="Barlow Light" panose="020B0604020202020204" charset="0"/>
              </a:rPr>
              <a:t>Improving productivity of farm animals is one of the major challenges. The average annual milk yield of Indian cattle is 1172 kg which is only about 50% of the global average. So our app will provide some modern technology based and scientific based information and tips to the farmers.</a:t>
            </a:r>
          </a:p>
          <a:p>
            <a:pPr>
              <a:buClr>
                <a:srgbClr val="2A6161"/>
              </a:buClr>
              <a:buSzPts val="1800"/>
            </a:pPr>
            <a:endParaRPr lang="en-GB" sz="400" dirty="0">
              <a:latin typeface="Barlow Light" panose="020B0604020202020204" charset="0"/>
            </a:endParaRPr>
          </a:p>
          <a:p>
            <a:pPr marL="298450" indent="-285750">
              <a:buClr>
                <a:srgbClr val="2A6161"/>
              </a:buClr>
              <a:buSzPts val="1800"/>
              <a:buFont typeface="Arial" panose="020B0604020202020204" pitchFamily="34" charset="0"/>
              <a:buChar char="•"/>
            </a:pPr>
            <a:r>
              <a:rPr lang="en-GB" sz="1300" dirty="0">
                <a:latin typeface="Barlow Light" panose="020B0604020202020204" charset="0"/>
              </a:rPr>
              <a:t>Lack of proper data about livestock is also a major problem in India. We wish to solve this problem by collecting data about their livestock from the farmers. </a:t>
            </a:r>
          </a:p>
          <a:p>
            <a:pPr lvl="0"/>
            <a:endParaRPr lang="en-GB" sz="1300" dirty="0">
              <a:latin typeface="Barlow Light" panose="020B0604020202020204" charset="0"/>
            </a:endParaRP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6" name="Rectangle 5">
            <a:extLst>
              <a:ext uri="{FF2B5EF4-FFF2-40B4-BE49-F238E27FC236}">
                <a16:creationId xmlns:a16="http://schemas.microsoft.com/office/drawing/2014/main" id="{19604E85-B482-4254-8E2D-B142D5C6E918}"/>
              </a:ext>
            </a:extLst>
          </p:cNvPr>
          <p:cNvSpPr/>
          <p:nvPr/>
        </p:nvSpPr>
        <p:spPr>
          <a:xfrm>
            <a:off x="6022181" y="0"/>
            <a:ext cx="3121819"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421EDE33-F5B5-47CA-9400-A6E6391E2E0F}"/>
              </a:ext>
            </a:extLst>
          </p:cNvPr>
          <p:cNvPicPr>
            <a:picLocks noChangeAspect="1"/>
          </p:cNvPicPr>
          <p:nvPr/>
        </p:nvPicPr>
        <p:blipFill>
          <a:blip r:embed="rId3"/>
          <a:stretch>
            <a:fillRect/>
          </a:stretch>
        </p:blipFill>
        <p:spPr>
          <a:xfrm>
            <a:off x="6445525" y="1693069"/>
            <a:ext cx="2115683" cy="2081967"/>
          </a:xfrm>
          <a:prstGeom prst="rect">
            <a:avLst/>
          </a:prstGeom>
        </p:spPr>
      </p:pic>
    </p:spTree>
    <p:extLst>
      <p:ext uri="{BB962C8B-B14F-4D97-AF65-F5344CB8AC3E}">
        <p14:creationId xmlns:p14="http://schemas.microsoft.com/office/powerpoint/2010/main" val="33416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457200" y="-177675"/>
            <a:ext cx="5138700" cy="932700"/>
          </a:xfrm>
          <a:prstGeom prst="rect">
            <a:avLst/>
          </a:prstGeom>
        </p:spPr>
        <p:txBody>
          <a:bodyPr spcFirstLastPara="1" wrap="square" lIns="91425" tIns="91425" rIns="91425" bIns="91425" anchor="b" anchorCtr="0">
            <a:noAutofit/>
          </a:bodyPr>
          <a:lstStyle/>
          <a:p>
            <a:pPr lvl="0" algn="ctr"/>
            <a:r>
              <a:rPr lang="en-IN" sz="2800" b="1" dirty="0">
                <a:solidFill>
                  <a:srgbClr val="2A6161"/>
                </a:solidFill>
              </a:rPr>
              <a:t>TECHNOLOGY TOOLS USED</a:t>
            </a:r>
            <a:endParaRPr sz="2800" b="1" dirty="0">
              <a:solidFill>
                <a:srgbClr val="2A6161"/>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83" name="Google Shape;283;p16"/>
          <p:cNvSpPr txBox="1"/>
          <p:nvPr/>
        </p:nvSpPr>
        <p:spPr>
          <a:xfrm>
            <a:off x="457200" y="959174"/>
            <a:ext cx="4902967" cy="2805866"/>
          </a:xfrm>
          <a:prstGeom prst="rect">
            <a:avLst/>
          </a:prstGeom>
          <a:noFill/>
          <a:ln>
            <a:noFill/>
          </a:ln>
        </p:spPr>
        <p:txBody>
          <a:bodyPr spcFirstLastPara="1" wrap="square" lIns="91425" tIns="91425" rIns="91425" bIns="91425" anchor="t" anchorCtr="0">
            <a:spAutoFit/>
          </a:bodyPr>
          <a:lstStyle/>
          <a:p>
            <a:pPr lvl="0">
              <a:buSzPts val="2000"/>
            </a:pPr>
            <a:r>
              <a:rPr lang="en-GB" dirty="0">
                <a:solidFill>
                  <a:schemeClr val="dk1"/>
                </a:solidFill>
                <a:latin typeface="Barlow Light"/>
                <a:sym typeface="Barlow Light"/>
              </a:rPr>
              <a:t>Mobile Application :</a:t>
            </a:r>
          </a:p>
          <a:p>
            <a:pPr lvl="0">
              <a:spcBef>
                <a:spcPts val="1000"/>
              </a:spcBef>
              <a:buSzPts val="2000"/>
            </a:pPr>
            <a:r>
              <a:rPr lang="en-GB" dirty="0">
                <a:solidFill>
                  <a:schemeClr val="dk1"/>
                </a:solidFill>
                <a:latin typeface="Barlow Light"/>
                <a:sym typeface="Barlow Light"/>
              </a:rPr>
              <a:t> 	 Frontend : XML </a:t>
            </a:r>
          </a:p>
          <a:p>
            <a:pPr lvl="0">
              <a:spcBef>
                <a:spcPts val="1000"/>
              </a:spcBef>
              <a:buSzPts val="2000"/>
            </a:pPr>
            <a:r>
              <a:rPr lang="en-GB" dirty="0">
                <a:solidFill>
                  <a:schemeClr val="dk1"/>
                </a:solidFill>
                <a:latin typeface="Barlow Light"/>
                <a:sym typeface="Barlow Light"/>
              </a:rPr>
              <a:t>	Backend : Kotlin </a:t>
            </a:r>
          </a:p>
          <a:p>
            <a:pPr lvl="0">
              <a:spcBef>
                <a:spcPts val="1000"/>
              </a:spcBef>
              <a:buSzPts val="2000"/>
            </a:pPr>
            <a:r>
              <a:rPr lang="en-IN" dirty="0">
                <a:solidFill>
                  <a:schemeClr val="dk1"/>
                </a:solidFill>
                <a:latin typeface="Barlow Light"/>
              </a:rPr>
              <a:t>DATABASE: Google Firebase and Firestore</a:t>
            </a:r>
          </a:p>
          <a:p>
            <a:pPr lvl="0">
              <a:spcBef>
                <a:spcPts val="1000"/>
              </a:spcBef>
              <a:buSzPts val="2000"/>
            </a:pPr>
            <a:r>
              <a:rPr lang="en-IN" dirty="0">
                <a:solidFill>
                  <a:schemeClr val="dk1"/>
                </a:solidFill>
                <a:latin typeface="Barlow Light"/>
              </a:rPr>
              <a:t> VERSIONS CONTROL SYSTEM: GIT </a:t>
            </a:r>
          </a:p>
          <a:p>
            <a:pPr lvl="0">
              <a:spcBef>
                <a:spcPts val="1000"/>
              </a:spcBef>
              <a:buSzPts val="2000"/>
            </a:pPr>
            <a:r>
              <a:rPr lang="en-IN" dirty="0">
                <a:solidFill>
                  <a:schemeClr val="dk1"/>
                </a:solidFill>
                <a:latin typeface="Barlow Light"/>
              </a:rPr>
              <a:t>IDE: Android Studio</a:t>
            </a:r>
          </a:p>
          <a:p>
            <a:pPr lvl="0">
              <a:spcBef>
                <a:spcPts val="1000"/>
              </a:spcBef>
              <a:buSzPts val="2000"/>
            </a:pPr>
            <a:endParaRPr lang="en-GB" dirty="0">
              <a:solidFill>
                <a:schemeClr val="dk1"/>
              </a:solidFill>
              <a:latin typeface="Barlow Light"/>
              <a:sym typeface="Barlow Light"/>
            </a:endParaRPr>
          </a:p>
          <a:p>
            <a:pPr lvl="0">
              <a:spcBef>
                <a:spcPts val="1000"/>
              </a:spcBef>
              <a:buSzPts val="2000"/>
            </a:pPr>
            <a:endParaRPr lang="en-GB" dirty="0">
              <a:solidFill>
                <a:schemeClr val="dk1"/>
              </a:solidFill>
              <a:latin typeface="Barlow Light"/>
              <a:sym typeface="Barlow Light"/>
            </a:endParaRP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3" name="Rectangle 2">
            <a:extLst>
              <a:ext uri="{FF2B5EF4-FFF2-40B4-BE49-F238E27FC236}">
                <a16:creationId xmlns:a16="http://schemas.microsoft.com/office/drawing/2014/main" id="{E8B74C6B-E680-46FE-BF20-8EC749D151BD}"/>
              </a:ext>
            </a:extLst>
          </p:cNvPr>
          <p:cNvSpPr/>
          <p:nvPr/>
        </p:nvSpPr>
        <p:spPr>
          <a:xfrm>
            <a:off x="6022181" y="0"/>
            <a:ext cx="3121819"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4252078-640C-43E2-97BB-44DA64D8BAA5}"/>
              </a:ext>
            </a:extLst>
          </p:cNvPr>
          <p:cNvPicPr>
            <a:picLocks noChangeAspect="1"/>
          </p:cNvPicPr>
          <p:nvPr/>
        </p:nvPicPr>
        <p:blipFill>
          <a:blip r:embed="rId3"/>
          <a:stretch>
            <a:fillRect/>
          </a:stretch>
        </p:blipFill>
        <p:spPr>
          <a:xfrm>
            <a:off x="6445525" y="1693069"/>
            <a:ext cx="2115683" cy="2081967"/>
          </a:xfrm>
          <a:prstGeom prst="rect">
            <a:avLst/>
          </a:prstGeom>
        </p:spPr>
      </p:pic>
    </p:spTree>
    <p:extLst>
      <p:ext uri="{BB962C8B-B14F-4D97-AF65-F5344CB8AC3E}">
        <p14:creationId xmlns:p14="http://schemas.microsoft.com/office/powerpoint/2010/main" val="221661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457200" y="-177675"/>
            <a:ext cx="5138700" cy="932700"/>
          </a:xfrm>
          <a:prstGeom prst="rect">
            <a:avLst/>
          </a:prstGeom>
        </p:spPr>
        <p:txBody>
          <a:bodyPr spcFirstLastPara="1" wrap="square" lIns="91425" tIns="91425" rIns="91425" bIns="91425" anchor="b" anchorCtr="0">
            <a:noAutofit/>
          </a:bodyPr>
          <a:lstStyle/>
          <a:p>
            <a:pPr lvl="0" algn="ctr"/>
            <a:r>
              <a:rPr lang="en-GB" sz="2800" b="1" dirty="0">
                <a:solidFill>
                  <a:srgbClr val="2A6161"/>
                </a:solidFill>
              </a:rPr>
              <a:t>O</a:t>
            </a:r>
            <a:r>
              <a:rPr lang="en-IN" sz="2800" b="1" dirty="0">
                <a:solidFill>
                  <a:srgbClr val="2A6161"/>
                </a:solidFill>
              </a:rPr>
              <a:t>UTLINE OF OUR APP</a:t>
            </a:r>
            <a:endParaRPr sz="2800" b="1" dirty="0">
              <a:solidFill>
                <a:srgbClr val="2A6161"/>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3" name="Rectangle 2">
            <a:extLst>
              <a:ext uri="{FF2B5EF4-FFF2-40B4-BE49-F238E27FC236}">
                <a16:creationId xmlns:a16="http://schemas.microsoft.com/office/drawing/2014/main" id="{E8B74C6B-E680-46FE-BF20-8EC749D151BD}"/>
              </a:ext>
            </a:extLst>
          </p:cNvPr>
          <p:cNvSpPr/>
          <p:nvPr/>
        </p:nvSpPr>
        <p:spPr>
          <a:xfrm>
            <a:off x="6022181" y="0"/>
            <a:ext cx="3121819"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4252078-640C-43E2-97BB-44DA64D8BAA5}"/>
              </a:ext>
            </a:extLst>
          </p:cNvPr>
          <p:cNvPicPr>
            <a:picLocks noChangeAspect="1"/>
          </p:cNvPicPr>
          <p:nvPr/>
        </p:nvPicPr>
        <p:blipFill>
          <a:blip r:embed="rId3"/>
          <a:stretch>
            <a:fillRect/>
          </a:stretch>
        </p:blipFill>
        <p:spPr>
          <a:xfrm>
            <a:off x="6445525" y="1693069"/>
            <a:ext cx="2115683" cy="2081967"/>
          </a:xfrm>
          <a:prstGeom prst="rect">
            <a:avLst/>
          </a:prstGeom>
        </p:spPr>
      </p:pic>
      <p:pic>
        <p:nvPicPr>
          <p:cNvPr id="4" name="Picture 3">
            <a:extLst>
              <a:ext uri="{FF2B5EF4-FFF2-40B4-BE49-F238E27FC236}">
                <a16:creationId xmlns:a16="http://schemas.microsoft.com/office/drawing/2014/main" id="{A132447C-D6B1-4289-A07D-F33F37E89112}"/>
              </a:ext>
            </a:extLst>
          </p:cNvPr>
          <p:cNvPicPr>
            <a:picLocks noChangeAspect="1"/>
          </p:cNvPicPr>
          <p:nvPr/>
        </p:nvPicPr>
        <p:blipFill>
          <a:blip r:embed="rId4"/>
          <a:stretch>
            <a:fillRect/>
          </a:stretch>
        </p:blipFill>
        <p:spPr>
          <a:xfrm>
            <a:off x="675070" y="728451"/>
            <a:ext cx="4261261" cy="4172485"/>
          </a:xfrm>
          <a:prstGeom prst="rect">
            <a:avLst/>
          </a:prstGeom>
        </p:spPr>
      </p:pic>
    </p:spTree>
    <p:extLst>
      <p:ext uri="{BB962C8B-B14F-4D97-AF65-F5344CB8AC3E}">
        <p14:creationId xmlns:p14="http://schemas.microsoft.com/office/powerpoint/2010/main" val="380199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242887" y="-177675"/>
            <a:ext cx="5686425" cy="932700"/>
          </a:xfrm>
          <a:prstGeom prst="rect">
            <a:avLst/>
          </a:prstGeom>
        </p:spPr>
        <p:txBody>
          <a:bodyPr spcFirstLastPara="1" wrap="square" lIns="91425" tIns="91425" rIns="91425" bIns="91425" anchor="b" anchorCtr="0">
            <a:noAutofit/>
          </a:bodyPr>
          <a:lstStyle/>
          <a:p>
            <a:pPr lvl="0" algn="ctr"/>
            <a:r>
              <a:rPr lang="en-IN" sz="2800" b="1" dirty="0">
                <a:solidFill>
                  <a:srgbClr val="2A6161"/>
                </a:solidFill>
              </a:rPr>
              <a:t>SELECTING LANGUAGE</a:t>
            </a:r>
            <a:endParaRPr sz="2800" b="1" dirty="0">
              <a:solidFill>
                <a:srgbClr val="2A6161"/>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83" name="Google Shape;283;p16"/>
          <p:cNvSpPr txBox="1"/>
          <p:nvPr/>
        </p:nvSpPr>
        <p:spPr>
          <a:xfrm>
            <a:off x="314325" y="1075970"/>
            <a:ext cx="5138775" cy="1323409"/>
          </a:xfrm>
          <a:prstGeom prst="rect">
            <a:avLst/>
          </a:prstGeom>
          <a:noFill/>
          <a:ln>
            <a:noFill/>
          </a:ln>
        </p:spPr>
        <p:txBody>
          <a:bodyPr spcFirstLastPara="1" wrap="square" lIns="91425" tIns="91425" rIns="91425" bIns="91425" anchor="t" anchorCtr="0">
            <a:spAutoFit/>
          </a:bodyPr>
          <a:lstStyle/>
          <a:p>
            <a:pPr marL="285750" lvl="0" indent="-285750" algn="just">
              <a:buClr>
                <a:srgbClr val="1C4040"/>
              </a:buClr>
              <a:buSzPct val="120000"/>
              <a:buChar char="•"/>
            </a:pPr>
            <a:r>
              <a:rPr lang="en-GB" dirty="0">
                <a:latin typeface="Barlow Light" panose="020B0604020202020204" charset="0"/>
              </a:rPr>
              <a:t>At this stage, we will display a list of Indian languages.</a:t>
            </a:r>
          </a:p>
          <a:p>
            <a:pPr lvl="0" algn="just">
              <a:buClr>
                <a:srgbClr val="1C4040"/>
              </a:buClr>
              <a:buSzPct val="120000"/>
            </a:pPr>
            <a:endParaRPr lang="en-GB" sz="900" dirty="0">
              <a:latin typeface="Barlow Light" panose="020B0604020202020204" charset="0"/>
            </a:endParaRPr>
          </a:p>
          <a:p>
            <a:pPr marL="285750" lvl="0" indent="-285750" algn="just">
              <a:buClr>
                <a:srgbClr val="1C4040"/>
              </a:buClr>
              <a:buSzPct val="120000"/>
              <a:buChar char="•"/>
            </a:pPr>
            <a:r>
              <a:rPr lang="en-GB" dirty="0">
                <a:latin typeface="Barlow Light" panose="020B0604020202020204" charset="0"/>
              </a:rPr>
              <a:t>Producers and consumers can select a language of their choice.</a:t>
            </a:r>
          </a:p>
          <a:p>
            <a:pPr marL="285750" lvl="0" indent="-285750" algn="just">
              <a:buClr>
                <a:srgbClr val="1C4040"/>
              </a:buClr>
              <a:buSzPct val="120000"/>
              <a:buChar char="•"/>
            </a:pPr>
            <a:endParaRPr lang="en-GB" sz="900" dirty="0">
              <a:latin typeface="Barlow Light" panose="020B0604020202020204" charset="0"/>
            </a:endParaRPr>
          </a:p>
          <a:p>
            <a:pPr marL="285750" lvl="0" indent="-285750" algn="just">
              <a:buClr>
                <a:srgbClr val="1C4040"/>
              </a:buClr>
              <a:buSzPct val="120000"/>
              <a:buChar char="•"/>
            </a:pPr>
            <a:r>
              <a:rPr lang="en-GB" dirty="0">
                <a:latin typeface="Barlow Light" panose="020B0604020202020204" charset="0"/>
              </a:rPr>
              <a:t>This feature will make our app usable for a diverse audience.</a:t>
            </a: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4" name="Rectangle 3">
            <a:extLst>
              <a:ext uri="{FF2B5EF4-FFF2-40B4-BE49-F238E27FC236}">
                <a16:creationId xmlns:a16="http://schemas.microsoft.com/office/drawing/2014/main" id="{2250BED0-D12B-42C1-B03E-4D318588A631}"/>
              </a:ext>
            </a:extLst>
          </p:cNvPr>
          <p:cNvSpPr/>
          <p:nvPr/>
        </p:nvSpPr>
        <p:spPr>
          <a:xfrm>
            <a:off x="5772150" y="0"/>
            <a:ext cx="3371850"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1C4040"/>
              </a:solidFill>
            </a:endParaRPr>
          </a:p>
        </p:txBody>
      </p:sp>
      <p:pic>
        <p:nvPicPr>
          <p:cNvPr id="6" name="Picture 5">
            <a:extLst>
              <a:ext uri="{FF2B5EF4-FFF2-40B4-BE49-F238E27FC236}">
                <a16:creationId xmlns:a16="http://schemas.microsoft.com/office/drawing/2014/main" id="{5E285A8D-B2D6-482A-87B1-762933126FAB}"/>
              </a:ext>
            </a:extLst>
          </p:cNvPr>
          <p:cNvPicPr>
            <a:picLocks noChangeAspect="1"/>
          </p:cNvPicPr>
          <p:nvPr/>
        </p:nvPicPr>
        <p:blipFill>
          <a:blip r:embed="rId3"/>
          <a:stretch>
            <a:fillRect/>
          </a:stretch>
        </p:blipFill>
        <p:spPr>
          <a:xfrm>
            <a:off x="6297485" y="106840"/>
            <a:ext cx="2289304" cy="4979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906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57151" y="-177675"/>
            <a:ext cx="3964585" cy="932700"/>
          </a:xfrm>
          <a:prstGeom prst="rect">
            <a:avLst/>
          </a:prstGeom>
        </p:spPr>
        <p:txBody>
          <a:bodyPr spcFirstLastPara="1" wrap="square" lIns="91425" tIns="91425" rIns="91425" bIns="91425" anchor="b" anchorCtr="0">
            <a:noAutofit/>
          </a:bodyPr>
          <a:lstStyle/>
          <a:p>
            <a:pPr lvl="0" algn="ctr"/>
            <a:r>
              <a:rPr lang="en-IN" sz="2400" b="1" dirty="0">
                <a:solidFill>
                  <a:srgbClr val="1C4040"/>
                </a:solidFill>
              </a:rPr>
              <a:t>SELECTING USER TYPE</a:t>
            </a:r>
            <a:endParaRPr sz="2400" b="1" dirty="0">
              <a:solidFill>
                <a:srgbClr val="1C4040"/>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7" name="Google Shape;283;p16">
            <a:extLst>
              <a:ext uri="{FF2B5EF4-FFF2-40B4-BE49-F238E27FC236}">
                <a16:creationId xmlns:a16="http://schemas.microsoft.com/office/drawing/2014/main" id="{5ABB5290-7B08-42AC-94CB-2256ACD52C43}"/>
              </a:ext>
            </a:extLst>
          </p:cNvPr>
          <p:cNvSpPr txBox="1"/>
          <p:nvPr/>
        </p:nvSpPr>
        <p:spPr>
          <a:xfrm>
            <a:off x="135731" y="1050131"/>
            <a:ext cx="3586163" cy="1518334"/>
          </a:xfrm>
          <a:prstGeom prst="rect">
            <a:avLst/>
          </a:prstGeom>
          <a:noFill/>
          <a:ln>
            <a:noFill/>
          </a:ln>
        </p:spPr>
        <p:txBody>
          <a:bodyPr spcFirstLastPara="1" wrap="square" lIns="91425" tIns="91425" rIns="91425" bIns="91425" anchor="t" anchorCtr="0">
            <a:spAutoFit/>
          </a:bodyPr>
          <a:lstStyle/>
          <a:p>
            <a:pPr marL="285750" lvl="0" indent="-285750" algn="just">
              <a:spcBef>
                <a:spcPts val="1000"/>
              </a:spcBef>
              <a:buSzPct val="100000"/>
              <a:buFont typeface="Arial" panose="020B0604020202020204" pitchFamily="34" charset="0"/>
              <a:buChar char="•"/>
            </a:pPr>
            <a:r>
              <a:rPr lang="en-GB" dirty="0">
                <a:solidFill>
                  <a:schemeClr val="dk1"/>
                </a:solidFill>
                <a:latin typeface="Barlow Light"/>
              </a:rPr>
              <a:t>At this stage we will ask the user to select whether they are consumer or producer. </a:t>
            </a:r>
          </a:p>
          <a:p>
            <a:pPr marL="285750" lvl="0" indent="-285750" algn="just">
              <a:spcBef>
                <a:spcPts val="1000"/>
              </a:spcBef>
              <a:buSzPct val="100000"/>
              <a:buFont typeface="Arial" panose="020B0604020202020204" pitchFamily="34" charset="0"/>
              <a:buChar char="•"/>
            </a:pPr>
            <a:r>
              <a:rPr lang="en-GB" dirty="0">
                <a:solidFill>
                  <a:schemeClr val="dk1"/>
                </a:solidFill>
                <a:latin typeface="Barlow Light"/>
              </a:rPr>
              <a:t>They will be directed to different pages according the option selected.</a:t>
            </a:r>
          </a:p>
        </p:txBody>
      </p:sp>
      <p:sp>
        <p:nvSpPr>
          <p:cNvPr id="6" name="Rectangle 5">
            <a:extLst>
              <a:ext uri="{FF2B5EF4-FFF2-40B4-BE49-F238E27FC236}">
                <a16:creationId xmlns:a16="http://schemas.microsoft.com/office/drawing/2014/main" id="{EBA4E02C-2AB0-415D-A5EB-A8C64523ACA3}"/>
              </a:ext>
            </a:extLst>
          </p:cNvPr>
          <p:cNvSpPr/>
          <p:nvPr/>
        </p:nvSpPr>
        <p:spPr>
          <a:xfrm>
            <a:off x="3921919" y="0"/>
            <a:ext cx="5222082"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B9C28F6D-3F0D-4861-B981-1F0FFEF3632D}"/>
              </a:ext>
            </a:extLst>
          </p:cNvPr>
          <p:cNvPicPr>
            <a:picLocks noChangeAspect="1"/>
          </p:cNvPicPr>
          <p:nvPr/>
        </p:nvPicPr>
        <p:blipFill>
          <a:blip r:embed="rId3"/>
          <a:stretch>
            <a:fillRect/>
          </a:stretch>
        </p:blipFill>
        <p:spPr>
          <a:xfrm>
            <a:off x="4195920" y="99038"/>
            <a:ext cx="2279666" cy="49515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05209AFF-EA54-4F3A-84DA-C844FCE47CB3}"/>
              </a:ext>
            </a:extLst>
          </p:cNvPr>
          <p:cNvPicPr>
            <a:picLocks noChangeAspect="1"/>
          </p:cNvPicPr>
          <p:nvPr/>
        </p:nvPicPr>
        <p:blipFill>
          <a:blip r:embed="rId4"/>
          <a:stretch>
            <a:fillRect/>
          </a:stretch>
        </p:blipFill>
        <p:spPr>
          <a:xfrm>
            <a:off x="6692983" y="100013"/>
            <a:ext cx="2279666" cy="4950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0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457200" y="-177675"/>
            <a:ext cx="5138700" cy="932700"/>
          </a:xfrm>
          <a:prstGeom prst="rect">
            <a:avLst/>
          </a:prstGeom>
        </p:spPr>
        <p:txBody>
          <a:bodyPr spcFirstLastPara="1" wrap="square" lIns="91425" tIns="91425" rIns="91425" bIns="91425" anchor="b" anchorCtr="0">
            <a:noAutofit/>
          </a:bodyPr>
          <a:lstStyle/>
          <a:p>
            <a:pPr lvl="0" algn="ctr"/>
            <a:r>
              <a:rPr lang="en-IN" b="1" dirty="0">
                <a:solidFill>
                  <a:srgbClr val="1C4040"/>
                </a:solidFill>
              </a:rPr>
              <a:t> SIGNING UP</a:t>
            </a:r>
            <a:endParaRPr b="1" dirty="0">
              <a:solidFill>
                <a:srgbClr val="1C4040"/>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83" name="Google Shape;283;p16"/>
          <p:cNvSpPr txBox="1"/>
          <p:nvPr/>
        </p:nvSpPr>
        <p:spPr>
          <a:xfrm>
            <a:off x="335756" y="944894"/>
            <a:ext cx="5333467" cy="3724066"/>
          </a:xfrm>
          <a:prstGeom prst="rect">
            <a:avLst/>
          </a:prstGeom>
          <a:noFill/>
          <a:ln>
            <a:noFill/>
          </a:ln>
        </p:spPr>
        <p:txBody>
          <a:bodyPr spcFirstLastPara="1" wrap="square" lIns="91425" tIns="91425" rIns="91425" bIns="91425" anchor="t" anchorCtr="0">
            <a:spAutoFit/>
          </a:bodyPr>
          <a:lstStyle/>
          <a:p>
            <a:pPr marL="285750" lvl="0" indent="-266700">
              <a:buSzPct val="100000"/>
              <a:buChar char="•"/>
            </a:pPr>
            <a:r>
              <a:rPr lang="en-GB" sz="1200" dirty="0">
                <a:latin typeface="Barlow Light" panose="020B0604020202020204" charset="0"/>
              </a:rPr>
              <a:t>At this stage user will be asked make an account on our app.</a:t>
            </a:r>
          </a:p>
          <a:p>
            <a:pPr marL="19050" lvl="0">
              <a:buSzPct val="100000"/>
            </a:pPr>
            <a:r>
              <a:rPr lang="en-GB" sz="1200" dirty="0">
                <a:latin typeface="Barlow Light" panose="020B0604020202020204" charset="0"/>
              </a:rPr>
              <a:t> </a:t>
            </a:r>
          </a:p>
          <a:p>
            <a:pPr marL="285750" lvl="0" indent="-266700">
              <a:buSzPct val="100000"/>
              <a:buChar char="•"/>
            </a:pPr>
            <a:r>
              <a:rPr lang="en-GB" sz="1200" dirty="0">
                <a:latin typeface="Barlow Light" panose="020B0604020202020204" charset="0"/>
              </a:rPr>
              <a:t>The users will input their names and mobile numbers. The mobile numbers will be verified by a one time password (OTP).</a:t>
            </a:r>
          </a:p>
          <a:p>
            <a:pPr marL="285750" lvl="0" indent="-266700">
              <a:spcBef>
                <a:spcPts val="1000"/>
              </a:spcBef>
              <a:buSzPct val="100000"/>
              <a:buChar char="•"/>
            </a:pPr>
            <a:r>
              <a:rPr lang="en-GB" sz="1200" dirty="0">
                <a:latin typeface="Barlow Light" panose="020B0604020202020204" charset="0"/>
              </a:rPr>
              <a:t>The user can input their state and pin code or they can select the option of selecting automatically detecting their location. </a:t>
            </a:r>
          </a:p>
          <a:p>
            <a:pPr marL="285750" lvl="0" indent="-255905">
              <a:spcBef>
                <a:spcPts val="1000"/>
              </a:spcBef>
              <a:buSzPct val="90000"/>
              <a:buChar char="•"/>
            </a:pPr>
            <a:r>
              <a:rPr lang="en-GB" sz="1200" dirty="0">
                <a:latin typeface="Barlow Light" panose="020B0604020202020204" charset="0"/>
              </a:rPr>
              <a:t>If the user is consumer, they will be landed on consumer dashboard where they can select the product that they want to buy. </a:t>
            </a:r>
          </a:p>
          <a:p>
            <a:pPr marL="285750" lvl="0" indent="-255905">
              <a:spcBef>
                <a:spcPts val="1000"/>
              </a:spcBef>
              <a:buSzPct val="90000"/>
              <a:buChar char="•"/>
            </a:pPr>
            <a:r>
              <a:rPr lang="en-GB" sz="1200" dirty="0">
                <a:latin typeface="Barlow Light" panose="020B0604020202020204" charset="0"/>
              </a:rPr>
              <a:t>Then they will see the list of the suppliers/producers of the chosen location, where they can sort them according to many different parameters like rating/distance up to which they can supply etc. </a:t>
            </a:r>
          </a:p>
          <a:p>
            <a:pPr marL="285750" lvl="0" indent="-255905">
              <a:spcBef>
                <a:spcPts val="1000"/>
              </a:spcBef>
              <a:buSzPct val="90000"/>
              <a:buChar char="•"/>
            </a:pPr>
            <a:r>
              <a:rPr lang="en-GB" sz="1200" dirty="0">
                <a:latin typeface="Barlow Light" panose="020B0604020202020204" charset="0"/>
              </a:rPr>
              <a:t>They then will directly contact the supplier/producer/farmer for further information. </a:t>
            </a:r>
          </a:p>
          <a:p>
            <a:pPr marL="285750" lvl="0" indent="-158750">
              <a:spcBef>
                <a:spcPts val="1000"/>
              </a:spcBef>
              <a:buSzPct val="100000"/>
            </a:pPr>
            <a:endParaRPr lang="en-GB" sz="1200" dirty="0">
              <a:latin typeface="Barlow Light" panose="020B0604020202020204" charset="0"/>
            </a:endParaRPr>
          </a:p>
          <a:p>
            <a:pPr marL="285750" lvl="0" indent="-158750">
              <a:spcBef>
                <a:spcPts val="1000"/>
              </a:spcBef>
              <a:buSzPct val="100000"/>
            </a:pPr>
            <a:endParaRPr lang="en-GB" sz="1200" dirty="0">
              <a:latin typeface="Barlow Light" panose="020B0604020202020204" charset="0"/>
            </a:endParaRP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7" name="Rectangle 6">
            <a:extLst>
              <a:ext uri="{FF2B5EF4-FFF2-40B4-BE49-F238E27FC236}">
                <a16:creationId xmlns:a16="http://schemas.microsoft.com/office/drawing/2014/main" id="{C227F81A-1D75-453E-92E3-DFE321EAE010}"/>
              </a:ext>
            </a:extLst>
          </p:cNvPr>
          <p:cNvSpPr/>
          <p:nvPr/>
        </p:nvSpPr>
        <p:spPr>
          <a:xfrm>
            <a:off x="6022181" y="0"/>
            <a:ext cx="3121819"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FB970278-4920-4590-9B21-5E7247383815}"/>
              </a:ext>
            </a:extLst>
          </p:cNvPr>
          <p:cNvPicPr>
            <a:picLocks noChangeAspect="1"/>
          </p:cNvPicPr>
          <p:nvPr/>
        </p:nvPicPr>
        <p:blipFill>
          <a:blip r:embed="rId3"/>
          <a:stretch>
            <a:fillRect/>
          </a:stretch>
        </p:blipFill>
        <p:spPr>
          <a:xfrm>
            <a:off x="6444758" y="38697"/>
            <a:ext cx="2317888" cy="5004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933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292894" y="-177675"/>
            <a:ext cx="5303006" cy="932700"/>
          </a:xfrm>
          <a:prstGeom prst="rect">
            <a:avLst/>
          </a:prstGeom>
        </p:spPr>
        <p:txBody>
          <a:bodyPr spcFirstLastPara="1" wrap="square" lIns="91425" tIns="91425" rIns="91425" bIns="91425" anchor="b" anchorCtr="0">
            <a:noAutofit/>
          </a:bodyPr>
          <a:lstStyle/>
          <a:p>
            <a:pPr lvl="0" algn="ctr"/>
            <a:r>
              <a:rPr lang="en-IN" sz="2400" b="1" dirty="0">
                <a:solidFill>
                  <a:srgbClr val="1C4040"/>
                </a:solidFill>
              </a:rPr>
              <a:t> SELECTING THE PRODUCTS</a:t>
            </a:r>
            <a:endParaRPr sz="2400" b="1" dirty="0">
              <a:solidFill>
                <a:srgbClr val="1C4040"/>
              </a:solidFill>
            </a:endParaRPr>
          </a:p>
        </p:txBody>
      </p:sp>
      <p:sp>
        <p:nvSpPr>
          <p:cNvPr id="282" name="Google Shape;282;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83" name="Google Shape;283;p16"/>
          <p:cNvSpPr txBox="1"/>
          <p:nvPr/>
        </p:nvSpPr>
        <p:spPr>
          <a:xfrm>
            <a:off x="292894" y="766294"/>
            <a:ext cx="5457825" cy="1918444"/>
          </a:xfrm>
          <a:prstGeom prst="rect">
            <a:avLst/>
          </a:prstGeom>
          <a:noFill/>
          <a:ln>
            <a:noFill/>
          </a:ln>
        </p:spPr>
        <p:txBody>
          <a:bodyPr spcFirstLastPara="1" wrap="square" lIns="91425" tIns="91425" rIns="91425" bIns="91425" anchor="t" anchorCtr="0">
            <a:spAutoFit/>
          </a:bodyPr>
          <a:lstStyle/>
          <a:p>
            <a:pPr marL="285750" lvl="0" indent="-285750">
              <a:buSzPts val="2000"/>
              <a:buChar char="•"/>
            </a:pPr>
            <a:r>
              <a:rPr lang="en-GB" sz="1600" dirty="0">
                <a:latin typeface="Barlow Light" panose="020B0604020202020204" charset="0"/>
              </a:rPr>
              <a:t>The producers then will select the products from a list of the items, that they want to sell. </a:t>
            </a:r>
          </a:p>
          <a:p>
            <a:pPr marL="285750" lvl="0" indent="-285750">
              <a:spcBef>
                <a:spcPts val="1000"/>
              </a:spcBef>
              <a:buSzPts val="2000"/>
              <a:buChar char="•"/>
            </a:pPr>
            <a:r>
              <a:rPr lang="en-GB" sz="1600" dirty="0">
                <a:latin typeface="Barlow Light" panose="020B0604020202020204" charset="0"/>
              </a:rPr>
              <a:t>Then they will add details about the product such as the price, quantity, distance they can supply to, etc.</a:t>
            </a:r>
          </a:p>
          <a:p>
            <a:pPr marL="285750" lvl="0" indent="-273050">
              <a:spcBef>
                <a:spcPts val="1000"/>
              </a:spcBef>
              <a:buSzPts val="1800"/>
              <a:buChar char="•"/>
            </a:pPr>
            <a:r>
              <a:rPr lang="en-GB" sz="1600" dirty="0">
                <a:latin typeface="Barlow Light" panose="020B0604020202020204" charset="0"/>
              </a:rPr>
              <a:t>Producers can also add image of their product, other special specifications etc. </a:t>
            </a:r>
          </a:p>
        </p:txBody>
      </p:sp>
      <p:cxnSp>
        <p:nvCxnSpPr>
          <p:cNvPr id="284" name="Google Shape;284;p16"/>
          <p:cNvCxnSpPr/>
          <p:nvPr/>
        </p:nvCxnSpPr>
        <p:spPr>
          <a:xfrm rot="10800000" flipH="1">
            <a:off x="0" y="693050"/>
            <a:ext cx="6091800" cy="35400"/>
          </a:xfrm>
          <a:prstGeom prst="straightConnector1">
            <a:avLst/>
          </a:prstGeom>
          <a:noFill/>
          <a:ln w="9525" cap="flat" cmpd="sng">
            <a:solidFill>
              <a:schemeClr val="dk2"/>
            </a:solidFill>
            <a:prstDash val="solid"/>
            <a:round/>
            <a:headEnd type="none" w="med" len="med"/>
            <a:tailEnd type="none" w="med" len="med"/>
          </a:ln>
        </p:spPr>
      </p:cxnSp>
      <p:sp>
        <p:nvSpPr>
          <p:cNvPr id="6" name="Rectangle 5">
            <a:extLst>
              <a:ext uri="{FF2B5EF4-FFF2-40B4-BE49-F238E27FC236}">
                <a16:creationId xmlns:a16="http://schemas.microsoft.com/office/drawing/2014/main" id="{C224054C-7562-4EA1-BDED-8926FF9B9E24}"/>
              </a:ext>
            </a:extLst>
          </p:cNvPr>
          <p:cNvSpPr/>
          <p:nvPr/>
        </p:nvSpPr>
        <p:spPr>
          <a:xfrm>
            <a:off x="6022181" y="0"/>
            <a:ext cx="3121819" cy="5143500"/>
          </a:xfrm>
          <a:prstGeom prst="rect">
            <a:avLst/>
          </a:prstGeom>
          <a:solidFill>
            <a:srgbClr val="2A6161"/>
          </a:solidFill>
          <a:ln>
            <a:solidFill>
              <a:srgbClr val="2A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00D59202-9120-464A-9BE2-76228159D0E8}"/>
              </a:ext>
            </a:extLst>
          </p:cNvPr>
          <p:cNvPicPr>
            <a:picLocks noChangeAspect="1"/>
          </p:cNvPicPr>
          <p:nvPr/>
        </p:nvPicPr>
        <p:blipFill>
          <a:blip r:embed="rId3"/>
          <a:stretch>
            <a:fillRect/>
          </a:stretch>
        </p:blipFill>
        <p:spPr>
          <a:xfrm>
            <a:off x="6457950" y="96103"/>
            <a:ext cx="2286000" cy="49098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8355976"/>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866</TotalTime>
  <Words>905</Words>
  <Application>Microsoft Office PowerPoint</Application>
  <PresentationFormat>On-screen Show (16:9)</PresentationFormat>
  <Paragraphs>82</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Comfortaa</vt:lpstr>
      <vt:lpstr>Barlow</vt:lpstr>
      <vt:lpstr>Work Sans</vt:lpstr>
      <vt:lpstr>Barlow Light</vt:lpstr>
      <vt:lpstr>Miriam Libre</vt:lpstr>
      <vt:lpstr>Arial</vt:lpstr>
      <vt:lpstr>Calibri</vt:lpstr>
      <vt:lpstr>Roderigo template</vt:lpstr>
      <vt:lpstr>Online registration and processing of dairy farmers producing milk and other livestock products  Team Treenity Indian Institute of Technology,  Ropar, Punjab, India  </vt:lpstr>
      <vt:lpstr>PROJECT DESCRIPTION </vt:lpstr>
      <vt:lpstr>MOTIVATION</vt:lpstr>
      <vt:lpstr>TECHNOLOGY TOOLS USED</vt:lpstr>
      <vt:lpstr>OUTLINE OF OUR APP</vt:lpstr>
      <vt:lpstr>SELECTING LANGUAGE</vt:lpstr>
      <vt:lpstr>SELECTING USER TYPE</vt:lpstr>
      <vt:lpstr> SIGNING UP</vt:lpstr>
      <vt:lpstr> SELECTING THE PRODUCTS</vt:lpstr>
      <vt:lpstr> Asking information about their livestock </vt:lpstr>
      <vt:lpstr>Discussion Forum</vt:lpstr>
      <vt:lpstr>Business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IMPLEMENTATION OF SKIP LISTS  C</dc:title>
  <dc:creator>Aditya Gupta</dc:creator>
  <cp:lastModifiedBy>ADITYA BAL GUPTA</cp:lastModifiedBy>
  <cp:revision>44</cp:revision>
  <cp:lastPrinted>2022-04-15T17:31:41Z</cp:lastPrinted>
  <dcterms:modified xsi:type="dcterms:W3CDTF">2022-04-15T17:35:38Z</dcterms:modified>
</cp:coreProperties>
</file>