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QJy+cfr3Wzv8B20pqi/U8prd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B1D847-3455-4376-BB11-FE7665B2B726}">
  <a:tblStyle styleId="{26B1D847-3455-4376-BB11-FE7665B2B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735e9ccf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4735e9ccf9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735e9ccf9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735e9ccf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735e9ccf9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735e9ccf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735e9ccf9_1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4735e9ccf9_1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735e9ccf9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4735e9ccf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735e9ccf9_1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4735e9ccf9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735e9ccf9_1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4735e9ccf9_1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735e9ccf9_1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4735e9ccf9_1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735e9ccf9_8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735e9ccf9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735e9ccf9_8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735e9ccf9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35e9ccf9_1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4735e9ccf9_1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735e9ccf9_1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4735e9ccf9_1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1">
  <p:cSld name="Title Slide - Option 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0" name="Google Shape;10;g34735e9ccf9_4_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" name="Google Shape;11;g34735e9ccf9_4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2" name="Google Shape;12;g34735e9ccf9_4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34735e9ccf9_4_129"/>
          <p:cNvSpPr txBox="1"/>
          <p:nvPr>
            <p:ph type="ctrTitle"/>
          </p:nvPr>
        </p:nvSpPr>
        <p:spPr>
          <a:xfrm>
            <a:off x="3150704" y="495088"/>
            <a:ext cx="83895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g34735e9ccf9_4_129"/>
          <p:cNvSpPr txBox="1"/>
          <p:nvPr>
            <p:ph idx="1" type="subTitle"/>
          </p:nvPr>
        </p:nvSpPr>
        <p:spPr>
          <a:xfrm>
            <a:off x="3150704" y="3167505"/>
            <a:ext cx="8389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- Option 2">
  <p:cSld name="Closing Slide - Option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ird&#10;&#10;Description automatically generated" id="47" name="Google Shape;47;g34735e9ccf9_4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34735e9ccf9_4_1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34735e9ccf9_4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735e9ccf9_4_17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9pPr>
          </a:lstStyle>
          <a:p/>
        </p:txBody>
      </p:sp>
      <p:sp>
        <p:nvSpPr>
          <p:cNvPr id="52" name="Google Shape;52;g34735e9ccf9_4_17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3" name="Google Shape;53;g34735e9ccf9_4_1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g34735e9ccf9_4_170" title="Global-World-Template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688"/>
            <a:ext cx="9038152" cy="67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735e9ccf9_4_1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34735e9ccf9_4_1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4735e9ccf9_4_1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4735e9ccf9_4_17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4735e9ccf9_4_1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g34735e9ccf9_4_175"/>
          <p:cNvSpPr/>
          <p:nvPr/>
        </p:nvSpPr>
        <p:spPr>
          <a:xfrm>
            <a:off x="-59850" y="6311625"/>
            <a:ext cx="12311700" cy="636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2" name="Google Shape;62;g34735e9ccf9_4_175"/>
          <p:cNvSpPr/>
          <p:nvPr/>
        </p:nvSpPr>
        <p:spPr>
          <a:xfrm>
            <a:off x="332800" y="1575925"/>
            <a:ext cx="1801800" cy="114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3" name="Google Shape;63;g34735e9ccf9_4_175"/>
          <p:cNvSpPr/>
          <p:nvPr/>
        </p:nvSpPr>
        <p:spPr>
          <a:xfrm>
            <a:off x="6406750" y="1575925"/>
            <a:ext cx="1801800" cy="114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735e9ccf9_4_1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g34735e9ccf9_4_18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g34735e9ccf9_4_1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4735e9ccf9_4_135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g34735e9ccf9_4_135"/>
          <p:cNvSpPr txBox="1"/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4735e9ccf9_4_138"/>
          <p:cNvSpPr txBox="1"/>
          <p:nvPr>
            <p:ph idx="1" type="body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34735e9ccf9_4_138"/>
          <p:cNvSpPr txBox="1"/>
          <p:nvPr>
            <p:ph type="title"/>
          </p:nvPr>
        </p:nvSpPr>
        <p:spPr>
          <a:xfrm>
            <a:off x="1524000" y="1599247"/>
            <a:ext cx="91440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reas">
  <p:cSld name="Two Content Area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4735e9ccf9_4_141"/>
          <p:cNvSpPr txBox="1"/>
          <p:nvPr>
            <p:ph idx="1" type="body"/>
          </p:nvPr>
        </p:nvSpPr>
        <p:spPr>
          <a:xfrm>
            <a:off x="838199" y="1825625"/>
            <a:ext cx="51816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g34735e9ccf9_4_141"/>
          <p:cNvSpPr txBox="1"/>
          <p:nvPr>
            <p:ph idx="2" type="body"/>
          </p:nvPr>
        </p:nvSpPr>
        <p:spPr>
          <a:xfrm>
            <a:off x="6172199" y="1825625"/>
            <a:ext cx="51816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g34735e9ccf9_4_141"/>
          <p:cNvSpPr txBox="1"/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Subtitles">
  <p:cSld name="Two Columns with Subtitl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735e9ccf9_4_145"/>
          <p:cNvSpPr txBox="1"/>
          <p:nvPr>
            <p:ph idx="1" type="body"/>
          </p:nvPr>
        </p:nvSpPr>
        <p:spPr>
          <a:xfrm>
            <a:off x="836612" y="2505075"/>
            <a:ext cx="51768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34735e9ccf9_4_145"/>
          <p:cNvSpPr txBox="1"/>
          <p:nvPr>
            <p:ph idx="2" type="body"/>
          </p:nvPr>
        </p:nvSpPr>
        <p:spPr>
          <a:xfrm>
            <a:off x="6172200" y="1711496"/>
            <a:ext cx="5186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34735e9ccf9_4_145"/>
          <p:cNvSpPr txBox="1"/>
          <p:nvPr>
            <p:ph idx="3" type="body"/>
          </p:nvPr>
        </p:nvSpPr>
        <p:spPr>
          <a:xfrm>
            <a:off x="6178505" y="2505075"/>
            <a:ext cx="51801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g34735e9ccf9_4_145"/>
          <p:cNvSpPr txBox="1"/>
          <p:nvPr>
            <p:ph idx="4" type="body"/>
          </p:nvPr>
        </p:nvSpPr>
        <p:spPr>
          <a:xfrm>
            <a:off x="836614" y="1712639"/>
            <a:ext cx="5183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g34735e9ccf9_4_145"/>
          <p:cNvSpPr txBox="1"/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735e9ccf9_4_151"/>
          <p:cNvSpPr txBox="1"/>
          <p:nvPr>
            <p:ph idx="1" type="body"/>
          </p:nvPr>
        </p:nvSpPr>
        <p:spPr>
          <a:xfrm>
            <a:off x="457717" y="545091"/>
            <a:ext cx="5393400" cy="4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34735e9ccf9_4_151"/>
          <p:cNvSpPr txBox="1"/>
          <p:nvPr>
            <p:ph idx="2" type="body"/>
          </p:nvPr>
        </p:nvSpPr>
        <p:spPr>
          <a:xfrm>
            <a:off x="6231467" y="545092"/>
            <a:ext cx="5393400" cy="4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4735e9ccf9_4_154"/>
          <p:cNvSpPr/>
          <p:nvPr>
            <p:ph idx="2" type="pic"/>
          </p:nvPr>
        </p:nvSpPr>
        <p:spPr>
          <a:xfrm rot="344399">
            <a:off x="765891" y="687386"/>
            <a:ext cx="10591506" cy="3491208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g34735e9ccf9_4_154"/>
          <p:cNvSpPr txBox="1"/>
          <p:nvPr>
            <p:ph idx="1" type="body"/>
          </p:nvPr>
        </p:nvSpPr>
        <p:spPr>
          <a:xfrm>
            <a:off x="688489" y="4486019"/>
            <a:ext cx="10817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- Option 1">
  <p:cSld name="Closing Slide - Option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water, computer&#10;&#10;Description automatically generated" id="38" name="Google Shape;38;g34735e9ccf9_4_1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rick&#10;&#10;Description automatically generated" id="39" name="Google Shape;39;g34735e9ccf9_4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0" name="Google Shape;40;g34735e9ccf9_4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2">
  <p:cSld name="Title Slide - Option 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42" name="Google Shape;42;g34735e9ccf9_4_1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ird&#10;&#10;Description automatically generated" id="43" name="Google Shape;43;g34735e9ccf9_4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34735e9ccf9_4_161"/>
          <p:cNvSpPr txBox="1"/>
          <p:nvPr>
            <p:ph type="title"/>
          </p:nvPr>
        </p:nvSpPr>
        <p:spPr>
          <a:xfrm>
            <a:off x="690040" y="1204857"/>
            <a:ext cx="107997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g34735e9ccf9_4_161"/>
          <p:cNvSpPr txBox="1"/>
          <p:nvPr>
            <p:ph idx="1" type="body"/>
          </p:nvPr>
        </p:nvSpPr>
        <p:spPr>
          <a:xfrm>
            <a:off x="699248" y="3324431"/>
            <a:ext cx="107718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6.jpg"/><Relationship Id="rId3" Type="http://schemas.openxmlformats.org/officeDocument/2006/relationships/image" Target="../media/image14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&#10;&#10;Description automatically generated" id="6" name="Google Shape;6;g34735e9ccf9_4_1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64624" cy="509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" name="Google Shape;7;g34735e9ccf9_4_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85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8" name="Google Shape;8;g34735e9ccf9_4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76" cy="68579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very.org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735e9ccf9_7_0"/>
          <p:cNvSpPr txBox="1"/>
          <p:nvPr>
            <p:ph type="ctrTitle"/>
          </p:nvPr>
        </p:nvSpPr>
        <p:spPr>
          <a:xfrm>
            <a:off x="2163700" y="2094727"/>
            <a:ext cx="83895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GlobalGiving</a:t>
            </a: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Strategic Financial Benchmarking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g34735e9ccf9_7_0" title="스크린샷 2025-03-31 오후 4.07.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350" y="5503775"/>
            <a:ext cx="1235650" cy="13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34735e9ccf9_7_0"/>
          <p:cNvSpPr txBox="1"/>
          <p:nvPr/>
        </p:nvSpPr>
        <p:spPr>
          <a:xfrm>
            <a:off x="3081700" y="4148550"/>
            <a:ext cx="58065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0CECE"/>
                </a:solidFill>
              </a:rPr>
              <a:t>GWU Consulting Team</a:t>
            </a:r>
            <a:endParaRPr sz="28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Max Tanz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Ji Hoon Park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Aditya Gupta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Oscar Basil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Falguni Shah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D0CEC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35e9ccf9_0_89"/>
          <p:cNvSpPr txBox="1"/>
          <p:nvPr>
            <p:ph type="title"/>
          </p:nvPr>
        </p:nvSpPr>
        <p:spPr>
          <a:xfrm>
            <a:off x="854412" y="76942"/>
            <a:ext cx="10483200" cy="9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Strategic Implementation Timeline</a:t>
            </a:r>
            <a:endParaRPr/>
          </a:p>
        </p:txBody>
      </p:sp>
      <p:sp>
        <p:nvSpPr>
          <p:cNvPr id="144" name="Google Shape;144;g34735e9ccf9_0_89"/>
          <p:cNvSpPr txBox="1"/>
          <p:nvPr/>
        </p:nvSpPr>
        <p:spPr>
          <a:xfrm>
            <a:off x="304800" y="1051950"/>
            <a:ext cx="6614700" cy="4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Year 1: Foundation Building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Expand Fortune 500 partnerships (12 → 25), with a tech-sector focus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Launch high-net-worth donor tier ($100K+)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Boost digital fundraising via SEO, paid ads, influencers (target: $2.5M)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Deploy AI for donor targeting and blockchain for transparency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Hire fundraising, grants, and marketing specialists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Year 2: Scaling Impact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Launch $1M+ named endowments with custom reporting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Expand global reach (8 new languages; APAC/MEA focus)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Accelerate grant processing (60% faster via AI)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Launch peer fundraising; deepen foundation partnerships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5" name="Google Shape;145;g34735e9ccf9_0_89"/>
          <p:cNvSpPr txBox="1"/>
          <p:nvPr/>
        </p:nvSpPr>
        <p:spPr>
          <a:xfrm>
            <a:off x="6969500" y="1051950"/>
            <a:ext cx="51501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Year 3: Sustainability &amp; Growth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Launch $50M Impact Investment Fund (target return: 8–10%)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Diversify revenue via subscriptions, micro-loans, social impact bonds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Expand into emerging markets (Asia, Middle East, Africa)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Secure $75M from ESG-aligned institutional funds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Form partnerships with 5+ municipal governments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6" name="Google Shape;146;g34735e9ccf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735e9ccf9_0_97"/>
          <p:cNvSpPr txBox="1"/>
          <p:nvPr>
            <p:ph idx="1" type="body"/>
          </p:nvPr>
        </p:nvSpPr>
        <p:spPr>
          <a:xfrm>
            <a:off x="838200" y="1368425"/>
            <a:ext cx="10515600" cy="367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Resources Required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Talent: </a:t>
            </a:r>
            <a:r>
              <a:rPr lang="en-US" sz="1600">
                <a:solidFill>
                  <a:schemeClr val="dk1"/>
                </a:solidFill>
              </a:rPr>
              <a:t>Fundraising experts, grant writers, marketing strategists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Tech: </a:t>
            </a:r>
            <a:r>
              <a:rPr lang="en-US" sz="1600">
                <a:solidFill>
                  <a:schemeClr val="dk1"/>
                </a:solidFill>
              </a:rPr>
              <a:t>AI-powered donor analytics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Marketing: </a:t>
            </a:r>
            <a:r>
              <a:rPr lang="en-US" sz="1600">
                <a:solidFill>
                  <a:schemeClr val="dk1"/>
                </a:solidFill>
              </a:rPr>
              <a:t>Multi-channel campaigns, sponsorships, influencers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Investment: </a:t>
            </a:r>
            <a:r>
              <a:rPr lang="en-US" sz="1600">
                <a:solidFill>
                  <a:schemeClr val="dk1"/>
                </a:solidFill>
              </a:rPr>
              <a:t>$50M+ across tech, operations, global scale-up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Projected Fundraising Impact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Year 1</a:t>
            </a:r>
            <a:r>
              <a:rPr lang="en-US" sz="1600">
                <a:solidFill>
                  <a:schemeClr val="dk1"/>
                </a:solidFill>
              </a:rPr>
              <a:t>: $250M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Year 2</a:t>
            </a:r>
            <a:r>
              <a:rPr lang="en-US" sz="1600">
                <a:solidFill>
                  <a:schemeClr val="dk1"/>
                </a:solidFill>
              </a:rPr>
              <a:t>: $350M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Year 3</a:t>
            </a:r>
            <a:r>
              <a:rPr lang="en-US" sz="1600">
                <a:solidFill>
                  <a:schemeClr val="dk1"/>
                </a:solidFill>
              </a:rPr>
              <a:t>: $400M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Total (3 Years):</a:t>
            </a:r>
            <a:r>
              <a:rPr lang="en-US" sz="1600">
                <a:solidFill>
                  <a:schemeClr val="dk1"/>
                </a:solidFill>
              </a:rPr>
              <a:t> $1B+ Raised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Increased nonprofit impact and financial sustainability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2" name="Google Shape;152;g34735e9ccf9_0_97"/>
          <p:cNvSpPr txBox="1"/>
          <p:nvPr>
            <p:ph type="title"/>
          </p:nvPr>
        </p:nvSpPr>
        <p:spPr>
          <a:xfrm>
            <a:off x="854337" y="182217"/>
            <a:ext cx="10483200" cy="9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 &amp; Financial Projections</a:t>
            </a:r>
            <a:endParaRPr/>
          </a:p>
        </p:txBody>
      </p:sp>
      <p:pic>
        <p:nvPicPr>
          <p:cNvPr id="153" name="Google Shape;153;g34735e9ccf9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735e9ccf9_10_188"/>
          <p:cNvSpPr txBox="1"/>
          <p:nvPr/>
        </p:nvSpPr>
        <p:spPr>
          <a:xfrm>
            <a:off x="188225" y="129400"/>
            <a:ext cx="118455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Conclusion</a:t>
            </a:r>
            <a:endParaRPr b="1" sz="4000"/>
          </a:p>
        </p:txBody>
      </p:sp>
      <p:sp>
        <p:nvSpPr>
          <p:cNvPr id="159" name="Google Shape;159;g34735e9ccf9_10_188"/>
          <p:cNvSpPr txBox="1"/>
          <p:nvPr/>
        </p:nvSpPr>
        <p:spPr>
          <a:xfrm>
            <a:off x="354800" y="1120175"/>
            <a:ext cx="1152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GlobalGiving is now entering a transformative phase, backed by a proven track record, a global presence, and trusted partnerships, it is uniquely positioned to scale its impact at an unprecedented level.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focused investments, strengthened alliances, and operational excellence, GlobalGiving is well-prepared to realize its ambitious vision of raising $1 billion over the next three years, driving sustainable growth and amplifying global philanthropic impact.</a:t>
            </a:r>
            <a:endParaRPr sz="2000"/>
          </a:p>
        </p:txBody>
      </p:sp>
      <p:pic>
        <p:nvPicPr>
          <p:cNvPr id="160" name="Google Shape;160;g34735e9ccf9_1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35e9ccf9_10_0"/>
          <p:cNvSpPr txBox="1"/>
          <p:nvPr>
            <p:ph type="title"/>
          </p:nvPr>
        </p:nvSpPr>
        <p:spPr>
          <a:xfrm>
            <a:off x="854412" y="4010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Executive Summary</a:t>
            </a:r>
            <a:endParaRPr/>
          </a:p>
        </p:txBody>
      </p:sp>
      <p:pic>
        <p:nvPicPr>
          <p:cNvPr id="80" name="Google Shape;80;g34735e9ccf9_1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4735e9ccf9_1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735e9ccf9_10_51"/>
          <p:cNvSpPr txBox="1"/>
          <p:nvPr>
            <p:ph type="title"/>
          </p:nvPr>
        </p:nvSpPr>
        <p:spPr>
          <a:xfrm>
            <a:off x="78195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Financial Position  </a:t>
            </a:r>
            <a:endParaRPr/>
          </a:p>
        </p:txBody>
      </p:sp>
      <p:sp>
        <p:nvSpPr>
          <p:cNvPr id="87" name="Google Shape;87;g34735e9ccf9_10_51"/>
          <p:cNvSpPr txBox="1"/>
          <p:nvPr>
            <p:ph idx="1" type="body"/>
          </p:nvPr>
        </p:nvSpPr>
        <p:spPr>
          <a:xfrm>
            <a:off x="240025" y="1021650"/>
            <a:ext cx="54981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Balance Sheet (in USD millions) 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508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</p:txBody>
      </p:sp>
      <p:graphicFrame>
        <p:nvGraphicFramePr>
          <p:cNvPr id="88" name="Google Shape;88;g34735e9ccf9_10_51"/>
          <p:cNvGraphicFramePr/>
          <p:nvPr/>
        </p:nvGraphicFramePr>
        <p:xfrm>
          <a:off x="315500" y="14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{26B1D847-3455-4376-BB11-FE7665B2B726}</a:tableStyleId>
              </a:tblPr>
              <a:tblGrid>
                <a:gridCol w="2561600"/>
                <a:gridCol w="1030000"/>
                <a:gridCol w="1831100"/>
              </a:tblGrid>
              <a:tr h="35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</a:rPr>
                        <a:t>Metric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</a:rPr>
                        <a:t>2023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</a:rPr>
                        <a:t>2022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Total Assets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106.4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102.1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Total Liabilities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12.0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Net Assets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96.0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With Donor Restrictions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83.5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74.6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Without Donor Restrictions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15.6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g34735e9ccf9_10_51"/>
          <p:cNvSpPr txBox="1"/>
          <p:nvPr>
            <p:ph idx="1" type="body"/>
          </p:nvPr>
        </p:nvSpPr>
        <p:spPr>
          <a:xfrm>
            <a:off x="6185775" y="1021650"/>
            <a:ext cx="58128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800">
                <a:solidFill>
                  <a:schemeClr val="dk1"/>
                </a:solidFill>
              </a:rPr>
              <a:t>Reconciliation of Net Assets (2023) </a:t>
            </a:r>
            <a:endParaRPr sz="2600"/>
          </a:p>
        </p:txBody>
      </p:sp>
      <p:pic>
        <p:nvPicPr>
          <p:cNvPr id="90" name="Google Shape;90;g34735e9ccf9_10_51" title="output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650" y="1678425"/>
            <a:ext cx="5283437" cy="32804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4735e9ccf9_10_51"/>
          <p:cNvSpPr txBox="1"/>
          <p:nvPr/>
        </p:nvSpPr>
        <p:spPr>
          <a:xfrm>
            <a:off x="0" y="4119750"/>
            <a:ext cx="65520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Significant reduction in cash reserves due to allocation into investments ($88.6M -&gt; $33.6M)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$83.2 million used for new investments in U.S. Treasuries and money market funds.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34735e9ccf9_1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4735e9ccf9_10_123"/>
          <p:cNvSpPr txBox="1"/>
          <p:nvPr>
            <p:ph type="title"/>
          </p:nvPr>
        </p:nvSpPr>
        <p:spPr>
          <a:xfrm>
            <a:off x="838200" y="142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Top Line Items </a:t>
            </a:r>
            <a:endParaRPr b="1"/>
          </a:p>
        </p:txBody>
      </p:sp>
      <p:sp>
        <p:nvSpPr>
          <p:cNvPr id="98" name="Google Shape;98;g34735e9ccf9_10_123"/>
          <p:cNvSpPr txBox="1"/>
          <p:nvPr>
            <p:ph idx="1" type="body"/>
          </p:nvPr>
        </p:nvSpPr>
        <p:spPr>
          <a:xfrm>
            <a:off x="223450" y="1236025"/>
            <a:ext cx="51798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2023 Breakdown: Core vs. Non-Core Sources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</p:txBody>
      </p:sp>
      <p:sp>
        <p:nvSpPr>
          <p:cNvPr id="99" name="Google Shape;99;g34735e9ccf9_10_123"/>
          <p:cNvSpPr txBox="1"/>
          <p:nvPr>
            <p:ph idx="1" type="body"/>
          </p:nvPr>
        </p:nvSpPr>
        <p:spPr>
          <a:xfrm>
            <a:off x="6115150" y="1236025"/>
            <a:ext cx="63240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800">
                <a:solidFill>
                  <a:schemeClr val="dk1"/>
                </a:solidFill>
              </a:rPr>
              <a:t>Geographic Distribution (2023) </a:t>
            </a:r>
            <a:endParaRPr sz="2600"/>
          </a:p>
        </p:txBody>
      </p:sp>
      <p:pic>
        <p:nvPicPr>
          <p:cNvPr id="100" name="Google Shape;100;g34735e9ccf9_10_123" title="스크린샷 2025-03-31 오후 6.17.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606" y="1870250"/>
            <a:ext cx="6424581" cy="23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4735e9ccf9_10_123" title="스크린샷 2025-03-31 오후 6.18.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25" y="1796313"/>
            <a:ext cx="5454775" cy="2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735e9ccf9_10_123"/>
          <p:cNvSpPr txBox="1"/>
          <p:nvPr/>
        </p:nvSpPr>
        <p:spPr>
          <a:xfrm>
            <a:off x="0" y="3978525"/>
            <a:ext cx="6234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Total Revenue decreased by $31 million YoY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Mainly due to a $34.73 million drop in project contributions.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Earned $1.72 million from investments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Salaries and benefits increased to $16.15 million (from $9.92 million in 2022)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3" name="Google Shape;103;g34735e9ccf9_10_123"/>
          <p:cNvSpPr txBox="1"/>
          <p:nvPr/>
        </p:nvSpPr>
        <p:spPr>
          <a:xfrm>
            <a:off x="5867888" y="4317125"/>
            <a:ext cx="63240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Has Presence in 90+ Countries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Held over $1.19 million in cash and equivalents in foreign banks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Majority insured under the UK’s Financial Services Compensation Scheme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4735e9ccf9_1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4735e9ccf9_10_14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Competitor Landscape </a:t>
            </a:r>
            <a:endParaRPr b="1"/>
          </a:p>
        </p:txBody>
      </p:sp>
      <p:sp>
        <p:nvSpPr>
          <p:cNvPr id="110" name="Google Shape;110;g34735e9ccf9_10_140"/>
          <p:cNvSpPr txBox="1"/>
          <p:nvPr>
            <p:ph idx="1" type="body"/>
          </p:nvPr>
        </p:nvSpPr>
        <p:spPr>
          <a:xfrm>
            <a:off x="0" y="1219325"/>
            <a:ext cx="12192000" cy="4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800">
                <a:solidFill>
                  <a:schemeClr val="dk1"/>
                </a:solidFill>
              </a:rPr>
              <a:t>Specialization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GoFundMe </a:t>
            </a:r>
            <a:r>
              <a:rPr lang="en-US" sz="1600">
                <a:solidFill>
                  <a:schemeClr val="dk1"/>
                </a:solidFill>
              </a:rPr>
              <a:t>is the world’s largest crowdfunding platform with a strong brand and high campaign success rates, though newer platforms and transaction fees pose competitive challenges.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Myriad USA</a:t>
            </a:r>
            <a:r>
              <a:rPr lang="en-US" sz="1600">
                <a:solidFill>
                  <a:schemeClr val="dk1"/>
                </a:solidFill>
              </a:rPr>
              <a:t> enables cross-border philanthropic giving through trusted partnerships and a robust global grantmaking network, but it has low brand visibility and limited direct donor engagement compared to public-facing platforms.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Every.org</a:t>
            </a:r>
            <a:r>
              <a:rPr lang="en-US" sz="1600">
                <a:solidFill>
                  <a:schemeClr val="dk1"/>
                </a:solidFill>
              </a:rPr>
              <a:t> enables tax-deductible international giving with automation features like employer match, yet remains a niche player with limited global recognition.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Center for Disaster Philanthropy (CDP)</a:t>
            </a:r>
            <a:r>
              <a:rPr lang="en-US" sz="1600">
                <a:solidFill>
                  <a:schemeClr val="dk1"/>
                </a:solidFill>
              </a:rPr>
              <a:t> specializes in disaster-focused philanthropy and holds strong NGO partnerships, but its revenue model is less diversified.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DonorsChoose</a:t>
            </a:r>
            <a:r>
              <a:rPr lang="en-US" sz="1600">
                <a:solidFill>
                  <a:schemeClr val="dk1"/>
                </a:solidFill>
              </a:rPr>
              <a:t> excels in U.S. education projects through its teacher-led, high-engagement model but faces limitations due to its domestic focus and reliance on corporate grants.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GoodStack</a:t>
            </a:r>
            <a:r>
              <a:rPr lang="en-US" sz="1600">
                <a:solidFill>
                  <a:schemeClr val="dk1"/>
                </a:solidFill>
              </a:rPr>
              <a:t> (Percent Impact) leverages a B2B corporate giving model with partners like HSBC and LinkedIn, though it is still in early growth stages and scaling operations.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735e9ccf9_8_13"/>
          <p:cNvSpPr txBox="1"/>
          <p:nvPr>
            <p:ph type="title"/>
          </p:nvPr>
        </p:nvSpPr>
        <p:spPr>
          <a:xfrm>
            <a:off x="702262" y="137767"/>
            <a:ext cx="10483200" cy="9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Competitors Financials</a:t>
            </a:r>
            <a:endParaRPr/>
          </a:p>
        </p:txBody>
      </p:sp>
      <p:graphicFrame>
        <p:nvGraphicFramePr>
          <p:cNvPr id="116" name="Google Shape;116;g34735e9ccf9_8_13"/>
          <p:cNvGraphicFramePr/>
          <p:nvPr/>
        </p:nvGraphicFramePr>
        <p:xfrm>
          <a:off x="626100" y="16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{26B1D847-3455-4376-BB11-FE7665B2B726}</a:tableStyleId>
              </a:tblPr>
              <a:tblGrid>
                <a:gridCol w="1987025"/>
                <a:gridCol w="735525"/>
                <a:gridCol w="2194750"/>
                <a:gridCol w="1987900"/>
                <a:gridCol w="2185375"/>
                <a:gridCol w="1822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Organization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Year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Contributions, Gifts, Grants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Program Service Revenue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Other Revenue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Total Revenue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GlobalGiving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$3,136,000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$12,000,000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$2,481,000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$17,617,000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DonorsChoose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$153,640,236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$153,640,236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CAF America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$813,100,000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$1,000,000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$2,618,831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$816,418,831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3"/>
                        </a:rPr>
                        <a:t>every.org</a:t>
                      </a:r>
                      <a:endParaRPr sz="16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$2,033,763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$85,603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$406,169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$2,525,535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GoodStack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231,123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$231,123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Myriad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$117,672,211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$2,771,584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$3,500,476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$123,944,271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CDP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$33,309,167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$1,199,345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$34,508,512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17" name="Google Shape;117;g34735e9ccf9_8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735e9ccf9_8_21"/>
          <p:cNvSpPr txBox="1"/>
          <p:nvPr>
            <p:ph type="title"/>
          </p:nvPr>
        </p:nvSpPr>
        <p:spPr>
          <a:xfrm>
            <a:off x="854412" y="107367"/>
            <a:ext cx="10483200" cy="9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Financial Ratios</a:t>
            </a:r>
            <a:endParaRPr/>
          </a:p>
        </p:txBody>
      </p:sp>
      <p:graphicFrame>
        <p:nvGraphicFramePr>
          <p:cNvPr id="123" name="Google Shape;123;g34735e9ccf9_8_21"/>
          <p:cNvGraphicFramePr/>
          <p:nvPr/>
        </p:nvGraphicFramePr>
        <p:xfrm>
          <a:off x="88400" y="108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{26B1D847-3455-4376-BB11-FE7665B2B726}</a:tableStyleId>
              </a:tblPr>
              <a:tblGrid>
                <a:gridCol w="1501900"/>
                <a:gridCol w="1501900"/>
                <a:gridCol w="1825225"/>
                <a:gridCol w="1178575"/>
                <a:gridCol w="1501900"/>
                <a:gridCol w="1331725"/>
                <a:gridCol w="1672075"/>
                <a:gridCol w="1501900"/>
              </a:tblGrid>
              <a:tr h="7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Financial Ratios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Donors Choose</a:t>
                      </a:r>
                      <a:endParaRPr b="1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Charities Aid Foundation America</a:t>
                      </a:r>
                      <a:endParaRPr b="1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Every.org</a:t>
                      </a:r>
                      <a:endParaRPr b="1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GoodStack 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(est Percent)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Myriad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Center for Disaster Philanthropy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GlobalGiving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Liquidity Ratio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4.4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Solvency Ratio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Program Efficiency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Fundraising Efficiency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0.002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Revenue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$153.6M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$816.4M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$2.5M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$268K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$123.9M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$34.5M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$17.6M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Months of Operating Expenses Covered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4.4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1.4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9.1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4735e9ccf9_1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4735e9ccf9_10_1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Few notable </a:t>
            </a:r>
            <a:r>
              <a:rPr lang="en-US"/>
              <a:t>Challenges</a:t>
            </a:r>
            <a:endParaRPr/>
          </a:p>
        </p:txBody>
      </p:sp>
      <p:sp>
        <p:nvSpPr>
          <p:cNvPr id="130" name="Google Shape;130;g34735e9ccf9_10_160"/>
          <p:cNvSpPr txBox="1"/>
          <p:nvPr>
            <p:ph idx="1" type="body"/>
          </p:nvPr>
        </p:nvSpPr>
        <p:spPr>
          <a:xfrm>
            <a:off x="838200" y="1825625"/>
            <a:ext cx="105156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Risk-Averse Approach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Highly Selective Criteria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Focus on Large-Scale Funding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Limited Promotional Strategy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Loss of a recent Corporate Partner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34735e9ccf9_1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4735e9ccf9_10_167"/>
          <p:cNvSpPr txBox="1"/>
          <p:nvPr>
            <p:ph type="title"/>
          </p:nvPr>
        </p:nvSpPr>
        <p:spPr>
          <a:xfrm>
            <a:off x="794350" y="-125275"/>
            <a:ext cx="105156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GlobalGiving Scaling</a:t>
            </a:r>
            <a:endParaRPr/>
          </a:p>
        </p:txBody>
      </p:sp>
      <p:sp>
        <p:nvSpPr>
          <p:cNvPr id="137" name="Google Shape;137;g34735e9ccf9_10_167"/>
          <p:cNvSpPr txBox="1"/>
          <p:nvPr/>
        </p:nvSpPr>
        <p:spPr>
          <a:xfrm>
            <a:off x="889175" y="913525"/>
            <a:ext cx="6263100" cy="4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</a:rPr>
              <a:t>Internal (Within Company)</a:t>
            </a:r>
            <a:r>
              <a:rPr b="1" i="0" lang="en-US" sz="1500" u="none" cap="none" strike="noStrike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Retention of Existing Customers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Geographic Expansion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Marketing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Online Presence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Advertisement and Co-branding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Testimonies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Sponsors Branding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Other Lines of Business: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Consulting / Legal / Advisory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File Taxes / Event Management / Ticket Sales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Efficiency in Vetting Donors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Recurring Payments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Account Management &amp; Donor Relations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Donor Success Manager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g34735e9ccf9_10_167"/>
          <p:cNvSpPr txBox="1"/>
          <p:nvPr>
            <p:ph idx="1" type="body"/>
          </p:nvPr>
        </p:nvSpPr>
        <p:spPr>
          <a:xfrm>
            <a:off x="7645800" y="989725"/>
            <a:ext cx="3664200" cy="463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External Opportunities (Funding Sources)</a:t>
            </a:r>
            <a:endParaRPr b="1" sz="19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Government Collaborations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POS-Based Engagement.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University Partnerships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Foundation Funding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Donations</a:t>
            </a:r>
            <a:endParaRPr b="1" sz="2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Individuals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SME/SMB Partnerships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Referrals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2025-03-29T09:55:51Z</dcterms:created>
  <dc:creator>Cyril Joseph, Oscar Basil</dc:creator>
</cp:coreProperties>
</file>