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4" r:id="rId4"/>
    <p:sldId id="258" r:id="rId5"/>
    <p:sldId id="259" r:id="rId6"/>
    <p:sldId id="257" r:id="rId7"/>
    <p:sldId id="263" r:id="rId8"/>
    <p:sldId id="262" r:id="rId9"/>
    <p:sldId id="261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eeb97ee3f2e87b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5D6D-FE5E-4F91-83F0-48BB6177699A}" type="datetimeFigureOut">
              <a:rPr lang="en-IN" smtClean="0"/>
              <a:t>07-02-2020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9D51-45BE-4B1A-BDC4-6000AC90F2C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63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5D6D-FE5E-4F91-83F0-48BB6177699A}" type="datetimeFigureOut">
              <a:rPr lang="en-IN" smtClean="0"/>
              <a:t>07-02-2020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9D51-45BE-4B1A-BDC4-6000AC90F2C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71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5D6D-FE5E-4F91-83F0-48BB6177699A}" type="datetimeFigureOut">
              <a:rPr lang="en-IN" smtClean="0"/>
              <a:t>07-02-2020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9D51-45BE-4B1A-BDC4-6000AC90F2C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23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5D6D-FE5E-4F91-83F0-48BB6177699A}" type="datetimeFigureOut">
              <a:rPr lang="en-IN" smtClean="0"/>
              <a:t>07-02-2020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9D51-45BE-4B1A-BDC4-6000AC90F2C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81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5D6D-FE5E-4F91-83F0-48BB6177699A}" type="datetimeFigureOut">
              <a:rPr lang="en-IN" smtClean="0"/>
              <a:t>07-02-2020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9D51-45BE-4B1A-BDC4-6000AC90F2C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24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5D6D-FE5E-4F91-83F0-48BB6177699A}" type="datetimeFigureOut">
              <a:rPr lang="en-IN" smtClean="0"/>
              <a:t>07-02-2020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9D51-45BE-4B1A-BDC4-6000AC90F2C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66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5D6D-FE5E-4F91-83F0-48BB6177699A}" type="datetimeFigureOut">
              <a:rPr lang="en-IN" smtClean="0"/>
              <a:t>07-02-2020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9D51-45BE-4B1A-BDC4-6000AC90F2C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14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5D6D-FE5E-4F91-83F0-48BB6177699A}" type="datetimeFigureOut">
              <a:rPr lang="en-IN" smtClean="0"/>
              <a:t>07-02-2020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9D51-45BE-4B1A-BDC4-6000AC90F2C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79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5D6D-FE5E-4F91-83F0-48BB6177699A}" type="datetimeFigureOut">
              <a:rPr lang="en-IN" smtClean="0"/>
              <a:t>07-02-2020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9D51-45BE-4B1A-BDC4-6000AC90F2C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38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5D6D-FE5E-4F91-83F0-48BB6177699A}" type="datetimeFigureOut">
              <a:rPr lang="en-IN" smtClean="0"/>
              <a:t>07-02-2020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9D51-45BE-4B1A-BDC4-6000AC90F2C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75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85D6D-FE5E-4F91-83F0-48BB6177699A}" type="datetimeFigureOut">
              <a:rPr lang="en-IN" smtClean="0"/>
              <a:t>07-02-2020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9D51-45BE-4B1A-BDC4-6000AC90F2C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48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85D6D-FE5E-4F91-83F0-48BB6177699A}" type="datetimeFigureOut">
              <a:rPr lang="en-IN" smtClean="0"/>
              <a:t>07-02-2020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79D51-45BE-4B1A-BDC4-6000AC90F2C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00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7.jpeg"/><Relationship Id="rId18" Type="http://schemas.openxmlformats.org/officeDocument/2006/relationships/image" Target="../media/image32.jpeg"/><Relationship Id="rId3" Type="http://schemas.openxmlformats.org/officeDocument/2006/relationships/image" Target="../media/image17.jpeg"/><Relationship Id="rId21" Type="http://schemas.openxmlformats.org/officeDocument/2006/relationships/image" Target="../media/image35.jpeg"/><Relationship Id="rId7" Type="http://schemas.openxmlformats.org/officeDocument/2006/relationships/image" Target="../media/image21.jpeg"/><Relationship Id="rId12" Type="http://schemas.openxmlformats.org/officeDocument/2006/relationships/image" Target="../media/image26.jpeg"/><Relationship Id="rId17" Type="http://schemas.openxmlformats.org/officeDocument/2006/relationships/image" Target="../media/image31.jpeg"/><Relationship Id="rId2" Type="http://schemas.openxmlformats.org/officeDocument/2006/relationships/image" Target="../media/image16.jpeg"/><Relationship Id="rId16" Type="http://schemas.openxmlformats.org/officeDocument/2006/relationships/image" Target="../media/image30.jpeg"/><Relationship Id="rId20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5" Type="http://schemas.openxmlformats.org/officeDocument/2006/relationships/image" Target="../media/image29.jpeg"/><Relationship Id="rId10" Type="http://schemas.openxmlformats.org/officeDocument/2006/relationships/image" Target="../media/image24.jpeg"/><Relationship Id="rId19" Type="http://schemas.openxmlformats.org/officeDocument/2006/relationships/image" Target="../media/image33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Relationship Id="rId14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2001" y="267268"/>
            <a:ext cx="489973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Artemis</a:t>
            </a:r>
            <a:endParaRPr lang="en-US" sz="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0769" y="3027720"/>
            <a:ext cx="101164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u="sng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Vision</a:t>
            </a:r>
            <a:r>
              <a:rPr lang="en-US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To develop a software with following two features –</a:t>
            </a:r>
          </a:p>
          <a:p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a) Land Water Discrimination using SAR imagery</a:t>
            </a:r>
          </a:p>
          <a:p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b) Output detected ships as a vector file</a:t>
            </a:r>
            <a:r>
              <a:rPr lang="en-US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2796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29A8DB0-988A-42BD-A4A1-6443EB68FA5D}"/>
              </a:ext>
            </a:extLst>
          </p:cNvPr>
          <p:cNvSpPr/>
          <p:nvPr/>
        </p:nvSpPr>
        <p:spPr>
          <a:xfrm>
            <a:off x="3906236" y="438205"/>
            <a:ext cx="391370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SUMMARY</a:t>
            </a:r>
            <a:endParaRPr lang="en-US" sz="6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1286EF6-E484-4867-8535-D6F156B112BA}"/>
              </a:ext>
            </a:extLst>
          </p:cNvPr>
          <p:cNvSpPr/>
          <p:nvPr/>
        </p:nvSpPr>
        <p:spPr>
          <a:xfrm>
            <a:off x="685897" y="1911228"/>
            <a:ext cx="10950947" cy="36933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W</a:t>
            </a:r>
            <a:r>
              <a:rPr lang="en-US" sz="2600" dirty="0" smtClean="0">
                <a:solidFill>
                  <a:schemeClr val="bg1"/>
                </a:solidFill>
              </a:rPr>
              <a:t>e </a:t>
            </a:r>
            <a:r>
              <a:rPr lang="en-US" sz="2600" dirty="0">
                <a:solidFill>
                  <a:schemeClr val="bg1"/>
                </a:solidFill>
              </a:rPr>
              <a:t>evaluated the performance of the </a:t>
            </a:r>
            <a:r>
              <a:rPr lang="en-US" sz="2600" dirty="0" smtClean="0">
                <a:solidFill>
                  <a:schemeClr val="bg1"/>
                </a:solidFill>
              </a:rPr>
              <a:t>YOLOv3 </a:t>
            </a:r>
            <a:r>
              <a:rPr lang="en-US" sz="2600" dirty="0">
                <a:solidFill>
                  <a:schemeClr val="bg1"/>
                </a:solidFill>
              </a:rPr>
              <a:t>deep network architecture to </a:t>
            </a:r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dirty="0" smtClean="0">
                <a:solidFill>
                  <a:schemeClr val="bg1"/>
                </a:solidFill>
              </a:rPr>
              <a:t>detect </a:t>
            </a:r>
            <a:r>
              <a:rPr lang="en-US" sz="2600" dirty="0">
                <a:solidFill>
                  <a:schemeClr val="bg1"/>
                </a:solidFill>
              </a:rPr>
              <a:t>a </a:t>
            </a:r>
            <a:r>
              <a:rPr lang="en-US" sz="2600" dirty="0" smtClean="0">
                <a:solidFill>
                  <a:schemeClr val="bg1"/>
                </a:solidFill>
              </a:rPr>
              <a:t>ship</a:t>
            </a:r>
            <a:r>
              <a:rPr lang="en-US" sz="2600" dirty="0" smtClean="0">
                <a:solidFill>
                  <a:schemeClr val="bg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various scenarios. The experimental results on a basic SAR </a:t>
            </a:r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dirty="0" smtClean="0">
                <a:solidFill>
                  <a:schemeClr val="bg1"/>
                </a:solidFill>
              </a:rPr>
              <a:t>image </a:t>
            </a:r>
            <a:r>
              <a:rPr lang="en-US" sz="2600" dirty="0">
                <a:solidFill>
                  <a:schemeClr val="bg1"/>
                </a:solidFill>
              </a:rPr>
              <a:t>dataset </a:t>
            </a:r>
            <a:r>
              <a:rPr lang="en-US" sz="2600" dirty="0" smtClean="0">
                <a:solidFill>
                  <a:schemeClr val="bg1"/>
                </a:solidFill>
              </a:rPr>
              <a:t>show </a:t>
            </a:r>
            <a:r>
              <a:rPr lang="en-US" sz="2600" dirty="0">
                <a:solidFill>
                  <a:schemeClr val="bg1"/>
                </a:solidFill>
              </a:rPr>
              <a:t>that the </a:t>
            </a:r>
            <a:r>
              <a:rPr lang="en-US" sz="2600" dirty="0" smtClean="0">
                <a:solidFill>
                  <a:schemeClr val="bg1"/>
                </a:solidFill>
              </a:rPr>
              <a:t>YOLOv3 </a:t>
            </a:r>
            <a:r>
              <a:rPr lang="en-US" sz="2600" dirty="0">
                <a:solidFill>
                  <a:schemeClr val="bg1"/>
                </a:solidFill>
              </a:rPr>
              <a:t>method outperforms current </a:t>
            </a:r>
            <a:r>
              <a:rPr lang="en-US" sz="2600" dirty="0" smtClean="0">
                <a:solidFill>
                  <a:schemeClr val="bg1"/>
                </a:solidFill>
              </a:rPr>
              <a:t>technologies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in </a:t>
            </a:r>
            <a:r>
              <a:rPr lang="en-US" sz="2600" dirty="0">
                <a:solidFill>
                  <a:schemeClr val="bg1"/>
                </a:solidFill>
              </a:rPr>
              <a:t>terms of accuracy and </a:t>
            </a:r>
            <a:r>
              <a:rPr lang="en-US" sz="2600" dirty="0" smtClean="0">
                <a:solidFill>
                  <a:schemeClr val="bg1"/>
                </a:solidFill>
              </a:rPr>
              <a:t>performance in </a:t>
            </a:r>
            <a:r>
              <a:rPr lang="en-US" sz="2600" dirty="0">
                <a:solidFill>
                  <a:schemeClr val="bg1"/>
                </a:solidFill>
              </a:rPr>
              <a:t>near real-time, especially in complex </a:t>
            </a:r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dirty="0" smtClean="0">
                <a:solidFill>
                  <a:schemeClr val="bg1"/>
                </a:solidFill>
              </a:rPr>
              <a:t>situations</a:t>
            </a:r>
            <a:r>
              <a:rPr lang="en-US" sz="2600" dirty="0">
                <a:solidFill>
                  <a:schemeClr val="bg1"/>
                </a:solidFill>
              </a:rPr>
              <a:t>. According to this </a:t>
            </a:r>
            <a:r>
              <a:rPr lang="en-US" sz="2600" dirty="0" smtClean="0">
                <a:solidFill>
                  <a:schemeClr val="bg1"/>
                </a:solidFill>
              </a:rPr>
              <a:t>study, YOLOv3 </a:t>
            </a:r>
            <a:r>
              <a:rPr lang="en-US" sz="2600" dirty="0">
                <a:solidFill>
                  <a:schemeClr val="bg1"/>
                </a:solidFill>
              </a:rPr>
              <a:t>is very </a:t>
            </a:r>
            <a:r>
              <a:rPr lang="en-US" sz="2600" dirty="0" smtClean="0">
                <a:solidFill>
                  <a:schemeClr val="bg1"/>
                </a:solidFill>
              </a:rPr>
              <a:t>suitable </a:t>
            </a:r>
            <a:r>
              <a:rPr lang="en-US" sz="2600" dirty="0">
                <a:solidFill>
                  <a:schemeClr val="bg1"/>
                </a:solidFill>
              </a:rPr>
              <a:t>for SAR image ship </a:t>
            </a:r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dirty="0" smtClean="0">
                <a:solidFill>
                  <a:schemeClr val="bg1"/>
                </a:solidFill>
              </a:rPr>
              <a:t>detection </a:t>
            </a:r>
            <a:r>
              <a:rPr lang="en-US" sz="2600" dirty="0">
                <a:solidFill>
                  <a:schemeClr val="bg1"/>
                </a:solidFill>
              </a:rPr>
              <a:t>and its detection speed is 5.8 times </a:t>
            </a:r>
            <a:r>
              <a:rPr lang="en-US" sz="2600" dirty="0" smtClean="0">
                <a:solidFill>
                  <a:schemeClr val="bg1"/>
                </a:solidFill>
              </a:rPr>
              <a:t> faster </a:t>
            </a:r>
            <a:r>
              <a:rPr lang="en-US" sz="2600" dirty="0">
                <a:solidFill>
                  <a:schemeClr val="bg1"/>
                </a:solidFill>
              </a:rPr>
              <a:t>than </a:t>
            </a:r>
            <a:r>
              <a:rPr lang="en-US" sz="2600" dirty="0" smtClean="0">
                <a:solidFill>
                  <a:schemeClr val="bg1"/>
                </a:solidFill>
              </a:rPr>
              <a:t>faster-R-CNN</a:t>
            </a:r>
            <a:r>
              <a:rPr lang="en-US" sz="2600" dirty="0">
                <a:solidFill>
                  <a:schemeClr val="bg1"/>
                </a:solidFill>
              </a:rPr>
              <a:t>. From </a:t>
            </a:r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dirty="0" smtClean="0">
                <a:solidFill>
                  <a:schemeClr val="bg1"/>
                </a:solidFill>
              </a:rPr>
              <a:t>the </a:t>
            </a:r>
            <a:r>
              <a:rPr lang="en-US" sz="2600" dirty="0">
                <a:solidFill>
                  <a:schemeClr val="bg1"/>
                </a:solidFill>
              </a:rPr>
              <a:t>experimental results, we can clearly show that the </a:t>
            </a:r>
            <a:r>
              <a:rPr lang="en-US" sz="2600" dirty="0" smtClean="0">
                <a:solidFill>
                  <a:schemeClr val="bg1"/>
                </a:solidFill>
              </a:rPr>
              <a:t>YOLOv3 architecture 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has </a:t>
            </a:r>
            <a:r>
              <a:rPr lang="en-US" sz="2600" dirty="0">
                <a:solidFill>
                  <a:schemeClr val="bg1"/>
                </a:solidFill>
              </a:rPr>
              <a:t>better detection accuracy and speed than the other recent </a:t>
            </a:r>
            <a:r>
              <a:rPr lang="en-US" sz="2600" dirty="0" smtClean="0">
                <a:solidFill>
                  <a:schemeClr val="bg1"/>
                </a:solidFill>
              </a:rPr>
              <a:t>detection 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methods on dataset.</a:t>
            </a:r>
            <a:endParaRPr lang="en-US" sz="2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8599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9473" y="181003"/>
            <a:ext cx="197041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en-US" sz="7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7721" y="1578481"/>
            <a:ext cx="11883894" cy="46935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3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Q. How does your idea address the problem?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3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idea is to divide the high resolution satellite images into smaller images and then </a:t>
            </a:r>
          </a:p>
          <a:p>
            <a:r>
              <a:rPr lang="en-US" sz="23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process it through YOLOv3 deep learning model to detect the ships in the smaller images</a:t>
            </a:r>
          </a:p>
          <a:p>
            <a:r>
              <a:rPr lang="en-US" sz="23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and again combine the smaller images to a single high resolution image.</a:t>
            </a:r>
          </a:p>
          <a:p>
            <a:endParaRPr lang="en-US" sz="2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3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Q. What makes your idea unique?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3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Resolution satellite images can't be fed directly to any deep learning model as it leads</a:t>
            </a:r>
          </a:p>
          <a:p>
            <a:r>
              <a:rPr lang="en-US" sz="23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the generation of an enormous number of parameters. So, the dividing of high resolution image</a:t>
            </a:r>
          </a:p>
          <a:p>
            <a:r>
              <a:rPr lang="en-US" sz="23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into smaller images and then feeding them to the model makes our idea efficient and unique.</a:t>
            </a:r>
          </a:p>
          <a:p>
            <a:endParaRPr lang="en-US" sz="2300" b="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3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Q. What are the geographies, do you think the idea would be suitable for?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3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idea would be suitable for detecting all types of ships(size invariant) for any satellite image </a:t>
            </a:r>
          </a:p>
          <a:p>
            <a:r>
              <a:rPr lang="en-US" sz="23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from all the major platforms like Google Earth, </a:t>
            </a:r>
            <a:r>
              <a:rPr lang="en-US" sz="23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PlanetLabs</a:t>
            </a:r>
            <a:r>
              <a:rPr lang="en-US" sz="23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etc.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497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BA723D-9698-4F71-8155-BE82B890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775" y="278862"/>
            <a:ext cx="3880449" cy="1118618"/>
          </a:xfrm>
        </p:spPr>
        <p:txBody>
          <a:bodyPr>
            <a:noAutofit/>
          </a:bodyPr>
          <a:lstStyle/>
          <a:p>
            <a:r>
              <a:rPr lang="en-US" sz="6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APPENDIX</a:t>
            </a:r>
            <a:endParaRPr lang="en-US" sz="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EDB321-7631-444A-B462-7DBBE9FD2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https://pjreddie.com/darknet/yolo/</a:t>
            </a:r>
          </a:p>
          <a:p>
            <a:r>
              <a:rPr lang="en-US" dirty="0">
                <a:solidFill>
                  <a:schemeClr val="bg1"/>
                </a:solidFill>
              </a:rPr>
              <a:t>https://timebutt.github.io/static/how-to-train-yolov2-to-detect-custom-objects/</a:t>
            </a:r>
          </a:p>
          <a:p>
            <a:r>
              <a:rPr lang="en-US" dirty="0">
                <a:solidFill>
                  <a:schemeClr val="bg1"/>
                </a:solidFill>
              </a:rPr>
              <a:t>https://www.learnopencv.com/training-yolov3-deep-learning-based-custom-object-detector/</a:t>
            </a:r>
          </a:p>
          <a:p>
            <a:r>
              <a:rPr lang="en-US" dirty="0">
                <a:solidFill>
                  <a:schemeClr val="bg1"/>
                </a:solidFill>
              </a:rPr>
              <a:t>https://towardsdatascience.com/data-science-and-satellite-imagery-985229e1cd2f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Redmon</a:t>
            </a:r>
            <a:r>
              <a:rPr lang="en-US" dirty="0">
                <a:solidFill>
                  <a:schemeClr val="bg1"/>
                </a:solidFill>
              </a:rPr>
              <a:t>, Joseph and Farhadi, Ali. YOLOv3: An Incremental Improvement</a:t>
            </a:r>
            <a:r>
              <a:rPr lang="en-US" dirty="0" smtClean="0">
                <a:solidFill>
                  <a:schemeClr val="bg1"/>
                </a:solidFill>
              </a:rPr>
              <a:t>., </a:t>
            </a:r>
            <a:r>
              <a:rPr lang="en-US" dirty="0">
                <a:solidFill>
                  <a:schemeClr val="bg1"/>
                </a:solidFill>
              </a:rPr>
              <a:t>2018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162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6666" y="439795"/>
            <a:ext cx="11045717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 Invariant Ship Detection </a:t>
            </a:r>
          </a:p>
          <a:p>
            <a:pPr algn="ctr"/>
            <a:r>
              <a:rPr lang="en-US" sz="7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SAR Images</a:t>
            </a:r>
            <a:endParaRPr lang="en-US" sz="7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78008" y="5607018"/>
            <a:ext cx="40430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Artemis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050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1"/>
          <a:stretch/>
        </p:blipFill>
        <p:spPr>
          <a:xfrm>
            <a:off x="3291597" y="1908865"/>
            <a:ext cx="5608806" cy="4914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023" y="4499888"/>
            <a:ext cx="2444425" cy="23636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65532" y="162272"/>
            <a:ext cx="6460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2" y="4494363"/>
            <a:ext cx="2444425" cy="23636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602"/>
            <a:ext cx="12192000" cy="102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9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317" y="273275"/>
            <a:ext cx="472629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857250" indent="-857250" algn="ctr">
              <a:buFont typeface="Wingdings" panose="05000000000000000000" pitchFamily="2" charset="2"/>
              <a:buChar char="Ø"/>
            </a:pPr>
            <a:r>
              <a:rPr lang="en-US" sz="7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Challenge</a:t>
            </a:r>
            <a:endParaRPr lang="en-US" sz="7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55" y="3139018"/>
            <a:ext cx="9532189" cy="305524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584161" y="2985242"/>
            <a:ext cx="9497683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034104" y="2323579"/>
            <a:ext cx="20477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8480 pixels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85753" y="3139018"/>
            <a:ext cx="25880" cy="305524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rot="16200000">
            <a:off x="82435" y="4878008"/>
            <a:ext cx="20477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2718 pixels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0664" y="1615692"/>
            <a:ext cx="99311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</a:t>
            </a:r>
            <a:r>
              <a:rPr lang="en-US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High Resolution of SAR Satellite Images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2636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5106" y="228383"/>
            <a:ext cx="415370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857250" indent="-857250" algn="ctr">
              <a:buFont typeface="Wingdings" panose="05000000000000000000" pitchFamily="2" charset="2"/>
              <a:buChar char="Ø"/>
            </a:pPr>
            <a:r>
              <a:rPr lang="en-US" sz="7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  <a:endParaRPr lang="en-US" sz="7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86" y="1982638"/>
            <a:ext cx="3511516" cy="351151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087632" y="3031642"/>
            <a:ext cx="1888961" cy="1413508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732437" y="1853627"/>
            <a:ext cx="25115" cy="37775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15682" y="1853626"/>
            <a:ext cx="22963" cy="37775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8426" y="3090490"/>
            <a:ext cx="39311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8426" y="4285395"/>
            <a:ext cx="3931180" cy="135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039" y="1987480"/>
            <a:ext cx="1103010" cy="11030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394" y="1987480"/>
            <a:ext cx="1103010" cy="11030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49" y="1982638"/>
            <a:ext cx="1103012" cy="11030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214" y="3325535"/>
            <a:ext cx="1103010" cy="11030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729" y="3329065"/>
            <a:ext cx="1091675" cy="10916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49" y="3325535"/>
            <a:ext cx="1103010" cy="110301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039" y="4663590"/>
            <a:ext cx="1103010" cy="11030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729" y="4663590"/>
            <a:ext cx="1103010" cy="110301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749" y="4663590"/>
            <a:ext cx="1103010" cy="110301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08426" y="1853627"/>
            <a:ext cx="3931180" cy="3777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508426" y="5926761"/>
            <a:ext cx="110545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u="sng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en-US" sz="4000" b="1" u="sng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CHIPPING</a:t>
            </a:r>
            <a:r>
              <a:rPr lang="en-US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Dividing Image into Smaller Images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237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81895" y="129001"/>
            <a:ext cx="708033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Architecture</a:t>
            </a:r>
            <a:endParaRPr lang="en-US" sz="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13" y="1483698"/>
            <a:ext cx="1665173" cy="166517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239840" y="1923162"/>
            <a:ext cx="895752" cy="670291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787154" y="1415409"/>
            <a:ext cx="11910" cy="17913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75647" y="1415459"/>
            <a:ext cx="10889" cy="17912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23411" y="2593453"/>
            <a:ext cx="18641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23412" y="2024235"/>
            <a:ext cx="1864179" cy="64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879" y="1477682"/>
            <a:ext cx="523051" cy="5230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18" y="1477682"/>
            <a:ext cx="523051" cy="5230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57" y="1462383"/>
            <a:ext cx="523052" cy="523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879" y="2132675"/>
            <a:ext cx="523051" cy="5230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93" y="2132675"/>
            <a:ext cx="517676" cy="5176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57" y="2129987"/>
            <a:ext cx="523051" cy="5230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878" y="2787668"/>
            <a:ext cx="523051" cy="52305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081" y="2787099"/>
            <a:ext cx="523051" cy="5230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57" y="2797590"/>
            <a:ext cx="523051" cy="52305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123413" y="1415438"/>
            <a:ext cx="1864179" cy="1791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ight Arrow 21"/>
          <p:cNvSpPr/>
          <p:nvPr/>
        </p:nvSpPr>
        <p:spPr>
          <a:xfrm>
            <a:off x="7324145" y="1938460"/>
            <a:ext cx="951345" cy="711891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9284685" y="1342517"/>
            <a:ext cx="1620359" cy="21989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ounded Rectangle 23"/>
          <p:cNvSpPr/>
          <p:nvPr/>
        </p:nvSpPr>
        <p:spPr>
          <a:xfrm>
            <a:off x="9424334" y="1745703"/>
            <a:ext cx="1341059" cy="832041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8799739" y="1918920"/>
            <a:ext cx="25902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YOLOv3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ight Arrow 25"/>
          <p:cNvSpPr/>
          <p:nvPr/>
        </p:nvSpPr>
        <p:spPr>
          <a:xfrm rot="10800000">
            <a:off x="8948661" y="5080888"/>
            <a:ext cx="951345" cy="711891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9900006" y="3839885"/>
            <a:ext cx="451204" cy="177767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575" y="4446700"/>
            <a:ext cx="486911" cy="48691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151" y="4446700"/>
            <a:ext cx="486911" cy="4869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7" y="4435108"/>
            <a:ext cx="486912" cy="48691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574" y="5077363"/>
            <a:ext cx="486911" cy="4869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151" y="5080486"/>
            <a:ext cx="486912" cy="48691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8" y="5080487"/>
            <a:ext cx="486911" cy="4869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574" y="5708026"/>
            <a:ext cx="494701" cy="49470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150" y="5733655"/>
            <a:ext cx="486911" cy="4869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7" y="5725865"/>
            <a:ext cx="494701" cy="494701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 rot="10800000">
            <a:off x="5070718" y="4962610"/>
            <a:ext cx="951345" cy="711891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814" y="4435616"/>
            <a:ext cx="1834610" cy="183461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3100864" y="3148871"/>
            <a:ext cx="14638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Chipping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061150" y="3131722"/>
            <a:ext cx="17306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Processing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618447" y="5792780"/>
            <a:ext cx="12298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31937" y="6258226"/>
            <a:ext cx="188384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UnChipping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830484" y="2960567"/>
            <a:ext cx="25902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endParaRPr 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1316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85" y="1416799"/>
            <a:ext cx="11118690" cy="53204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37007" y="310399"/>
            <a:ext cx="92798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: YOLOv3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402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1281" y="129245"/>
            <a:ext cx="556274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Model</a:t>
            </a:r>
            <a:endParaRPr lang="en-US" sz="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0780" y="1496033"/>
            <a:ext cx="11294439" cy="48320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u="sng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Opportunities</a:t>
            </a:r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proposed model tackles the problem statements from ISRO.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basically is a generalized project which can be used by authorities </a:t>
            </a:r>
          </a:p>
          <a:p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various types of activities like    </a:t>
            </a:r>
          </a:p>
          <a:p>
            <a:pPr marL="514350" indent="-514350">
              <a:buAutoNum type="arabicPeriod"/>
            </a:pPr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Maintaining Security   </a:t>
            </a:r>
          </a:p>
          <a:p>
            <a:pPr marL="514350" indent="-514350">
              <a:buAutoNum type="arabicPeriod"/>
            </a:pPr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Providing help to lost ship   </a:t>
            </a:r>
          </a:p>
          <a:p>
            <a:pPr marL="514350" indent="-514350">
              <a:buAutoNum type="arabicPeriod"/>
            </a:pPr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Locating the ship coordinates </a:t>
            </a:r>
          </a:p>
          <a:p>
            <a:endParaRPr lang="en-US" sz="2800" b="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b="1" u="sng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Sources of revenue</a:t>
            </a:r>
            <a:r>
              <a:rPr lang="en-US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is a </a:t>
            </a:r>
            <a:r>
              <a:rPr lang="en-US" sz="28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non-revenue generation model</a:t>
            </a:r>
            <a:r>
              <a:rPr lang="en-US" sz="280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8582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3CE453E-8A7B-4B04-88B6-A528A6024925}"/>
              </a:ext>
            </a:extLst>
          </p:cNvPr>
          <p:cNvSpPr/>
          <p:nvPr/>
        </p:nvSpPr>
        <p:spPr>
          <a:xfrm>
            <a:off x="1172151" y="1546817"/>
            <a:ext cx="9847696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It is observed that the proposed method greatly improved the accuracy to </a:t>
            </a:r>
            <a:r>
              <a:rPr lang="en-US" sz="2200" dirty="0" smtClean="0">
                <a:solidFill>
                  <a:schemeClr val="bg1"/>
                </a:solidFill>
              </a:rPr>
              <a:t>95.03</a:t>
            </a:r>
            <a:r>
              <a:rPr lang="en-US" sz="2200" dirty="0">
                <a:solidFill>
                  <a:schemeClr val="bg1"/>
                </a:solidFill>
              </a:rPr>
              <a:t>%</a:t>
            </a:r>
          </a:p>
          <a:p>
            <a:r>
              <a:rPr lang="en-US" sz="2200" dirty="0">
                <a:solidFill>
                  <a:schemeClr val="bg1"/>
                </a:solidFill>
              </a:rPr>
              <a:t> on the dataset. 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                           Networks	 Accuracy 	 Time Per Image (ms)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                Faster-R-CNN            70.63%                            206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                     </a:t>
            </a:r>
            <a:r>
              <a:rPr lang="en-US" sz="2200" dirty="0" smtClean="0">
                <a:solidFill>
                  <a:schemeClr val="bg1"/>
                </a:solidFill>
              </a:rPr>
              <a:t>YOLOv3                 95.05</a:t>
            </a:r>
            <a:r>
              <a:rPr lang="en-US" sz="2200" dirty="0">
                <a:solidFill>
                  <a:schemeClr val="bg1"/>
                </a:solidFill>
              </a:rPr>
              <a:t>%                              25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The </a:t>
            </a:r>
            <a:r>
              <a:rPr lang="en-US" sz="2200" dirty="0" smtClean="0">
                <a:solidFill>
                  <a:schemeClr val="bg1"/>
                </a:solidFill>
              </a:rPr>
              <a:t>YOLOv3 </a:t>
            </a:r>
            <a:r>
              <a:rPr lang="en-US" sz="2200" dirty="0">
                <a:solidFill>
                  <a:schemeClr val="bg1"/>
                </a:solidFill>
              </a:rPr>
              <a:t>training model had a learning rate of 0.0001 and batch size of </a:t>
            </a:r>
            <a:r>
              <a:rPr lang="en-US" sz="2200" dirty="0" smtClean="0">
                <a:solidFill>
                  <a:schemeClr val="bg1"/>
                </a:solidFill>
              </a:rPr>
              <a:t>64  </a:t>
            </a:r>
            <a:r>
              <a:rPr lang="en-US" sz="2200" dirty="0">
                <a:solidFill>
                  <a:schemeClr val="bg1"/>
                </a:solidFill>
              </a:rPr>
              <a:t>and </a:t>
            </a:r>
          </a:p>
          <a:p>
            <a:r>
              <a:rPr lang="en-US" sz="2200" dirty="0">
                <a:solidFill>
                  <a:schemeClr val="bg1"/>
                </a:solidFill>
              </a:rPr>
              <a:t>the total training had </a:t>
            </a:r>
            <a:r>
              <a:rPr lang="en-US" sz="2200" dirty="0" smtClean="0">
                <a:solidFill>
                  <a:schemeClr val="bg1"/>
                </a:solidFill>
              </a:rPr>
              <a:t>1,500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iterations. We use convolutional weights that are </a:t>
            </a:r>
          </a:p>
          <a:p>
            <a:r>
              <a:rPr lang="en-US" sz="2200" dirty="0">
                <a:solidFill>
                  <a:schemeClr val="bg1"/>
                </a:solidFill>
              </a:rPr>
              <a:t>pre-trained on the ImageNet. Overall, this pre-trained weight is also suitable for SAR </a:t>
            </a:r>
          </a:p>
          <a:p>
            <a:r>
              <a:rPr lang="en-US" sz="2200" dirty="0">
                <a:solidFill>
                  <a:schemeClr val="bg1"/>
                </a:solidFill>
              </a:rPr>
              <a:t>image of ships, which is helpful for the training performance of the network.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C72B2301-6486-4193-9C85-A0410794E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550306"/>
              </p:ext>
            </p:extLst>
          </p:nvPr>
        </p:nvGraphicFramePr>
        <p:xfrm>
          <a:off x="2608330" y="2854882"/>
          <a:ext cx="6729274" cy="1251751"/>
        </p:xfrm>
        <a:graphic>
          <a:graphicData uri="http://schemas.openxmlformats.org/drawingml/2006/table">
            <a:tbl>
              <a:tblPr/>
              <a:tblGrid>
                <a:gridCol w="6729274">
                  <a:extLst>
                    <a:ext uri="{9D8B030D-6E8A-4147-A177-3AD203B41FA5}">
                      <a16:colId xmlns:a16="http://schemas.microsoft.com/office/drawing/2014/main" xmlns="" val="453875386"/>
                    </a:ext>
                  </a:extLst>
                </a:gridCol>
              </a:tblGrid>
              <a:tr h="12517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287529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ADB6CA-AD08-4AF0-8F5B-ADF12AF6DAD5}"/>
              </a:ext>
            </a:extLst>
          </p:cNvPr>
          <p:cNvSpPr/>
          <p:nvPr/>
        </p:nvSpPr>
        <p:spPr>
          <a:xfrm>
            <a:off x="2209010" y="244051"/>
            <a:ext cx="777398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Competitive Advantages</a:t>
            </a:r>
            <a:endParaRPr lang="en-US" sz="6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8122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453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29</cp:revision>
  <dcterms:created xsi:type="dcterms:W3CDTF">2020-02-06T20:57:36Z</dcterms:created>
  <dcterms:modified xsi:type="dcterms:W3CDTF">2020-02-06T22:53:17Z</dcterms:modified>
</cp:coreProperties>
</file>