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3"/>
    <p:sldMasterId id="2147483672" r:id="rId4"/>
  </p:sldMasterIdLst>
  <p:notesMasterIdLst>
    <p:notesMasterId r:id="rId7"/>
  </p:notesMasterIdLst>
  <p:sldIdLst>
    <p:sldId id="267" r:id="rId5"/>
    <p:sldId id="258" r:id="rId6"/>
    <p:sldId id="259" r:id="rId8"/>
    <p:sldId id="260" r:id="rId9"/>
    <p:sldId id="261" r:id="rId10"/>
    <p:sldId id="263" r:id="rId11"/>
    <p:sldId id="277" r:id="rId12"/>
    <p:sldId id="265" r:id="rId13"/>
    <p:sldId id="266" r:id="rId14"/>
  </p:sldIdLst>
  <p:sldSz cx="12192000" cy="6858000"/>
  <p:notesSz cx="6858000" cy="9144000"/>
  <p:embeddedFontLst>
    <p:embeddedFont>
      <p:font typeface="Gill Sans" panose="020B0502020104020203"/>
      <p:regular r:id="rId18"/>
    </p:embeddedFont>
    <p:embeddedFont>
      <p:font typeface="Calibri" panose="020F0502020204030204"/>
      <p:regular r:id="rId19"/>
    </p:embeddedFont>
    <p:embeddedFont>
      <p:font typeface="Book Antiqua" panose="02040602050305030304" pitchFamily="18" charset="0"/>
      <p:regular r:id="rId20"/>
      <p:bold r:id="rId21"/>
      <p:italic r:id="rId22"/>
      <p:boldItalic r:id="rId23"/>
    </p:embeddedFont>
    <p:embeddedFont>
      <p:font typeface="Roboto" panose="0200000000000000000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-714" y="-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font" Target="fonts/font10.fntdata"/><Relationship Id="rId26" Type="http://schemas.openxmlformats.org/officeDocument/2006/relationships/font" Target="fonts/font9.fntdata"/><Relationship Id="rId25" Type="http://schemas.openxmlformats.org/officeDocument/2006/relationships/font" Target="fonts/font8.fntdata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61f30b4ada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9" name="Google Shape;219;g161f30b4ad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61f30b4ada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8" name="Google Shape;228;g161f30b4ada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61f30b4ada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" name="Google Shape;237;g161f30b4ada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61f30b4ada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5" name="Google Shape;245;g161f30b4ada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61f30b4ada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5" name="Google Shape;265;g161f30b4ada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61f30b4ada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3" name="Google Shape;283;g161f30b4ada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2" name="Google Shape;29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1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 panose="020B0502020104020203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>
            <a:spLocks noGrp="1"/>
          </p:cNvSpPr>
          <p:nvPr>
            <p:ph type="body" idx="1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401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1945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515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45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45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401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2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22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401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401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22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1f30b4ada_0_9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161f30b4ada_0_9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g161f30b4ada_0_9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161f30b4ada_0_95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161f30b4ada_0_9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61f30b4ada_0_101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161f30b4ada_0_101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g161f30b4ada_0_10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g161f30b4ada_0_10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161f30b4ada_0_10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1f30b4ada_0_107"/>
          <p:cNvSpPr txBox="1">
            <a:spLocks noGrp="1"/>
          </p:cNvSpPr>
          <p:nvPr>
            <p:ph type="title"/>
          </p:nvPr>
        </p:nvSpPr>
        <p:spPr>
          <a:xfrm>
            <a:off x="963084" y="4406900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g161f30b4ada_0_107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g161f30b4ada_0_10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161f30b4ada_0_10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161f30b4ada_0_10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61f30b4ada_0_11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161f30b4ada_0_1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3" name="Google Shape;123;g161f30b4ada_0_113"/>
          <p:cNvSpPr txBox="1">
            <a:spLocks noGrp="1"/>
          </p:cNvSpPr>
          <p:nvPr>
            <p:ph type="body" idx="2"/>
          </p:nvPr>
        </p:nvSpPr>
        <p:spPr>
          <a:xfrm>
            <a:off x="6197600" y="1600200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g161f30b4ada_0_11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g161f30b4ada_0_11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161f30b4ada_0_11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61f30b4ada_0_12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161f30b4ada_0_120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30" name="Google Shape;130;g161f30b4ada_0_120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1" name="Google Shape;131;g161f30b4ada_0_120"/>
          <p:cNvSpPr txBox="1">
            <a:spLocks noGrp="1"/>
          </p:cNvSpPr>
          <p:nvPr>
            <p:ph type="body" idx="3"/>
          </p:nvPr>
        </p:nvSpPr>
        <p:spPr>
          <a:xfrm>
            <a:off x="6193367" y="1535113"/>
            <a:ext cx="53892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32" name="Google Shape;132;g161f30b4ada_0_120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2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3" name="Google Shape;133;g161f30b4ada_0_12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161f30b4ada_0_120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161f30b4ada_0_120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1f30b4ada_0_12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161f30b4ada_0_12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161f30b4ada_0_129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g161f30b4ada_0_129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61f30b4ada_0_13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g161f30b4ada_0_13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g161f30b4ada_0_13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61f30b4ada_0_138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3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161f30b4ada_0_138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8" name="Google Shape;148;g161f30b4ada_0_138"/>
          <p:cNvSpPr txBox="1">
            <a:spLocks noGrp="1"/>
          </p:cNvSpPr>
          <p:nvPr>
            <p:ph type="body" idx="2"/>
          </p:nvPr>
        </p:nvSpPr>
        <p:spPr>
          <a:xfrm>
            <a:off x="609600" y="1435100"/>
            <a:ext cx="40113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9" name="Google Shape;149;g161f30b4ada_0_13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g161f30b4ada_0_13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161f30b4ada_0_13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1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401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401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9" name="Google Shape;29;p1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61f30b4ada_0_145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161f30b4ada_0_145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g161f30b4ada_0_145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6" name="Google Shape;156;g161f30b4ada_0_14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161f30b4ada_0_145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161f30b4ada_0_14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1f30b4ada_0_15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g161f30b4ada_0_152"/>
          <p:cNvSpPr txBox="1">
            <a:spLocks noGrp="1"/>
          </p:cNvSpPr>
          <p:nvPr>
            <p:ph type="body" idx="1"/>
          </p:nvPr>
        </p:nvSpPr>
        <p:spPr>
          <a:xfrm rot="5400000">
            <a:off x="3832950" y="-1623150"/>
            <a:ext cx="45261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g161f30b4ada_0_15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g161f30b4ada_0_152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g161f30b4ada_0_15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1f30b4ada_0_158"/>
          <p:cNvSpPr txBox="1">
            <a:spLocks noGrp="1"/>
          </p:cNvSpPr>
          <p:nvPr>
            <p:ph type="title"/>
          </p:nvPr>
        </p:nvSpPr>
        <p:spPr>
          <a:xfrm rot="5400000">
            <a:off x="7285050" y="1828788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g161f30b4ada_0_158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62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g161f30b4ada_0_15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g161f30b4ada_0_15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g161f30b4ada_0_15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401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401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6" name="Google Shape;36;p14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401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401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" name="Google Shape;42;p15"/>
          <p:cNvSpPr txBox="1"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 panose="020B0502020104020203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" name="Google Shape;49;p1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/>
        </p:txBody>
      </p:sp>
      <p:sp>
        <p:nvSpPr>
          <p:cNvPr id="51" name="Google Shape;51;p16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401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401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16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/>
        </p:txBody>
      </p:sp>
      <p:sp>
        <p:nvSpPr>
          <p:cNvPr id="53" name="Google Shape;53;p16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401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401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1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61" name="Google Shape;61;p17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 panose="020B0502020104020203"/>
              <a:buNone/>
              <a:defRPr sz="2000" b="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1945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515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515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515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515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515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515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19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2" name="Google Shape;72;p1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 panose="020B0502020104020203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20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 panose="020B0502020104020203"/>
              <a:buNone/>
              <a:defRPr sz="2800" b="0" i="0" u="none" strike="noStrike" cap="none">
                <a:solidFill>
                  <a:schemeClr val="l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401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914400" marR="0" lvl="1" indent="-32194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1371600" marR="0" lvl="2" indent="-31051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1828800" marR="0" lvl="3" indent="-29845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2286000" marR="0" lvl="4" indent="-29845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2743200" marR="0" lvl="5" indent="-29845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3200400" marR="0" lvl="6" indent="-29845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3657600" marR="0" lvl="7" indent="-29845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4114800" marR="0" lvl="8" indent="-298450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/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/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/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5" name="Google Shape;15;p1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6;p1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17;p1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1f30b4ada_0_8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g161f30b4ada_0_8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9" name="Google Shape;99;g161f30b4ada_0_8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0" name="Google Shape;100;g161f30b4ada_0_89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1" name="Google Shape;101;g161f30b4ada_0_89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.png"/><Relationship Id="rId1" Type="http://schemas.openxmlformats.org/officeDocument/2006/relationships/hyperlink" Target="https://bbdec.ac.i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hyperlink" Target="https://arxiv.org/search/cs?searchtype=author&amp;query=Shu,+L" TargetMode="External"/><Relationship Id="rId8" Type="http://schemas.openxmlformats.org/officeDocument/2006/relationships/hyperlink" Target="https://arxiv.org/search/cs?searchtype=author&amp;query=Liu,+B" TargetMode="External"/><Relationship Id="rId7" Type="http://schemas.openxmlformats.org/officeDocument/2006/relationships/hyperlink" Target="https://arxiv.org/search/cs?searchtype=author&amp;query=Xu,+H" TargetMode="External"/><Relationship Id="rId6" Type="http://schemas.openxmlformats.org/officeDocument/2006/relationships/hyperlink" Target="https://doi.org/10.1177/0165551510388123" TargetMode="External"/><Relationship Id="rId5" Type="http://schemas.openxmlformats.org/officeDocument/2006/relationships/hyperlink" Target="https://towardsdatascience.com/sentiment-analysis-using-logistic-regression-and-naive-bayes-16b806eb4c4b" TargetMode="External"/><Relationship Id="rId4" Type="http://schemas.openxmlformats.org/officeDocument/2006/relationships/hyperlink" Target="https://atharva-mashalkar.medium.com/?source=post_page-----16b806eb4c4b--------------------------------" TargetMode="External"/><Relationship Id="rId3" Type="http://schemas.openxmlformats.org/officeDocument/2006/relationships/hyperlink" Target="https://medium.com/life-at-hopper/conducting-sentiment-analysis-on-app-reviews-to-inform-product-decisions-64fcc71822ed" TargetMode="External"/><Relationship Id="rId2" Type="http://schemas.openxmlformats.org/officeDocument/2006/relationships/hyperlink" Target="https://symbl.ai/about/" TargetMode="External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12.xml"/><Relationship Id="rId13" Type="http://schemas.openxmlformats.org/officeDocument/2006/relationships/image" Target="../media/image2.jpeg"/><Relationship Id="rId12" Type="http://schemas.openxmlformats.org/officeDocument/2006/relationships/hyperlink" Target="https://monkeylearn.com/blog/sentiment-analysis-of-product-reviews/" TargetMode="External"/><Relationship Id="rId11" Type="http://schemas.openxmlformats.org/officeDocument/2006/relationships/hyperlink" Target="https://doi.org/10.48550/arXiv.1904.02232" TargetMode="External"/><Relationship Id="rId10" Type="http://schemas.openxmlformats.org/officeDocument/2006/relationships/hyperlink" Target="https://arxiv.org/search/cs?searchtype=author&amp;query=Yu,+P+S" TargetMode="External"/><Relationship Id="rId1" Type="http://schemas.openxmlformats.org/officeDocument/2006/relationships/hyperlink" Target="https://doi.org/10.1186/s40537-015-0015-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36802" y="4"/>
            <a:ext cx="10160000" cy="1525061"/>
          </a:xfrm>
          <a:prstGeom prst="rect">
            <a:avLst/>
          </a:prstGeom>
          <a:noFill/>
        </p:spPr>
        <p:txBody>
          <a:bodyPr wrap="square" lIns="77752" tIns="38876" rIns="77752" bIns="38876">
            <a:spAutoFit/>
          </a:bodyPr>
          <a:lstStyle/>
          <a:p>
            <a:pPr algn="ctr"/>
            <a:endParaRPr lang="en-US" sz="4700" dirty="0" smtClean="0">
              <a:hlinkClick r:id="rId1"/>
            </a:endParaRPr>
          </a:p>
          <a:p>
            <a:pPr algn="ctr"/>
            <a:endParaRPr lang="en-US" sz="47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87506" y="1400984"/>
            <a:ext cx="5523865" cy="523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77752" tIns="38876" rIns="77752" bIns="38876" rtlCol="0">
            <a:spAutoFit/>
          </a:bodyPr>
          <a:lstStyle/>
          <a:p>
            <a:r>
              <a:rPr lang="en-US" sz="29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PROGRESS REPORT PRESENTATION</a:t>
            </a:r>
            <a:endParaRPr lang="en-US" sz="29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5354" y="2084578"/>
            <a:ext cx="10576693" cy="10941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77752" tIns="38876" rIns="77752" bIns="38876">
            <a:spAutoFit/>
          </a:bodyPr>
          <a:lstStyle/>
          <a:p>
            <a:pPr algn="ctr"/>
            <a:r>
              <a:rPr lang="en-US" sz="33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DYNAMIC PRODUCT REVIEW USING SENTIMENT ANALYSIS</a:t>
            </a:r>
            <a:endParaRPr lang="en-US" sz="33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3742" y="4587973"/>
            <a:ext cx="2082026" cy="500567"/>
          </a:xfrm>
          <a:prstGeom prst="rect">
            <a:avLst/>
          </a:prstGeom>
          <a:noFill/>
        </p:spPr>
        <p:txBody>
          <a:bodyPr wrap="square" lIns="69006" tIns="34503" rIns="69006" bIns="34503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16519" y="4596228"/>
            <a:ext cx="2052955" cy="499110"/>
          </a:xfrm>
          <a:prstGeom prst="rect">
            <a:avLst/>
          </a:prstGeom>
          <a:noFill/>
        </p:spPr>
        <p:txBody>
          <a:bodyPr wrap="none" lIns="69006" tIns="34503" rIns="69006" bIns="34503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Guided by:-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 descr="C:\Users\acer\Desktop\ec_logo-mobi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777" y="128105"/>
            <a:ext cx="11533089" cy="1268407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7893685" y="5320030"/>
            <a:ext cx="3498215" cy="7143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9019" tIns="34509" rIns="69019" bIns="34509" rtlCol="0">
            <a:spAutoFit/>
          </a:bodyPr>
          <a:lstStyle/>
          <a:p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Dr. Avinash Gupta</a:t>
            </a:r>
            <a:endParaRPr lang="en-US" sz="2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(Head of department, CSE)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291" y="5088286"/>
            <a:ext cx="3743960" cy="11760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69019" tIns="34509" rIns="69019" bIns="34509" rtlCol="0">
            <a:spAutoFit/>
          </a:bodyPr>
          <a:lstStyle/>
          <a:p>
            <a:pPr algn="l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Aditya Jayant Gupta(1905080100005)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Aditya Kumar Yadav(1905080100006)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Harsh Prajapati(1905080100035)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4th year, CS41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09545" y="3370284"/>
            <a:ext cx="4754880" cy="15455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69019" tIns="34509" rIns="69019" bIns="34509" rtlCol="0">
            <a:spAutoFit/>
          </a:bodyPr>
          <a:lstStyle/>
          <a:p>
            <a:pPr algn="ctr"/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BACHELOR OF TECHNOLOGY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&amp; Engineering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>
            <a:alpha val="15690"/>
          </a:schemeClr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61f30b4ada_0_82"/>
          <p:cNvSpPr txBox="1">
            <a:spLocks noGrp="1"/>
          </p:cNvSpPr>
          <p:nvPr>
            <p:ph type="body" idx="1"/>
          </p:nvPr>
        </p:nvSpPr>
        <p:spPr>
          <a:xfrm>
            <a:off x="609600" y="1843625"/>
            <a:ext cx="106299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This project is titled “Dynamic Product Review Using Sentiment Analysis” </a:t>
            </a:r>
            <a:endParaRPr sz="28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The aim of this project is to identify and analyze the probable sentiments of reviews for given products across shopping platforms and provide a visual representation of the customers’ feelings towards said product</a:t>
            </a:r>
            <a:endParaRPr sz="2800" dirty="0"/>
          </a:p>
        </p:txBody>
      </p:sp>
      <p:pic>
        <p:nvPicPr>
          <p:cNvPr id="223" name="Google Shape;223;g161f30b4ada_0_8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09600" y="235525"/>
            <a:ext cx="1055853" cy="117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g161f30b4ada_0_82"/>
          <p:cNvCxnSpPr/>
          <p:nvPr/>
        </p:nvCxnSpPr>
        <p:spPr>
          <a:xfrm>
            <a:off x="2480584" y="135988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5" name="Google Shape;225;g161f30b4ada_0_82"/>
          <p:cNvSpPr txBox="1"/>
          <p:nvPr/>
        </p:nvSpPr>
        <p:spPr>
          <a:xfrm>
            <a:off x="2550924" y="1270000"/>
            <a:ext cx="552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Project Title</a:t>
            </a:r>
            <a:endParaRPr sz="1800" b="1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>
            <a:alpha val="15690"/>
          </a:schemeClr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61f30b4ada_0_165"/>
          <p:cNvSpPr txBox="1">
            <a:spLocks noGrp="1"/>
          </p:cNvSpPr>
          <p:nvPr>
            <p:ph type="body" idx="1"/>
          </p:nvPr>
        </p:nvSpPr>
        <p:spPr>
          <a:xfrm>
            <a:off x="609600" y="1843625"/>
            <a:ext cx="106299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74650" algn="l" rtl="0">
              <a:lnSpc>
                <a:spcPct val="115000"/>
              </a:lnSpc>
              <a:spcBef>
                <a:spcPts val="1060"/>
              </a:spcBef>
              <a:spcAft>
                <a:spcPts val="0"/>
              </a:spcAft>
              <a:buClr>
                <a:srgbClr val="3D3D3D"/>
              </a:buClr>
              <a:buSzPts val="2300"/>
              <a:buChar char="•"/>
            </a:pPr>
            <a:r>
              <a:rPr lang="en-US" sz="2300" dirty="0">
                <a:solidFill>
                  <a:srgbClr val="3D3D3D"/>
                </a:solidFill>
              </a:rPr>
              <a:t>Generate dynamic product review reports using supervised machine learning</a:t>
            </a:r>
            <a:endParaRPr lang="en-US" sz="2300" dirty="0">
              <a:solidFill>
                <a:srgbClr val="3D3D3D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060"/>
              </a:spcBef>
              <a:spcAft>
                <a:spcPts val="0"/>
              </a:spcAft>
              <a:buClr>
                <a:srgbClr val="3D3D3D"/>
              </a:buClr>
              <a:buSzPts val="2300"/>
              <a:buChar char="•"/>
            </a:pPr>
            <a:r>
              <a:rPr lang="en-US" sz="2300" dirty="0">
                <a:solidFill>
                  <a:srgbClr val="3D3D3D"/>
                </a:solidFill>
              </a:rPr>
              <a:t>Identify and analyze the sentiments and keywords of reviews for the given products</a:t>
            </a:r>
            <a:endParaRPr lang="en-US" sz="2300" dirty="0">
              <a:solidFill>
                <a:srgbClr val="3D3D3D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060"/>
              </a:spcBef>
              <a:spcAft>
                <a:spcPts val="0"/>
              </a:spcAft>
              <a:buClr>
                <a:srgbClr val="3D3D3D"/>
              </a:buClr>
              <a:buSzPts val="2300"/>
              <a:buChar char="•"/>
            </a:pPr>
            <a:r>
              <a:rPr lang="en-US" sz="2300" dirty="0">
                <a:solidFill>
                  <a:srgbClr val="3D3D3D"/>
                </a:solidFill>
              </a:rPr>
              <a:t>Create a web application frontend to allow interactive user access  </a:t>
            </a:r>
            <a:endParaRPr lang="en-US" sz="2300" dirty="0">
              <a:solidFill>
                <a:srgbClr val="3D3D3D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060"/>
              </a:spcBef>
              <a:spcAft>
                <a:spcPts val="0"/>
              </a:spcAft>
              <a:buClr>
                <a:srgbClr val="3D3D3D"/>
              </a:buClr>
              <a:buSzPts val="2300"/>
              <a:buChar char="•"/>
            </a:pPr>
            <a:r>
              <a:rPr lang="en-US" sz="2300" dirty="0">
                <a:solidFill>
                  <a:srgbClr val="3D3D3D"/>
                </a:solidFill>
              </a:rPr>
              <a:t>Provide a visual representation of the generated analysis data </a:t>
            </a:r>
            <a:endParaRPr lang="en-US" sz="2300" dirty="0">
              <a:solidFill>
                <a:srgbClr val="3D3D3D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060"/>
              </a:spcBef>
              <a:spcAft>
                <a:spcPts val="0"/>
              </a:spcAft>
              <a:buClr>
                <a:srgbClr val="3D3D3D"/>
              </a:buClr>
              <a:buSzPts val="2300"/>
              <a:buChar char="•"/>
            </a:pPr>
            <a:r>
              <a:rPr lang="en-US" sz="2300" dirty="0">
                <a:solidFill>
                  <a:srgbClr val="3D3D3D"/>
                </a:solidFill>
              </a:rPr>
              <a:t>To facilitate easier and faster product research for users before making consumer decisions</a:t>
            </a:r>
            <a:endParaRPr lang="en-US" sz="2300" dirty="0">
              <a:solidFill>
                <a:srgbClr val="3D3D3D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060"/>
              </a:spcBef>
              <a:spcAft>
                <a:spcPts val="0"/>
              </a:spcAft>
              <a:buClr>
                <a:srgbClr val="3D3D3D"/>
              </a:buClr>
              <a:buSzPts val="2300"/>
              <a:buChar char="•"/>
            </a:pPr>
            <a:r>
              <a:rPr lang="en-US" sz="2300" dirty="0">
                <a:solidFill>
                  <a:srgbClr val="3D3D3D"/>
                </a:solidFill>
              </a:rPr>
              <a:t>Future scope:</a:t>
            </a:r>
            <a:endParaRPr lang="en-US" sz="2300" dirty="0">
              <a:solidFill>
                <a:srgbClr val="3D3D3D"/>
              </a:solidFill>
            </a:endParaRPr>
          </a:p>
          <a:p>
            <a:pPr marL="914400" lvl="1" indent="-374650" algn="l" rtl="0">
              <a:lnSpc>
                <a:spcPct val="115000"/>
              </a:lnSpc>
              <a:spcBef>
                <a:spcPts val="1060"/>
              </a:spcBef>
              <a:spcAft>
                <a:spcPts val="0"/>
              </a:spcAft>
              <a:buClr>
                <a:srgbClr val="3D3D3D"/>
              </a:buClr>
              <a:buSzPts val="2300"/>
              <a:buChar char="•"/>
            </a:pPr>
            <a:r>
              <a:rPr lang="en-US" sz="2010" dirty="0">
                <a:solidFill>
                  <a:srgbClr val="3D3D3D"/>
                </a:solidFill>
              </a:rPr>
              <a:t>Create browser extensions for different browsers to enable direct product lookup</a:t>
            </a:r>
            <a:endParaRPr lang="en-US" sz="2010" dirty="0">
              <a:solidFill>
                <a:srgbClr val="3D3D3D"/>
              </a:solidFill>
            </a:endParaRPr>
          </a:p>
          <a:p>
            <a:pPr marL="914400" lvl="1" indent="-374650" algn="l" rtl="0">
              <a:lnSpc>
                <a:spcPct val="115000"/>
              </a:lnSpc>
              <a:spcBef>
                <a:spcPts val="1060"/>
              </a:spcBef>
              <a:spcAft>
                <a:spcPts val="0"/>
              </a:spcAft>
              <a:buClr>
                <a:srgbClr val="3D3D3D"/>
              </a:buClr>
              <a:buSzPts val="2300"/>
              <a:buChar char="•"/>
            </a:pPr>
            <a:r>
              <a:rPr lang="en-US" sz="2010" dirty="0">
                <a:solidFill>
                  <a:srgbClr val="3D3D3D"/>
                </a:solidFill>
              </a:rPr>
              <a:t>Extend support for more shopping platforms </a:t>
            </a:r>
            <a:endParaRPr lang="en-US" sz="2010" dirty="0">
              <a:solidFill>
                <a:srgbClr val="3D3D3D"/>
              </a:solidFill>
            </a:endParaRPr>
          </a:p>
        </p:txBody>
      </p:sp>
      <p:pic>
        <p:nvPicPr>
          <p:cNvPr id="232" name="Google Shape;232;g161f30b4ada_0_16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09600" y="235525"/>
            <a:ext cx="1055853" cy="117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g161f30b4ada_0_165"/>
          <p:cNvCxnSpPr/>
          <p:nvPr/>
        </p:nvCxnSpPr>
        <p:spPr>
          <a:xfrm>
            <a:off x="2621264" y="135988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>
            <a:alpha val="15690"/>
          </a:schemeClr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61f30b4ada_0_174"/>
          <p:cNvSpPr txBox="1">
            <a:spLocks noGrp="1"/>
          </p:cNvSpPr>
          <p:nvPr>
            <p:ph type="body" idx="1"/>
          </p:nvPr>
        </p:nvSpPr>
        <p:spPr>
          <a:xfrm>
            <a:off x="609600" y="1843625"/>
            <a:ext cx="106299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marR="0" lvl="0" indent="-374650" algn="l" rtl="0">
              <a:lnSpc>
                <a:spcPct val="115000"/>
              </a:lnSpc>
              <a:spcBef>
                <a:spcPts val="1060"/>
              </a:spcBef>
              <a:spcAft>
                <a:spcPts val="0"/>
              </a:spcAft>
              <a:buClr>
                <a:srgbClr val="3D3D3D"/>
              </a:buClr>
              <a:buSzPts val="2300"/>
              <a:buChar char="•"/>
            </a:pPr>
            <a:r>
              <a:rPr lang="en-US" sz="2300" dirty="0">
                <a:solidFill>
                  <a:srgbClr val="3D3D3D"/>
                </a:solidFill>
              </a:rPr>
              <a:t>50% of the work is done; Modules completed - </a:t>
            </a:r>
            <a:r>
              <a:rPr lang="en-US" sz="2300" dirty="0" smtClean="0">
                <a:solidFill>
                  <a:srgbClr val="3D3D3D"/>
                </a:solidFill>
              </a:rPr>
              <a:t>2 </a:t>
            </a:r>
            <a:r>
              <a:rPr lang="en-US" sz="2300" dirty="0">
                <a:solidFill>
                  <a:srgbClr val="3D3D3D"/>
                </a:solidFill>
              </a:rPr>
              <a:t>: Review Analysis </a:t>
            </a:r>
            <a:r>
              <a:rPr lang="en-US" sz="2300" dirty="0" smtClean="0">
                <a:solidFill>
                  <a:srgbClr val="3D3D3D"/>
                </a:solidFill>
              </a:rPr>
              <a:t>Backend, Basic Frontend</a:t>
            </a:r>
            <a:endParaRPr lang="en-US" sz="2300" dirty="0">
              <a:solidFill>
                <a:srgbClr val="3D3D3D"/>
              </a:solidFill>
            </a:endParaRPr>
          </a:p>
          <a:p>
            <a:pPr marL="457200" marR="0" lvl="0" indent="-374650" algn="l" rtl="0">
              <a:lnSpc>
                <a:spcPct val="115000"/>
              </a:lnSpc>
              <a:spcBef>
                <a:spcPts val="1060"/>
              </a:spcBef>
              <a:spcAft>
                <a:spcPts val="0"/>
              </a:spcAft>
              <a:buClr>
                <a:srgbClr val="3D3D3D"/>
              </a:buClr>
              <a:buSzPts val="2300"/>
              <a:buChar char="•"/>
            </a:pPr>
            <a:r>
              <a:rPr lang="en-US" sz="2300" dirty="0" smtClean="0">
                <a:solidFill>
                  <a:srgbClr val="3D3D3D"/>
                </a:solidFill>
              </a:rPr>
              <a:t>Created front end for user interface.</a:t>
            </a:r>
            <a:endParaRPr lang="en-US" sz="2300" dirty="0" smtClean="0">
              <a:solidFill>
                <a:srgbClr val="3D3D3D"/>
              </a:solidFill>
            </a:endParaRPr>
          </a:p>
          <a:p>
            <a:pPr marL="457200" marR="0" lvl="0" indent="-374650" algn="l" rtl="0">
              <a:lnSpc>
                <a:spcPct val="115000"/>
              </a:lnSpc>
              <a:spcBef>
                <a:spcPts val="1060"/>
              </a:spcBef>
              <a:spcAft>
                <a:spcPts val="0"/>
              </a:spcAft>
              <a:buClr>
                <a:srgbClr val="3D3D3D"/>
              </a:buClr>
              <a:buSzPts val="2300"/>
              <a:buChar char="•"/>
            </a:pPr>
            <a:r>
              <a:rPr lang="en-US" sz="2300" dirty="0" smtClean="0">
                <a:solidFill>
                  <a:srgbClr val="3D3D3D"/>
                </a:solidFill>
              </a:rPr>
              <a:t>Created </a:t>
            </a:r>
            <a:r>
              <a:rPr lang="en-US" sz="2300" dirty="0">
                <a:solidFill>
                  <a:srgbClr val="3D3D3D"/>
                </a:solidFill>
              </a:rPr>
              <a:t>scrapers to fetch review data for targeted products from Amazon and Flipkart</a:t>
            </a:r>
            <a:endParaRPr lang="en-US" sz="2300" dirty="0">
              <a:solidFill>
                <a:srgbClr val="3D3D3D"/>
              </a:solidFill>
            </a:endParaRPr>
          </a:p>
          <a:p>
            <a:pPr marL="457200" marR="0" lvl="0" indent="-374650" algn="l" rtl="0">
              <a:lnSpc>
                <a:spcPct val="115000"/>
              </a:lnSpc>
              <a:spcBef>
                <a:spcPts val="1060"/>
              </a:spcBef>
              <a:spcAft>
                <a:spcPts val="0"/>
              </a:spcAft>
              <a:buClr>
                <a:srgbClr val="3D3D3D"/>
              </a:buClr>
              <a:buSzPts val="2300"/>
              <a:buChar char="•"/>
            </a:pPr>
            <a:r>
              <a:rPr lang="en-US" sz="2300" dirty="0">
                <a:solidFill>
                  <a:srgbClr val="3D3D3D"/>
                </a:solidFill>
              </a:rPr>
              <a:t>Identified and tested various text classification models for sentiment analysis</a:t>
            </a:r>
            <a:endParaRPr lang="en-US" sz="2300" dirty="0">
              <a:solidFill>
                <a:srgbClr val="3D3D3D"/>
              </a:solidFill>
            </a:endParaRPr>
          </a:p>
          <a:p>
            <a:pPr marL="457200" marR="0" lvl="0" indent="-374650" algn="l" rtl="0">
              <a:lnSpc>
                <a:spcPct val="115000"/>
              </a:lnSpc>
              <a:spcBef>
                <a:spcPts val="1060"/>
              </a:spcBef>
              <a:spcAft>
                <a:spcPts val="0"/>
              </a:spcAft>
              <a:buClr>
                <a:srgbClr val="3D3D3D"/>
              </a:buClr>
              <a:buSzPts val="2300"/>
              <a:buChar char="•"/>
            </a:pPr>
            <a:r>
              <a:rPr lang="en-US" sz="2300" dirty="0">
                <a:solidFill>
                  <a:srgbClr val="3D3D3D"/>
                </a:solidFill>
              </a:rPr>
              <a:t>Prepared the models for sentiment score prediction and review summarization</a:t>
            </a:r>
            <a:endParaRPr lang="en-US" sz="2300" dirty="0">
              <a:solidFill>
                <a:srgbClr val="3D3D3D"/>
              </a:solidFill>
            </a:endParaRPr>
          </a:p>
          <a:p>
            <a:pPr marL="457200" marR="0" lvl="0" indent="-374650" algn="l" rtl="0">
              <a:lnSpc>
                <a:spcPct val="115000"/>
              </a:lnSpc>
              <a:spcBef>
                <a:spcPts val="1060"/>
              </a:spcBef>
              <a:spcAft>
                <a:spcPts val="0"/>
              </a:spcAft>
              <a:buClr>
                <a:srgbClr val="3D3D3D"/>
              </a:buClr>
              <a:buSzPts val="2300"/>
              <a:buChar char="•"/>
            </a:pPr>
            <a:r>
              <a:rPr lang="en-US" sz="2300" dirty="0">
                <a:solidFill>
                  <a:srgbClr val="3D3D3D"/>
                </a:solidFill>
              </a:rPr>
              <a:t>Created working implementation of chosen keyword extraction model </a:t>
            </a:r>
            <a:endParaRPr sz="2300" dirty="0">
              <a:solidFill>
                <a:srgbClr val="3D3D3D"/>
              </a:solidFill>
            </a:endParaRPr>
          </a:p>
        </p:txBody>
      </p:sp>
      <p:pic>
        <p:nvPicPr>
          <p:cNvPr id="241" name="Google Shape;241;g161f30b4ada_0_17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09600" y="235525"/>
            <a:ext cx="1055853" cy="117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g161f30b4ada_0_174"/>
          <p:cNvCxnSpPr/>
          <p:nvPr/>
        </p:nvCxnSpPr>
        <p:spPr>
          <a:xfrm>
            <a:off x="2297700" y="1345812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Done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>
            <a:alpha val="15690"/>
          </a:schemeClr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g161f30b4ada_0_18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09600" y="235525"/>
            <a:ext cx="1055853" cy="117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g161f30b4ada_0_182"/>
          <p:cNvCxnSpPr/>
          <p:nvPr/>
        </p:nvCxnSpPr>
        <p:spPr>
          <a:xfrm>
            <a:off x="2339904" y="121920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0" name="Google Shape;240;g161f30b4ada_0_174"/>
          <p:cNvSpPr txBox="1">
            <a:spLocks noGrp="1"/>
          </p:cNvSpPr>
          <p:nvPr>
            <p:ph type="body" idx="1"/>
          </p:nvPr>
        </p:nvSpPr>
        <p:spPr>
          <a:xfrm>
            <a:off x="609600" y="1843625"/>
            <a:ext cx="106299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74650" algn="l" rtl="0">
              <a:lnSpc>
                <a:spcPct val="115000"/>
              </a:lnSpc>
              <a:spcBef>
                <a:spcPts val="1060"/>
              </a:spcBef>
              <a:spcAft>
                <a:spcPts val="0"/>
              </a:spcAft>
              <a:buClr>
                <a:srgbClr val="3D3D3D"/>
              </a:buClr>
              <a:buSzPts val="2300"/>
              <a:buChar char="•"/>
            </a:pPr>
            <a:r>
              <a:rPr lang="en-US" sz="2300" dirty="0">
                <a:solidFill>
                  <a:srgbClr val="3D3D3D"/>
                </a:solidFill>
              </a:rPr>
              <a:t>4</a:t>
            </a:r>
            <a:r>
              <a:rPr lang="en-US" sz="2300" dirty="0" smtClean="0">
                <a:solidFill>
                  <a:srgbClr val="3D3D3D"/>
                </a:solidFill>
              </a:rPr>
              <a:t>0</a:t>
            </a:r>
            <a:r>
              <a:rPr lang="en-US" sz="2300" dirty="0">
                <a:solidFill>
                  <a:srgbClr val="3D3D3D"/>
                </a:solidFill>
              </a:rPr>
              <a:t>% work remaining; Backend fine tuning, Middleware API</a:t>
            </a:r>
            <a:r>
              <a:rPr lang="en-US" sz="2300">
                <a:solidFill>
                  <a:srgbClr val="3D3D3D"/>
                </a:solidFill>
              </a:rPr>
              <a:t>, </a:t>
            </a:r>
            <a:r>
              <a:rPr lang="en-US" sz="2300" smtClean="0">
                <a:solidFill>
                  <a:srgbClr val="3D3D3D"/>
                </a:solidFill>
              </a:rPr>
              <a:t>Hosting.</a:t>
            </a:r>
            <a:endParaRPr lang="en-US" sz="2300" dirty="0">
              <a:solidFill>
                <a:srgbClr val="3D3D3D"/>
              </a:solidFill>
            </a:endParaRPr>
          </a:p>
          <a:p>
            <a:pPr marL="457200" marR="0" lvl="0" indent="-374650" algn="l" rtl="0">
              <a:lnSpc>
                <a:spcPct val="115000"/>
              </a:lnSpc>
              <a:spcBef>
                <a:spcPts val="1060"/>
              </a:spcBef>
              <a:spcAft>
                <a:spcPts val="0"/>
              </a:spcAft>
              <a:buClr>
                <a:srgbClr val="3D3D3D"/>
              </a:buClr>
              <a:buSzPts val="2300"/>
              <a:buChar char="•"/>
            </a:pPr>
            <a:r>
              <a:rPr lang="en-US" sz="2300" dirty="0">
                <a:solidFill>
                  <a:srgbClr val="3D3D3D"/>
                </a:solidFill>
              </a:rPr>
              <a:t>Combine results from DistillBERT and BERT-base models for better review </a:t>
            </a:r>
            <a:r>
              <a:rPr lang="en-US" sz="2300" dirty="0" smtClean="0">
                <a:solidFill>
                  <a:srgbClr val="3D3D3D"/>
                </a:solidFill>
              </a:rPr>
              <a:t>analysis.</a:t>
            </a:r>
            <a:endParaRPr lang="en-US" sz="2300" dirty="0">
              <a:solidFill>
                <a:srgbClr val="3D3D3D"/>
              </a:solidFill>
            </a:endParaRPr>
          </a:p>
          <a:p>
            <a:pPr marL="457200" marR="0" lvl="0" indent="-374650" algn="l" rtl="0">
              <a:lnSpc>
                <a:spcPct val="115000"/>
              </a:lnSpc>
              <a:spcBef>
                <a:spcPts val="1060"/>
              </a:spcBef>
              <a:spcAft>
                <a:spcPts val="0"/>
              </a:spcAft>
              <a:buClr>
                <a:srgbClr val="3D3D3D"/>
              </a:buClr>
              <a:buSzPts val="2300"/>
              <a:buChar char="•"/>
            </a:pPr>
            <a:r>
              <a:rPr lang="en-US" sz="2300" dirty="0">
                <a:solidFill>
                  <a:srgbClr val="3D3D3D"/>
                </a:solidFill>
              </a:rPr>
              <a:t>Implement multithreaded workflow for review analysis to speed up batch </a:t>
            </a:r>
            <a:r>
              <a:rPr lang="en-US" sz="2300" dirty="0" smtClean="0">
                <a:solidFill>
                  <a:srgbClr val="3D3D3D"/>
                </a:solidFill>
              </a:rPr>
              <a:t>processing.</a:t>
            </a:r>
            <a:endParaRPr lang="en-US" sz="2300" dirty="0">
              <a:solidFill>
                <a:srgbClr val="3D3D3D"/>
              </a:solidFill>
            </a:endParaRPr>
          </a:p>
          <a:p>
            <a:pPr marL="457200" marR="0" lvl="0" indent="-374650" algn="l" rtl="0">
              <a:lnSpc>
                <a:spcPct val="115000"/>
              </a:lnSpc>
              <a:spcBef>
                <a:spcPts val="1060"/>
              </a:spcBef>
              <a:spcAft>
                <a:spcPts val="0"/>
              </a:spcAft>
              <a:buClr>
                <a:srgbClr val="3D3D3D"/>
              </a:buClr>
              <a:buSzPts val="2300"/>
              <a:buChar char="•"/>
            </a:pPr>
            <a:r>
              <a:rPr lang="en-US" sz="2300" dirty="0">
                <a:solidFill>
                  <a:srgbClr val="3D3D3D"/>
                </a:solidFill>
              </a:rPr>
              <a:t>Setup hosting and create a middleware API to connect the frontend to review analysis </a:t>
            </a:r>
            <a:r>
              <a:rPr lang="en-US" sz="2300" dirty="0" smtClean="0">
                <a:solidFill>
                  <a:srgbClr val="3D3D3D"/>
                </a:solidFill>
              </a:rPr>
              <a:t>models.</a:t>
            </a:r>
            <a:endParaRPr lang="en-US" sz="2300" dirty="0">
              <a:solidFill>
                <a:srgbClr val="3D3D3D"/>
              </a:solidFill>
            </a:endParaRPr>
          </a:p>
          <a:p>
            <a:pPr marL="457200" marR="0" lvl="0" indent="-374650" algn="l" rtl="0">
              <a:lnSpc>
                <a:spcPct val="115000"/>
              </a:lnSpc>
              <a:spcBef>
                <a:spcPts val="1060"/>
              </a:spcBef>
              <a:spcAft>
                <a:spcPts val="0"/>
              </a:spcAft>
              <a:buClr>
                <a:srgbClr val="3D3D3D"/>
              </a:buClr>
              <a:buSzPts val="2300"/>
              <a:buChar char="•"/>
            </a:pPr>
            <a:endParaRPr lang="en-US" sz="2300" dirty="0">
              <a:solidFill>
                <a:srgbClr val="3D3D3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Work Left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>
            <a:alpha val="15690"/>
          </a:schemeClr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g161f30b4ada_0_19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09600" y="235525"/>
            <a:ext cx="1055853" cy="117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0" name="Google Shape;270;g161f30b4ada_0_196"/>
          <p:cNvCxnSpPr/>
          <p:nvPr/>
        </p:nvCxnSpPr>
        <p:spPr>
          <a:xfrm>
            <a:off x="2438380" y="1303608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Flow Chart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61f30b4ada_0_196"/>
          <p:cNvSpPr txBox="1"/>
          <p:nvPr/>
        </p:nvSpPr>
        <p:spPr>
          <a:xfrm>
            <a:off x="7650800" y="6473425"/>
            <a:ext cx="42078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Fig 1: Application general flowchart</a:t>
            </a:r>
            <a:endParaRPr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" name="Picture 4" descr="Blank diagram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635" y="-193675"/>
            <a:ext cx="711073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>
            <a:alpha val="15690"/>
          </a:schemeClr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61f30b4ada_0_231"/>
          <p:cNvSpPr txBox="1">
            <a:spLocks noGrp="1"/>
          </p:cNvSpPr>
          <p:nvPr>
            <p:ph type="title"/>
          </p:nvPr>
        </p:nvSpPr>
        <p:spPr>
          <a:xfrm>
            <a:off x="3352800" y="152400"/>
            <a:ext cx="8229600" cy="12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References</a:t>
            </a:r>
            <a:endParaRPr lang="en-US"/>
          </a:p>
        </p:txBody>
      </p:sp>
      <p:sp>
        <p:nvSpPr>
          <p:cNvPr id="286" name="Google Shape;286;g161f30b4ada_0_231"/>
          <p:cNvSpPr txBox="1">
            <a:spLocks noGrp="1"/>
          </p:cNvSpPr>
          <p:nvPr>
            <p:ph type="body" idx="1"/>
          </p:nvPr>
        </p:nvSpPr>
        <p:spPr>
          <a:xfrm>
            <a:off x="609600" y="1843625"/>
            <a:ext cx="106299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[1] Fang, X., Zhan, J. Sentiment analysis using product review data. </a:t>
            </a:r>
            <a:r>
              <a:rPr lang="en-US" sz="1400" i="1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Journal of Big Data 2, 5 (2015).</a:t>
            </a: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u="sng">
                <a:solidFill>
                  <a:schemeClr val="hlink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1"/>
              </a:rPr>
              <a:t>https://doi.org/10.1186/s40537-015-0015-</a:t>
            </a:r>
            <a:r>
              <a:rPr lang="en-US" sz="1400" u="sng">
                <a:solidFill>
                  <a:schemeClr val="hlink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</a:t>
            </a: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endParaRPr sz="1400">
              <a:solidFill>
                <a:srgbClr val="333333"/>
              </a:solidFill>
              <a:highlight>
                <a:srgbClr val="FCFCFC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highlight>
                <a:srgbClr val="FCFCFC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[2] NLP and Sentiment analysis by symbl.ai, </a:t>
            </a:r>
            <a:r>
              <a:rPr lang="en-US" sz="1400" u="sng">
                <a:solidFill>
                  <a:schemeClr val="hlink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2"/>
              </a:rPr>
              <a:t>https://symbl.ai/abou</a:t>
            </a:r>
            <a:r>
              <a:rPr lang="en-US" sz="1400" u="sng">
                <a:solidFill>
                  <a:schemeClr val="hlink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</a:t>
            </a:r>
            <a:endParaRPr sz="1400">
              <a:solidFill>
                <a:srgbClr val="333333"/>
              </a:solidFill>
              <a:highlight>
                <a:srgbClr val="FCFCFC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highlight>
                <a:srgbClr val="FCFCFC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[3] Tamir Bennatan, Conducting Sentiment Analysis on App Reviews to Inform Product Decisions.</a:t>
            </a:r>
            <a:r>
              <a:rPr lang="en-US" sz="1400" i="1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Hopper,</a:t>
            </a: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i="1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Medium </a:t>
            </a: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(Jun 13, 2019). </a:t>
            </a:r>
            <a:r>
              <a:rPr lang="en-US" sz="1400" u="sng">
                <a:solidFill>
                  <a:schemeClr val="hlink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3"/>
              </a:rPr>
              <a:t>https://medium.com/life-at-hopper/conducting-sentiment-analysis-on-app-reviews-to-inform-product-decisions-64fcc71822ed</a:t>
            </a: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endParaRPr sz="1400">
              <a:solidFill>
                <a:srgbClr val="333333"/>
              </a:solidFill>
              <a:highlight>
                <a:srgbClr val="FCFCFC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highlight>
                <a:srgbClr val="FCFCFC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[4] </a:t>
            </a: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4"/>
              </a:rPr>
              <a:t>Atharva Mashalkar</a:t>
            </a: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, Sentiment Analysis using Logistic Regression and Naive Bayes. </a:t>
            </a:r>
            <a:r>
              <a:rPr lang="en-US" sz="1400" i="1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TowardsDataScience </a:t>
            </a: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(Nov 28, 2020). </a:t>
            </a:r>
            <a:r>
              <a:rPr lang="en-US" sz="1400" u="sng">
                <a:solidFill>
                  <a:schemeClr val="hlink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5"/>
              </a:rPr>
              <a:t>https://towardsdatascience.com/sentiment-analysis-using-logistic-regression-and-naive-bayes-16b806eb4c4b</a:t>
            </a: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endParaRPr sz="1400">
              <a:solidFill>
                <a:srgbClr val="333333"/>
              </a:solidFill>
              <a:highlight>
                <a:srgbClr val="FCFCFC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highlight>
                <a:srgbClr val="FCFCFC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[5] Thura, T., Na, J.-C., &amp; Khoo, C. S. G. (2010). Aspect-based sentiment analysis of movie reviews on discussion boards. </a:t>
            </a:r>
            <a:r>
              <a:rPr lang="en-US" sz="1400" i="1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Journal of Information Science, 36(6), 823–848</a:t>
            </a: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 </a:t>
            </a:r>
            <a:r>
              <a:rPr lang="en-US" sz="1400" u="sng">
                <a:solidFill>
                  <a:schemeClr val="hlink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6"/>
              </a:rPr>
              <a:t>https://doi.org/10.1177/0165551510388123</a:t>
            </a:r>
            <a:endParaRPr sz="1400">
              <a:solidFill>
                <a:srgbClr val="333333"/>
              </a:solidFill>
              <a:highlight>
                <a:srgbClr val="FCFCFC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400">
              <a:solidFill>
                <a:srgbClr val="333333"/>
              </a:solidFill>
              <a:highlight>
                <a:srgbClr val="FCFCFC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[6] </a:t>
            </a: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7"/>
              </a:rPr>
              <a:t>Hu Xu</a:t>
            </a: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, </a:t>
            </a: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8"/>
              </a:rPr>
              <a:t>Bing Liu</a:t>
            </a: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, </a:t>
            </a: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9"/>
              </a:rPr>
              <a:t>Lei Shu</a:t>
            </a: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, </a:t>
            </a: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10"/>
              </a:rPr>
              <a:t>Philip S. Yu</a:t>
            </a: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(2019). BERT Post-Training for Review Reading Comprehension and Aspect-based Sentiment Analysis. </a:t>
            </a:r>
            <a:r>
              <a:rPr lang="en-US" sz="1400" u="sng">
                <a:solidFill>
                  <a:schemeClr val="hlink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11"/>
              </a:rPr>
              <a:t>https://doi.org/10.48550/arXiv.1904.02232</a:t>
            </a: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endParaRPr sz="1400">
              <a:solidFill>
                <a:srgbClr val="333333"/>
              </a:solidFill>
              <a:highlight>
                <a:srgbClr val="FCFCFC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highlight>
                <a:srgbClr val="FCFCFC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[7] Federico Pascual, Analyze Sentiment in Product Reviews. </a:t>
            </a:r>
            <a:r>
              <a:rPr lang="en-US" sz="1400" i="1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MonkeyLearn Blog</a:t>
            </a: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(Mar 23, 2019). </a:t>
            </a:r>
            <a:r>
              <a:rPr lang="en-US" sz="1400" u="sng">
                <a:solidFill>
                  <a:schemeClr val="hlink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12"/>
              </a:rPr>
              <a:t>https://monkeylearn.com/blog/sentiment-analysis-of-product-reviews/</a:t>
            </a: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endParaRPr sz="1400">
              <a:solidFill>
                <a:srgbClr val="333333"/>
              </a:solidFill>
              <a:highlight>
                <a:srgbClr val="FCFCFC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highlight>
                <a:srgbClr val="FCFCFC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>
              <a:solidFill>
                <a:srgbClr val="333333"/>
              </a:solidFill>
              <a:highlight>
                <a:srgbClr val="FCFCFC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287" name="Google Shape;287;g161f30b4ada_0_231"/>
          <p:cNvPicPr preferRelativeResize="0"/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609600" y="235525"/>
            <a:ext cx="1055853" cy="117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8" name="Google Shape;288;g161f30b4ada_0_231"/>
          <p:cNvCxnSpPr/>
          <p:nvPr/>
        </p:nvCxnSpPr>
        <p:spPr>
          <a:xfrm>
            <a:off x="3352800" y="121920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"/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295" name="Google Shape;295;p10"/>
          <p:cNvSpPr/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96" name="Google Shape;296;p10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97" name="Google Shape;297;p10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10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10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00" name="Google Shape;300;p10"/>
          <p:cNvSpPr txBox="1"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 panose="020B0502020104020203"/>
              <a:buNone/>
            </a:pPr>
            <a:r>
              <a:rPr lang="en-US">
                <a:solidFill>
                  <a:srgbClr val="FFFFFF"/>
                </a:solidFill>
              </a:rPr>
              <a:t>THANK YOU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301" name="Google Shape;301;p10" descr="Digital Numbers"/>
          <p:cNvPicPr preferRelativeResize="0"/>
          <p:nvPr/>
        </p:nvPicPr>
        <p:blipFill rotWithShape="1">
          <a:blip r:embed="rId1"/>
          <a:srcRect l="2189" r="9641" b="1"/>
          <a:stretch>
            <a:fillRect/>
          </a:stretch>
        </p:blipFill>
        <p:spPr>
          <a:xfrm>
            <a:off x="446534" y="723899"/>
            <a:ext cx="7498616" cy="567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3241</Words>
  <Application>WPS Presentation</Application>
  <PresentationFormat>Custom</PresentationFormat>
  <Paragraphs>83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SimSun</vt:lpstr>
      <vt:lpstr>Wingdings</vt:lpstr>
      <vt:lpstr>Arial</vt:lpstr>
      <vt:lpstr>Gill Sans</vt:lpstr>
      <vt:lpstr>Noto Sans Symbols</vt:lpstr>
      <vt:lpstr>CaskaydiaCove Nerd Font Mono</vt:lpstr>
      <vt:lpstr>Calibri</vt:lpstr>
      <vt:lpstr>Book Antiqua</vt:lpstr>
      <vt:lpstr>Times New Roman</vt:lpstr>
      <vt:lpstr>Roboto</vt:lpstr>
      <vt:lpstr>Microsoft YaHei</vt:lpstr>
      <vt:lpstr>Arial Unicode MS</vt:lpstr>
      <vt:lpstr>Dividend</vt:lpstr>
      <vt:lpstr>Office Theme</vt:lpstr>
      <vt:lpstr>1_Office Theme</vt:lpstr>
      <vt:lpstr>PowerPoint 演示文稿</vt:lpstr>
      <vt:lpstr>Introduction</vt:lpstr>
      <vt:lpstr>Objective</vt:lpstr>
      <vt:lpstr>Work Done</vt:lpstr>
      <vt:lpstr>Work Left</vt:lpstr>
      <vt:lpstr>Flow Chart</vt:lpstr>
      <vt:lpstr>PowerPoint 演示文稿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Suhani Gupta</dc:creator>
  <cp:lastModifiedBy>Ron Raddcliff</cp:lastModifiedBy>
  <cp:revision>9</cp:revision>
  <dcterms:created xsi:type="dcterms:W3CDTF">2022-09-19T13:59:00Z</dcterms:created>
  <dcterms:modified xsi:type="dcterms:W3CDTF">2022-12-28T12:06:03Z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64723CADD5BB452CA8CCEA9C9A410A36</vt:lpwstr>
  </property>
  <property fmtid="{D5CDD505-2E9C-101B-9397-08002B2CF9AE}" pid="3" name="KSOProductBuildVer">
    <vt:lpwstr>1033-11.2.0.11440</vt:lpwstr>
  </property>
</Properties>
</file>