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6"/>
  </p:notesMasterIdLst>
  <p:sldIdLst>
    <p:sldId id="256" r:id="rId5"/>
    <p:sldId id="2146847054" r:id="rId6"/>
    <p:sldId id="262" r:id="rId7"/>
    <p:sldId id="263" r:id="rId8"/>
    <p:sldId id="2146847064" r:id="rId9"/>
    <p:sldId id="265" r:id="rId10"/>
    <p:sldId id="2146847063" r:id="rId11"/>
    <p:sldId id="2146847062" r:id="rId12"/>
    <p:sldId id="266" r:id="rId13"/>
    <p:sldId id="267" r:id="rId14"/>
    <p:sldId id="2146847066" r:id="rId15"/>
    <p:sldId id="2146847067" r:id="rId16"/>
    <p:sldId id="2146847068" r:id="rId17"/>
    <p:sldId id="2146847069" r:id="rId18"/>
    <p:sldId id="268" r:id="rId19"/>
    <p:sldId id="2146847055" r:id="rId20"/>
    <p:sldId id="269" r:id="rId21"/>
    <p:sldId id="2146847059" r:id="rId22"/>
    <p:sldId id="2146847060" r:id="rId23"/>
    <p:sldId id="2146847065" r:id="rId24"/>
    <p:sldId id="25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03-Aug-25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03-Aug-25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03-Aug-25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03-Aug-25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03-Aug-25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03-Aug-25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03-Aug-25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03-Aug-25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03-Aug-25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03-Aug-25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03-Aug-25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03-Aug-25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TRAVEL PLANNER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432216" y="993688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2888" y="3627360"/>
            <a:ext cx="10482146" cy="286232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Aditya </a:t>
            </a:r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Hansraj</a:t>
            </a:r>
            <a:endParaRPr lang="en-US" sz="3600" b="1" dirty="0" smtClean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</a:t>
            </a:r>
            <a:r>
              <a:rPr lang="en-US" sz="36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Ramgarh</a:t>
            </a:r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Engineering Collage</a:t>
            </a:r>
          </a:p>
          <a:p>
            <a:r>
              <a:rPr lang="en-US" sz="36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   Computer Science and Engineering</a:t>
            </a:r>
          </a:p>
          <a:p>
            <a:pPr marL="457200" indent="-457200">
              <a:buAutoNum type="arabicPeriod"/>
            </a:pPr>
            <a:endParaRPr lang="en-US" sz="36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F0F0F"/>
                </a:solidFill>
                <a:ea typeface="+mn-lt"/>
                <a:cs typeface="+mn-lt"/>
              </a:rPr>
              <a:t>The AI Travel Planner Agent’s effectiveness is demonstrated through:</a:t>
            </a:r>
          </a:p>
          <a:p>
            <a:pPr marL="0" indent="0">
              <a:buNone/>
            </a:pPr>
            <a:endParaRPr lang="en-US" sz="2400" dirty="0">
              <a:solidFill>
                <a:srgbClr val="0F0F0F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F0F0F"/>
                </a:solidFill>
                <a:ea typeface="+mn-lt"/>
                <a:cs typeface="+mn-lt"/>
              </a:rPr>
              <a:t>Model Performance: </a:t>
            </a:r>
            <a:r>
              <a:rPr lang="en-US" sz="2400" dirty="0">
                <a:solidFill>
                  <a:srgbClr val="0F0F0F"/>
                </a:solidFill>
                <a:ea typeface="+mn-lt"/>
                <a:cs typeface="+mn-lt"/>
              </a:rPr>
              <a:t>Improved travel satisfaction and reduced planning time (measured via user ratings, completion rates).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F0F0F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F0F0F"/>
                </a:solidFill>
                <a:ea typeface="+mn-lt"/>
                <a:cs typeface="+mn-lt"/>
              </a:rPr>
              <a:t>Visualization: </a:t>
            </a:r>
            <a:r>
              <a:rPr lang="en-US" sz="2400" dirty="0">
                <a:solidFill>
                  <a:srgbClr val="0F0F0F"/>
                </a:solidFill>
                <a:ea typeface="+mn-lt"/>
                <a:cs typeface="+mn-lt"/>
              </a:rPr>
              <a:t>Side-by-side comparison of suggested itinerary vs. finalized/booked plan; real-time notification and re-planning in case of change.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F0F0F"/>
              </a:solidFill>
              <a:ea typeface="+mn-lt"/>
              <a:cs typeface="+mn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F0F0F"/>
                </a:solidFill>
                <a:ea typeface="+mn-lt"/>
                <a:cs typeface="+mn-lt"/>
              </a:rPr>
              <a:t>User Experience: </a:t>
            </a:r>
            <a:r>
              <a:rPr lang="en-US" sz="2400" dirty="0">
                <a:solidFill>
                  <a:srgbClr val="0F0F0F"/>
                </a:solidFill>
                <a:ea typeface="+mn-lt"/>
                <a:cs typeface="+mn-lt"/>
              </a:rPr>
              <a:t>Smooth, interactive, and responsive interface with automated updates and </a:t>
            </a:r>
            <a:r>
              <a:rPr lang="en-US" sz="2400" dirty="0" smtClean="0">
                <a:solidFill>
                  <a:srgbClr val="0F0F0F"/>
                </a:solidFill>
                <a:ea typeface="+mn-lt"/>
                <a:cs typeface="+mn-lt"/>
              </a:rPr>
              <a:t>alerts</a:t>
            </a:r>
            <a:r>
              <a:rPr lang="en-US" sz="2400" dirty="0">
                <a:solidFill>
                  <a:srgbClr val="0F0F0F"/>
                </a:solidFill>
                <a:ea typeface="+mn-lt"/>
                <a:cs typeface="+mn-lt"/>
              </a:rPr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81192" y="1382751"/>
            <a:ext cx="10570028" cy="4248613"/>
          </a:xfrm>
        </p:spPr>
      </p:pic>
    </p:spTree>
    <p:extLst>
      <p:ext uri="{BB962C8B-B14F-4D97-AF65-F5344CB8AC3E}">
        <p14:creationId xmlns:p14="http://schemas.microsoft.com/office/powerpoint/2010/main" val="1627003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581192" y="1382751"/>
            <a:ext cx="11339462" cy="5018049"/>
          </a:xfrm>
        </p:spPr>
      </p:pic>
    </p:spTree>
    <p:extLst>
      <p:ext uri="{BB962C8B-B14F-4D97-AF65-F5344CB8AC3E}">
        <p14:creationId xmlns:p14="http://schemas.microsoft.com/office/powerpoint/2010/main" val="1952221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334537" y="1382751"/>
            <a:ext cx="11619570" cy="4850781"/>
          </a:xfrm>
        </p:spPr>
      </p:pic>
    </p:spTree>
    <p:extLst>
      <p:ext uri="{BB962C8B-B14F-4D97-AF65-F5344CB8AC3E}">
        <p14:creationId xmlns:p14="http://schemas.microsoft.com/office/powerpoint/2010/main" val="2357939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02526" y="1382751"/>
            <a:ext cx="10560205" cy="5096108"/>
          </a:xfrm>
        </p:spPr>
      </p:pic>
    </p:spTree>
    <p:extLst>
      <p:ext uri="{BB962C8B-B14F-4D97-AF65-F5344CB8AC3E}">
        <p14:creationId xmlns:p14="http://schemas.microsoft.com/office/powerpoint/2010/main" val="3135323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-323385"/>
            <a:ext cx="11029615" cy="7181385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000" dirty="0">
                <a:solidFill>
                  <a:srgbClr val="0F0F0F"/>
                </a:solidFill>
                <a:ea typeface="+mn-lt"/>
                <a:cs typeface="+mn-lt"/>
              </a:rPr>
              <a:t>The Travel Planner Agent demonstrates how AI, cloud services, and real-time data integration can transform traditional, manual trip planning into a smart, effortless process. Users benefit from personalized recommendations, dynamic itinerary adjustments, and hassle-free bookings, leading to more enjoyable, stress-free travel experiences. Challenges such as adapting to last-minute changes and integrating diverse data sources were addressed by robust API management and responsive AI logic. Ongoing improvements aim to expand data sources and refine </a:t>
            </a:r>
            <a:r>
              <a:rPr lang="en-US" sz="2000" dirty="0" smtClean="0">
                <a:solidFill>
                  <a:srgbClr val="0F0F0F"/>
                </a:solidFill>
                <a:ea typeface="+mn-lt"/>
                <a:cs typeface="+mn-lt"/>
              </a:rPr>
              <a:t>recommendation quality.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74954"/>
            <a:ext cx="11029615" cy="548304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r>
              <a:rPr lang="en-US" sz="2600" dirty="0" smtClean="0">
                <a:ea typeface="+mn-lt"/>
                <a:cs typeface="+mn-lt"/>
              </a:rPr>
              <a:t>Enhanced </a:t>
            </a:r>
            <a:r>
              <a:rPr lang="en-US" sz="2600" dirty="0">
                <a:ea typeface="+mn-lt"/>
                <a:cs typeface="+mn-lt"/>
              </a:rPr>
              <a:t>Personalization: </a:t>
            </a:r>
            <a:endParaRPr lang="en-US" sz="2600" dirty="0" smtClean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smtClean="0">
                <a:ea typeface="+mn-lt"/>
                <a:cs typeface="+mn-lt"/>
              </a:rPr>
              <a:t>              Deeper </a:t>
            </a:r>
            <a:r>
              <a:rPr lang="en-US" sz="2600" dirty="0">
                <a:ea typeface="+mn-lt"/>
                <a:cs typeface="+mn-lt"/>
              </a:rPr>
              <a:t>learning of behavioral patterns, social integration for collaborative travel.</a:t>
            </a:r>
          </a:p>
          <a:p>
            <a:pPr marL="305435" indent="-305435"/>
            <a:endParaRPr lang="en-US" sz="2600" dirty="0">
              <a:ea typeface="+mn-lt"/>
              <a:cs typeface="+mn-lt"/>
            </a:endParaRPr>
          </a:p>
          <a:p>
            <a:pPr marL="305435" indent="-305435"/>
            <a:r>
              <a:rPr lang="en-US" sz="2600" dirty="0">
                <a:ea typeface="+mn-lt"/>
                <a:cs typeface="+mn-lt"/>
              </a:rPr>
              <a:t>Expanded Data Sources: </a:t>
            </a:r>
            <a:endParaRPr lang="en-US" sz="2600" dirty="0" smtClean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smtClean="0">
                <a:ea typeface="+mn-lt"/>
                <a:cs typeface="+mn-lt"/>
              </a:rPr>
              <a:t>             Integrate </a:t>
            </a:r>
            <a:r>
              <a:rPr lang="en-US" sz="2600" dirty="0">
                <a:ea typeface="+mn-lt"/>
                <a:cs typeface="+mn-lt"/>
              </a:rPr>
              <a:t>more APIs for niche travel interests (eco-tourism, adventure, etc.).</a:t>
            </a:r>
          </a:p>
          <a:p>
            <a:pPr marL="305435" indent="-305435"/>
            <a:endParaRPr lang="en-US" sz="2600" dirty="0">
              <a:ea typeface="+mn-lt"/>
              <a:cs typeface="+mn-lt"/>
            </a:endParaRPr>
          </a:p>
          <a:p>
            <a:pPr marL="305435" indent="-305435"/>
            <a:r>
              <a:rPr lang="en-US" sz="2600" dirty="0">
                <a:ea typeface="+mn-lt"/>
                <a:cs typeface="+mn-lt"/>
              </a:rPr>
              <a:t>Multi-modal Interaction: </a:t>
            </a:r>
            <a:endParaRPr lang="en-US" sz="2600" dirty="0" smtClean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600" dirty="0" smtClean="0">
                <a:ea typeface="+mn-lt"/>
                <a:cs typeface="+mn-lt"/>
              </a:rPr>
              <a:t>              Voice-based </a:t>
            </a:r>
            <a:r>
              <a:rPr lang="en-US" sz="2600" dirty="0">
                <a:ea typeface="+mn-lt"/>
                <a:cs typeface="+mn-lt"/>
              </a:rPr>
              <a:t>assistants, </a:t>
            </a:r>
            <a:r>
              <a:rPr lang="en-US" sz="2600" dirty="0" err="1">
                <a:ea typeface="+mn-lt"/>
                <a:cs typeface="+mn-lt"/>
              </a:rPr>
              <a:t>chatbots</a:t>
            </a:r>
            <a:r>
              <a:rPr lang="en-US" sz="2600" dirty="0">
                <a:ea typeface="+mn-lt"/>
                <a:cs typeface="+mn-lt"/>
              </a:rPr>
              <a:t>.</a:t>
            </a:r>
          </a:p>
          <a:p>
            <a:pPr marL="305435" indent="-305435"/>
            <a:endParaRPr lang="en-US" sz="2600" dirty="0">
              <a:ea typeface="+mn-lt"/>
              <a:cs typeface="+mn-lt"/>
            </a:endParaRPr>
          </a:p>
          <a:p>
            <a:pPr marL="305435" indent="-305435"/>
            <a:r>
              <a:rPr lang="en-US" sz="2600" dirty="0">
                <a:ea typeface="+mn-lt"/>
                <a:cs typeface="+mn-lt"/>
              </a:rPr>
              <a:t>Smart Travel Wallet</a:t>
            </a:r>
            <a:r>
              <a:rPr lang="en-US" sz="2600" dirty="0" smtClean="0"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smtClean="0">
                <a:ea typeface="+mn-lt"/>
                <a:cs typeface="+mn-lt"/>
              </a:rPr>
              <a:t>            Manage </a:t>
            </a:r>
            <a:r>
              <a:rPr lang="en-US" sz="2600" dirty="0">
                <a:ea typeface="+mn-lt"/>
                <a:cs typeface="+mn-lt"/>
              </a:rPr>
              <a:t>expenses, loyalty programs, and digital documents.</a:t>
            </a:r>
          </a:p>
          <a:p>
            <a:pPr marL="305435" indent="-305435"/>
            <a:endParaRPr lang="en-US" sz="2600" dirty="0">
              <a:ea typeface="+mn-lt"/>
              <a:cs typeface="+mn-lt"/>
            </a:endParaRPr>
          </a:p>
          <a:p>
            <a:pPr marL="305435" indent="-305435"/>
            <a:r>
              <a:rPr lang="en-US" sz="2600" dirty="0">
                <a:ea typeface="+mn-lt"/>
                <a:cs typeface="+mn-lt"/>
              </a:rPr>
              <a:t>Regional Expansion: </a:t>
            </a:r>
            <a:endParaRPr lang="en-US" sz="2600" dirty="0" smtClean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600" dirty="0">
                <a:ea typeface="+mn-lt"/>
                <a:cs typeface="+mn-lt"/>
              </a:rPr>
              <a:t> </a:t>
            </a:r>
            <a:r>
              <a:rPr lang="en-US" sz="2600" dirty="0" smtClean="0">
                <a:ea typeface="+mn-lt"/>
                <a:cs typeface="+mn-lt"/>
              </a:rPr>
              <a:t>          Adaptation </a:t>
            </a:r>
            <a:r>
              <a:rPr lang="en-US" sz="2600" dirty="0">
                <a:ea typeface="+mn-lt"/>
                <a:cs typeface="+mn-lt"/>
              </a:rPr>
              <a:t>for international languages, currencies, and regulatory </a:t>
            </a:r>
            <a:r>
              <a:rPr lang="en-US" sz="2600" dirty="0" smtClean="0">
                <a:ea typeface="+mn-lt"/>
                <a:cs typeface="+mn-lt"/>
              </a:rPr>
              <a:t>contexts.</a:t>
            </a:r>
            <a:endParaRPr lang="en-US" sz="2600" dirty="0" smtClean="0"/>
          </a:p>
          <a:p>
            <a:pPr marL="305435" indent="-305435"/>
            <a:endParaRPr lang="en-US" sz="26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400" dirty="0">
                <a:solidFill>
                  <a:srgbClr val="0F0F0F"/>
                </a:solidFill>
                <a:ea typeface="+mn-lt"/>
                <a:cs typeface="+mn-lt"/>
              </a:rPr>
              <a:t>Research on AI-powered travel assistants.</a:t>
            </a:r>
          </a:p>
          <a:p>
            <a:pPr marL="305435" indent="-305435"/>
            <a:endParaRPr lang="en-US" sz="24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305435" indent="-305435"/>
            <a:r>
              <a:rPr lang="en-US" sz="2400" dirty="0">
                <a:solidFill>
                  <a:srgbClr val="0F0F0F"/>
                </a:solidFill>
                <a:ea typeface="+mn-lt"/>
                <a:cs typeface="+mn-lt"/>
              </a:rPr>
              <a:t>IBM documentation for Cloud Lite and IBM Granite.</a:t>
            </a:r>
          </a:p>
          <a:p>
            <a:pPr marL="305435" indent="-305435"/>
            <a:endParaRPr lang="en-US" sz="24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305435" indent="-305435"/>
            <a:r>
              <a:rPr lang="en-US" sz="2400" dirty="0">
                <a:solidFill>
                  <a:srgbClr val="0F0F0F"/>
                </a:solidFill>
                <a:ea typeface="+mn-lt"/>
                <a:cs typeface="+mn-lt"/>
              </a:rPr>
              <a:t>Academic papers on recommender systems and itinerary optimization.</a:t>
            </a:r>
          </a:p>
          <a:p>
            <a:pPr marL="305435" indent="-305435"/>
            <a:endParaRPr lang="en-US" sz="24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305435" indent="-305435"/>
            <a:r>
              <a:rPr lang="en-US" sz="2400" dirty="0">
                <a:solidFill>
                  <a:srgbClr val="0F0F0F"/>
                </a:solidFill>
                <a:ea typeface="+mn-lt"/>
                <a:cs typeface="+mn-lt"/>
              </a:rPr>
              <a:t>Best practices in travel data security and user interface </a:t>
            </a:r>
            <a:r>
              <a:rPr lang="en-US" sz="2400" dirty="0" smtClean="0">
                <a:solidFill>
                  <a:srgbClr val="0F0F0F"/>
                </a:solidFill>
                <a:ea typeface="+mn-lt"/>
                <a:cs typeface="+mn-lt"/>
              </a:rPr>
              <a:t>design</a:t>
            </a:r>
            <a:r>
              <a:rPr lang="en-IN" sz="2400" dirty="0" smtClean="0">
                <a:solidFill>
                  <a:srgbClr val="0F0F0F"/>
                </a:solidFill>
                <a:ea typeface="+mn-lt"/>
                <a:cs typeface="+mn-lt"/>
              </a:rPr>
              <a:t>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getting started with AI)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471961"/>
            <a:ext cx="6970168" cy="5386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Journey to Cloud)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393902"/>
            <a:ext cx="7071186" cy="5464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710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 smtClean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(Output Image)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Journey to Cloud)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192" y="1627452"/>
            <a:ext cx="7071186" cy="4996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348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1"/>
            <a:ext cx="11029615" cy="54865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rgbClr val="0F0F0F"/>
                </a:solidFill>
                <a:ea typeface="+mn-lt"/>
                <a:cs typeface="+mn-lt"/>
              </a:rPr>
              <a:t>The </a:t>
            </a:r>
            <a:r>
              <a:rPr lang="en-US" sz="2800" dirty="0">
                <a:solidFill>
                  <a:srgbClr val="0F0F0F"/>
                </a:solidFill>
                <a:ea typeface="+mn-lt"/>
                <a:cs typeface="+mn-lt"/>
              </a:rPr>
              <a:t>Challenge - A Travel Planner Agent is an AI-powered assistant that helps users plan trips efficiently and intelligently</a:t>
            </a:r>
            <a:r>
              <a:rPr lang="en-US" sz="2800" dirty="0" smtClean="0">
                <a:solidFill>
                  <a:srgbClr val="0F0F0F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2800" dirty="0">
                <a:solidFill>
                  <a:srgbClr val="0F0F0F"/>
                </a:solidFill>
                <a:ea typeface="+mn-lt"/>
                <a:cs typeface="+mn-lt"/>
              </a:rPr>
              <a:t>It uses real-time data to suggest destinations, build itineraries, and recommend transport and accommodation options</a:t>
            </a:r>
            <a:r>
              <a:rPr lang="en-US" sz="2800" dirty="0" smtClean="0">
                <a:solidFill>
                  <a:srgbClr val="0F0F0F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r>
              <a:rPr lang="en-US" sz="2800" dirty="0" smtClean="0">
                <a:solidFill>
                  <a:srgbClr val="0F0F0F"/>
                </a:solidFill>
                <a:ea typeface="+mn-lt"/>
                <a:cs typeface="+mn-lt"/>
              </a:rPr>
              <a:t> </a:t>
            </a:r>
            <a:r>
              <a:rPr lang="en-US" sz="2800" dirty="0">
                <a:solidFill>
                  <a:srgbClr val="0F0F0F"/>
                </a:solidFill>
                <a:ea typeface="+mn-lt"/>
                <a:cs typeface="+mn-lt"/>
              </a:rPr>
              <a:t>By understanding user preferences, budgets, and constraints, it tailors personalized travel plans. Integrated with maps, weather updates, and local guides, it ensures a smooth travel experience. The agent can also manage bookings, alert users to changes, and optimize schedules on the go. This smart assistant transforms complex travel planning into a seamless, enjoyable </a:t>
            </a:r>
            <a:r>
              <a:rPr lang="en-US" sz="2800" dirty="0" smtClean="0">
                <a:solidFill>
                  <a:srgbClr val="0F0F0F"/>
                </a:solidFill>
                <a:ea typeface="+mn-lt"/>
                <a:cs typeface="+mn-lt"/>
              </a:rPr>
              <a:t>process</a:t>
            </a:r>
            <a:r>
              <a:rPr lang="en-IN" sz="2400" dirty="0" smtClean="0">
                <a:solidFill>
                  <a:srgbClr val="0F0F0F"/>
                </a:solidFill>
                <a:ea typeface="+mn-lt"/>
                <a:cs typeface="+mn-lt"/>
              </a:rPr>
              <a:t>.</a:t>
            </a:r>
            <a:endParaRPr lang="en-IN" sz="2400" dirty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305435" indent="-305435"/>
            <a:endParaRPr lang="en-IN" sz="1200" b="1" dirty="0">
              <a:latin typeface="Calibri"/>
              <a:cs typeface="Calibri"/>
            </a:endParaRPr>
          </a:p>
          <a:p>
            <a:pPr marL="305435" indent="-305435"/>
            <a:r>
              <a:rPr lang="en-US" sz="2000" dirty="0">
                <a:latin typeface="Calibri"/>
                <a:ea typeface="+mn-lt"/>
                <a:cs typeface="+mn-lt"/>
              </a:rPr>
              <a:t>The </a:t>
            </a:r>
            <a:r>
              <a:rPr lang="en-US" sz="2000" b="1" dirty="0">
                <a:latin typeface="Calibri"/>
                <a:ea typeface="+mn-lt"/>
                <a:cs typeface="+mn-lt"/>
              </a:rPr>
              <a:t>Travel Planner Agent </a:t>
            </a:r>
            <a:r>
              <a:rPr lang="en-US" sz="2000" dirty="0">
                <a:latin typeface="Calibri"/>
                <a:ea typeface="+mn-lt"/>
                <a:cs typeface="+mn-lt"/>
              </a:rPr>
              <a:t>is an AI-powered assistant designed to make travel planning straightforward and responsive. By leveraging IBM Cloud Lite and IBM Granite </a:t>
            </a:r>
            <a:r>
              <a:rPr lang="en-US" sz="2000" dirty="0" smtClean="0">
                <a:latin typeface="Calibri"/>
                <a:ea typeface="+mn-lt"/>
                <a:cs typeface="+mn-lt"/>
              </a:rPr>
              <a:t>services</a:t>
            </a:r>
            <a:r>
              <a:rPr lang="en-US" sz="2000" dirty="0">
                <a:latin typeface="Calibri"/>
                <a:ea typeface="+mn-lt"/>
                <a:cs typeface="+mn-lt"/>
              </a:rPr>
              <a:t>.</a:t>
            </a:r>
            <a:r>
              <a:rPr lang="en-IN" sz="2000" dirty="0" smtClean="0">
                <a:latin typeface="Calibri"/>
                <a:ea typeface="+mn-lt"/>
                <a:cs typeface="+mn-lt"/>
              </a:rPr>
              <a:t> </a:t>
            </a:r>
            <a:r>
              <a:rPr lang="en-IN" sz="2000" dirty="0">
                <a:latin typeface="Calibri"/>
                <a:ea typeface="+mn-lt"/>
                <a:cs typeface="+mn-lt"/>
              </a:rPr>
              <a:t>The solution will consist of the following components:</a:t>
            </a:r>
            <a:endParaRPr lang="en-IN" sz="2000" dirty="0">
              <a:latin typeface="Calibri"/>
              <a:cs typeface="Calibri"/>
            </a:endParaRPr>
          </a:p>
          <a:p>
            <a:pPr marL="305435" indent="-305435"/>
            <a:r>
              <a:rPr lang="en-IN" sz="2000" b="1" dirty="0" smtClean="0">
                <a:latin typeface="Calibri"/>
                <a:ea typeface="+mn-lt"/>
                <a:cs typeface="+mn-lt"/>
              </a:rPr>
              <a:t>Suggested Destinations:</a:t>
            </a:r>
            <a:endParaRPr lang="en-IN" sz="2000" b="1" dirty="0">
              <a:latin typeface="Calibri"/>
              <a:cs typeface="Calibri"/>
            </a:endParaRPr>
          </a:p>
          <a:p>
            <a:pPr marL="629920" lvl="1" indent="-305435"/>
            <a:r>
              <a:rPr lang="en-US" sz="2000" dirty="0" smtClean="0">
                <a:latin typeface="Calibri"/>
                <a:ea typeface="+mn-lt"/>
                <a:cs typeface="+mn-lt"/>
              </a:rPr>
              <a:t>Use </a:t>
            </a:r>
            <a:r>
              <a:rPr lang="en-US" sz="2000" dirty="0">
                <a:latin typeface="Calibri"/>
                <a:ea typeface="+mn-lt"/>
                <a:cs typeface="+mn-lt"/>
              </a:rPr>
              <a:t>real-time trends to inspire travelers</a:t>
            </a:r>
            <a:r>
              <a:rPr lang="en-US" sz="2000" dirty="0" smtClean="0">
                <a:latin typeface="Calibri"/>
                <a:ea typeface="+mn-lt"/>
                <a:cs typeface="+mn-lt"/>
              </a:rPr>
              <a:t>.</a:t>
            </a:r>
            <a:endParaRPr lang="en-IN" sz="2000" b="1" dirty="0">
              <a:latin typeface="Calibri"/>
              <a:cs typeface="Calibri"/>
            </a:endParaRPr>
          </a:p>
          <a:p>
            <a:pPr marL="305435" indent="-305435"/>
            <a:r>
              <a:rPr lang="en-IN" sz="2000" b="1" dirty="0" smtClean="0">
                <a:latin typeface="Calibri"/>
                <a:ea typeface="+mn-lt"/>
                <a:cs typeface="+mn-lt"/>
              </a:rPr>
              <a:t>Build Personalized </a:t>
            </a:r>
            <a:r>
              <a:rPr lang="en-IN" sz="2000" b="1" dirty="0" err="1" smtClean="0">
                <a:latin typeface="Calibri"/>
                <a:ea typeface="+mn-lt"/>
                <a:cs typeface="+mn-lt"/>
              </a:rPr>
              <a:t>Iteneries</a:t>
            </a:r>
            <a:r>
              <a:rPr lang="en-IN" sz="2000" b="1" dirty="0" smtClean="0">
                <a:latin typeface="Calibri"/>
                <a:ea typeface="+mn-lt"/>
                <a:cs typeface="+mn-lt"/>
              </a:rPr>
              <a:t>:</a:t>
            </a:r>
            <a:endParaRPr lang="en-IN" sz="2000" b="1" dirty="0">
              <a:latin typeface="Calibri"/>
              <a:cs typeface="Calibri"/>
            </a:endParaRPr>
          </a:p>
          <a:p>
            <a:pPr marL="629920" lvl="1" indent="-305435"/>
            <a:r>
              <a:rPr lang="en-IN" sz="2000" dirty="0" err="1" smtClean="0">
                <a:latin typeface="Calibri"/>
                <a:ea typeface="+mn-lt"/>
                <a:cs typeface="+mn-lt"/>
              </a:rPr>
              <a:t>Analyze</a:t>
            </a:r>
            <a:r>
              <a:rPr lang="en-IN" sz="2000" dirty="0" smtClean="0">
                <a:latin typeface="Calibri"/>
                <a:ea typeface="+mn-lt"/>
                <a:cs typeface="+mn-lt"/>
              </a:rPr>
              <a:t> </a:t>
            </a:r>
            <a:r>
              <a:rPr lang="en-IN" sz="2000" dirty="0">
                <a:latin typeface="Calibri"/>
                <a:ea typeface="+mn-lt"/>
                <a:cs typeface="+mn-lt"/>
              </a:rPr>
              <a:t>user constraints (preferences, budget, flexibility).</a:t>
            </a:r>
            <a:endParaRPr lang="en-IN" sz="2000" dirty="0" smtClean="0">
              <a:latin typeface="Calibri"/>
              <a:cs typeface="Calibri"/>
            </a:endParaRPr>
          </a:p>
          <a:p>
            <a:pPr marL="305435" indent="-305435"/>
            <a:r>
              <a:rPr lang="en-US" sz="2000" b="1" dirty="0" smtClean="0">
                <a:latin typeface="Calibri"/>
                <a:ea typeface="+mn-lt"/>
                <a:cs typeface="+mn-lt"/>
              </a:rPr>
              <a:t>Recommend Transport </a:t>
            </a:r>
            <a:r>
              <a:rPr lang="en-US" sz="2000" b="1" dirty="0">
                <a:latin typeface="Calibri"/>
                <a:ea typeface="+mn-lt"/>
                <a:cs typeface="+mn-lt"/>
              </a:rPr>
              <a:t>&amp; Accommodation Options</a:t>
            </a:r>
            <a:r>
              <a:rPr lang="en-US" sz="2000" b="1" dirty="0" smtClean="0">
                <a:latin typeface="Calibri"/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alibri"/>
                <a:ea typeface="+mn-lt"/>
                <a:cs typeface="+mn-lt"/>
              </a:rPr>
              <a:t> </a:t>
            </a:r>
            <a:r>
              <a:rPr lang="en-US" sz="2000" dirty="0" smtClean="0">
                <a:latin typeface="Calibri"/>
                <a:ea typeface="+mn-lt"/>
                <a:cs typeface="+mn-lt"/>
              </a:rPr>
              <a:t>                 </a:t>
            </a:r>
            <a:r>
              <a:rPr lang="en-US" sz="2000" dirty="0">
                <a:latin typeface="Calibri"/>
                <a:ea typeface="+mn-lt"/>
                <a:cs typeface="+mn-lt"/>
              </a:rPr>
              <a:t>Aggregate and compare offerings.</a:t>
            </a:r>
          </a:p>
          <a:p>
            <a:pPr marL="305435" indent="-305435"/>
            <a:endParaRPr lang="en-US" sz="2000" b="1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Calibri"/>
                <a:ea typeface="+mn-lt"/>
                <a:cs typeface="+mn-lt"/>
              </a:rPr>
              <a:t>Integrate with Maps and Weather Updates</a:t>
            </a:r>
            <a:r>
              <a:rPr lang="en-US" sz="2000" b="1" dirty="0" smtClean="0">
                <a:latin typeface="Calibri"/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alibri"/>
                <a:ea typeface="+mn-lt"/>
                <a:cs typeface="+mn-lt"/>
              </a:rPr>
              <a:t> </a:t>
            </a:r>
            <a:r>
              <a:rPr lang="en-US" sz="2000" dirty="0" smtClean="0">
                <a:latin typeface="Calibri"/>
                <a:ea typeface="+mn-lt"/>
                <a:cs typeface="+mn-lt"/>
              </a:rPr>
              <a:t>                 </a:t>
            </a:r>
            <a:r>
              <a:rPr lang="en-US" sz="2000" dirty="0">
                <a:latin typeface="Calibri"/>
                <a:ea typeface="+mn-lt"/>
                <a:cs typeface="+mn-lt"/>
              </a:rPr>
              <a:t>Ensure suggestions remain relevant and </a:t>
            </a:r>
            <a:r>
              <a:rPr lang="en-US" sz="2000" dirty="0" smtClean="0">
                <a:latin typeface="Calibri"/>
                <a:ea typeface="+mn-lt"/>
                <a:cs typeface="+mn-lt"/>
              </a:rPr>
              <a:t>feasible.</a:t>
            </a:r>
            <a:endParaRPr lang="en-US" sz="2000" b="1" dirty="0" smtClean="0"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914400"/>
            <a:ext cx="11613485" cy="573695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endParaRPr lang="en-US" sz="1200" b="1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Calibri"/>
                <a:ea typeface="+mn-lt"/>
                <a:cs typeface="+mn-lt"/>
              </a:rPr>
              <a:t>Provide Local Guides</a:t>
            </a:r>
            <a:r>
              <a:rPr lang="en-US" sz="2000" b="1" dirty="0" smtClean="0">
                <a:latin typeface="Calibri"/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alibri"/>
                <a:ea typeface="+mn-lt"/>
                <a:cs typeface="+mn-lt"/>
              </a:rPr>
              <a:t> </a:t>
            </a:r>
            <a:r>
              <a:rPr lang="en-US" sz="2000" dirty="0" smtClean="0">
                <a:latin typeface="Calibri"/>
                <a:ea typeface="+mn-lt"/>
                <a:cs typeface="+mn-lt"/>
              </a:rPr>
              <a:t>               </a:t>
            </a:r>
            <a:r>
              <a:rPr lang="en-US" sz="2000" dirty="0">
                <a:latin typeface="Calibri"/>
                <a:ea typeface="+mn-lt"/>
                <a:cs typeface="+mn-lt"/>
              </a:rPr>
              <a:t>Enhance travel experience with attractions, food, and activities</a:t>
            </a:r>
            <a:r>
              <a:rPr lang="en-US" sz="2000" b="1" dirty="0">
                <a:latin typeface="Calibri"/>
                <a:ea typeface="+mn-lt"/>
                <a:cs typeface="+mn-lt"/>
              </a:rPr>
              <a:t>.</a:t>
            </a:r>
          </a:p>
          <a:p>
            <a:pPr marL="305435" indent="-305435"/>
            <a:endParaRPr lang="en-US" sz="2000" b="1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Calibri"/>
                <a:ea typeface="+mn-lt"/>
                <a:cs typeface="+mn-lt"/>
              </a:rPr>
              <a:t>Manage Bookings</a:t>
            </a:r>
            <a:r>
              <a:rPr lang="en-US" sz="2000" b="1" dirty="0" smtClean="0">
                <a:latin typeface="Calibri"/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alibri"/>
                <a:ea typeface="+mn-lt"/>
                <a:cs typeface="+mn-lt"/>
              </a:rPr>
              <a:t> </a:t>
            </a:r>
            <a:r>
              <a:rPr lang="en-US" sz="2000" b="1" dirty="0" smtClean="0">
                <a:latin typeface="Calibri"/>
                <a:ea typeface="+mn-lt"/>
                <a:cs typeface="+mn-lt"/>
              </a:rPr>
              <a:t>                </a:t>
            </a:r>
            <a:r>
              <a:rPr lang="en-US" sz="2000" dirty="0">
                <a:latin typeface="Calibri"/>
                <a:ea typeface="+mn-lt"/>
                <a:cs typeface="+mn-lt"/>
              </a:rPr>
              <a:t>Automate reservations, monitor changes or cancellations, and provide alerts.</a:t>
            </a:r>
          </a:p>
          <a:p>
            <a:pPr marL="305435" indent="-305435"/>
            <a:endParaRPr lang="en-US" sz="2000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Calibri"/>
                <a:ea typeface="+mn-lt"/>
                <a:cs typeface="+mn-lt"/>
              </a:rPr>
              <a:t>Optimize On-the-Go: </a:t>
            </a:r>
            <a:endParaRPr lang="en-US" sz="2000" b="1" dirty="0" smtClean="0">
              <a:latin typeface="Calibri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 dirty="0">
                <a:latin typeface="Calibri"/>
                <a:ea typeface="+mn-lt"/>
                <a:cs typeface="+mn-lt"/>
              </a:rPr>
              <a:t> </a:t>
            </a:r>
            <a:r>
              <a:rPr lang="en-US" sz="2000" b="1" dirty="0" smtClean="0">
                <a:latin typeface="Calibri"/>
                <a:ea typeface="+mn-lt"/>
                <a:cs typeface="+mn-lt"/>
              </a:rPr>
              <a:t>              </a:t>
            </a:r>
            <a:r>
              <a:rPr lang="en-US" sz="2000" dirty="0" smtClean="0">
                <a:latin typeface="Calibri"/>
                <a:ea typeface="+mn-lt"/>
                <a:cs typeface="+mn-lt"/>
              </a:rPr>
              <a:t>Re-plan </a:t>
            </a:r>
            <a:r>
              <a:rPr lang="en-US" sz="2000" dirty="0">
                <a:latin typeface="Calibri"/>
                <a:ea typeface="+mn-lt"/>
                <a:cs typeface="+mn-lt"/>
              </a:rPr>
              <a:t>and notify users of disruptions or better options when </a:t>
            </a:r>
            <a:r>
              <a:rPr lang="en-US" sz="2000" dirty="0" smtClean="0">
                <a:latin typeface="Calibri"/>
                <a:ea typeface="+mn-lt"/>
                <a:cs typeface="+mn-lt"/>
              </a:rPr>
              <a:t>in </a:t>
            </a:r>
            <a:r>
              <a:rPr lang="en-US" sz="2000" dirty="0">
                <a:latin typeface="Calibri"/>
                <a:ea typeface="+mn-lt"/>
                <a:cs typeface="+mn-lt"/>
              </a:rPr>
              <a:t>route.</a:t>
            </a:r>
          </a:p>
          <a:p>
            <a:pPr marL="305435" indent="-305435"/>
            <a:endParaRPr lang="en-US" sz="2000" b="1" dirty="0">
              <a:latin typeface="Calibri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Calibri"/>
                <a:ea typeface="+mn-lt"/>
                <a:cs typeface="+mn-lt"/>
              </a:rPr>
              <a:t>User Interface</a:t>
            </a:r>
            <a:r>
              <a:rPr lang="en-US" sz="2000" b="1" dirty="0" smtClean="0">
                <a:latin typeface="Calibri"/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Calibri"/>
                <a:ea typeface="+mn-lt"/>
                <a:cs typeface="+mn-lt"/>
              </a:rPr>
              <a:t> </a:t>
            </a:r>
            <a:r>
              <a:rPr lang="en-US" sz="2000" dirty="0" smtClean="0">
                <a:latin typeface="Calibri"/>
                <a:ea typeface="+mn-lt"/>
                <a:cs typeface="+mn-lt"/>
              </a:rPr>
              <a:t>              </a:t>
            </a:r>
            <a:r>
              <a:rPr lang="en-US" sz="2000" dirty="0">
                <a:latin typeface="Calibri"/>
                <a:ea typeface="+mn-lt"/>
                <a:cs typeface="+mn-lt"/>
              </a:rPr>
              <a:t>Accessible via web or mobile interface for continuous interaction</a:t>
            </a:r>
            <a:r>
              <a:rPr lang="en-US" sz="2000" b="1" dirty="0" smtClean="0">
                <a:latin typeface="Calibri"/>
                <a:ea typeface="+mn-lt"/>
                <a:cs typeface="+mn-lt"/>
              </a:rPr>
              <a:t>.</a:t>
            </a:r>
            <a:endParaRPr lang="en-IN" sz="2000" b="1" dirty="0" smtClean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975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92868"/>
            <a:ext cx="11029615" cy="4782482"/>
          </a:xfrm>
        </p:spPr>
        <p:txBody>
          <a:bodyPr/>
          <a:lstStyle/>
          <a:p>
            <a:pPr marL="305435" indent="-305435"/>
            <a:r>
              <a:rPr lang="en-IN" sz="1800" b="1" dirty="0" smtClean="0">
                <a:solidFill>
                  <a:srgbClr val="0F0F0F"/>
                </a:solidFill>
              </a:rPr>
              <a:t>System requirements</a:t>
            </a:r>
            <a:endParaRPr lang="en-US" sz="1800" b="1" dirty="0">
              <a:solidFill>
                <a:srgbClr val="0F0F0F"/>
              </a:solidFill>
            </a:endParaRPr>
          </a:p>
          <a:p>
            <a:pPr marL="305435" indent="-305435"/>
            <a:r>
              <a:rPr lang="en-US" sz="1800" b="1" dirty="0">
                <a:solidFill>
                  <a:srgbClr val="0F0F0F"/>
                </a:solidFill>
              </a:rPr>
              <a:t>User Interface: </a:t>
            </a:r>
            <a:r>
              <a:rPr lang="en-US" sz="1800" dirty="0">
                <a:solidFill>
                  <a:srgbClr val="0F0F0F"/>
                </a:solidFill>
              </a:rPr>
              <a:t>Web or mobile app for plan input, interaction, and notifications.</a:t>
            </a:r>
          </a:p>
          <a:p>
            <a:pPr marL="305435" indent="-305435"/>
            <a:endParaRPr lang="en-US" sz="1800" b="1" dirty="0">
              <a:solidFill>
                <a:srgbClr val="0F0F0F"/>
              </a:solidFill>
            </a:endParaRPr>
          </a:p>
          <a:p>
            <a:pPr marL="305435" indent="-305435"/>
            <a:r>
              <a:rPr lang="en-US" sz="1800" b="1" dirty="0">
                <a:solidFill>
                  <a:srgbClr val="0F0F0F"/>
                </a:solidFill>
              </a:rPr>
              <a:t>Backend: </a:t>
            </a:r>
            <a:r>
              <a:rPr lang="en-US" sz="1800" dirty="0">
                <a:solidFill>
                  <a:srgbClr val="0F0F0F"/>
                </a:solidFill>
              </a:rPr>
              <a:t>Hosted on IBM Cloud Lite for computation, data aggregation, and storage</a:t>
            </a:r>
            <a:r>
              <a:rPr lang="en-US" sz="1800" b="1" dirty="0">
                <a:solidFill>
                  <a:srgbClr val="0F0F0F"/>
                </a:solidFill>
              </a:rPr>
              <a:t>.</a:t>
            </a:r>
          </a:p>
          <a:p>
            <a:pPr marL="305435" indent="-305435"/>
            <a:endParaRPr lang="en-US" sz="1800" b="1" dirty="0">
              <a:solidFill>
                <a:srgbClr val="0F0F0F"/>
              </a:solidFill>
            </a:endParaRPr>
          </a:p>
          <a:p>
            <a:pPr marL="305435" indent="-305435"/>
            <a:r>
              <a:rPr lang="en-US" sz="1800" b="1" dirty="0">
                <a:solidFill>
                  <a:srgbClr val="0F0F0F"/>
                </a:solidFill>
              </a:rPr>
              <a:t>APIs: </a:t>
            </a:r>
            <a:r>
              <a:rPr lang="en-US" sz="1800" dirty="0">
                <a:solidFill>
                  <a:srgbClr val="0F0F0F"/>
                </a:solidFill>
              </a:rPr>
              <a:t>Integration with mapping, weather, booking, and event data sources.</a:t>
            </a:r>
          </a:p>
          <a:p>
            <a:pPr marL="305435" indent="-305435"/>
            <a:endParaRPr lang="en-US" sz="1800" b="1" dirty="0">
              <a:solidFill>
                <a:srgbClr val="0F0F0F"/>
              </a:solidFill>
            </a:endParaRPr>
          </a:p>
          <a:p>
            <a:pPr marL="305435" indent="-305435"/>
            <a:r>
              <a:rPr lang="en-US" sz="1800" b="1" dirty="0">
                <a:solidFill>
                  <a:srgbClr val="0F0F0F"/>
                </a:solidFill>
              </a:rPr>
              <a:t>Security: </a:t>
            </a:r>
            <a:r>
              <a:rPr lang="en-US" sz="1800" dirty="0">
                <a:solidFill>
                  <a:srgbClr val="0F0F0F"/>
                </a:solidFill>
              </a:rPr>
              <a:t>Secure handling of personal and payment information</a:t>
            </a:r>
            <a:r>
              <a:rPr lang="en-US" sz="1800" b="1" dirty="0">
                <a:solidFill>
                  <a:srgbClr val="0F0F0F"/>
                </a:solidFill>
              </a:rPr>
              <a:t>.</a:t>
            </a:r>
            <a:endParaRPr lang="en-IN" sz="1800" b="1" dirty="0">
              <a:solidFill>
                <a:srgbClr val="0F0F0F"/>
              </a:solidFill>
            </a:endParaRPr>
          </a:p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103971"/>
            <a:ext cx="11029615" cy="5263375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endParaRPr lang="en-IN" sz="1800" b="1" dirty="0">
              <a:solidFill>
                <a:srgbClr val="0F0F0F"/>
              </a:solidFill>
            </a:endParaRPr>
          </a:p>
          <a:p>
            <a:pPr marL="305435" indent="-305435"/>
            <a:r>
              <a:rPr lang="en-IN" sz="3800" b="1" dirty="0">
                <a:solidFill>
                  <a:srgbClr val="0F0F0F"/>
                </a:solidFill>
              </a:rPr>
              <a:t>Library required to build the </a:t>
            </a:r>
            <a:r>
              <a:rPr lang="en-IN" sz="3800" b="1" dirty="0" smtClean="0">
                <a:solidFill>
                  <a:srgbClr val="0F0F0F"/>
                </a:solidFill>
              </a:rPr>
              <a:t>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800" dirty="0" smtClean="0">
                <a:solidFill>
                  <a:srgbClr val="0F0F0F"/>
                </a:solidFill>
              </a:rPr>
              <a:t>IBM </a:t>
            </a:r>
            <a:r>
              <a:rPr lang="en-IN" sz="3800" dirty="0">
                <a:solidFill>
                  <a:srgbClr val="0F0F0F"/>
                </a:solidFill>
              </a:rPr>
              <a:t>Granite AI API/SDK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3800" dirty="0">
              <a:solidFill>
                <a:srgbClr val="0F0F0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800" dirty="0">
                <a:solidFill>
                  <a:srgbClr val="0F0F0F"/>
                </a:solidFill>
              </a:rPr>
              <a:t>Flask or Node.js (backend)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3800" dirty="0">
              <a:solidFill>
                <a:srgbClr val="0F0F0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800" dirty="0">
                <a:solidFill>
                  <a:srgbClr val="0F0F0F"/>
                </a:solidFill>
              </a:rPr>
              <a:t>React or Flutter (frontend)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3800" dirty="0">
              <a:solidFill>
                <a:srgbClr val="0F0F0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800" dirty="0">
                <a:solidFill>
                  <a:srgbClr val="0F0F0F"/>
                </a:solidFill>
              </a:rPr>
              <a:t>Requests/</a:t>
            </a:r>
            <a:r>
              <a:rPr lang="en-IN" sz="3800" dirty="0" err="1">
                <a:solidFill>
                  <a:srgbClr val="0F0F0F"/>
                </a:solidFill>
              </a:rPr>
              <a:t>Axios</a:t>
            </a:r>
            <a:r>
              <a:rPr lang="en-IN" sz="3800" dirty="0">
                <a:solidFill>
                  <a:srgbClr val="0F0F0F"/>
                </a:solidFill>
              </a:rPr>
              <a:t> for API calls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3800" dirty="0">
              <a:solidFill>
                <a:srgbClr val="0F0F0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800" dirty="0">
                <a:solidFill>
                  <a:srgbClr val="0F0F0F"/>
                </a:solidFill>
              </a:rPr>
              <a:t>Pandas/</a:t>
            </a:r>
            <a:r>
              <a:rPr lang="en-IN" sz="3800" dirty="0" err="1">
                <a:solidFill>
                  <a:srgbClr val="0F0F0F"/>
                </a:solidFill>
              </a:rPr>
              <a:t>Numpy</a:t>
            </a:r>
            <a:r>
              <a:rPr lang="en-IN" sz="3800" dirty="0">
                <a:solidFill>
                  <a:srgbClr val="0F0F0F"/>
                </a:solidFill>
              </a:rPr>
              <a:t> (data processing, if using Python)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3800" dirty="0">
              <a:solidFill>
                <a:srgbClr val="0F0F0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800" dirty="0">
                <a:solidFill>
                  <a:srgbClr val="0F0F0F"/>
                </a:solidFill>
              </a:rPr>
              <a:t>JWT/OAuth (authentication)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3800" dirty="0">
              <a:solidFill>
                <a:srgbClr val="0F0F0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3800" dirty="0">
                <a:solidFill>
                  <a:srgbClr val="0F0F0F"/>
                </a:solidFill>
              </a:rPr>
              <a:t>Google Maps, </a:t>
            </a:r>
            <a:r>
              <a:rPr lang="en-IN" sz="3800" dirty="0" err="1">
                <a:solidFill>
                  <a:srgbClr val="0F0F0F"/>
                </a:solidFill>
              </a:rPr>
              <a:t>OpenWeather</a:t>
            </a:r>
            <a:r>
              <a:rPr lang="en-IN" sz="3800" dirty="0">
                <a:solidFill>
                  <a:srgbClr val="0F0F0F"/>
                </a:solidFill>
              </a:rPr>
              <a:t>, and travel API libraries</a:t>
            </a:r>
          </a:p>
        </p:txBody>
      </p:sp>
    </p:spTree>
    <p:extLst>
      <p:ext uri="{BB962C8B-B14F-4D97-AF65-F5344CB8AC3E}">
        <p14:creationId xmlns:p14="http://schemas.microsoft.com/office/powerpoint/2010/main" val="197454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IN" sz="1400" dirty="0"/>
          </a:p>
          <a:p>
            <a:pPr marL="305435" indent="-305435"/>
            <a:r>
              <a:rPr lang="en-IN" sz="1400" b="1" dirty="0">
                <a:ea typeface="+mn-lt"/>
                <a:cs typeface="+mn-lt"/>
              </a:rPr>
              <a:t>Algorithm Selection:</a:t>
            </a:r>
            <a:endParaRPr lang="en-IN" sz="1400" dirty="0"/>
          </a:p>
          <a:p>
            <a:pPr marL="629920" lvl="1" indent="-305435"/>
            <a:r>
              <a:rPr lang="en-IN" dirty="0" smtClean="0">
                <a:ea typeface="+mn-lt"/>
                <a:cs typeface="+mn-lt"/>
              </a:rPr>
              <a:t>AI </a:t>
            </a:r>
            <a:r>
              <a:rPr lang="en-IN" dirty="0">
                <a:ea typeface="+mn-lt"/>
                <a:cs typeface="+mn-lt"/>
              </a:rPr>
              <a:t>Model: Leverages IBM Granite large language models for natural language understanding and personalized recommendations.</a:t>
            </a:r>
          </a:p>
          <a:p>
            <a:pPr marL="629920" lvl="1" indent="-305435"/>
            <a:endParaRPr lang="en-IN" dirty="0">
              <a:ea typeface="+mn-lt"/>
              <a:cs typeface="+mn-lt"/>
            </a:endParaRPr>
          </a:p>
          <a:p>
            <a:pPr marL="629920" lvl="1" indent="-305435"/>
            <a:r>
              <a:rPr lang="en-IN" dirty="0">
                <a:ea typeface="+mn-lt"/>
                <a:cs typeface="+mn-lt"/>
              </a:rPr>
              <a:t>Optimization: Uses rule-based logic and AI-driven heuristics for itinerary and booking optimization.</a:t>
            </a:r>
          </a:p>
          <a:p>
            <a:pPr marL="629920" lvl="1" indent="-305435"/>
            <a:endParaRPr lang="en-IN" dirty="0">
              <a:ea typeface="+mn-lt"/>
              <a:cs typeface="+mn-lt"/>
            </a:endParaRPr>
          </a:p>
          <a:p>
            <a:pPr marL="629920" lvl="1" indent="-305435"/>
            <a:r>
              <a:rPr lang="en-IN" dirty="0">
                <a:ea typeface="+mn-lt"/>
                <a:cs typeface="+mn-lt"/>
              </a:rPr>
              <a:t>Data Handling: Real-time aggregation and filtering using APIs for maps, weather, events, transport, and </a:t>
            </a:r>
            <a:r>
              <a:rPr lang="en-IN" dirty="0" smtClean="0">
                <a:ea typeface="+mn-lt"/>
                <a:cs typeface="+mn-lt"/>
              </a:rPr>
              <a:t>hotels</a:t>
            </a:r>
          </a:p>
          <a:p>
            <a:pPr marL="629920" lvl="1" indent="-305435"/>
            <a:endParaRPr lang="en-IN" dirty="0">
              <a:ea typeface="+mn-lt"/>
              <a:cs typeface="+mn-lt"/>
            </a:endParaRPr>
          </a:p>
          <a:p>
            <a:pPr marL="324485" lvl="1" indent="0">
              <a:buNone/>
            </a:pPr>
            <a:r>
              <a:rPr lang="en-US" b="1" dirty="0">
                <a:ea typeface="+mn-lt"/>
                <a:cs typeface="+mn-lt"/>
              </a:rPr>
              <a:t>Data Input</a:t>
            </a:r>
          </a:p>
          <a:p>
            <a:pPr marL="629920" lvl="1" indent="-305435"/>
            <a:r>
              <a:rPr lang="en-US" dirty="0">
                <a:ea typeface="+mn-lt"/>
                <a:cs typeface="+mn-lt"/>
              </a:rPr>
              <a:t>User preferences (destinations, activities, budget, dates, special needs)</a:t>
            </a:r>
          </a:p>
          <a:p>
            <a:pPr marL="629920" lvl="1" indent="-305435"/>
            <a:endParaRPr lang="en-US" dirty="0">
              <a:ea typeface="+mn-lt"/>
              <a:cs typeface="+mn-lt"/>
            </a:endParaRPr>
          </a:p>
          <a:p>
            <a:pPr marL="629920" lvl="1" indent="-305435"/>
            <a:r>
              <a:rPr lang="en-US" dirty="0">
                <a:ea typeface="+mn-lt"/>
                <a:cs typeface="+mn-lt"/>
              </a:rPr>
              <a:t>Real-time data (weather, events, availability)</a:t>
            </a:r>
          </a:p>
          <a:p>
            <a:pPr marL="629920" lvl="1" indent="-305435"/>
            <a:endParaRPr lang="en-US" dirty="0">
              <a:ea typeface="+mn-lt"/>
              <a:cs typeface="+mn-lt"/>
            </a:endParaRPr>
          </a:p>
          <a:p>
            <a:pPr marL="629920" lvl="1" indent="-305435"/>
            <a:r>
              <a:rPr lang="en-US" dirty="0">
                <a:ea typeface="+mn-lt"/>
                <a:cs typeface="+mn-lt"/>
              </a:rPr>
              <a:t>Booking information (flight, hotel, transport APIs)</a:t>
            </a:r>
            <a:endParaRPr lang="en-IN" dirty="0" smtClean="0">
              <a:ea typeface="+mn-lt"/>
              <a:cs typeface="+mn-lt"/>
            </a:endParaRPr>
          </a:p>
          <a:p>
            <a:pPr marL="324485" lvl="1" indent="0">
              <a:buNone/>
            </a:pPr>
            <a:endParaRPr lang="en-IN" dirty="0" smtClean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615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53775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1400" dirty="0"/>
          </a:p>
          <a:p>
            <a:pPr marL="305435" indent="-305435"/>
            <a:r>
              <a:rPr lang="en-IN" sz="1400" b="1" dirty="0" err="1" smtClean="0">
                <a:ea typeface="+mn-lt"/>
                <a:cs typeface="+mn-lt"/>
              </a:rPr>
              <a:t>Traning</a:t>
            </a:r>
            <a:r>
              <a:rPr lang="en-IN" sz="1400" b="1" dirty="0" smtClean="0">
                <a:ea typeface="+mn-lt"/>
                <a:cs typeface="+mn-lt"/>
              </a:rPr>
              <a:t> Process</a:t>
            </a:r>
            <a:endParaRPr lang="en-US" dirty="0">
              <a:ea typeface="+mn-lt"/>
              <a:cs typeface="+mn-lt"/>
            </a:endParaRPr>
          </a:p>
          <a:p>
            <a:pPr marL="629920" lvl="1" indent="-305435"/>
            <a:r>
              <a:rPr lang="en-US" dirty="0">
                <a:ea typeface="+mn-lt"/>
                <a:cs typeface="+mn-lt"/>
              </a:rPr>
              <a:t>Fine-tune AI models for travel conversation, destination matching, and problem solving based on sample data.</a:t>
            </a:r>
          </a:p>
          <a:p>
            <a:pPr marL="629920" lvl="1" indent="-305435"/>
            <a:endParaRPr lang="en-US" dirty="0">
              <a:ea typeface="+mn-lt"/>
              <a:cs typeface="+mn-lt"/>
            </a:endParaRPr>
          </a:p>
          <a:p>
            <a:pPr marL="629920" lvl="1" indent="-305435"/>
            <a:r>
              <a:rPr lang="en-US" dirty="0">
                <a:ea typeface="+mn-lt"/>
                <a:cs typeface="+mn-lt"/>
              </a:rPr>
              <a:t>Continuous learning via user feedback and trip rating.</a:t>
            </a:r>
            <a:r>
              <a:rPr lang="en-IN" dirty="0" smtClean="0">
                <a:ea typeface="+mn-lt"/>
                <a:cs typeface="+mn-lt"/>
              </a:rPr>
              <a:t>Provide </a:t>
            </a:r>
            <a:r>
              <a:rPr lang="en-IN" dirty="0">
                <a:ea typeface="+mn-lt"/>
                <a:cs typeface="+mn-lt"/>
              </a:rPr>
              <a:t>a brief overview of the chosen </a:t>
            </a:r>
            <a:r>
              <a:rPr lang="en-IN" dirty="0" smtClean="0">
                <a:ea typeface="+mn-lt"/>
                <a:cs typeface="+mn-lt"/>
              </a:rPr>
              <a:t>algorithm.</a:t>
            </a:r>
            <a:endParaRPr lang="en-IN" dirty="0"/>
          </a:p>
          <a:p>
            <a:pPr marL="305435" indent="-305435"/>
            <a:r>
              <a:rPr lang="en-IN" sz="1400" b="1" dirty="0" smtClean="0">
                <a:ea typeface="+mn-lt"/>
                <a:cs typeface="+mn-lt"/>
              </a:rPr>
              <a:t>Prediction &amp; Interface</a:t>
            </a:r>
            <a:endParaRPr lang="en-US" dirty="0">
              <a:ea typeface="+mn-lt"/>
              <a:cs typeface="+mn-lt"/>
            </a:endParaRPr>
          </a:p>
          <a:p>
            <a:pPr marL="629920" lvl="1" indent="-305435"/>
            <a:r>
              <a:rPr lang="en-US" dirty="0">
                <a:ea typeface="+mn-lt"/>
                <a:cs typeface="+mn-lt"/>
              </a:rPr>
              <a:t>Generate travel plan and push itinerary to user interface.</a:t>
            </a:r>
          </a:p>
          <a:p>
            <a:pPr marL="629920" lvl="1" indent="-305435"/>
            <a:endParaRPr lang="en-US" dirty="0">
              <a:ea typeface="+mn-lt"/>
              <a:cs typeface="+mn-lt"/>
            </a:endParaRPr>
          </a:p>
          <a:p>
            <a:pPr marL="629920" lvl="1" indent="-305435"/>
            <a:r>
              <a:rPr lang="en-US" dirty="0">
                <a:ea typeface="+mn-lt"/>
                <a:cs typeface="+mn-lt"/>
              </a:rPr>
              <a:t>Continuously monitor for disruptions and offer alternatives </a:t>
            </a:r>
            <a:r>
              <a:rPr lang="en-US" dirty="0" smtClean="0">
                <a:ea typeface="+mn-lt"/>
                <a:cs typeface="+mn-lt"/>
              </a:rPr>
              <a:t>instantly</a:t>
            </a:r>
            <a:r>
              <a:rPr lang="en-US" dirty="0">
                <a:ea typeface="+mn-lt"/>
                <a:cs typeface="+mn-lt"/>
              </a:rPr>
              <a:t>.</a:t>
            </a:r>
            <a:endParaRPr lang="en-IN" dirty="0"/>
          </a:p>
          <a:p>
            <a:pPr marL="305435" indent="-305435"/>
            <a:r>
              <a:rPr lang="en-IN" sz="1400" b="1" dirty="0" smtClean="0">
                <a:ea typeface="+mn-lt"/>
                <a:cs typeface="+mn-lt"/>
              </a:rPr>
              <a:t>Deployment</a:t>
            </a:r>
            <a:endParaRPr lang="en-IN" dirty="0"/>
          </a:p>
          <a:p>
            <a:pPr marL="629920" lvl="1" indent="-305435"/>
            <a:r>
              <a:rPr lang="en-IN" b="1" dirty="0"/>
              <a:t>Platform: </a:t>
            </a:r>
            <a:r>
              <a:rPr lang="en-IN" dirty="0"/>
              <a:t>IBM Cloud </a:t>
            </a:r>
            <a:r>
              <a:rPr lang="en-IN" dirty="0" err="1"/>
              <a:t>Lite</a:t>
            </a:r>
            <a:r>
              <a:rPr lang="en-IN" dirty="0"/>
              <a:t>, ensuring scalability and reliability.</a:t>
            </a:r>
          </a:p>
          <a:p>
            <a:pPr marL="629920" lvl="1" indent="-305435"/>
            <a:endParaRPr lang="en-IN" dirty="0"/>
          </a:p>
          <a:p>
            <a:pPr marL="629920" lvl="1" indent="-305435"/>
            <a:r>
              <a:rPr lang="en-IN" b="1" dirty="0"/>
              <a:t>Access: </a:t>
            </a:r>
            <a:r>
              <a:rPr lang="en-IN" dirty="0"/>
              <a:t>Deployed as a cloud-based application, accessible via web/mobile.</a:t>
            </a:r>
          </a:p>
          <a:p>
            <a:pPr marL="629920" lvl="1" indent="-305435"/>
            <a:endParaRPr lang="en-IN" dirty="0"/>
          </a:p>
          <a:p>
            <a:pPr marL="629920" lvl="1" indent="-305435"/>
            <a:r>
              <a:rPr lang="en-IN" b="1" dirty="0"/>
              <a:t>Monitoring: </a:t>
            </a:r>
            <a:r>
              <a:rPr lang="en-IN" dirty="0"/>
              <a:t>Performance and accuracy tracked using feedback and analytics modules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c0fa2617-96bd-425d-8578-e93563fe37c5"/>
    <ds:schemaRef ds:uri="http://schemas.openxmlformats.org/package/2006/metadata/core-properties"/>
    <ds:schemaRef ds:uri="http://purl.org/dc/dcmitype/"/>
    <ds:schemaRef ds:uri="9162bd5b-4ed9-4da3-b376-05204580ba3f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147</TotalTime>
  <Words>890</Words>
  <Application>Microsoft Office PowerPoint</Application>
  <PresentationFormat>Widescreen</PresentationFormat>
  <Paragraphs>146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TRAVEL PLANNER AGENT</vt:lpstr>
      <vt:lpstr>OUTLINE</vt:lpstr>
      <vt:lpstr>Problem Statement</vt:lpstr>
      <vt:lpstr>Proposed Solution</vt:lpstr>
      <vt:lpstr>Proposed Solution</vt:lpstr>
      <vt:lpstr>System  Approach</vt:lpstr>
      <vt:lpstr>System  Approach</vt:lpstr>
      <vt:lpstr>Algorithm &amp; Deployment</vt:lpstr>
      <vt:lpstr>Algorithm &amp; Deployment</vt:lpstr>
      <vt:lpstr>Result</vt:lpstr>
      <vt:lpstr>Result</vt:lpstr>
      <vt:lpstr>Result</vt:lpstr>
      <vt:lpstr>Result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Admin</cp:lastModifiedBy>
  <cp:revision>37</cp:revision>
  <dcterms:created xsi:type="dcterms:W3CDTF">2021-05-26T16:50:10Z</dcterms:created>
  <dcterms:modified xsi:type="dcterms:W3CDTF">2025-08-03T12:26:41Z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