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84" r:id="rId4"/>
    <p:sldId id="265" r:id="rId5"/>
    <p:sldId id="277" r:id="rId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5" autoAdjust="0"/>
    <p:restoredTop sz="96821" autoAdjust="0"/>
  </p:normalViewPr>
  <p:slideViewPr>
    <p:cSldViewPr snapToGrid="0">
      <p:cViewPr varScale="1">
        <p:scale>
          <a:sx n="125" d="100"/>
          <a:sy n="125" d="100"/>
        </p:scale>
        <p:origin x="176" y="216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89-4116-BE49-3E1B5920BDBF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89-4116-BE49-3E1B5920BD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89-4116-BE49-3E1B5920BDBF}"/>
              </c:ext>
            </c:extLst>
          </c:dPt>
          <c:dPt>
            <c:idx val="3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89-4116-BE49-3E1B5920BDB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C0A-1F45-AC59-F646781F7DF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C0A-1F45-AC59-F646781F7DFE}"/>
              </c:ext>
            </c:extLst>
          </c:dPt>
          <c:dLbls>
            <c:dLbl>
              <c:idx val="0"/>
              <c:layout>
                <c:manualLayout>
                  <c:x val="-0.11532004423124013"/>
                  <c:y val="0.3547054471457392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Yogesh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389-4116-BE49-3E1B5920BDBF}"/>
                </c:ext>
              </c:extLst>
            </c:dLbl>
            <c:dLbl>
              <c:idx val="1"/>
              <c:layout>
                <c:manualLayout>
                  <c:x val="4.2711127493051872E-2"/>
                  <c:y val="3.808917553242837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Shreyas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389-4116-BE49-3E1B5920BDBF}"/>
                </c:ext>
              </c:extLst>
            </c:dLbl>
            <c:dLbl>
              <c:idx val="2"/>
              <c:layout>
                <c:manualLayout>
                  <c:x val="0.11959115698054525"/>
                  <c:y val="-0.2594825083146683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Subramanian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092905109999653"/>
                      <c:h val="0.1016336169964698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5-7389-4116-BE49-3E1B5920BDBF}"/>
                </c:ext>
              </c:extLst>
            </c:dLbl>
            <c:dLbl>
              <c:idx val="3"/>
              <c:layout>
                <c:manualLayout>
                  <c:x val="2.1355563746525939E-3"/>
                  <c:y val="3.808917553242837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Aaryan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7389-4116-BE49-3E1B5920BDB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Monit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FC0A-1F45-AC59-F646781F7DFE}"/>
                </c:ext>
              </c:extLst>
            </c:dLbl>
            <c:dLbl>
              <c:idx val="5"/>
              <c:layout>
                <c:manualLayout>
                  <c:x val="-6.4066691239578599E-3"/>
                  <c:y val="-1.428344082466059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Aditya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FC0A-1F45-AC59-F646781F7DFE}"/>
                </c:ext>
              </c:extLst>
            </c:dLbl>
            <c:numFmt formatCode="&quot;£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20</c:v>
                </c:pt>
                <c:pt idx="2">
                  <c:v>20</c:v>
                </c:pt>
                <c:pt idx="3">
                  <c:v>50</c:v>
                </c:pt>
                <c:pt idx="4">
                  <c:v>40</c:v>
                </c:pt>
                <c:pt idx="5">
                  <c:v>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  <c:pt idx="4">
                        <c:v>Part 5</c:v>
                      </c:pt>
                      <c:pt idx="5">
                        <c:v>Part 6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7389-4116-BE49-3E1B5920B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"/>
        <c:holeSize val="1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5EEA65-981C-459A-B55F-C4FAFFC9236C}" type="datetime1">
              <a:rPr lang="en-GB" smtClean="0"/>
              <a:t>09/12/2022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62ABC-88CC-4357-91C8-EC5782591ACD}" type="datetime1">
              <a:rPr lang="en-GB" smtClean="0"/>
              <a:pPr/>
              <a:t>09/12/2022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649DAF-093F-4482-AA38-346E9A2DEE9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431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216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6348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138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90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Emphasised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Sub-header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GB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rtlCol="0"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rtlCol="0"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 rtl="0"/>
            <a:r>
              <a:rPr lang="en-GB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n-GB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Sub-header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n-GB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en-GB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en-GB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Sub-header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en-GB" sz="120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en-GB" sz="120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en-GB" sz="1200" noProof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53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sv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sv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A close-up of a flower&#10;&#10;Description generated with very high confidence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Unicell </a:t>
            </a:r>
            <a:br>
              <a:rPr lang="en-GB" dirty="0"/>
            </a:br>
            <a:r>
              <a:rPr lang="en-GB" dirty="0"/>
              <a:t>Simulation</a:t>
            </a:r>
          </a:p>
        </p:txBody>
      </p:sp>
      <p:cxnSp>
        <p:nvCxnSpPr>
          <p:cNvPr id="15" name="Straight Connector 14" descr="Divider line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1"/>
            <a:ext cx="5282503" cy="2948141"/>
          </a:xfrm>
        </p:spPr>
        <p:txBody>
          <a:bodyPr rtlCol="0"/>
          <a:lstStyle/>
          <a:p>
            <a:pPr rtl="0"/>
            <a:r>
              <a:rPr lang="en-GB" b="1" dirty="0"/>
              <a:t>Group – 31</a:t>
            </a:r>
          </a:p>
          <a:p>
            <a:r>
              <a:rPr lang="en-GB" i="1" dirty="0"/>
              <a:t>Aditya </a:t>
            </a:r>
            <a:r>
              <a:rPr lang="en-GB" i="1" dirty="0" err="1"/>
              <a:t>Hriday</a:t>
            </a:r>
            <a:r>
              <a:rPr lang="en-GB" i="1" dirty="0"/>
              <a:t> </a:t>
            </a:r>
            <a:r>
              <a:rPr lang="en-GB" i="1" dirty="0" err="1"/>
              <a:t>Sahu</a:t>
            </a:r>
            <a:r>
              <a:rPr lang="en-GB" i="1" dirty="0"/>
              <a:t> (</a:t>
            </a:r>
            <a:r>
              <a:rPr lang="en-IN" sz="1800" dirty="0">
                <a:effectLst/>
                <a:latin typeface="TimesNewRomanPSMT"/>
              </a:rPr>
              <a:t>2020A7PS0144G)</a:t>
            </a:r>
            <a:endParaRPr lang="en-GB" i="1" dirty="0"/>
          </a:p>
          <a:p>
            <a:r>
              <a:rPr lang="en-GB" i="1" dirty="0"/>
              <a:t>Subramanian V (</a:t>
            </a:r>
            <a:r>
              <a:rPr lang="en-IN" sz="1800" dirty="0">
                <a:effectLst/>
                <a:latin typeface="TimesNewRomanPSMT"/>
              </a:rPr>
              <a:t>2020A7PS1371G)</a:t>
            </a:r>
            <a:endParaRPr lang="en-GB" i="1" dirty="0"/>
          </a:p>
          <a:p>
            <a:r>
              <a:rPr lang="en-GB" i="1" dirty="0" err="1"/>
              <a:t>Monit</a:t>
            </a:r>
            <a:r>
              <a:rPr lang="en-GB" i="1" dirty="0"/>
              <a:t> Agrawal </a:t>
            </a:r>
            <a:r>
              <a:rPr lang="en-IN" sz="1800" dirty="0">
                <a:effectLst/>
                <a:latin typeface="TimesNewRomanPSMT"/>
              </a:rPr>
              <a:t>(2020A7PS0120G)</a:t>
            </a:r>
            <a:endParaRPr lang="en-GB" i="1" dirty="0"/>
          </a:p>
          <a:p>
            <a:r>
              <a:rPr lang="en-GB" i="1" dirty="0"/>
              <a:t>Aaryan </a:t>
            </a:r>
            <a:r>
              <a:rPr lang="en-GB" i="1" dirty="0" err="1"/>
              <a:t>Marar</a:t>
            </a:r>
            <a:r>
              <a:rPr lang="en-GB" i="1" dirty="0"/>
              <a:t> </a:t>
            </a:r>
            <a:r>
              <a:rPr lang="en-IN" sz="1800" dirty="0">
                <a:effectLst/>
                <a:latin typeface="TimesNewRomanPSMT"/>
              </a:rPr>
              <a:t>(2020A7PS0987G)</a:t>
            </a:r>
            <a:endParaRPr lang="en-GB" i="1" dirty="0"/>
          </a:p>
          <a:p>
            <a:r>
              <a:rPr lang="en-GB" i="1" dirty="0"/>
              <a:t>Yogesh </a:t>
            </a:r>
            <a:r>
              <a:rPr lang="en-GB" i="1" dirty="0" err="1"/>
              <a:t>Metukuru</a:t>
            </a:r>
            <a:r>
              <a:rPr lang="en-GB" i="1" dirty="0"/>
              <a:t> </a:t>
            </a:r>
            <a:r>
              <a:rPr lang="en-IN" sz="1800" dirty="0">
                <a:effectLst/>
                <a:latin typeface="TimesNewRomanPSMT"/>
              </a:rPr>
              <a:t>(2020A7PS0098G)</a:t>
            </a:r>
            <a:endParaRPr lang="en-GB" i="1" dirty="0"/>
          </a:p>
          <a:p>
            <a:r>
              <a:rPr lang="en-GB" i="1" dirty="0"/>
              <a:t>Shreyas Santosh Pawar </a:t>
            </a:r>
            <a:r>
              <a:rPr lang="en-IN" sz="1800" dirty="0">
                <a:effectLst/>
                <a:latin typeface="TimesNewRomanPSMT"/>
              </a:rPr>
              <a:t>(2019B1A70994G)</a:t>
            </a:r>
            <a:endParaRPr lang="en-GB" i="1" dirty="0"/>
          </a:p>
          <a:p>
            <a:pPr rtl="0"/>
            <a:endParaRPr lang="en-GB" dirty="0"/>
          </a:p>
        </p:txBody>
      </p:sp>
      <p:grpSp>
        <p:nvGrpSpPr>
          <p:cNvPr id="34" name="Group 33" title="geometric shape">
            <a:extLst>
              <a:ext uri="{FF2B5EF4-FFF2-40B4-BE49-F238E27FC236}">
                <a16:creationId xmlns:a16="http://schemas.microsoft.com/office/drawing/2014/main" id="{F83DDF3D-91CE-40FB-BC3D-FFB1B5D89E47}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1205A4-E878-EFBB-233B-F304028FAAF3}"/>
              </a:ext>
            </a:extLst>
          </p:cNvPr>
          <p:cNvSpPr txBox="1"/>
          <p:nvPr/>
        </p:nvSpPr>
        <p:spPr>
          <a:xfrm>
            <a:off x="7956880" y="2404522"/>
            <a:ext cx="1623848" cy="11001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F301</a:t>
            </a:r>
          </a:p>
        </p:txBody>
      </p: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rain, nature, sky, flying&#10;&#10;Description generated with high confidence">
            <a:extLst>
              <a:ext uri="{FF2B5EF4-FFF2-40B4-BE49-F238E27FC236}">
                <a16:creationId xmlns:a16="http://schemas.microsoft.com/office/drawing/2014/main" id="{EE75983F-2708-4C39-B331-8F594511A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9772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 rtlCol="0"/>
          <a:lstStyle/>
          <a:p>
            <a:pPr rtl="0"/>
            <a:r>
              <a:rPr lang="en-GB" dirty="0"/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Issues faced by Biologists and Researchers for simulating biological systems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/>
          <a:lstStyle/>
          <a:p>
            <a:r>
              <a:rPr lang="en-GB" dirty="0"/>
              <a:t>Many Microbiologists and researchers face issues while implementing efficient and customizable computational simulation of biological systems</a:t>
            </a:r>
          </a:p>
          <a:p>
            <a:r>
              <a:rPr lang="en-GB" dirty="0"/>
              <a:t>Their lack of familiarity with computer programming and object-oriented practices often results in computationally expensive simulations </a:t>
            </a:r>
          </a:p>
          <a:p>
            <a:r>
              <a:rPr lang="en-GB" dirty="0"/>
              <a:t>There is a need of a bio-simulation focused programming language toolset with efficient algorithmic implementations of real-life functionalities for researchers</a:t>
            </a:r>
          </a:p>
          <a:p>
            <a:r>
              <a:rPr lang="en-GB" dirty="0"/>
              <a:t>The scientific community should find it easy to learn and implement biological simulations in this new proposed programming language </a:t>
            </a:r>
          </a:p>
          <a:p>
            <a:r>
              <a:rPr lang="en-GB" dirty="0"/>
              <a:t>The programming language should offer enough flexibility and customizability while setting up the simulation parameters</a:t>
            </a:r>
          </a:p>
          <a:p>
            <a:endParaRPr lang="en-GB" dirty="0"/>
          </a:p>
        </p:txBody>
      </p:sp>
      <p:grpSp>
        <p:nvGrpSpPr>
          <p:cNvPr id="46" name="Group 45" title="group of triangles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10181231" y="32409"/>
            <a:ext cx="1926770" cy="1119592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AB791-E416-1C0F-4C23-070F7E523279}"/>
              </a:ext>
            </a:extLst>
          </p:cNvPr>
          <p:cNvSpPr txBox="1"/>
          <p:nvPr/>
        </p:nvSpPr>
        <p:spPr>
          <a:xfrm flipV="1">
            <a:off x="9471546" y="6240396"/>
            <a:ext cx="1819927" cy="27011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rain, nature, sky, flying&#10;&#10;Description generated with high confidence">
            <a:extLst>
              <a:ext uri="{FF2B5EF4-FFF2-40B4-BE49-F238E27FC236}">
                <a16:creationId xmlns:a16="http://schemas.microsoft.com/office/drawing/2014/main" id="{EE75983F-2708-4C39-B331-8F594511A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9772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 rtlCol="0"/>
          <a:lstStyle/>
          <a:p>
            <a:pPr rtl="0"/>
            <a:r>
              <a:rPr lang="en-GB" dirty="0"/>
              <a:t>Merits and Trade-offs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Our proposed programming language, while being quite easy to learn, also is quite incomplete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/>
          <a:lstStyle/>
          <a:p>
            <a:r>
              <a:rPr lang="en-GB" dirty="0"/>
              <a:t>The object-oriented approach is the first and foremost merit in the implementations of our proposed language</a:t>
            </a:r>
          </a:p>
          <a:p>
            <a:r>
              <a:rPr lang="en-GB" dirty="0"/>
              <a:t>Utilization of inheritance, object deletion, ability to keep track of new objects using pointers, and other salient features of object-orientation have enabled us in efficiently simulating lifespan and reproduction</a:t>
            </a:r>
          </a:p>
          <a:p>
            <a:r>
              <a:rPr lang="en-GB" dirty="0"/>
              <a:t>Besides these, specific methods have been implemented on the basis of rigorous microbiological theories which enables the researchers to be less worried about the correctness</a:t>
            </a:r>
          </a:p>
          <a:p>
            <a:r>
              <a:rPr lang="en-GB" dirty="0"/>
              <a:t>The classes and methods developed till now can only simulate unicellular independent organisms, not individual cells of a multicellular organism</a:t>
            </a:r>
          </a:p>
          <a:p>
            <a:r>
              <a:rPr lang="en-GB" dirty="0"/>
              <a:t>Still many methods have not been implemented for simulating complex biochemical processes due to time constraints</a:t>
            </a:r>
          </a:p>
        </p:txBody>
      </p:sp>
      <p:grpSp>
        <p:nvGrpSpPr>
          <p:cNvPr id="46" name="Group 45" title="group of triangles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10181231" y="32409"/>
            <a:ext cx="1926770" cy="1119592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AB791-E416-1C0F-4C23-070F7E523279}"/>
              </a:ext>
            </a:extLst>
          </p:cNvPr>
          <p:cNvSpPr txBox="1"/>
          <p:nvPr/>
        </p:nvSpPr>
        <p:spPr>
          <a:xfrm flipV="1">
            <a:off x="9471546" y="6240396"/>
            <a:ext cx="1819927" cy="27011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13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Some Code Snippets!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+mj-lt"/>
              </a:rPr>
              <a:t>End-User and Domain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user domain mainly includes Microbiology, Pathology, Bacterial Culture Analysis, Pandemic Response Biologists, and Pharmacy</a:t>
            </a:r>
          </a:p>
          <a:p>
            <a:pPr rtl="0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end-users should be a union of microbiologists, pure science researchers, Medical Students or Doctoral fellows, Medicine professors, and Pathologists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EAA0F-68FB-D8CF-2D99-B4CAA53E5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41" y="1409570"/>
            <a:ext cx="3573344" cy="1661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C9CC59-7204-1641-1178-65FAF6A74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641" y="4230806"/>
            <a:ext cx="6270921" cy="1308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67DB0A-9573-F53E-7B27-41A40FFA6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985" y="1409570"/>
            <a:ext cx="2697780" cy="28212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C861AF-F9D2-53E3-4323-E91481E2A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641" y="3070745"/>
            <a:ext cx="3572704" cy="11600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8B6440-3BFF-9FFC-E4A9-2BE706037373}"/>
              </a:ext>
            </a:extLst>
          </p:cNvPr>
          <p:cNvSpPr txBox="1"/>
          <p:nvPr/>
        </p:nvSpPr>
        <p:spPr>
          <a:xfrm flipV="1">
            <a:off x="9471546" y="6240396"/>
            <a:ext cx="1819927" cy="27011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Contribution and Teamwork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991DB0A-528C-4F75-B29F-30E8300DA02C}"/>
              </a:ext>
            </a:extLst>
          </p:cNvPr>
          <p:cNvGrpSpPr/>
          <p:nvPr/>
        </p:nvGrpSpPr>
        <p:grpSpPr>
          <a:xfrm>
            <a:off x="635303" y="1497049"/>
            <a:ext cx="2456706" cy="1634164"/>
            <a:chOff x="635303" y="993330"/>
            <a:chExt cx="2456706" cy="1634164"/>
          </a:xfrm>
        </p:grpSpPr>
        <p:pic>
          <p:nvPicPr>
            <p:cNvPr id="14" name="Graphic 13" descr="Teacher with solid fill">
              <a:extLst>
                <a:ext uri="{FF2B5EF4-FFF2-40B4-BE49-F238E27FC236}">
                  <a16:creationId xmlns:a16="http://schemas.microsoft.com/office/drawing/2014/main" id="{18424AB1-887D-4FB3-BE95-50D84780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90281C71-0600-4FA5-BF84-8F72BE03A85D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Reports and Presentation</a:t>
              </a:r>
            </a:p>
          </p:txBody>
        </p:sp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3BF28A40-3F44-4C6A-81B5-2161EEF431B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Monit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Aditya, Subramanian</a:t>
              </a:r>
            </a:p>
          </p:txBody>
        </p:sp>
      </p:grpSp>
      <p:grpSp>
        <p:nvGrpSpPr>
          <p:cNvPr id="20" name="Group 19" title="Fund Category (Grouped)">
            <a:extLst>
              <a:ext uri="{FF2B5EF4-FFF2-40B4-BE49-F238E27FC236}">
                <a16:creationId xmlns:a16="http://schemas.microsoft.com/office/drawing/2014/main" id="{9E1D0716-8092-4CF7-A12E-F1BCC99E89C3}"/>
              </a:ext>
            </a:extLst>
          </p:cNvPr>
          <p:cNvGrpSpPr/>
          <p:nvPr/>
        </p:nvGrpSpPr>
        <p:grpSpPr>
          <a:xfrm>
            <a:off x="432000" y="3927174"/>
            <a:ext cx="2702944" cy="1773976"/>
            <a:chOff x="371672" y="2759296"/>
            <a:chExt cx="2702944" cy="1773976"/>
          </a:xfrm>
        </p:grpSpPr>
        <p:pic>
          <p:nvPicPr>
            <p:cNvPr id="24" name="Graphic 23" descr="Laptop with solid fill">
              <a:extLst>
                <a:ext uri="{FF2B5EF4-FFF2-40B4-BE49-F238E27FC236}">
                  <a16:creationId xmlns:a16="http://schemas.microsoft.com/office/drawing/2014/main" id="{87FF2375-B49A-4319-B4DC-3C80BAD9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  <p:sp>
          <p:nvSpPr>
            <p:cNvPr id="22" name="Text Placeholder 80">
              <a:extLst>
                <a:ext uri="{FF2B5EF4-FFF2-40B4-BE49-F238E27FC236}">
                  <a16:creationId xmlns:a16="http://schemas.microsoft.com/office/drawing/2014/main" id="{84749242-C662-4254-B6A3-246DC1FF680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409888"/>
              <a:ext cx="2391394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Code Implementation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:a16="http://schemas.microsoft.com/office/drawing/2014/main" id="{C3483C53-05C7-41D1-985C-79B44C4DB3B7}"/>
                </a:ext>
              </a:extLst>
            </p:cNvPr>
            <p:cNvSpPr txBox="1">
              <a:spLocks/>
            </p:cNvSpPr>
            <p:nvPr/>
          </p:nvSpPr>
          <p:spPr>
            <a:xfrm>
              <a:off x="371672" y="3816617"/>
              <a:ext cx="2655025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Aditya, Yogesh, Subramanian, Aaryan</a:t>
              </a:r>
            </a:p>
          </p:txBody>
        </p:sp>
      </p:grpSp>
      <p:graphicFrame>
        <p:nvGraphicFramePr>
          <p:cNvPr id="4" name="Chart 3" title="Funding Chart">
            <a:extLst>
              <a:ext uri="{FF2B5EF4-FFF2-40B4-BE49-F238E27FC236}">
                <a16:creationId xmlns:a16="http://schemas.microsoft.com/office/drawing/2014/main" id="{1ABE75E8-2998-4AD8-8098-39EDE88A0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566902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5" name="Group 24" title="Fund Category (Grouped)">
            <a:extLst>
              <a:ext uri="{FF2B5EF4-FFF2-40B4-BE49-F238E27FC236}">
                <a16:creationId xmlns:a16="http://schemas.microsoft.com/office/drawing/2014/main" id="{C08AEB7B-A2ED-4C07-8C5A-156DA6D715BE}"/>
              </a:ext>
            </a:extLst>
          </p:cNvPr>
          <p:cNvGrpSpPr/>
          <p:nvPr/>
        </p:nvGrpSpPr>
        <p:grpSpPr>
          <a:xfrm>
            <a:off x="8881417" y="1497049"/>
            <a:ext cx="2497783" cy="1962347"/>
            <a:chOff x="8881417" y="2258575"/>
            <a:chExt cx="2497783" cy="1962347"/>
          </a:xfrm>
        </p:grpSpPr>
        <p:pic>
          <p:nvPicPr>
            <p:cNvPr id="29" name="Graphic 28" descr="Lightbulb and gear with solid fill">
              <a:extLst>
                <a:ext uri="{FF2B5EF4-FFF2-40B4-BE49-F238E27FC236}">
                  <a16:creationId xmlns:a16="http://schemas.microsoft.com/office/drawing/2014/main" id="{E0E3C227-EFA0-47A9-BAEC-A3B06FCA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27" name="Text Placeholder 80">
              <a:extLst>
                <a:ext uri="{FF2B5EF4-FFF2-40B4-BE49-F238E27FC236}">
                  <a16:creationId xmlns:a16="http://schemas.microsoft.com/office/drawing/2014/main" id="{E691EA48-9FD0-4A91-A269-A8156DBAA8A1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Brainstorming</a:t>
              </a:r>
            </a:p>
          </p:txBody>
        </p:sp>
        <p:sp>
          <p:nvSpPr>
            <p:cNvPr id="26" name="Text Placeholder 80">
              <a:extLst>
                <a:ext uri="{FF2B5EF4-FFF2-40B4-BE49-F238E27FC236}">
                  <a16:creationId xmlns:a16="http://schemas.microsoft.com/office/drawing/2014/main" id="{CF9BA5D5-8439-442E-A476-F8D139086D8D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Shreyas, Aditya, Aaryan, Yogesh</a:t>
              </a:r>
            </a:p>
          </p:txBody>
        </p:sp>
      </p:grpSp>
      <p:grpSp>
        <p:nvGrpSpPr>
          <p:cNvPr id="5" name="Group 4" title="Fund Category (Grouped)">
            <a:extLst>
              <a:ext uri="{FF2B5EF4-FFF2-40B4-BE49-F238E27FC236}">
                <a16:creationId xmlns:a16="http://schemas.microsoft.com/office/drawing/2014/main" id="{9D2FFF25-64F0-47A5-BE16-964530465F5E}"/>
              </a:ext>
            </a:extLst>
          </p:cNvPr>
          <p:cNvGrpSpPr/>
          <p:nvPr/>
        </p:nvGrpSpPr>
        <p:grpSpPr>
          <a:xfrm>
            <a:off x="8881417" y="3927174"/>
            <a:ext cx="2497783" cy="1962347"/>
            <a:chOff x="8881417" y="2258575"/>
            <a:chExt cx="2497783" cy="1962347"/>
          </a:xfrm>
        </p:grpSpPr>
        <p:pic>
          <p:nvPicPr>
            <p:cNvPr id="9" name="Graphic 8" descr="Research with solid fill">
              <a:extLst>
                <a:ext uri="{FF2B5EF4-FFF2-40B4-BE49-F238E27FC236}">
                  <a16:creationId xmlns:a16="http://schemas.microsoft.com/office/drawing/2014/main" id="{CE6069C6-95DD-4ED1-982A-DC78C0F4C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2ABA949D-514D-46F1-9EA0-0044B954A1B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Research</a:t>
              </a:r>
            </a:p>
          </p:txBody>
        </p:sp>
        <p:sp>
          <p:nvSpPr>
            <p:cNvPr id="6" name="Text Placeholder 80">
              <a:extLst>
                <a:ext uri="{FF2B5EF4-FFF2-40B4-BE49-F238E27FC236}">
                  <a16:creationId xmlns:a16="http://schemas.microsoft.com/office/drawing/2014/main" id="{A0FE60BC-B552-4E0C-A2F3-D99FDA7DA656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Aditya,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Monit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Subramanian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5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6E4D4-3AB9-7F6B-1308-24AACBC63346}"/>
              </a:ext>
            </a:extLst>
          </p:cNvPr>
          <p:cNvSpPr txBox="1"/>
          <p:nvPr/>
        </p:nvSpPr>
        <p:spPr>
          <a:xfrm flipV="1">
            <a:off x="9471546" y="6240396"/>
            <a:ext cx="1819927" cy="27011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380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7053_TF16411174.potx" id="{B9480EA2-8AAD-4203-82F7-985F268D10C4}" vid="{A989D249-6B0E-4553-BC96-E8B43477AF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372</Words>
  <Application>Microsoft Macintosh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Times New Roman</vt:lpstr>
      <vt:lpstr>TimesNewRomanPSMT</vt:lpstr>
      <vt:lpstr>Office Theme</vt:lpstr>
      <vt:lpstr>Unicell  Simulation</vt:lpstr>
      <vt:lpstr>The Problem</vt:lpstr>
      <vt:lpstr>Merits and Trade-offs</vt:lpstr>
      <vt:lpstr>Some Code Snippets!</vt:lpstr>
      <vt:lpstr>Contribution and Teamwork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Unicell  Simulation</dc:title>
  <dc:creator>Microsoft Office User</dc:creator>
  <cp:lastModifiedBy>Microsoft Office User</cp:lastModifiedBy>
  <cp:revision>3</cp:revision>
  <dcterms:created xsi:type="dcterms:W3CDTF">2022-12-09T15:46:36Z</dcterms:created>
  <dcterms:modified xsi:type="dcterms:W3CDTF">2022-12-09T18:14:07Z</dcterms:modified>
</cp:coreProperties>
</file>