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Economica"/>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Economica-bold.fntdata"/><Relationship Id="rId12" Type="http://schemas.openxmlformats.org/officeDocument/2006/relationships/slide" Target="slides/slide7.xml"/><Relationship Id="rId34" Type="http://schemas.openxmlformats.org/officeDocument/2006/relationships/font" Target="fonts/Economica-regular.fntdata"/><Relationship Id="rId15" Type="http://schemas.openxmlformats.org/officeDocument/2006/relationships/slide" Target="slides/slide10.xml"/><Relationship Id="rId37" Type="http://schemas.openxmlformats.org/officeDocument/2006/relationships/font" Target="fonts/Economica-boldItalic.fntdata"/><Relationship Id="rId14" Type="http://schemas.openxmlformats.org/officeDocument/2006/relationships/slide" Target="slides/slide9.xml"/><Relationship Id="rId36" Type="http://schemas.openxmlformats.org/officeDocument/2006/relationships/font" Target="fonts/Economica-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2b2bdb48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2b2bdb48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c1e5b04b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c1e5b04b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c2334bd3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c2334bd3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c2334bd3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c2334bd3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c2334bd3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c2334bd3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c4abd89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c4abd89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c4abd8972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c4abd897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c4abd8972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c4abd89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c4abd8972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c4abd897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b012e44b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b012e44b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c4abd8972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c4abd897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c4abd8972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c4abd897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c4abd8972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c4abd897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c4abd8972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c4abd897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c4abd8972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c4abd897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c4abd8972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c4abd897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c4abd897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c4abd897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c36eedf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c36eedf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b012e44b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b012e44b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b012e44b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b012e44b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b012e44b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b012e44b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b012e44b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b012e44b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b012e44b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b012e44b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INTRUSION DETECTION SYSTEM</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Team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490250" y="450150"/>
            <a:ext cx="8071800" cy="409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Types of Attacks</a:t>
            </a:r>
            <a:endParaRPr b="1" sz="2400"/>
          </a:p>
          <a:p>
            <a:pPr indent="-368300" lvl="0" marL="457200" rtl="0" algn="l">
              <a:lnSpc>
                <a:spcPct val="115000"/>
              </a:lnSpc>
              <a:spcBef>
                <a:spcPts val="0"/>
              </a:spcBef>
              <a:spcAft>
                <a:spcPts val="0"/>
              </a:spcAft>
              <a:buSzPts val="2200"/>
              <a:buChar char="●"/>
            </a:pPr>
            <a:r>
              <a:rPr b="1" lang="en" sz="2200"/>
              <a:t>Probing</a:t>
            </a:r>
            <a:r>
              <a:rPr lang="en" sz="2200"/>
              <a:t> - An attacker scans a network or host to gather known vulnerabilities and information about the host computer. Probe attack abuses the computer’s legitimate features, social engineering techniques.</a:t>
            </a:r>
            <a:endParaRPr sz="2200"/>
          </a:p>
          <a:p>
            <a:pPr indent="-368300" lvl="0" marL="457200" rtl="0" algn="l">
              <a:lnSpc>
                <a:spcPct val="115000"/>
              </a:lnSpc>
              <a:spcBef>
                <a:spcPts val="0"/>
              </a:spcBef>
              <a:spcAft>
                <a:spcPts val="0"/>
              </a:spcAft>
              <a:buSzPts val="2200"/>
              <a:buChar char="●"/>
            </a:pPr>
            <a:r>
              <a:rPr b="1" lang="en" sz="2200"/>
              <a:t>Denial of Service</a:t>
            </a:r>
            <a:r>
              <a:rPr lang="en" sz="2200"/>
              <a:t> - A</a:t>
            </a:r>
            <a:r>
              <a:rPr lang="en" sz="2200"/>
              <a:t>n attacker prevents the legitimate users from using services on the network, by overwhelming or flooding the system with request and consuming the resources by exploiting system’s misconfigurations. DoS attacks can be classified on the basis of the services that an attacker exploits. Neptune is a popular DoS attack.</a:t>
            </a:r>
            <a:endParaRPr sz="2200"/>
          </a:p>
          <a:p>
            <a:pPr indent="-368300" lvl="0" marL="457200" rtl="0" algn="l">
              <a:lnSpc>
                <a:spcPct val="115000"/>
              </a:lnSpc>
              <a:spcBef>
                <a:spcPts val="0"/>
              </a:spcBef>
              <a:spcAft>
                <a:spcPts val="0"/>
              </a:spcAft>
              <a:buSzPts val="2200"/>
              <a:buChar char="●"/>
            </a:pPr>
            <a:r>
              <a:rPr b="1" lang="en" sz="2200"/>
              <a:t>U2R</a:t>
            </a:r>
            <a:r>
              <a:rPr lang="en" sz="2200"/>
              <a:t> - An attacker first hacks into a normal/legitimate user’s account on the network and then exploits the vulnerabilities so that he can gain root access of the system. Regular buffer overflows is the most usual exploit in this attack class.</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490250" y="450150"/>
            <a:ext cx="8071800" cy="409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Types of Attacks</a:t>
            </a:r>
            <a:endParaRPr b="1" sz="2400"/>
          </a:p>
          <a:p>
            <a:pPr indent="-368300" lvl="0" marL="457200" rtl="0" algn="l">
              <a:lnSpc>
                <a:spcPct val="115000"/>
              </a:lnSpc>
              <a:spcBef>
                <a:spcPts val="0"/>
              </a:spcBef>
              <a:spcAft>
                <a:spcPts val="0"/>
              </a:spcAft>
              <a:buSzPts val="2200"/>
              <a:buChar char="●"/>
            </a:pPr>
            <a:r>
              <a:rPr b="1" lang="en" sz="2200"/>
              <a:t>R2L</a:t>
            </a:r>
            <a:r>
              <a:rPr lang="en" sz="2200"/>
              <a:t> - </a:t>
            </a:r>
            <a:r>
              <a:rPr lang="en" sz="2200"/>
              <a:t>It is a class of attacks where an attacker sends packets to a machine on the network, then exploits its vulnerabilities and illegally gains local access as a user.</a:t>
            </a:r>
            <a:endParaRPr sz="2200"/>
          </a:p>
          <a:p>
            <a:pPr indent="-368300" lvl="0" marL="457200" rtl="0" algn="l">
              <a:lnSpc>
                <a:spcPct val="115000"/>
              </a:lnSpc>
              <a:spcBef>
                <a:spcPts val="0"/>
              </a:spcBef>
              <a:spcAft>
                <a:spcPts val="0"/>
              </a:spcAft>
              <a:buSzPts val="2200"/>
              <a:buChar char="●"/>
            </a:pPr>
            <a:r>
              <a:rPr b="1" lang="en" sz="2200"/>
              <a:t>Distributed </a:t>
            </a:r>
            <a:r>
              <a:rPr b="1" lang="en" sz="2200"/>
              <a:t>DoS</a:t>
            </a:r>
            <a:r>
              <a:rPr lang="en" sz="2200"/>
              <a:t> - An attack carried out by</a:t>
            </a:r>
            <a:r>
              <a:rPr lang="en" sz="2200"/>
              <a:t> HOIC, an open source network stress testing and denial-of-service attack application written in BASIC designed to attack as many as 256 URLs at the same time.</a:t>
            </a:r>
            <a:endParaRPr sz="2200"/>
          </a:p>
          <a:p>
            <a:pPr indent="-368300" lvl="0" marL="457200" rtl="0" algn="l">
              <a:lnSpc>
                <a:spcPct val="115000"/>
              </a:lnSpc>
              <a:spcBef>
                <a:spcPts val="0"/>
              </a:spcBef>
              <a:spcAft>
                <a:spcPts val="0"/>
              </a:spcAft>
              <a:buSzPts val="2200"/>
              <a:buChar char="●"/>
            </a:pPr>
            <a:r>
              <a:rPr b="1" lang="en" sz="2200"/>
              <a:t>Infiltration of the network from inside</a:t>
            </a:r>
            <a:r>
              <a:rPr lang="en" sz="2200"/>
              <a:t> - A</a:t>
            </a:r>
            <a:r>
              <a:rPr lang="en" sz="2200"/>
              <a:t> vulnerable application is exploited. The victim receives a malicious document through the email. Then, after successful exploitation using Metasploit framework, a backdoor will be executed on the victim’s computer. Now different attacks are conducted on the victim’s network include IP sweep, full port scan and service enumerations using Nmap.</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490250" y="450150"/>
            <a:ext cx="8071800" cy="409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Summary of dataset</a:t>
            </a:r>
            <a:endParaRPr b="1" sz="2400"/>
          </a:p>
          <a:p>
            <a:pPr indent="-368300" lvl="0" marL="457200" rtl="0" algn="l">
              <a:lnSpc>
                <a:spcPct val="115000"/>
              </a:lnSpc>
              <a:spcBef>
                <a:spcPts val="0"/>
              </a:spcBef>
              <a:spcAft>
                <a:spcPts val="0"/>
              </a:spcAft>
              <a:buSzPts val="2200"/>
              <a:buChar char="●"/>
            </a:pPr>
            <a:r>
              <a:rPr b="1" lang="en" sz="2200"/>
              <a:t>KDD 99</a:t>
            </a:r>
            <a:endParaRPr b="1" sz="2200"/>
          </a:p>
          <a:p>
            <a:pPr indent="-368300" lvl="1" marL="914400" rtl="0" algn="l">
              <a:lnSpc>
                <a:spcPct val="115000"/>
              </a:lnSpc>
              <a:spcBef>
                <a:spcPts val="0"/>
              </a:spcBef>
              <a:spcAft>
                <a:spcPts val="0"/>
              </a:spcAft>
              <a:buSzPts val="2200"/>
              <a:buChar char="○"/>
            </a:pPr>
            <a:r>
              <a:rPr lang="en" sz="2200"/>
              <a:t> 41 features</a:t>
            </a:r>
            <a:endParaRPr sz="2200"/>
          </a:p>
          <a:p>
            <a:pPr indent="-368300" lvl="2" marL="1371600" rtl="0" algn="l">
              <a:lnSpc>
                <a:spcPct val="115000"/>
              </a:lnSpc>
              <a:spcBef>
                <a:spcPts val="0"/>
              </a:spcBef>
              <a:spcAft>
                <a:spcPts val="0"/>
              </a:spcAft>
              <a:buSzPts val="2200"/>
              <a:buChar char="■"/>
            </a:pPr>
            <a:r>
              <a:rPr lang="en" sz="2200"/>
              <a:t>Basic features of individual tcp connection (9)</a:t>
            </a:r>
            <a:endParaRPr sz="2200"/>
          </a:p>
          <a:p>
            <a:pPr indent="-368300" lvl="2" marL="1371600" rtl="0" algn="l">
              <a:lnSpc>
                <a:spcPct val="115000"/>
              </a:lnSpc>
              <a:spcBef>
                <a:spcPts val="0"/>
              </a:spcBef>
              <a:spcAft>
                <a:spcPts val="0"/>
              </a:spcAft>
              <a:buSzPts val="2200"/>
              <a:buChar char="■"/>
            </a:pPr>
            <a:r>
              <a:rPr lang="en" sz="2200"/>
              <a:t>Content features within a connection by domain knowledge(13)</a:t>
            </a:r>
            <a:endParaRPr sz="2200"/>
          </a:p>
          <a:p>
            <a:pPr indent="-368300" lvl="2" marL="1371600" rtl="0" algn="l">
              <a:lnSpc>
                <a:spcPct val="115000"/>
              </a:lnSpc>
              <a:spcBef>
                <a:spcPts val="0"/>
              </a:spcBef>
              <a:spcAft>
                <a:spcPts val="0"/>
              </a:spcAft>
              <a:buSzPts val="2200"/>
              <a:buChar char="■"/>
            </a:pPr>
            <a:r>
              <a:rPr lang="en" sz="2200"/>
              <a:t>Traffic features computed using a two seconds time window(19)</a:t>
            </a:r>
            <a:endParaRPr sz="2200"/>
          </a:p>
          <a:p>
            <a:pPr indent="-368300" lvl="1" marL="914400" rtl="0" algn="l">
              <a:lnSpc>
                <a:spcPct val="115000"/>
              </a:lnSpc>
              <a:spcBef>
                <a:spcPts val="0"/>
              </a:spcBef>
              <a:spcAft>
                <a:spcPts val="0"/>
              </a:spcAft>
              <a:buSzPts val="2200"/>
              <a:buChar char="○"/>
            </a:pPr>
            <a:r>
              <a:rPr lang="en" sz="2200"/>
              <a:t>1 attack type to be determined</a:t>
            </a:r>
            <a:endParaRPr sz="2200"/>
          </a:p>
          <a:p>
            <a:pPr indent="-368300" lvl="1" marL="914400" rtl="0" algn="l">
              <a:lnSpc>
                <a:spcPct val="115000"/>
              </a:lnSpc>
              <a:spcBef>
                <a:spcPts val="0"/>
              </a:spcBef>
              <a:spcAft>
                <a:spcPts val="0"/>
              </a:spcAft>
              <a:buSzPts val="2200"/>
              <a:buChar char="○"/>
            </a:pPr>
            <a:r>
              <a:rPr lang="en" sz="2200"/>
              <a:t>Total number of data in training set - 48,98,431</a:t>
            </a:r>
            <a:endParaRPr sz="2200"/>
          </a:p>
          <a:p>
            <a:pPr indent="-368300" lvl="1" marL="914400" rtl="0" algn="l">
              <a:lnSpc>
                <a:spcPct val="115000"/>
              </a:lnSpc>
              <a:spcBef>
                <a:spcPts val="0"/>
              </a:spcBef>
              <a:spcAft>
                <a:spcPts val="0"/>
              </a:spcAft>
              <a:buSzPts val="2200"/>
              <a:buChar char="○"/>
            </a:pPr>
            <a:r>
              <a:rPr lang="en" sz="2200"/>
              <a:t>Total number of data in test set - 3,11,029</a:t>
            </a:r>
            <a:endParaRPr sz="2200"/>
          </a:p>
          <a:p>
            <a:pPr indent="0" lvl="0" marL="457200" rtl="0" algn="l">
              <a:lnSpc>
                <a:spcPct val="115000"/>
              </a:lnSpc>
              <a:spcBef>
                <a:spcPts val="0"/>
              </a:spcBef>
              <a:spcAft>
                <a:spcPts val="0"/>
              </a:spcAft>
              <a:buNone/>
            </a:pPr>
            <a:r>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490250" y="450150"/>
            <a:ext cx="8071800" cy="409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Summary of dataset</a:t>
            </a:r>
            <a:endParaRPr b="1" sz="2400"/>
          </a:p>
          <a:p>
            <a:pPr indent="-368300" lvl="0" marL="457200" rtl="0" algn="l">
              <a:lnSpc>
                <a:spcPct val="115000"/>
              </a:lnSpc>
              <a:spcBef>
                <a:spcPts val="0"/>
              </a:spcBef>
              <a:spcAft>
                <a:spcPts val="0"/>
              </a:spcAft>
              <a:buSzPts val="2200"/>
              <a:buChar char="●"/>
            </a:pPr>
            <a:r>
              <a:rPr b="1" lang="en" sz="2200"/>
              <a:t>CIC-IDS 2017</a:t>
            </a:r>
            <a:endParaRPr b="1" sz="2200"/>
          </a:p>
          <a:p>
            <a:pPr indent="-368300" lvl="1" marL="914400" rtl="0" algn="l">
              <a:lnSpc>
                <a:spcPct val="115000"/>
              </a:lnSpc>
              <a:spcBef>
                <a:spcPts val="0"/>
              </a:spcBef>
              <a:spcAft>
                <a:spcPts val="0"/>
              </a:spcAft>
              <a:buSzPts val="2200"/>
              <a:buChar char="○"/>
            </a:pPr>
            <a:r>
              <a:rPr lang="en" sz="2200"/>
              <a:t> 88 features</a:t>
            </a:r>
            <a:endParaRPr sz="2200"/>
          </a:p>
          <a:p>
            <a:pPr indent="-368300" lvl="2" marL="1371600" rtl="0" algn="l">
              <a:lnSpc>
                <a:spcPct val="115000"/>
              </a:lnSpc>
              <a:spcBef>
                <a:spcPts val="0"/>
              </a:spcBef>
              <a:spcAft>
                <a:spcPts val="0"/>
              </a:spcAft>
              <a:buSzPts val="2200"/>
              <a:buChar char="■"/>
            </a:pPr>
            <a:r>
              <a:rPr lang="en" sz="2200"/>
              <a:t>CICFlowMeter is used to generate traffic</a:t>
            </a:r>
            <a:endParaRPr sz="2200"/>
          </a:p>
          <a:p>
            <a:pPr indent="-368300" lvl="2" marL="1371600" rtl="0" algn="l">
              <a:lnSpc>
                <a:spcPct val="115000"/>
              </a:lnSpc>
              <a:spcBef>
                <a:spcPts val="0"/>
              </a:spcBef>
              <a:spcAft>
                <a:spcPts val="0"/>
              </a:spcAft>
              <a:buSzPts val="2200"/>
              <a:buChar char="■"/>
            </a:pPr>
            <a:r>
              <a:rPr lang="en" sz="2200"/>
              <a:t>Tool generates both forward and backward traffic</a:t>
            </a:r>
            <a:endParaRPr sz="2200"/>
          </a:p>
          <a:p>
            <a:pPr indent="-368300" lvl="2" marL="1371600" rtl="0" algn="l">
              <a:lnSpc>
                <a:spcPct val="115000"/>
              </a:lnSpc>
              <a:spcBef>
                <a:spcPts val="0"/>
              </a:spcBef>
              <a:spcAft>
                <a:spcPts val="0"/>
              </a:spcAft>
              <a:buSzPts val="2200"/>
              <a:buChar char="■"/>
            </a:pPr>
            <a:r>
              <a:rPr lang="en" sz="2200"/>
              <a:t>Traffic is categorized in Benign and Malign profile</a:t>
            </a:r>
            <a:endParaRPr sz="2200"/>
          </a:p>
          <a:p>
            <a:pPr indent="-368300" lvl="2" marL="1371600" rtl="0" algn="l">
              <a:lnSpc>
                <a:spcPct val="115000"/>
              </a:lnSpc>
              <a:spcBef>
                <a:spcPts val="0"/>
              </a:spcBef>
              <a:spcAft>
                <a:spcPts val="0"/>
              </a:spcAft>
              <a:buSzPts val="2200"/>
              <a:buChar char="■"/>
            </a:pPr>
            <a:r>
              <a:rPr lang="en" sz="2200"/>
              <a:t>Machine learning models are used to generate traffic</a:t>
            </a:r>
            <a:endParaRPr sz="2200"/>
          </a:p>
          <a:p>
            <a:pPr indent="-368300" lvl="1" marL="914400" rtl="0" algn="l">
              <a:lnSpc>
                <a:spcPct val="115000"/>
              </a:lnSpc>
              <a:spcBef>
                <a:spcPts val="0"/>
              </a:spcBef>
              <a:spcAft>
                <a:spcPts val="0"/>
              </a:spcAft>
              <a:buSzPts val="2200"/>
              <a:buChar char="○"/>
            </a:pPr>
            <a:r>
              <a:rPr lang="en" sz="2200"/>
              <a:t>1 attack type to be determined(8 different types are present in dataset)</a:t>
            </a:r>
            <a:endParaRPr sz="2200"/>
          </a:p>
          <a:p>
            <a:pPr indent="-368300" lvl="1" marL="914400" rtl="0" algn="l">
              <a:lnSpc>
                <a:spcPct val="115000"/>
              </a:lnSpc>
              <a:spcBef>
                <a:spcPts val="0"/>
              </a:spcBef>
              <a:spcAft>
                <a:spcPts val="0"/>
              </a:spcAft>
              <a:buSzPts val="2200"/>
              <a:buChar char="○"/>
            </a:pPr>
            <a:r>
              <a:rPr lang="en" sz="2200"/>
              <a:t>Total number of data in training set - Huge(in the scale of billions)</a:t>
            </a:r>
            <a:endParaRPr sz="2200"/>
          </a:p>
          <a:p>
            <a:pPr indent="0" lvl="0" marL="457200" rtl="0" algn="l">
              <a:lnSpc>
                <a:spcPct val="115000"/>
              </a:lnSpc>
              <a:spcBef>
                <a:spcPts val="0"/>
              </a:spcBef>
              <a:spcAft>
                <a:spcPts val="0"/>
              </a:spcAft>
              <a:buNone/>
            </a:pPr>
            <a:r>
              <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490250" y="450150"/>
            <a:ext cx="8071800" cy="409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Exploratory Data Analysis</a:t>
            </a:r>
            <a:endParaRPr b="1" sz="2400"/>
          </a:p>
          <a:p>
            <a:pPr indent="0" lvl="0" marL="457200" rtl="0" algn="l">
              <a:lnSpc>
                <a:spcPct val="115000"/>
              </a:lnSpc>
              <a:spcBef>
                <a:spcPts val="0"/>
              </a:spcBef>
              <a:spcAft>
                <a:spcPts val="0"/>
              </a:spcAft>
              <a:buNone/>
            </a:pPr>
            <a:r>
              <a:t/>
            </a:r>
            <a:endParaRPr sz="2200"/>
          </a:p>
          <a:p>
            <a:pPr indent="0" lvl="0" marL="457200" rtl="0" algn="l">
              <a:lnSpc>
                <a:spcPct val="115000"/>
              </a:lnSpc>
              <a:spcBef>
                <a:spcPts val="0"/>
              </a:spcBef>
              <a:spcAft>
                <a:spcPts val="0"/>
              </a:spcAft>
              <a:buNone/>
            </a:pPr>
            <a:r>
              <a:rPr lang="en" sz="2200"/>
              <a:t>HHHHdsddddss</a:t>
            </a:r>
            <a:endParaRPr sz="2200"/>
          </a:p>
        </p:txBody>
      </p:sp>
      <p:pic>
        <p:nvPicPr>
          <p:cNvPr id="133" name="Google Shape;133;p26"/>
          <p:cNvPicPr preferRelativeResize="0"/>
          <p:nvPr/>
        </p:nvPicPr>
        <p:blipFill>
          <a:blip r:embed="rId3">
            <a:alphaModFix/>
          </a:blip>
          <a:stretch>
            <a:fillRect/>
          </a:stretch>
        </p:blipFill>
        <p:spPr>
          <a:xfrm>
            <a:off x="5250800" y="855800"/>
            <a:ext cx="3158851" cy="2804181"/>
          </a:xfrm>
          <a:prstGeom prst="rect">
            <a:avLst/>
          </a:prstGeom>
          <a:noFill/>
          <a:ln>
            <a:noFill/>
          </a:ln>
        </p:spPr>
      </p:pic>
      <p:pic>
        <p:nvPicPr>
          <p:cNvPr id="134" name="Google Shape;134;p26"/>
          <p:cNvPicPr preferRelativeResize="0"/>
          <p:nvPr/>
        </p:nvPicPr>
        <p:blipFill>
          <a:blip r:embed="rId4">
            <a:alphaModFix/>
          </a:blip>
          <a:stretch>
            <a:fillRect/>
          </a:stretch>
        </p:blipFill>
        <p:spPr>
          <a:xfrm>
            <a:off x="566450" y="1014400"/>
            <a:ext cx="3676650" cy="2352675"/>
          </a:xfrm>
          <a:prstGeom prst="rect">
            <a:avLst/>
          </a:prstGeom>
          <a:noFill/>
          <a:ln>
            <a:noFill/>
          </a:ln>
        </p:spPr>
      </p:pic>
      <p:sp>
        <p:nvSpPr>
          <p:cNvPr id="135" name="Google Shape;135;p26"/>
          <p:cNvSpPr txBox="1"/>
          <p:nvPr/>
        </p:nvSpPr>
        <p:spPr>
          <a:xfrm>
            <a:off x="833400" y="3273675"/>
            <a:ext cx="4331400" cy="1131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Font typeface="Economica"/>
              <a:buChar char="●"/>
            </a:pPr>
            <a:r>
              <a:rPr b="1" lang="en" sz="2200">
                <a:solidFill>
                  <a:schemeClr val="dk1"/>
                </a:solidFill>
                <a:latin typeface="Economica"/>
                <a:ea typeface="Economica"/>
                <a:cs typeface="Economica"/>
                <a:sym typeface="Economica"/>
              </a:rPr>
              <a:t>High Volume of Data</a:t>
            </a:r>
            <a:endParaRPr b="1" sz="2200">
              <a:solidFill>
                <a:schemeClr val="dk1"/>
              </a:solidFill>
              <a:latin typeface="Economica"/>
              <a:ea typeface="Economica"/>
              <a:cs typeface="Economica"/>
              <a:sym typeface="Economica"/>
            </a:endParaRPr>
          </a:p>
          <a:p>
            <a:pPr indent="-368300" lvl="0" marL="457200" rtl="0" algn="l">
              <a:lnSpc>
                <a:spcPct val="115000"/>
              </a:lnSpc>
              <a:spcBef>
                <a:spcPts val="0"/>
              </a:spcBef>
              <a:spcAft>
                <a:spcPts val="0"/>
              </a:spcAft>
              <a:buClr>
                <a:schemeClr val="dk1"/>
              </a:buClr>
              <a:buSzPts val="2200"/>
              <a:buFont typeface="Economica"/>
              <a:buChar char="●"/>
            </a:pPr>
            <a:r>
              <a:rPr b="1" lang="en" sz="2200">
                <a:solidFill>
                  <a:schemeClr val="dk1"/>
                </a:solidFill>
                <a:latin typeface="Economica"/>
                <a:ea typeface="Economica"/>
                <a:cs typeface="Economica"/>
                <a:sym typeface="Economica"/>
              </a:rPr>
              <a:t>Duplication (almost 40%)</a:t>
            </a:r>
            <a:endParaRPr b="1" sz="2200">
              <a:solidFill>
                <a:schemeClr val="dk1"/>
              </a:solidFill>
              <a:latin typeface="Economica"/>
              <a:ea typeface="Economica"/>
              <a:cs typeface="Economica"/>
              <a:sym typeface="Economica"/>
            </a:endParaRPr>
          </a:p>
          <a:p>
            <a:pPr indent="-368300" lvl="0" marL="457200" rtl="0" algn="l">
              <a:lnSpc>
                <a:spcPct val="115000"/>
              </a:lnSpc>
              <a:spcBef>
                <a:spcPts val="0"/>
              </a:spcBef>
              <a:spcAft>
                <a:spcPts val="0"/>
              </a:spcAft>
              <a:buClr>
                <a:schemeClr val="dk1"/>
              </a:buClr>
              <a:buSzPts val="2200"/>
              <a:buFont typeface="Economica"/>
              <a:buChar char="●"/>
            </a:pPr>
            <a:r>
              <a:rPr b="1" lang="en" sz="2200">
                <a:solidFill>
                  <a:schemeClr val="dk1"/>
                </a:solidFill>
                <a:latin typeface="Economica"/>
                <a:ea typeface="Economica"/>
                <a:cs typeface="Economica"/>
                <a:sym typeface="Economica"/>
              </a:rPr>
              <a:t>Highly </a:t>
            </a:r>
            <a:r>
              <a:rPr b="1" lang="en" sz="2200">
                <a:solidFill>
                  <a:schemeClr val="dk1"/>
                </a:solidFill>
                <a:latin typeface="Economica"/>
                <a:ea typeface="Economica"/>
                <a:cs typeface="Economica"/>
                <a:sym typeface="Economica"/>
              </a:rPr>
              <a:t>correlated</a:t>
            </a:r>
            <a:r>
              <a:rPr b="1" lang="en" sz="2200">
                <a:solidFill>
                  <a:schemeClr val="dk1"/>
                </a:solidFill>
                <a:latin typeface="Economica"/>
                <a:ea typeface="Economica"/>
                <a:cs typeface="Economica"/>
                <a:sym typeface="Economica"/>
              </a:rPr>
              <a:t> features</a:t>
            </a:r>
            <a:endParaRPr b="1" sz="2200">
              <a:solidFill>
                <a:schemeClr val="dk1"/>
              </a:solidFill>
              <a:latin typeface="Economica"/>
              <a:ea typeface="Economica"/>
              <a:cs typeface="Economica"/>
              <a:sym typeface="Economic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490250" y="450150"/>
            <a:ext cx="8071800" cy="409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Feature Extraction</a:t>
            </a:r>
            <a:endParaRPr b="1" sz="2400"/>
          </a:p>
          <a:p>
            <a:pPr indent="-368300" lvl="0" marL="457200" rtl="0" algn="l">
              <a:lnSpc>
                <a:spcPct val="115000"/>
              </a:lnSpc>
              <a:spcBef>
                <a:spcPts val="0"/>
              </a:spcBef>
              <a:spcAft>
                <a:spcPts val="0"/>
              </a:spcAft>
              <a:buSzPts val="2200"/>
              <a:buChar char="●"/>
            </a:pPr>
            <a:r>
              <a:rPr b="1" lang="en" sz="2200"/>
              <a:t>Correlation Model</a:t>
            </a:r>
            <a:endParaRPr b="1" sz="2200"/>
          </a:p>
          <a:p>
            <a:pPr indent="-368300" lvl="1" marL="914400" rtl="0" algn="l">
              <a:lnSpc>
                <a:spcPct val="115000"/>
              </a:lnSpc>
              <a:spcBef>
                <a:spcPts val="0"/>
              </a:spcBef>
              <a:spcAft>
                <a:spcPts val="0"/>
              </a:spcAft>
              <a:buSzPts val="2200"/>
              <a:buChar char="○"/>
            </a:pPr>
            <a:r>
              <a:rPr lang="en" sz="2200"/>
              <a:t>Pearson correlation</a:t>
            </a:r>
            <a:endParaRPr sz="2200"/>
          </a:p>
          <a:p>
            <a:pPr indent="-368300" lvl="1" marL="914400" rtl="0" algn="l">
              <a:lnSpc>
                <a:spcPct val="115000"/>
              </a:lnSpc>
              <a:spcBef>
                <a:spcPts val="0"/>
              </a:spcBef>
              <a:spcAft>
                <a:spcPts val="0"/>
              </a:spcAft>
              <a:buSzPts val="2200"/>
              <a:buChar char="○"/>
            </a:pPr>
            <a:r>
              <a:rPr lang="en" sz="2200"/>
              <a:t>S</a:t>
            </a:r>
            <a:r>
              <a:rPr lang="en" sz="2200"/>
              <a:t>ignifies the interdependence of two or more random variables</a:t>
            </a:r>
            <a:endParaRPr sz="2200"/>
          </a:p>
          <a:p>
            <a:pPr indent="-368300" lvl="1" marL="914400" rtl="0" algn="l">
              <a:lnSpc>
                <a:spcPct val="115000"/>
              </a:lnSpc>
              <a:spcBef>
                <a:spcPts val="0"/>
              </a:spcBef>
              <a:spcAft>
                <a:spcPts val="0"/>
              </a:spcAft>
              <a:buSzPts val="2200"/>
              <a:buChar char="○"/>
            </a:pPr>
            <a:r>
              <a:rPr lang="en" sz="2200"/>
              <a:t>Highly dependent features do not carry value on their own</a:t>
            </a:r>
            <a:endParaRPr sz="2200"/>
          </a:p>
          <a:p>
            <a:pPr indent="-368300" lvl="0" marL="457200" rtl="0" algn="l">
              <a:lnSpc>
                <a:spcPct val="115000"/>
              </a:lnSpc>
              <a:spcBef>
                <a:spcPts val="0"/>
              </a:spcBef>
              <a:spcAft>
                <a:spcPts val="0"/>
              </a:spcAft>
              <a:buSzPts val="2200"/>
              <a:buChar char="●"/>
            </a:pPr>
            <a:r>
              <a:rPr b="1" lang="en" sz="2200"/>
              <a:t>Random Forest Technique</a:t>
            </a:r>
            <a:endParaRPr b="1" sz="2200"/>
          </a:p>
          <a:p>
            <a:pPr indent="-368300" lvl="1" marL="914400" rtl="0" algn="l">
              <a:lnSpc>
                <a:spcPct val="115000"/>
              </a:lnSpc>
              <a:spcBef>
                <a:spcPts val="0"/>
              </a:spcBef>
              <a:spcAft>
                <a:spcPts val="0"/>
              </a:spcAft>
              <a:buSzPts val="2200"/>
              <a:buChar char="○"/>
            </a:pPr>
            <a:r>
              <a:rPr lang="en" sz="2200"/>
              <a:t>Feature significance detection</a:t>
            </a:r>
            <a:endParaRPr sz="2200"/>
          </a:p>
          <a:p>
            <a:pPr indent="-368300" lvl="1" marL="914400" rtl="0" algn="l">
              <a:lnSpc>
                <a:spcPct val="115000"/>
              </a:lnSpc>
              <a:spcBef>
                <a:spcPts val="0"/>
              </a:spcBef>
              <a:spcAft>
                <a:spcPts val="0"/>
              </a:spcAft>
              <a:buSzPts val="2200"/>
              <a:buChar char="○"/>
            </a:pPr>
            <a:r>
              <a:rPr lang="en" sz="2200"/>
              <a:t>Top 30 features are selected according to their significance weight and the feature ranks</a:t>
            </a:r>
            <a:endParaRPr sz="2200"/>
          </a:p>
          <a:p>
            <a:pPr indent="-368300" lvl="0" marL="457200" rtl="0" algn="l">
              <a:lnSpc>
                <a:spcPct val="115000"/>
              </a:lnSpc>
              <a:spcBef>
                <a:spcPts val="0"/>
              </a:spcBef>
              <a:spcAft>
                <a:spcPts val="0"/>
              </a:spcAft>
              <a:buSzPts val="2200"/>
              <a:buChar char="●"/>
            </a:pPr>
            <a:r>
              <a:rPr b="1" lang="en" sz="2200"/>
              <a:t>Principal Component Analysis</a:t>
            </a:r>
            <a:r>
              <a:rPr lang="en" sz="2200"/>
              <a:t> was performed for dimensionality reduction</a:t>
            </a:r>
            <a:endParaRPr sz="2200"/>
          </a:p>
          <a:p>
            <a:pPr indent="0" lvl="0" marL="457200" rtl="0" algn="l">
              <a:lnSpc>
                <a:spcPct val="115000"/>
              </a:lnSpc>
              <a:spcBef>
                <a:spcPts val="0"/>
              </a:spcBef>
              <a:spcAft>
                <a:spcPts val="0"/>
              </a:spcAft>
              <a:buNone/>
            </a:pPr>
            <a:r>
              <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Models And 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kNN</a:t>
            </a:r>
            <a:endParaRPr b="1"/>
          </a:p>
        </p:txBody>
      </p:sp>
      <p:sp>
        <p:nvSpPr>
          <p:cNvPr id="151" name="Google Shape;151;p29"/>
          <p:cNvSpPr txBox="1"/>
          <p:nvPr>
            <p:ph idx="1" type="body"/>
          </p:nvPr>
        </p:nvSpPr>
        <p:spPr>
          <a:xfrm>
            <a:off x="156525" y="1311300"/>
            <a:ext cx="3964200" cy="27849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2000">
                <a:latin typeface="Economica"/>
                <a:ea typeface="Economica"/>
                <a:cs typeface="Economica"/>
                <a:sym typeface="Economica"/>
              </a:rPr>
              <a:t>Accuracy is dropping as K is increasing</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lang="en" sz="2000">
                <a:latin typeface="Economica"/>
                <a:ea typeface="Economica"/>
                <a:cs typeface="Economica"/>
                <a:sym typeface="Economica"/>
              </a:rPr>
              <a:t>Not an uniform distribution </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lang="en" sz="2000">
                <a:latin typeface="Economica"/>
                <a:ea typeface="Economica"/>
                <a:cs typeface="Economica"/>
                <a:sym typeface="Economica"/>
              </a:rPr>
              <a:t>Skewed distribution</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lang="en" sz="2000">
                <a:latin typeface="Economica"/>
                <a:ea typeface="Economica"/>
                <a:cs typeface="Economica"/>
                <a:sym typeface="Economica"/>
              </a:rPr>
              <a:t>Attack type with fewer samples are labelled incorrectly </a:t>
            </a:r>
            <a:endParaRPr sz="2000">
              <a:latin typeface="Economica"/>
              <a:ea typeface="Economica"/>
              <a:cs typeface="Economica"/>
              <a:sym typeface="Economica"/>
            </a:endParaRPr>
          </a:p>
        </p:txBody>
      </p:sp>
      <p:pic>
        <p:nvPicPr>
          <p:cNvPr id="152" name="Google Shape;152;p29"/>
          <p:cNvPicPr preferRelativeResize="0"/>
          <p:nvPr/>
        </p:nvPicPr>
        <p:blipFill>
          <a:blip r:embed="rId3">
            <a:alphaModFix/>
          </a:blip>
          <a:stretch>
            <a:fillRect/>
          </a:stretch>
        </p:blipFill>
        <p:spPr>
          <a:xfrm>
            <a:off x="1423175" y="3157650"/>
            <a:ext cx="7178624" cy="1851500"/>
          </a:xfrm>
          <a:prstGeom prst="rect">
            <a:avLst/>
          </a:prstGeom>
          <a:noFill/>
          <a:ln>
            <a:noFill/>
          </a:ln>
        </p:spPr>
      </p:pic>
      <p:pic>
        <p:nvPicPr>
          <p:cNvPr id="153" name="Google Shape;153;p29"/>
          <p:cNvPicPr preferRelativeResize="0"/>
          <p:nvPr/>
        </p:nvPicPr>
        <p:blipFill>
          <a:blip r:embed="rId4">
            <a:alphaModFix/>
          </a:blip>
          <a:stretch>
            <a:fillRect/>
          </a:stretch>
        </p:blipFill>
        <p:spPr>
          <a:xfrm>
            <a:off x="4791800" y="415900"/>
            <a:ext cx="3810000" cy="2590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Decision Tree</a:t>
            </a:r>
            <a:endParaRPr b="1"/>
          </a:p>
        </p:txBody>
      </p:sp>
      <p:sp>
        <p:nvSpPr>
          <p:cNvPr id="159" name="Google Shape;159;p30"/>
          <p:cNvSpPr txBox="1"/>
          <p:nvPr>
            <p:ph idx="1" type="body"/>
          </p:nvPr>
        </p:nvSpPr>
        <p:spPr>
          <a:xfrm>
            <a:off x="156525" y="1311300"/>
            <a:ext cx="4109100" cy="27849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2000">
                <a:latin typeface="Economica"/>
                <a:ea typeface="Economica"/>
                <a:cs typeface="Economica"/>
                <a:sym typeface="Economica"/>
              </a:rPr>
              <a:t>Splits are on the nodes</a:t>
            </a:r>
            <a:endParaRPr sz="2000">
              <a:latin typeface="Economica"/>
              <a:ea typeface="Economica"/>
              <a:cs typeface="Economica"/>
              <a:sym typeface="Economica"/>
            </a:endParaRPr>
          </a:p>
          <a:p>
            <a:pPr indent="-292100" lvl="1" marL="914400" rtl="0" algn="l">
              <a:spcBef>
                <a:spcPts val="0"/>
              </a:spcBef>
              <a:spcAft>
                <a:spcPts val="0"/>
              </a:spcAft>
              <a:buSzPts val="1000"/>
              <a:buChar char="○"/>
            </a:pPr>
            <a:r>
              <a:rPr lang="en" sz="2000">
                <a:latin typeface="Economica"/>
                <a:ea typeface="Economica"/>
                <a:cs typeface="Economica"/>
                <a:sym typeface="Economica"/>
              </a:rPr>
              <a:t># of connections to the same service</a:t>
            </a:r>
            <a:endParaRPr sz="2000">
              <a:latin typeface="Economica"/>
              <a:ea typeface="Economica"/>
              <a:cs typeface="Economica"/>
              <a:sym typeface="Economica"/>
            </a:endParaRPr>
          </a:p>
          <a:p>
            <a:pPr indent="-292100" lvl="1" marL="914400" rtl="0" algn="l">
              <a:spcBef>
                <a:spcPts val="0"/>
              </a:spcBef>
              <a:spcAft>
                <a:spcPts val="0"/>
              </a:spcAft>
              <a:buSzPts val="1000"/>
              <a:buChar char="○"/>
            </a:pPr>
            <a:r>
              <a:rPr lang="en" sz="2000">
                <a:latin typeface="Economica"/>
                <a:ea typeface="Economica"/>
                <a:cs typeface="Economica"/>
                <a:sym typeface="Economica"/>
              </a:rPr>
              <a:t>Wrong fragment</a:t>
            </a:r>
            <a:endParaRPr sz="2000">
              <a:latin typeface="Economica"/>
              <a:ea typeface="Economica"/>
              <a:cs typeface="Economica"/>
              <a:sym typeface="Economica"/>
            </a:endParaRPr>
          </a:p>
          <a:p>
            <a:pPr indent="-292100" lvl="1" marL="914400" rtl="0" algn="l">
              <a:spcBef>
                <a:spcPts val="0"/>
              </a:spcBef>
              <a:spcAft>
                <a:spcPts val="0"/>
              </a:spcAft>
              <a:buSzPts val="1000"/>
              <a:buChar char="○"/>
            </a:pPr>
            <a:r>
              <a:rPr lang="en" sz="2000">
                <a:latin typeface="Economica"/>
                <a:ea typeface="Economica"/>
                <a:cs typeface="Economica"/>
                <a:sym typeface="Economica"/>
              </a:rPr>
              <a:t># of connections to different hosts</a:t>
            </a:r>
            <a:endParaRPr sz="2000">
              <a:latin typeface="Economica"/>
              <a:ea typeface="Economica"/>
              <a:cs typeface="Economica"/>
              <a:sym typeface="Economica"/>
            </a:endParaRPr>
          </a:p>
          <a:p>
            <a:pPr indent="-292100" lvl="1" marL="914400" rtl="0" algn="l">
              <a:spcBef>
                <a:spcPts val="0"/>
              </a:spcBef>
              <a:spcAft>
                <a:spcPts val="0"/>
              </a:spcAft>
              <a:buSzPts val="1000"/>
              <a:buChar char="○"/>
            </a:pPr>
            <a:r>
              <a:rPr lang="en" sz="2000">
                <a:latin typeface="Economica"/>
                <a:ea typeface="Economica"/>
                <a:cs typeface="Economica"/>
                <a:sym typeface="Economica"/>
              </a:rPr>
              <a:t>Source Bytes </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lang="en" sz="2000">
                <a:latin typeface="Economica"/>
                <a:ea typeface="Economica"/>
                <a:cs typeface="Economica"/>
                <a:sym typeface="Economica"/>
              </a:rPr>
              <a:t>Accuracy is dropping with increasing Minsplits</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lang="en" sz="2000">
                <a:latin typeface="Economica"/>
                <a:ea typeface="Economica"/>
                <a:cs typeface="Economica"/>
                <a:sym typeface="Economica"/>
              </a:rPr>
              <a:t>Model gives good insights on which feature is important</a:t>
            </a:r>
            <a:endParaRPr sz="2000">
              <a:latin typeface="Economica"/>
              <a:ea typeface="Economica"/>
              <a:cs typeface="Economica"/>
              <a:sym typeface="Economica"/>
            </a:endParaRPr>
          </a:p>
        </p:txBody>
      </p:sp>
      <p:pic>
        <p:nvPicPr>
          <p:cNvPr id="160" name="Google Shape;160;p30"/>
          <p:cNvPicPr preferRelativeResize="0"/>
          <p:nvPr/>
        </p:nvPicPr>
        <p:blipFill>
          <a:blip r:embed="rId3">
            <a:alphaModFix/>
          </a:blip>
          <a:stretch>
            <a:fillRect/>
          </a:stretch>
        </p:blipFill>
        <p:spPr>
          <a:xfrm>
            <a:off x="4791800" y="1249350"/>
            <a:ext cx="3810000" cy="2590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Random Forest</a:t>
            </a:r>
            <a:endParaRPr b="1"/>
          </a:p>
        </p:txBody>
      </p:sp>
      <p:sp>
        <p:nvSpPr>
          <p:cNvPr id="166" name="Google Shape;166;p31"/>
          <p:cNvSpPr txBox="1"/>
          <p:nvPr>
            <p:ph idx="1" type="body"/>
          </p:nvPr>
        </p:nvSpPr>
        <p:spPr>
          <a:xfrm>
            <a:off x="156525" y="1311300"/>
            <a:ext cx="4109100" cy="27849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2000">
                <a:latin typeface="Economica"/>
                <a:ea typeface="Economica"/>
                <a:cs typeface="Economica"/>
                <a:sym typeface="Economica"/>
              </a:rPr>
              <a:t>Ensemble method</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lang="en" sz="2000">
                <a:latin typeface="Economica"/>
                <a:ea typeface="Economica"/>
                <a:cs typeface="Economica"/>
                <a:sym typeface="Economica"/>
              </a:rPr>
              <a:t>Prevents overfitting</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lang="en" sz="2000">
                <a:latin typeface="Economica"/>
                <a:ea typeface="Economica"/>
                <a:cs typeface="Economica"/>
                <a:sym typeface="Economica"/>
              </a:rPr>
              <a:t>Good accuracy</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lang="en" sz="2000">
                <a:latin typeface="Economica"/>
                <a:ea typeface="Economica"/>
                <a:cs typeface="Economica"/>
                <a:sym typeface="Economica"/>
              </a:rPr>
              <a:t>Optimal number of features 10 </a:t>
            </a:r>
            <a:endParaRPr sz="2000">
              <a:latin typeface="Economica"/>
              <a:ea typeface="Economica"/>
              <a:cs typeface="Economica"/>
              <a:sym typeface="Economica"/>
            </a:endParaRPr>
          </a:p>
        </p:txBody>
      </p:sp>
      <p:pic>
        <p:nvPicPr>
          <p:cNvPr id="167" name="Google Shape;167;p31"/>
          <p:cNvPicPr preferRelativeResize="0"/>
          <p:nvPr/>
        </p:nvPicPr>
        <p:blipFill>
          <a:blip r:embed="rId3">
            <a:alphaModFix/>
          </a:blip>
          <a:stretch>
            <a:fillRect/>
          </a:stretch>
        </p:blipFill>
        <p:spPr>
          <a:xfrm>
            <a:off x="4775750" y="1505400"/>
            <a:ext cx="3810000" cy="2590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Members</a:t>
            </a:r>
            <a:endParaRPr/>
          </a:p>
        </p:txBody>
      </p:sp>
      <p:sp>
        <p:nvSpPr>
          <p:cNvPr id="69" name="Google Shape;69;p14"/>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Teaching Assistant</a:t>
            </a:r>
            <a:endParaRPr/>
          </a:p>
          <a:p>
            <a:pPr indent="0" lvl="0" marL="0" rtl="0" algn="ctr">
              <a:spcBef>
                <a:spcPts val="0"/>
              </a:spcBef>
              <a:spcAft>
                <a:spcPts val="0"/>
              </a:spcAft>
              <a:buNone/>
            </a:pPr>
            <a:r>
              <a:rPr lang="en" sz="2200"/>
              <a:t>Yahnit Sirineni</a:t>
            </a:r>
            <a:endParaRPr sz="2200"/>
          </a:p>
        </p:txBody>
      </p:sp>
      <p:sp>
        <p:nvSpPr>
          <p:cNvPr id="70" name="Google Shape;70;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Anupam Misra</a:t>
            </a:r>
            <a:endParaRPr sz="1300"/>
          </a:p>
          <a:p>
            <a:pPr indent="0" lvl="0" marL="0" rtl="0" algn="l">
              <a:spcBef>
                <a:spcPts val="1600"/>
              </a:spcBef>
              <a:spcAft>
                <a:spcPts val="0"/>
              </a:spcAft>
              <a:buNone/>
            </a:pPr>
            <a:r>
              <a:rPr lang="en" sz="1300"/>
              <a:t>Saptarshi Manna</a:t>
            </a:r>
            <a:endParaRPr sz="1300"/>
          </a:p>
          <a:p>
            <a:pPr indent="0" lvl="0" marL="0" rtl="0" algn="l">
              <a:spcBef>
                <a:spcPts val="1600"/>
              </a:spcBef>
              <a:spcAft>
                <a:spcPts val="0"/>
              </a:spcAft>
              <a:buNone/>
            </a:pPr>
            <a:r>
              <a:rPr lang="en" sz="1300"/>
              <a:t>Aditya Gupta</a:t>
            </a:r>
            <a:endParaRPr sz="1300"/>
          </a:p>
          <a:p>
            <a:pPr indent="0" lvl="0" marL="0" rtl="0" algn="l">
              <a:spcBef>
                <a:spcPts val="1600"/>
              </a:spcBef>
              <a:spcAft>
                <a:spcPts val="0"/>
              </a:spcAft>
              <a:buNone/>
            </a:pPr>
            <a:r>
              <a:rPr lang="en" sz="1300"/>
              <a:t>Aditya Mohan Gupta</a:t>
            </a:r>
            <a:endParaRPr sz="1300"/>
          </a:p>
          <a:p>
            <a:pPr indent="0" lvl="0" marL="0" rtl="0" algn="l">
              <a:spcBef>
                <a:spcPts val="1600"/>
              </a:spcBef>
              <a:spcAft>
                <a:spcPts val="0"/>
              </a:spcAft>
              <a:buNone/>
            </a:pPr>
            <a:r>
              <a:rPr lang="en" sz="1300"/>
              <a:t>Akash Kumar</a:t>
            </a:r>
            <a:endParaRPr sz="1300"/>
          </a:p>
          <a:p>
            <a:pPr indent="0" lvl="0" marL="0" rtl="0" algn="l">
              <a:spcBef>
                <a:spcPts val="1600"/>
              </a:spcBef>
              <a:spcAft>
                <a:spcPts val="0"/>
              </a:spcAft>
              <a:buNone/>
            </a:pPr>
            <a:r>
              <a:rPr lang="en" sz="1300"/>
              <a:t>Deeksha Sahu</a:t>
            </a:r>
            <a:endParaRPr sz="1300"/>
          </a:p>
          <a:p>
            <a:pPr indent="0" lvl="0" marL="0" rtl="0" algn="l">
              <a:spcBef>
                <a:spcPts val="1600"/>
              </a:spcBef>
              <a:spcAft>
                <a:spcPts val="1600"/>
              </a:spcAft>
              <a:buNone/>
            </a:pPr>
            <a:r>
              <a:rPr lang="en" sz="1300"/>
              <a:t>Kritika Singh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464100" y="555600"/>
            <a:ext cx="53268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Logistic Regression, Multiclass SVM, Neural Networks</a:t>
            </a:r>
            <a:endParaRPr b="1"/>
          </a:p>
        </p:txBody>
      </p:sp>
      <p:sp>
        <p:nvSpPr>
          <p:cNvPr id="173" name="Google Shape;173;p32"/>
          <p:cNvSpPr txBox="1"/>
          <p:nvPr>
            <p:ph idx="1" type="body"/>
          </p:nvPr>
        </p:nvSpPr>
        <p:spPr>
          <a:xfrm>
            <a:off x="766125" y="1311300"/>
            <a:ext cx="4602300" cy="27849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2000">
                <a:latin typeface="Economica"/>
                <a:ea typeface="Economica"/>
                <a:cs typeface="Economica"/>
                <a:sym typeface="Economica"/>
              </a:rPr>
              <a:t>Logistic regression accuracy - .8232</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lang="en" sz="2000">
                <a:latin typeface="Economica"/>
                <a:ea typeface="Economica"/>
                <a:cs typeface="Economica"/>
                <a:sym typeface="Economica"/>
              </a:rPr>
              <a:t>Multiclass SVM accuracy - .8863</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lang="en" sz="2000">
                <a:latin typeface="Economica"/>
                <a:ea typeface="Economica"/>
                <a:cs typeface="Economica"/>
                <a:sym typeface="Economica"/>
              </a:rPr>
              <a:t>Neural Network</a:t>
            </a:r>
            <a:endParaRPr sz="2000">
              <a:latin typeface="Economica"/>
              <a:ea typeface="Economica"/>
              <a:cs typeface="Economica"/>
              <a:sym typeface="Economica"/>
            </a:endParaRPr>
          </a:p>
          <a:p>
            <a:pPr indent="-292100" lvl="1" marL="914400" rtl="0" algn="l">
              <a:spcBef>
                <a:spcPts val="0"/>
              </a:spcBef>
              <a:spcAft>
                <a:spcPts val="0"/>
              </a:spcAft>
              <a:buSzPts val="1000"/>
              <a:buChar char="○"/>
            </a:pPr>
            <a:r>
              <a:rPr lang="en" sz="2000">
                <a:latin typeface="Economica"/>
                <a:ea typeface="Economica"/>
                <a:cs typeface="Economica"/>
                <a:sym typeface="Economica"/>
              </a:rPr>
              <a:t>Accuracy with 4 layers - .9438</a:t>
            </a:r>
            <a:endParaRPr sz="2000">
              <a:latin typeface="Economica"/>
              <a:ea typeface="Economica"/>
              <a:cs typeface="Economica"/>
              <a:sym typeface="Economica"/>
            </a:endParaRPr>
          </a:p>
          <a:p>
            <a:pPr indent="-292100" lvl="1" marL="914400" rtl="0" algn="l">
              <a:spcBef>
                <a:spcPts val="0"/>
              </a:spcBef>
              <a:spcAft>
                <a:spcPts val="0"/>
              </a:spcAft>
              <a:buSzPts val="1000"/>
              <a:buChar char="○"/>
            </a:pPr>
            <a:r>
              <a:rPr lang="en" sz="2000">
                <a:latin typeface="Economica"/>
                <a:ea typeface="Economica"/>
                <a:cs typeface="Economica"/>
                <a:sym typeface="Economica"/>
              </a:rPr>
              <a:t>Accuracy with 8 layers - .9754</a:t>
            </a:r>
            <a:endParaRPr sz="2000">
              <a:latin typeface="Economica"/>
              <a:ea typeface="Economica"/>
              <a:cs typeface="Economica"/>
              <a:sym typeface="Economica"/>
            </a:endParaRPr>
          </a:p>
          <a:p>
            <a:pPr indent="0" lvl="0" marL="0" rtl="0" algn="l">
              <a:spcBef>
                <a:spcPts val="0"/>
              </a:spcBef>
              <a:spcAft>
                <a:spcPts val="0"/>
              </a:spcAft>
              <a:buNone/>
            </a:pPr>
            <a:r>
              <a:t/>
            </a:r>
            <a:endParaRPr sz="2000">
              <a:latin typeface="Economica"/>
              <a:ea typeface="Economica"/>
              <a:cs typeface="Economica"/>
              <a:sym typeface="Economica"/>
            </a:endParaRPr>
          </a:p>
          <a:p>
            <a:pPr indent="0" lvl="0" marL="0" rtl="0" algn="l">
              <a:spcBef>
                <a:spcPts val="0"/>
              </a:spcBef>
              <a:spcAft>
                <a:spcPts val="0"/>
              </a:spcAft>
              <a:buNone/>
            </a:pPr>
            <a:r>
              <a:rPr lang="en" sz="2000">
                <a:latin typeface="Economica"/>
                <a:ea typeface="Economica"/>
                <a:cs typeface="Economica"/>
                <a:sym typeface="Economica"/>
              </a:rPr>
              <a:t>For Logistic regression and Multiclass SVM, Normal and Intrusion types are classified using Logistic regression at first.</a:t>
            </a:r>
            <a:endParaRPr sz="2000">
              <a:latin typeface="Economica"/>
              <a:ea typeface="Economica"/>
              <a:cs typeface="Economica"/>
              <a:sym typeface="Economic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DoS attacks</a:t>
            </a:r>
            <a:endParaRPr b="1"/>
          </a:p>
        </p:txBody>
      </p:sp>
      <p:sp>
        <p:nvSpPr>
          <p:cNvPr id="184" name="Google Shape;184;p34"/>
          <p:cNvSpPr txBox="1"/>
          <p:nvPr>
            <p:ph idx="1" type="body"/>
          </p:nvPr>
        </p:nvSpPr>
        <p:spPr>
          <a:xfrm>
            <a:off x="156525" y="1311300"/>
            <a:ext cx="7773300" cy="1904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2000">
                <a:latin typeface="Economica"/>
                <a:ea typeface="Economica"/>
                <a:cs typeface="Economica"/>
                <a:sym typeface="Economica"/>
              </a:rPr>
              <a:t>Short duration (large number of connections in short duration)</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b="1" lang="en" sz="2000">
                <a:latin typeface="Economica"/>
                <a:ea typeface="Economica"/>
                <a:cs typeface="Economica"/>
                <a:sym typeface="Economica"/>
              </a:rPr>
              <a:t>Backtrack</a:t>
            </a:r>
            <a:r>
              <a:rPr lang="en" sz="2000">
                <a:latin typeface="Economica"/>
                <a:ea typeface="Economica"/>
                <a:cs typeface="Economica"/>
                <a:sym typeface="Economica"/>
              </a:rPr>
              <a:t> - large number of src and dest bytes</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b="1" lang="en" sz="2000">
                <a:latin typeface="Economica"/>
                <a:ea typeface="Economica"/>
                <a:cs typeface="Economica"/>
                <a:sym typeface="Economica"/>
              </a:rPr>
              <a:t>Teardrop and Pod </a:t>
            </a:r>
            <a:r>
              <a:rPr lang="en" sz="2000">
                <a:latin typeface="Economica"/>
                <a:ea typeface="Economica"/>
                <a:cs typeface="Economica"/>
                <a:sym typeface="Economica"/>
              </a:rPr>
              <a:t>- sent large # of wrong segments</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b="1" lang="en" sz="2000">
                <a:latin typeface="Economica"/>
                <a:ea typeface="Economica"/>
                <a:cs typeface="Economica"/>
                <a:sym typeface="Economica"/>
              </a:rPr>
              <a:t>Neptune and Smurf </a:t>
            </a:r>
            <a:r>
              <a:rPr lang="en" sz="2000">
                <a:latin typeface="Economica"/>
                <a:ea typeface="Economica"/>
                <a:cs typeface="Economica"/>
                <a:sym typeface="Economica"/>
              </a:rPr>
              <a:t>- sent large # of requests in very short time</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b="1" lang="en" sz="2000">
                <a:latin typeface="Economica"/>
                <a:ea typeface="Economica"/>
                <a:cs typeface="Economica"/>
                <a:sym typeface="Economica"/>
              </a:rPr>
              <a:t>Land </a:t>
            </a:r>
            <a:r>
              <a:rPr lang="en" sz="2000">
                <a:latin typeface="Economica"/>
                <a:ea typeface="Economica"/>
                <a:cs typeface="Economica"/>
                <a:sym typeface="Economica"/>
              </a:rPr>
              <a:t> - connection from the same host</a:t>
            </a:r>
            <a:r>
              <a:rPr lang="en" sz="2000">
                <a:latin typeface="Economica"/>
                <a:ea typeface="Economica"/>
                <a:cs typeface="Economica"/>
                <a:sym typeface="Economica"/>
              </a:rPr>
              <a:t> </a:t>
            </a:r>
            <a:endParaRPr sz="2000">
              <a:latin typeface="Economica"/>
              <a:ea typeface="Economica"/>
              <a:cs typeface="Economica"/>
              <a:sym typeface="Economic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Probe</a:t>
            </a:r>
            <a:r>
              <a:rPr b="1" lang="en"/>
              <a:t> attacks</a:t>
            </a:r>
            <a:endParaRPr b="1"/>
          </a:p>
        </p:txBody>
      </p:sp>
      <p:sp>
        <p:nvSpPr>
          <p:cNvPr id="190" name="Google Shape;190;p35"/>
          <p:cNvSpPr txBox="1"/>
          <p:nvPr>
            <p:ph idx="1" type="body"/>
          </p:nvPr>
        </p:nvSpPr>
        <p:spPr>
          <a:xfrm>
            <a:off x="156525" y="1311300"/>
            <a:ext cx="7773300" cy="1904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2000">
                <a:latin typeface="Economica"/>
                <a:ea typeface="Economica"/>
                <a:cs typeface="Economica"/>
                <a:sym typeface="Economica"/>
              </a:rPr>
              <a:t>V</a:t>
            </a:r>
            <a:r>
              <a:rPr lang="en" sz="2000">
                <a:latin typeface="Economica"/>
                <a:ea typeface="Economica"/>
                <a:cs typeface="Economica"/>
                <a:sym typeface="Economica"/>
              </a:rPr>
              <a:t>ery low login successful rate</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b="1" lang="en" sz="2000">
                <a:latin typeface="Economica"/>
                <a:ea typeface="Economica"/>
                <a:cs typeface="Economica"/>
                <a:sym typeface="Economica"/>
              </a:rPr>
              <a:t>Portsweep</a:t>
            </a:r>
            <a:r>
              <a:rPr lang="en" sz="2000">
                <a:latin typeface="Economica"/>
                <a:ea typeface="Economica"/>
                <a:cs typeface="Economica"/>
                <a:sym typeface="Economica"/>
              </a:rPr>
              <a:t> - longest duration and large src bytes</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b="1" lang="en" sz="2000">
                <a:latin typeface="Economica"/>
                <a:ea typeface="Economica"/>
                <a:cs typeface="Economica"/>
                <a:sym typeface="Economica"/>
              </a:rPr>
              <a:t>IPsweep </a:t>
            </a:r>
            <a:r>
              <a:rPr lang="en" sz="2000">
                <a:latin typeface="Economica"/>
                <a:ea typeface="Economica"/>
                <a:cs typeface="Economica"/>
                <a:sym typeface="Economica"/>
              </a:rPr>
              <a:t>- high % of connections to different hosts</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b="1" lang="en" sz="2000">
                <a:latin typeface="Economica"/>
                <a:ea typeface="Economica"/>
                <a:cs typeface="Economica"/>
                <a:sym typeface="Economica"/>
              </a:rPr>
              <a:t>Satan</a:t>
            </a:r>
            <a:r>
              <a:rPr lang="en" sz="2000">
                <a:latin typeface="Economica"/>
                <a:ea typeface="Economica"/>
                <a:cs typeface="Economica"/>
                <a:sym typeface="Economica"/>
              </a:rPr>
              <a:t>- high % of connections to different services</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b="1" lang="en" sz="2000">
                <a:latin typeface="Economica"/>
                <a:ea typeface="Economica"/>
                <a:cs typeface="Economica"/>
                <a:sym typeface="Economica"/>
              </a:rPr>
              <a:t>Land </a:t>
            </a:r>
            <a:r>
              <a:rPr lang="en" sz="2000">
                <a:latin typeface="Economica"/>
                <a:ea typeface="Economica"/>
                <a:cs typeface="Economica"/>
                <a:sym typeface="Economica"/>
              </a:rPr>
              <a:t> - connection from the same host </a:t>
            </a:r>
            <a:endParaRPr sz="2000">
              <a:latin typeface="Economica"/>
              <a:ea typeface="Economica"/>
              <a:cs typeface="Economica"/>
              <a:sym typeface="Economic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R2L</a:t>
            </a:r>
            <a:r>
              <a:rPr b="1" lang="en"/>
              <a:t> attacks</a:t>
            </a:r>
            <a:endParaRPr b="1"/>
          </a:p>
        </p:txBody>
      </p:sp>
      <p:sp>
        <p:nvSpPr>
          <p:cNvPr id="196" name="Google Shape;196;p36"/>
          <p:cNvSpPr txBox="1"/>
          <p:nvPr>
            <p:ph idx="1" type="body"/>
          </p:nvPr>
        </p:nvSpPr>
        <p:spPr>
          <a:xfrm>
            <a:off x="156525" y="1311300"/>
            <a:ext cx="7773300" cy="1904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b="1" lang="en" sz="2000">
                <a:latin typeface="Economica"/>
                <a:ea typeface="Economica"/>
                <a:cs typeface="Economica"/>
                <a:sym typeface="Economica"/>
              </a:rPr>
              <a:t>guess_password</a:t>
            </a:r>
            <a:r>
              <a:rPr lang="en" sz="2000">
                <a:latin typeface="Economica"/>
                <a:ea typeface="Economica"/>
                <a:cs typeface="Economica"/>
                <a:sym typeface="Economica"/>
              </a:rPr>
              <a:t> - high number of failed logins</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b="1" lang="en" sz="2000">
                <a:latin typeface="Economica"/>
                <a:ea typeface="Economica"/>
                <a:cs typeface="Economica"/>
                <a:sym typeface="Economica"/>
              </a:rPr>
              <a:t>multihop</a:t>
            </a:r>
            <a:r>
              <a:rPr b="1" lang="en" sz="2000">
                <a:latin typeface="Economica"/>
                <a:ea typeface="Economica"/>
                <a:cs typeface="Economica"/>
                <a:sym typeface="Economica"/>
              </a:rPr>
              <a:t> </a:t>
            </a:r>
            <a:r>
              <a:rPr lang="en" sz="2000">
                <a:latin typeface="Economica"/>
                <a:ea typeface="Economica"/>
                <a:cs typeface="Economica"/>
                <a:sym typeface="Economica"/>
              </a:rPr>
              <a:t>- high # of file creation</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b="1" lang="en" sz="2000">
                <a:latin typeface="Economica"/>
                <a:ea typeface="Economica"/>
                <a:cs typeface="Economica"/>
                <a:sym typeface="Economica"/>
              </a:rPr>
              <a:t>ftp_write -</a:t>
            </a:r>
            <a:r>
              <a:rPr lang="en" sz="2000">
                <a:latin typeface="Economica"/>
                <a:ea typeface="Economica"/>
                <a:cs typeface="Economica"/>
                <a:sym typeface="Economica"/>
              </a:rPr>
              <a:t> high # of urgent packets</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b="1" lang="en" sz="2000">
                <a:latin typeface="Economica"/>
                <a:ea typeface="Economica"/>
                <a:cs typeface="Economica"/>
                <a:sym typeface="Economica"/>
              </a:rPr>
              <a:t>phf</a:t>
            </a:r>
            <a:r>
              <a:rPr b="1" lang="en" sz="2000">
                <a:latin typeface="Economica"/>
                <a:ea typeface="Economica"/>
                <a:cs typeface="Economica"/>
                <a:sym typeface="Economica"/>
              </a:rPr>
              <a:t> </a:t>
            </a:r>
            <a:r>
              <a:rPr lang="en" sz="2000">
                <a:latin typeface="Economica"/>
                <a:ea typeface="Economica"/>
                <a:cs typeface="Economica"/>
                <a:sym typeface="Economica"/>
              </a:rPr>
              <a:t> - high # of operations on access control files</a:t>
            </a:r>
            <a:endParaRPr sz="2000">
              <a:latin typeface="Economica"/>
              <a:ea typeface="Economica"/>
              <a:cs typeface="Economica"/>
              <a:sym typeface="Economic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U2R</a:t>
            </a:r>
            <a:r>
              <a:rPr b="1" lang="en"/>
              <a:t> attacks</a:t>
            </a:r>
            <a:endParaRPr b="1"/>
          </a:p>
        </p:txBody>
      </p:sp>
      <p:sp>
        <p:nvSpPr>
          <p:cNvPr id="202" name="Google Shape;202;p37"/>
          <p:cNvSpPr txBox="1"/>
          <p:nvPr>
            <p:ph idx="1" type="body"/>
          </p:nvPr>
        </p:nvSpPr>
        <p:spPr>
          <a:xfrm>
            <a:off x="156525" y="1311300"/>
            <a:ext cx="7773300" cy="1904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2000">
                <a:latin typeface="Economica"/>
                <a:ea typeface="Economica"/>
                <a:cs typeface="Economica"/>
                <a:sym typeface="Economica"/>
              </a:rPr>
              <a:t>High number of root accesses</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b="1" lang="en" sz="2000">
                <a:latin typeface="Economica"/>
                <a:ea typeface="Economica"/>
                <a:cs typeface="Economica"/>
                <a:sym typeface="Economica"/>
              </a:rPr>
              <a:t>buffer_overflow</a:t>
            </a:r>
            <a:r>
              <a:rPr lang="en" sz="2000">
                <a:latin typeface="Economica"/>
                <a:ea typeface="Economica"/>
                <a:cs typeface="Economica"/>
                <a:sym typeface="Economica"/>
              </a:rPr>
              <a:t> - high number of compromised connections</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b="1" lang="en" sz="2000">
                <a:latin typeface="Economica"/>
                <a:ea typeface="Economica"/>
                <a:cs typeface="Economica"/>
                <a:sym typeface="Economica"/>
              </a:rPr>
              <a:t>Load module</a:t>
            </a:r>
            <a:r>
              <a:rPr b="1" lang="en" sz="2000">
                <a:latin typeface="Economica"/>
                <a:ea typeface="Economica"/>
                <a:cs typeface="Economica"/>
                <a:sym typeface="Economica"/>
              </a:rPr>
              <a:t> </a:t>
            </a:r>
            <a:r>
              <a:rPr lang="en" sz="2000">
                <a:latin typeface="Economica"/>
                <a:ea typeface="Economica"/>
                <a:cs typeface="Economica"/>
                <a:sym typeface="Economica"/>
              </a:rPr>
              <a:t>- high % of connections to different services</a:t>
            </a:r>
            <a:endParaRPr sz="2000">
              <a:latin typeface="Economica"/>
              <a:ea typeface="Economica"/>
              <a:cs typeface="Economica"/>
              <a:sym typeface="Economica"/>
            </a:endParaRPr>
          </a:p>
          <a:p>
            <a:pPr indent="-292100" lvl="0" marL="457200" rtl="0" algn="l">
              <a:spcBef>
                <a:spcPts val="0"/>
              </a:spcBef>
              <a:spcAft>
                <a:spcPts val="0"/>
              </a:spcAft>
              <a:buSzPts val="1000"/>
              <a:buChar char="●"/>
            </a:pPr>
            <a:r>
              <a:rPr b="1" lang="en" sz="2000">
                <a:latin typeface="Economica"/>
                <a:ea typeface="Economica"/>
                <a:cs typeface="Economica"/>
                <a:sym typeface="Economica"/>
              </a:rPr>
              <a:t>perl</a:t>
            </a:r>
            <a:r>
              <a:rPr b="1" lang="en" sz="2000">
                <a:latin typeface="Economica"/>
                <a:ea typeface="Economica"/>
                <a:cs typeface="Economica"/>
                <a:sym typeface="Economica"/>
              </a:rPr>
              <a:t> -</a:t>
            </a:r>
            <a:r>
              <a:rPr lang="en" sz="2000">
                <a:latin typeface="Economica"/>
                <a:ea typeface="Economica"/>
                <a:cs typeface="Economica"/>
                <a:sym typeface="Economica"/>
              </a:rPr>
              <a:t> high # of files creation and high # of shell prompts</a:t>
            </a:r>
            <a:endParaRPr sz="2000">
              <a:latin typeface="Economica"/>
              <a:ea typeface="Economica"/>
              <a:cs typeface="Economica"/>
              <a:sym typeface="Economic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Direction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490250" y="450150"/>
            <a:ext cx="8071800" cy="4090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Result of Random forest and Decision tree can be interpreted</a:t>
            </a:r>
            <a:endParaRPr sz="2200"/>
          </a:p>
          <a:p>
            <a:pPr indent="-368300" lvl="0" marL="457200" rtl="0" algn="l">
              <a:lnSpc>
                <a:spcPct val="115000"/>
              </a:lnSpc>
              <a:spcBef>
                <a:spcPts val="0"/>
              </a:spcBef>
              <a:spcAft>
                <a:spcPts val="0"/>
              </a:spcAft>
              <a:buSzPts val="2200"/>
              <a:buChar char="●"/>
            </a:pPr>
            <a:r>
              <a:rPr lang="en" sz="2200"/>
              <a:t>Snort is a packet sniffing and intrusion detection tool</a:t>
            </a:r>
            <a:endParaRPr sz="2200"/>
          </a:p>
          <a:p>
            <a:pPr indent="-368300" lvl="0" marL="457200" rtl="0" algn="l">
              <a:lnSpc>
                <a:spcPct val="115000"/>
              </a:lnSpc>
              <a:spcBef>
                <a:spcPts val="0"/>
              </a:spcBef>
              <a:spcAft>
                <a:spcPts val="0"/>
              </a:spcAft>
              <a:buSzPts val="2200"/>
              <a:buChar char="●"/>
            </a:pPr>
            <a:r>
              <a:rPr lang="en" sz="2200"/>
              <a:t>We can get the top k features from Random forest and Decision tree</a:t>
            </a:r>
            <a:endParaRPr sz="2200"/>
          </a:p>
          <a:p>
            <a:pPr indent="-368300" lvl="0" marL="457200" rtl="0" algn="l">
              <a:lnSpc>
                <a:spcPct val="115000"/>
              </a:lnSpc>
              <a:spcBef>
                <a:spcPts val="0"/>
              </a:spcBef>
              <a:spcAft>
                <a:spcPts val="0"/>
              </a:spcAft>
              <a:buSzPts val="2200"/>
              <a:buChar char="●"/>
            </a:pPr>
            <a:r>
              <a:rPr lang="en" sz="2200"/>
              <a:t>Then we can write custom rules and place it in Snort’s configuration file</a:t>
            </a:r>
            <a:endParaRPr sz="2200"/>
          </a:p>
          <a:p>
            <a:pPr indent="-368300" lvl="0" marL="457200" rtl="0" algn="l">
              <a:lnSpc>
                <a:spcPct val="115000"/>
              </a:lnSpc>
              <a:spcBef>
                <a:spcPts val="0"/>
              </a:spcBef>
              <a:spcAft>
                <a:spcPts val="0"/>
              </a:spcAft>
              <a:buSzPts val="2200"/>
              <a:buChar char="●"/>
            </a:pPr>
            <a:r>
              <a:rPr lang="en" sz="2200"/>
              <a:t>Due to limited resources this is not implemented</a:t>
            </a:r>
            <a:endParaRPr sz="2200"/>
          </a:p>
          <a:p>
            <a:pPr indent="-368300" lvl="0" marL="457200" rtl="0" algn="l">
              <a:lnSpc>
                <a:spcPct val="115000"/>
              </a:lnSpc>
              <a:spcBef>
                <a:spcPts val="0"/>
              </a:spcBef>
              <a:spcAft>
                <a:spcPts val="0"/>
              </a:spcAft>
              <a:buSzPts val="2200"/>
              <a:buChar char="●"/>
            </a:pPr>
            <a:r>
              <a:rPr lang="en" sz="2200"/>
              <a:t>Results can be replicated in a lab environment</a:t>
            </a:r>
            <a:endParaRPr sz="2200"/>
          </a:p>
          <a:p>
            <a:pPr indent="0" lvl="0" marL="457200" rtl="0" algn="l">
              <a:lnSpc>
                <a:spcPct val="115000"/>
              </a:lnSpc>
              <a:spcBef>
                <a:spcPts val="0"/>
              </a:spcBef>
              <a:spcAft>
                <a:spcPts val="0"/>
              </a:spcAft>
              <a:buNone/>
            </a:pPr>
            <a:r>
              <a:t/>
            </a: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957125"/>
            <a:ext cx="8520600" cy="21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0"/>
              <a:t>Thank You</a:t>
            </a:r>
            <a:endParaRPr sz="1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490250" y="450150"/>
            <a:ext cx="5093100" cy="4090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Rapid growth in network traffic</a:t>
            </a:r>
            <a:endParaRPr sz="2200"/>
          </a:p>
          <a:p>
            <a:pPr indent="-368300" lvl="0" marL="457200" rtl="0" algn="l">
              <a:lnSpc>
                <a:spcPct val="115000"/>
              </a:lnSpc>
              <a:spcBef>
                <a:spcPts val="0"/>
              </a:spcBef>
              <a:spcAft>
                <a:spcPts val="0"/>
              </a:spcAft>
              <a:buSzPts val="2200"/>
              <a:buChar char="●"/>
            </a:pPr>
            <a:r>
              <a:rPr lang="en" sz="2200"/>
              <a:t>Increase in data breach</a:t>
            </a:r>
            <a:endParaRPr sz="2200"/>
          </a:p>
          <a:p>
            <a:pPr indent="-368300" lvl="0" marL="457200" rtl="0" algn="l">
              <a:lnSpc>
                <a:spcPct val="115000"/>
              </a:lnSpc>
              <a:spcBef>
                <a:spcPts val="0"/>
              </a:spcBef>
              <a:spcAft>
                <a:spcPts val="0"/>
              </a:spcAft>
              <a:buSzPts val="2200"/>
              <a:buChar char="●"/>
            </a:pPr>
            <a:r>
              <a:rPr lang="en" sz="2200"/>
              <a:t>Sensitive data is exposed</a:t>
            </a:r>
            <a:endParaRPr sz="2200"/>
          </a:p>
          <a:p>
            <a:pPr indent="-368300" lvl="0" marL="457200" rtl="0" algn="l">
              <a:lnSpc>
                <a:spcPct val="115000"/>
              </a:lnSpc>
              <a:spcBef>
                <a:spcPts val="0"/>
              </a:spcBef>
              <a:spcAft>
                <a:spcPts val="0"/>
              </a:spcAft>
              <a:buSzPts val="2200"/>
              <a:buChar char="●"/>
            </a:pPr>
            <a:r>
              <a:rPr lang="en" sz="2200"/>
              <a:t>Abundance of network packet information</a:t>
            </a:r>
            <a:endParaRPr sz="2200"/>
          </a:p>
          <a:p>
            <a:pPr indent="-368300" lvl="0" marL="457200" rtl="0" algn="l">
              <a:lnSpc>
                <a:spcPct val="115000"/>
              </a:lnSpc>
              <a:spcBef>
                <a:spcPts val="0"/>
              </a:spcBef>
              <a:spcAft>
                <a:spcPts val="0"/>
              </a:spcAft>
              <a:buSzPts val="2200"/>
              <a:buChar char="●"/>
            </a:pPr>
            <a:r>
              <a:rPr lang="en" sz="2200"/>
              <a:t>Increased computing power</a:t>
            </a:r>
            <a:endParaRPr sz="2200"/>
          </a:p>
          <a:p>
            <a:pPr indent="-368300" lvl="0" marL="457200" rtl="0" algn="l">
              <a:lnSpc>
                <a:spcPct val="115000"/>
              </a:lnSpc>
              <a:spcBef>
                <a:spcPts val="0"/>
              </a:spcBef>
              <a:spcAft>
                <a:spcPts val="0"/>
              </a:spcAft>
              <a:buSzPts val="2200"/>
              <a:buChar char="●"/>
            </a:pPr>
            <a:r>
              <a:rPr lang="en" sz="2200"/>
              <a:t>Advancement in machine learning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400"/>
              <a:t>Goal</a:t>
            </a:r>
            <a:endParaRPr sz="2400"/>
          </a:p>
          <a:p>
            <a:pPr indent="-368300" lvl="0" marL="457200" rtl="0" algn="l">
              <a:lnSpc>
                <a:spcPct val="115000"/>
              </a:lnSpc>
              <a:spcBef>
                <a:spcPts val="0"/>
              </a:spcBef>
              <a:spcAft>
                <a:spcPts val="0"/>
              </a:spcAft>
              <a:buSzPts val="2200"/>
              <a:buChar char="●"/>
            </a:pPr>
            <a:r>
              <a:rPr lang="en" sz="2200"/>
              <a:t>Distinguishing benign network traffic from malicious network-based attacks</a:t>
            </a:r>
            <a:endParaRPr sz="2200"/>
          </a:p>
          <a:p>
            <a:pPr indent="-368300" lvl="0" marL="457200" rtl="0" algn="l">
              <a:lnSpc>
                <a:spcPct val="115000"/>
              </a:lnSpc>
              <a:spcBef>
                <a:spcPts val="0"/>
              </a:spcBef>
              <a:spcAft>
                <a:spcPts val="0"/>
              </a:spcAft>
              <a:buSzPts val="2200"/>
              <a:buChar char="●"/>
            </a:pPr>
            <a:r>
              <a:rPr lang="en" sz="2200"/>
              <a:t>Leverage machine learning techniques</a:t>
            </a:r>
            <a:endParaRPr sz="2200"/>
          </a:p>
          <a:p>
            <a:pPr indent="0" lvl="0" marL="457200" rtl="0" algn="l">
              <a:lnSpc>
                <a:spcPct val="115000"/>
              </a:lnSpc>
              <a:spcBef>
                <a:spcPts val="0"/>
              </a:spcBef>
              <a:spcAft>
                <a:spcPts val="0"/>
              </a:spcAft>
              <a:buNone/>
            </a:pPr>
            <a:r>
              <a:t/>
            </a:r>
            <a:endParaRPr sz="2200"/>
          </a:p>
        </p:txBody>
      </p:sp>
      <p:pic>
        <p:nvPicPr>
          <p:cNvPr id="81" name="Google Shape;81;p16"/>
          <p:cNvPicPr preferRelativeResize="0"/>
          <p:nvPr/>
        </p:nvPicPr>
        <p:blipFill>
          <a:blip r:embed="rId3">
            <a:alphaModFix/>
          </a:blip>
          <a:stretch>
            <a:fillRect/>
          </a:stretch>
        </p:blipFill>
        <p:spPr>
          <a:xfrm>
            <a:off x="5666500" y="568025"/>
            <a:ext cx="3255849" cy="1755106"/>
          </a:xfrm>
          <a:prstGeom prst="rect">
            <a:avLst/>
          </a:prstGeom>
          <a:noFill/>
          <a:ln>
            <a:noFill/>
          </a:ln>
        </p:spPr>
      </p:pic>
      <p:pic>
        <p:nvPicPr>
          <p:cNvPr id="82" name="Google Shape;82;p16"/>
          <p:cNvPicPr preferRelativeResize="0"/>
          <p:nvPr/>
        </p:nvPicPr>
        <p:blipFill>
          <a:blip r:embed="rId4">
            <a:alphaModFix/>
          </a:blip>
          <a:stretch>
            <a:fillRect/>
          </a:stretch>
        </p:blipFill>
        <p:spPr>
          <a:xfrm>
            <a:off x="5735750" y="2475531"/>
            <a:ext cx="3253969" cy="25155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IDS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90250" y="450150"/>
            <a:ext cx="8071800" cy="4090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A set of techniques used for detection of abnormal behaviours on network</a:t>
            </a:r>
            <a:endParaRPr sz="2200"/>
          </a:p>
          <a:p>
            <a:pPr indent="-368300" lvl="0" marL="457200" rtl="0" algn="l">
              <a:lnSpc>
                <a:spcPct val="115000"/>
              </a:lnSpc>
              <a:spcBef>
                <a:spcPts val="0"/>
              </a:spcBef>
              <a:spcAft>
                <a:spcPts val="0"/>
              </a:spcAft>
              <a:buSzPts val="2200"/>
              <a:buChar char="●"/>
            </a:pPr>
            <a:r>
              <a:rPr lang="en" sz="2200"/>
              <a:t>Based on the assumption that behaviour of intruder is different from a normal user</a:t>
            </a:r>
            <a:endParaRPr sz="2200"/>
          </a:p>
          <a:p>
            <a:pPr indent="-368300" lvl="0" marL="457200" rtl="0" algn="l">
              <a:lnSpc>
                <a:spcPct val="115000"/>
              </a:lnSpc>
              <a:spcBef>
                <a:spcPts val="0"/>
              </a:spcBef>
              <a:spcAft>
                <a:spcPts val="0"/>
              </a:spcAft>
              <a:buSzPts val="2200"/>
              <a:buChar char="●"/>
            </a:pPr>
            <a:r>
              <a:rPr lang="en" sz="2200"/>
              <a:t>IDS is capable of detecting malicious activities that cannot be detected by conventional firewalls</a:t>
            </a:r>
            <a:endParaRPr sz="2200"/>
          </a:p>
          <a:p>
            <a:pPr indent="-368300" lvl="0" marL="457200" rtl="0" algn="l">
              <a:lnSpc>
                <a:spcPct val="115000"/>
              </a:lnSpc>
              <a:spcBef>
                <a:spcPts val="0"/>
              </a:spcBef>
              <a:spcAft>
                <a:spcPts val="0"/>
              </a:spcAft>
              <a:buSzPts val="2200"/>
              <a:buChar char="●"/>
            </a:pPr>
            <a:r>
              <a:rPr lang="en" sz="2200"/>
              <a:t>It is a passive alert system. It detects attacks but does not prevent it.</a:t>
            </a:r>
            <a:endParaRPr sz="2200"/>
          </a:p>
          <a:p>
            <a:pPr indent="-368300" lvl="0" marL="457200" rtl="0" algn="l">
              <a:lnSpc>
                <a:spcPct val="115000"/>
              </a:lnSpc>
              <a:spcBef>
                <a:spcPts val="0"/>
              </a:spcBef>
              <a:spcAft>
                <a:spcPts val="0"/>
              </a:spcAft>
              <a:buSzPts val="2200"/>
              <a:buChar char="●"/>
            </a:pPr>
            <a:r>
              <a:rPr lang="en" sz="2200"/>
              <a:t>IDS categories</a:t>
            </a:r>
            <a:endParaRPr sz="2200"/>
          </a:p>
          <a:p>
            <a:pPr indent="-368300" lvl="1" marL="914400" rtl="0" algn="l">
              <a:lnSpc>
                <a:spcPct val="115000"/>
              </a:lnSpc>
              <a:spcBef>
                <a:spcPts val="0"/>
              </a:spcBef>
              <a:spcAft>
                <a:spcPts val="0"/>
              </a:spcAft>
              <a:buSzPts val="2200"/>
              <a:buChar char="○"/>
            </a:pPr>
            <a:r>
              <a:rPr lang="en" sz="2200"/>
              <a:t>Signature based IDS</a:t>
            </a:r>
            <a:endParaRPr sz="2200"/>
          </a:p>
          <a:p>
            <a:pPr indent="-368300" lvl="1" marL="914400" rtl="0" algn="l">
              <a:lnSpc>
                <a:spcPct val="115000"/>
              </a:lnSpc>
              <a:spcBef>
                <a:spcPts val="0"/>
              </a:spcBef>
              <a:spcAft>
                <a:spcPts val="0"/>
              </a:spcAft>
              <a:buSzPts val="2200"/>
              <a:buChar char="○"/>
            </a:pPr>
            <a:r>
              <a:rPr lang="en" sz="2200"/>
              <a:t>Anomaly based IDS</a:t>
            </a:r>
            <a:endParaRPr sz="2200"/>
          </a:p>
          <a:p>
            <a:pPr indent="-368300" lvl="0" marL="457200" rtl="0" algn="l">
              <a:lnSpc>
                <a:spcPct val="115000"/>
              </a:lnSpc>
              <a:spcBef>
                <a:spcPts val="0"/>
              </a:spcBef>
              <a:spcAft>
                <a:spcPts val="0"/>
              </a:spcAft>
              <a:buSzPts val="2200"/>
              <a:buChar char="●"/>
            </a:pPr>
            <a:r>
              <a:rPr lang="en" sz="2200"/>
              <a:t>Dataset used KDD99 and CIC-IDS 2017</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490250" y="450150"/>
            <a:ext cx="8071800" cy="409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Signature based Intrusion Detection System</a:t>
            </a:r>
            <a:endParaRPr b="1" sz="2400"/>
          </a:p>
          <a:p>
            <a:pPr indent="-368300" lvl="0" marL="457200" rtl="0" algn="l">
              <a:lnSpc>
                <a:spcPct val="115000"/>
              </a:lnSpc>
              <a:spcBef>
                <a:spcPts val="0"/>
              </a:spcBef>
              <a:spcAft>
                <a:spcPts val="0"/>
              </a:spcAft>
              <a:buSzPts val="2200"/>
              <a:buChar char="●"/>
            </a:pPr>
            <a:r>
              <a:rPr lang="en" sz="2200"/>
              <a:t>Presents the attack in the form of signatures and patterns</a:t>
            </a:r>
            <a:endParaRPr sz="2200"/>
          </a:p>
          <a:p>
            <a:pPr indent="-368300" lvl="0" marL="457200" rtl="0" algn="l">
              <a:lnSpc>
                <a:spcPct val="115000"/>
              </a:lnSpc>
              <a:spcBef>
                <a:spcPts val="0"/>
              </a:spcBef>
              <a:spcAft>
                <a:spcPts val="0"/>
              </a:spcAft>
              <a:buSzPts val="2200"/>
              <a:buChar char="●"/>
            </a:pPr>
            <a:r>
              <a:rPr lang="en" sz="2200"/>
              <a:t>Patterns are then maintained as a database of known attack scenarios and signatures</a:t>
            </a:r>
            <a:endParaRPr sz="2200"/>
          </a:p>
          <a:p>
            <a:pPr indent="-368300" lvl="0" marL="457200" rtl="0" algn="l">
              <a:lnSpc>
                <a:spcPct val="115000"/>
              </a:lnSpc>
              <a:spcBef>
                <a:spcPts val="0"/>
              </a:spcBef>
              <a:spcAft>
                <a:spcPts val="0"/>
              </a:spcAft>
              <a:buSzPts val="2200"/>
              <a:buChar char="●"/>
            </a:pPr>
            <a:r>
              <a:rPr lang="en" sz="2200"/>
              <a:t>S</a:t>
            </a:r>
            <a:r>
              <a:rPr lang="en" sz="2200"/>
              <a:t>ignatures are then compared with the data received on the network</a:t>
            </a:r>
            <a:endParaRPr sz="2200"/>
          </a:p>
          <a:p>
            <a:pPr indent="-368300" lvl="0" marL="457200" rtl="0" algn="l">
              <a:lnSpc>
                <a:spcPct val="115000"/>
              </a:lnSpc>
              <a:spcBef>
                <a:spcPts val="0"/>
              </a:spcBef>
              <a:spcAft>
                <a:spcPts val="0"/>
              </a:spcAft>
              <a:buSzPts val="2200"/>
              <a:buChar char="●"/>
            </a:pPr>
            <a:r>
              <a:rPr lang="en" sz="2200"/>
              <a:t>Advantages</a:t>
            </a:r>
            <a:endParaRPr sz="2200"/>
          </a:p>
          <a:p>
            <a:pPr indent="-368300" lvl="1" marL="914400" rtl="0" algn="l">
              <a:lnSpc>
                <a:spcPct val="115000"/>
              </a:lnSpc>
              <a:spcBef>
                <a:spcPts val="0"/>
              </a:spcBef>
              <a:spcAft>
                <a:spcPts val="0"/>
              </a:spcAft>
              <a:buSzPts val="2200"/>
              <a:buChar char="○"/>
            </a:pPr>
            <a:r>
              <a:rPr lang="en" sz="2200"/>
              <a:t>P</a:t>
            </a:r>
            <a:r>
              <a:rPr lang="en" sz="2200"/>
              <a:t>roduces  very  low  false  positives</a:t>
            </a:r>
            <a:endParaRPr sz="2200"/>
          </a:p>
          <a:p>
            <a:pPr indent="-368300" lvl="1" marL="914400" rtl="0" algn="l">
              <a:lnSpc>
                <a:spcPct val="115000"/>
              </a:lnSpc>
              <a:spcBef>
                <a:spcPts val="0"/>
              </a:spcBef>
              <a:spcAft>
                <a:spcPts val="0"/>
              </a:spcAft>
              <a:buSzPts val="2200"/>
              <a:buChar char="○"/>
            </a:pPr>
            <a:r>
              <a:rPr lang="en" sz="2200"/>
              <a:t>Easy to develop</a:t>
            </a:r>
            <a:endParaRPr sz="2200"/>
          </a:p>
          <a:p>
            <a:pPr indent="-368300" lvl="1" marL="914400" rtl="0" algn="l">
              <a:lnSpc>
                <a:spcPct val="115000"/>
              </a:lnSpc>
              <a:spcBef>
                <a:spcPts val="0"/>
              </a:spcBef>
              <a:spcAft>
                <a:spcPts val="0"/>
              </a:spcAft>
              <a:buSzPts val="2200"/>
              <a:buChar char="○"/>
            </a:pPr>
            <a:r>
              <a:rPr lang="en" sz="2200"/>
              <a:t>Requires less computational resources</a:t>
            </a:r>
            <a:endParaRPr sz="2200"/>
          </a:p>
          <a:p>
            <a:pPr indent="-368300" lvl="0" marL="457200" rtl="0" algn="l">
              <a:lnSpc>
                <a:spcPct val="115000"/>
              </a:lnSpc>
              <a:spcBef>
                <a:spcPts val="0"/>
              </a:spcBef>
              <a:spcAft>
                <a:spcPts val="0"/>
              </a:spcAft>
              <a:buSzPts val="2200"/>
              <a:buChar char="●"/>
            </a:pPr>
            <a:r>
              <a:rPr lang="en" sz="2200"/>
              <a:t>Disadvantages</a:t>
            </a:r>
            <a:endParaRPr sz="2200"/>
          </a:p>
          <a:p>
            <a:pPr indent="-368300" lvl="1" marL="914400" rtl="0" algn="l">
              <a:lnSpc>
                <a:spcPct val="115000"/>
              </a:lnSpc>
              <a:spcBef>
                <a:spcPts val="0"/>
              </a:spcBef>
              <a:spcAft>
                <a:spcPts val="0"/>
              </a:spcAft>
              <a:buSzPts val="2200"/>
              <a:buChar char="○"/>
            </a:pPr>
            <a:r>
              <a:rPr lang="en" sz="2200"/>
              <a:t>D</a:t>
            </a:r>
            <a:r>
              <a:rPr lang="en" sz="2200"/>
              <a:t>etects only those threats that are in its database</a:t>
            </a:r>
            <a:endParaRPr sz="2200"/>
          </a:p>
          <a:p>
            <a:pPr indent="-368300" lvl="1" marL="914400" rtl="0" algn="l">
              <a:lnSpc>
                <a:spcPct val="115000"/>
              </a:lnSpc>
              <a:spcBef>
                <a:spcPts val="0"/>
              </a:spcBef>
              <a:spcAft>
                <a:spcPts val="0"/>
              </a:spcAft>
              <a:buSzPts val="2200"/>
              <a:buChar char="○"/>
            </a:pPr>
            <a:r>
              <a:rPr lang="en" sz="2200"/>
              <a:t>Updating of new attacks is a time consuming process</a:t>
            </a:r>
            <a:endParaRPr sz="2200"/>
          </a:p>
          <a:p>
            <a:pPr indent="0" lvl="0" marL="457200" rtl="0" algn="l">
              <a:lnSpc>
                <a:spcPct val="115000"/>
              </a:lnSpc>
              <a:spcBef>
                <a:spcPts val="0"/>
              </a:spcBef>
              <a:spcAft>
                <a:spcPts val="0"/>
              </a:spcAft>
              <a:buNone/>
            </a:pPr>
            <a:r>
              <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490250" y="450150"/>
            <a:ext cx="8071800" cy="409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Anomaly</a:t>
            </a:r>
            <a:r>
              <a:rPr b="1" lang="en" sz="2400"/>
              <a:t> based Intrusion Detection System</a:t>
            </a:r>
            <a:endParaRPr b="1" sz="2400"/>
          </a:p>
          <a:p>
            <a:pPr indent="-368300" lvl="0" marL="457200" rtl="0" algn="l">
              <a:lnSpc>
                <a:spcPct val="115000"/>
              </a:lnSpc>
              <a:spcBef>
                <a:spcPts val="0"/>
              </a:spcBef>
              <a:spcAft>
                <a:spcPts val="0"/>
              </a:spcAft>
              <a:buSzPts val="2200"/>
              <a:buChar char="●"/>
            </a:pPr>
            <a:r>
              <a:rPr lang="en" sz="2200"/>
              <a:t>Based on the statistical  analysis</a:t>
            </a:r>
            <a:endParaRPr sz="2200"/>
          </a:p>
          <a:p>
            <a:pPr indent="-368300" lvl="0" marL="457200" rtl="0" algn="l">
              <a:lnSpc>
                <a:spcPct val="115000"/>
              </a:lnSpc>
              <a:spcBef>
                <a:spcPts val="0"/>
              </a:spcBef>
              <a:spcAft>
                <a:spcPts val="0"/>
              </a:spcAft>
              <a:buSzPts val="2200"/>
              <a:buChar char="●"/>
            </a:pPr>
            <a:r>
              <a:rPr lang="en" sz="2200"/>
              <a:t>Detects attacks based on irregularities in the pattern with respect to normal pattern</a:t>
            </a:r>
            <a:endParaRPr sz="2200"/>
          </a:p>
          <a:p>
            <a:pPr indent="-368300" lvl="0" marL="457200" rtl="0" algn="l">
              <a:lnSpc>
                <a:spcPct val="115000"/>
              </a:lnSpc>
              <a:spcBef>
                <a:spcPts val="0"/>
              </a:spcBef>
              <a:spcAft>
                <a:spcPts val="0"/>
              </a:spcAft>
              <a:buSzPts val="2200"/>
              <a:buChar char="●"/>
            </a:pPr>
            <a:r>
              <a:rPr lang="en" sz="2200"/>
              <a:t>Creates a model of the normal behaviour system</a:t>
            </a:r>
            <a:endParaRPr sz="2200"/>
          </a:p>
          <a:p>
            <a:pPr indent="-368300" lvl="0" marL="457200" rtl="0" algn="l">
              <a:lnSpc>
                <a:spcPct val="115000"/>
              </a:lnSpc>
              <a:spcBef>
                <a:spcPts val="0"/>
              </a:spcBef>
              <a:spcAft>
                <a:spcPts val="0"/>
              </a:spcAft>
              <a:buSzPts val="2200"/>
              <a:buChar char="●"/>
            </a:pPr>
            <a:r>
              <a:rPr lang="en" sz="2200"/>
              <a:t>Look for activities that differ from the normal behaviour</a:t>
            </a:r>
            <a:endParaRPr sz="2200"/>
          </a:p>
          <a:p>
            <a:pPr indent="-368300" lvl="0" marL="457200" rtl="0" algn="l">
              <a:lnSpc>
                <a:spcPct val="115000"/>
              </a:lnSpc>
              <a:spcBef>
                <a:spcPts val="0"/>
              </a:spcBef>
              <a:spcAft>
                <a:spcPts val="0"/>
              </a:spcAft>
              <a:buSzPts val="2200"/>
              <a:buChar char="●"/>
            </a:pPr>
            <a:r>
              <a:rPr lang="en" sz="2200"/>
              <a:t>Advantages</a:t>
            </a:r>
            <a:endParaRPr sz="2200"/>
          </a:p>
          <a:p>
            <a:pPr indent="-368300" lvl="1" marL="914400" rtl="0" algn="l">
              <a:lnSpc>
                <a:spcPct val="115000"/>
              </a:lnSpc>
              <a:spcBef>
                <a:spcPts val="0"/>
              </a:spcBef>
              <a:spcAft>
                <a:spcPts val="0"/>
              </a:spcAft>
              <a:buSzPts val="2200"/>
              <a:buChar char="○"/>
            </a:pPr>
            <a:r>
              <a:rPr lang="en" sz="2200"/>
              <a:t>Capable of detecting new unknown threats</a:t>
            </a:r>
            <a:endParaRPr sz="2200"/>
          </a:p>
          <a:p>
            <a:pPr indent="-368300" lvl="0" marL="457200" rtl="0" algn="l">
              <a:lnSpc>
                <a:spcPct val="115000"/>
              </a:lnSpc>
              <a:spcBef>
                <a:spcPts val="0"/>
              </a:spcBef>
              <a:spcAft>
                <a:spcPts val="0"/>
              </a:spcAft>
              <a:buSzPts val="2200"/>
              <a:buChar char="●"/>
            </a:pPr>
            <a:r>
              <a:rPr lang="en" sz="2200"/>
              <a:t>Disadvantages</a:t>
            </a:r>
            <a:endParaRPr sz="2200"/>
          </a:p>
          <a:p>
            <a:pPr indent="-368300" lvl="1" marL="914400" rtl="0" algn="l">
              <a:lnSpc>
                <a:spcPct val="115000"/>
              </a:lnSpc>
              <a:spcBef>
                <a:spcPts val="0"/>
              </a:spcBef>
              <a:spcAft>
                <a:spcPts val="0"/>
              </a:spcAft>
              <a:buSzPts val="2200"/>
              <a:buChar char="○"/>
            </a:pPr>
            <a:r>
              <a:rPr lang="en" sz="2200"/>
              <a:t>Training time may be long</a:t>
            </a:r>
            <a:endParaRPr sz="2200"/>
          </a:p>
          <a:p>
            <a:pPr indent="-368300" lvl="1" marL="914400" rtl="0" algn="l">
              <a:lnSpc>
                <a:spcPct val="115000"/>
              </a:lnSpc>
              <a:spcBef>
                <a:spcPts val="0"/>
              </a:spcBef>
              <a:spcAft>
                <a:spcPts val="0"/>
              </a:spcAft>
              <a:buSzPts val="2200"/>
              <a:buChar char="○"/>
            </a:pPr>
            <a:r>
              <a:rPr lang="en" sz="2200"/>
              <a:t>Increased problem of false positive alerts</a:t>
            </a:r>
            <a:endParaRPr sz="2200"/>
          </a:p>
          <a:p>
            <a:pPr indent="0" lvl="0" marL="457200" rtl="0" algn="l">
              <a:lnSpc>
                <a:spcPct val="115000"/>
              </a:lnSpc>
              <a:spcBef>
                <a:spcPts val="0"/>
              </a:spcBef>
              <a:spcAft>
                <a:spcPts val="0"/>
              </a:spcAft>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and Features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