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304" r:id="rId15"/>
    <p:sldId id="290" r:id="rId16"/>
    <p:sldId id="294" r:id="rId17"/>
    <p:sldId id="295" r:id="rId18"/>
    <p:sldId id="296" r:id="rId19"/>
    <p:sldId id="297" r:id="rId20"/>
    <p:sldId id="283" r:id="rId21"/>
    <p:sldId id="270" r:id="rId22"/>
    <p:sldId id="284" r:id="rId23"/>
    <p:sldId id="271" r:id="rId24"/>
    <p:sldId id="272" r:id="rId25"/>
    <p:sldId id="302" r:id="rId26"/>
    <p:sldId id="305" r:id="rId27"/>
    <p:sldId id="306" r:id="rId28"/>
    <p:sldId id="307" r:id="rId29"/>
    <p:sldId id="308" r:id="rId30"/>
    <p:sldId id="309" r:id="rId31"/>
    <p:sldId id="273" r:id="rId32"/>
    <p:sldId id="310" r:id="rId33"/>
    <p:sldId id="311" r:id="rId34"/>
    <p:sldId id="274" r:id="rId35"/>
    <p:sldId id="27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B8E7A-D77D-4EF4-9F85-765C8EB736CD}" type="datetimeFigureOut">
              <a:rPr lang="en-US" smtClean="0"/>
              <a:pPr/>
              <a:t>04/11/2019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4EEEE-B932-4B2A-8763-CD4CD6DC6F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B8E7A-D77D-4EF4-9F85-765C8EB736CD}" type="datetimeFigureOut">
              <a:rPr lang="en-US" smtClean="0"/>
              <a:pPr/>
              <a:t>04/11/2019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4EEEE-B932-4B2A-8763-CD4CD6DC6F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jcgt.org/published/0004/01/03/paper.pdf" TargetMode="External"/><Relationship Id="rId2" Type="http://schemas.openxmlformats.org/officeDocument/2006/relationships/hyperlink" Target="https://en.wikipedia.org/wiki/K-d_tree" TargetMode="External"/><Relationship Id="rId1" Type="http://schemas.openxmlformats.org/officeDocument/2006/relationships/slideLayout" Target="../slideLayouts/slideLayout7.xml"/><Relationship Id="rId5" Type="http://schemas.openxmlformats.org/officeDocument/2006/relationships/hyperlink" Target="https://www.cs.cmu.edu/~ckingsf/bioinfo-lectures/kdtrees.pdf" TargetMode="External"/><Relationship Id="rId4" Type="http://schemas.openxmlformats.org/officeDocument/2006/relationships/hyperlink" Target="http://pointclouds.org/documentation/tutorials/kdtree_search.ph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371600"/>
            <a:ext cx="7391400" cy="1569660"/>
          </a:xfrm>
          <a:prstGeom prst="rect">
            <a:avLst/>
          </a:prstGeom>
          <a:noFill/>
        </p:spPr>
        <p:txBody>
          <a:bodyPr wrap="square" rtlCol="0">
            <a:spAutoFit/>
          </a:bodyPr>
          <a:lstStyle/>
          <a:p>
            <a:pPr algn="ctr"/>
            <a:r>
              <a:rPr lang="en-US" sz="4800" b="1" dirty="0" smtClean="0">
                <a:latin typeface="Arial" pitchFamily="34" charset="0"/>
                <a:cs typeface="Arial" pitchFamily="34" charset="0"/>
              </a:rPr>
              <a:t>K-D tree and its applications</a:t>
            </a:r>
            <a:endParaRPr lang="en-US" sz="4800" b="1" dirty="0">
              <a:latin typeface="Arial" pitchFamily="34" charset="0"/>
              <a:cs typeface="Arial" pitchFamily="34" charset="0"/>
            </a:endParaRPr>
          </a:p>
        </p:txBody>
      </p:sp>
      <p:sp>
        <p:nvSpPr>
          <p:cNvPr id="3" name="TextBox 2"/>
          <p:cNvSpPr txBox="1"/>
          <p:nvPr/>
        </p:nvSpPr>
        <p:spPr>
          <a:xfrm>
            <a:off x="5105400" y="5105400"/>
            <a:ext cx="3581400" cy="646331"/>
          </a:xfrm>
          <a:prstGeom prst="rect">
            <a:avLst/>
          </a:prstGeom>
          <a:noFill/>
        </p:spPr>
        <p:txBody>
          <a:bodyPr wrap="square" rtlCol="0">
            <a:spAutoFit/>
          </a:bodyPr>
          <a:lstStyle/>
          <a:p>
            <a:r>
              <a:rPr lang="en-US" dirty="0" smtClean="0"/>
              <a:t>Shanu Shrivastava </a:t>
            </a:r>
            <a:r>
              <a:rPr lang="en-US" dirty="0" smtClean="0"/>
              <a:t>	   (</a:t>
            </a:r>
            <a:r>
              <a:rPr lang="en-US" dirty="0" smtClean="0"/>
              <a:t>2019202005) </a:t>
            </a:r>
            <a:br>
              <a:rPr lang="en-US" dirty="0" smtClean="0"/>
            </a:br>
            <a:r>
              <a:rPr lang="en-US" dirty="0" smtClean="0"/>
              <a:t>Aditya Mohan Gupta (2019201047)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archive.oreilly.com/oreillyschool/courses/data-structures-algorithms/images/kdtree_t1.png"/>
          <p:cNvPicPr>
            <a:picLocks noChangeAspect="1" noChangeArrowheads="1"/>
          </p:cNvPicPr>
          <p:nvPr/>
        </p:nvPicPr>
        <p:blipFill>
          <a:blip r:embed="rId2"/>
          <a:srcRect/>
          <a:stretch>
            <a:fillRect/>
          </a:stretch>
        </p:blipFill>
        <p:spPr bwMode="auto">
          <a:xfrm>
            <a:off x="609600" y="685800"/>
            <a:ext cx="7855904" cy="5410200"/>
          </a:xfrm>
          <a:prstGeom prst="rect">
            <a:avLst/>
          </a:prstGeom>
          <a:noFill/>
        </p:spPr>
      </p:pic>
      <p:sp>
        <p:nvSpPr>
          <p:cNvPr id="3" name="TextBox 2"/>
          <p:cNvSpPr txBox="1"/>
          <p:nvPr/>
        </p:nvSpPr>
        <p:spPr>
          <a:xfrm>
            <a:off x="228600" y="228600"/>
            <a:ext cx="8686800" cy="400110"/>
          </a:xfrm>
          <a:prstGeom prst="rect">
            <a:avLst/>
          </a:prstGeom>
          <a:noFill/>
        </p:spPr>
        <p:txBody>
          <a:bodyPr wrap="square" rtlCol="0">
            <a:spAutoFit/>
          </a:bodyPr>
          <a:lstStyle/>
          <a:p>
            <a:r>
              <a:rPr lang="en-US" sz="2000" b="1" dirty="0"/>
              <a:t>The following is the required K-D tree (K=2,n=10) :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10600" cy="5509200"/>
          </a:xfrm>
          <a:prstGeom prst="rect">
            <a:avLst/>
          </a:prstGeom>
          <a:noFill/>
        </p:spPr>
        <p:txBody>
          <a:bodyPr wrap="square" rtlCol="0">
            <a:spAutoFit/>
          </a:bodyPr>
          <a:lstStyle/>
          <a:p>
            <a:r>
              <a:rPr lang="en-US" sz="4000" b="1" u="sng" dirty="0"/>
              <a:t>Operations on K-D tree :</a:t>
            </a:r>
          </a:p>
          <a:p>
            <a:endParaRPr lang="en-US" sz="3600" b="1" dirty="0"/>
          </a:p>
          <a:p>
            <a:r>
              <a:rPr lang="en-US" sz="3200" b="1" dirty="0"/>
              <a:t>Following are the operations performed on K-D trees :</a:t>
            </a:r>
          </a:p>
          <a:p>
            <a:endParaRPr lang="en-US" sz="2800" b="1" dirty="0"/>
          </a:p>
          <a:p>
            <a:pPr fontAlgn="base">
              <a:buFont typeface="Arial" pitchFamily="34" charset="0"/>
              <a:buChar char="•"/>
            </a:pPr>
            <a:r>
              <a:rPr lang="en-US" sz="2800" dirty="0">
                <a:latin typeface="Arial" pitchFamily="34" charset="0"/>
                <a:cs typeface="Arial" pitchFamily="34" charset="0"/>
              </a:rPr>
              <a:t> </a:t>
            </a:r>
            <a:r>
              <a:rPr lang="en-US" sz="2800" dirty="0">
                <a:cs typeface="Arial" pitchFamily="34" charset="0"/>
              </a:rPr>
              <a:t>Static K-dimensional data collection</a:t>
            </a:r>
          </a:p>
          <a:p>
            <a:pPr fontAlgn="base">
              <a:buFont typeface="Arial" pitchFamily="34" charset="0"/>
              <a:buChar char="•"/>
            </a:pPr>
            <a:r>
              <a:rPr lang="en-US" sz="2800" dirty="0">
                <a:cs typeface="Arial" pitchFamily="34" charset="0"/>
              </a:rPr>
              <a:t> Balancing and Inserting elements</a:t>
            </a:r>
          </a:p>
          <a:p>
            <a:pPr fontAlgn="base">
              <a:buFont typeface="Arial" pitchFamily="34" charset="0"/>
              <a:buChar char="•"/>
            </a:pPr>
            <a:r>
              <a:rPr lang="en-US" sz="2800" dirty="0">
                <a:cs typeface="Arial" pitchFamily="34" charset="0"/>
              </a:rPr>
              <a:t> Find min element</a:t>
            </a:r>
          </a:p>
          <a:p>
            <a:pPr fontAlgn="base">
              <a:buFont typeface="Arial" pitchFamily="34" charset="0"/>
              <a:buChar char="•"/>
            </a:pPr>
            <a:r>
              <a:rPr lang="en-US" sz="2800" dirty="0">
                <a:cs typeface="Arial" pitchFamily="34" charset="0"/>
              </a:rPr>
              <a:t> Deleting Elements</a:t>
            </a:r>
          </a:p>
          <a:p>
            <a:endParaRPr lang="en-US" sz="3600" b="1" dirty="0"/>
          </a:p>
          <a:p>
            <a:r>
              <a:rPr lang="en-US" sz="3600" b="1"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646331"/>
          </a:xfrm>
          <a:prstGeom prst="rect">
            <a:avLst/>
          </a:prstGeom>
          <a:noFill/>
        </p:spPr>
        <p:txBody>
          <a:bodyPr wrap="square" rtlCol="0">
            <a:spAutoFit/>
          </a:bodyPr>
          <a:lstStyle/>
          <a:p>
            <a:r>
              <a:rPr lang="en-US" sz="3600" b="1" u="sng" dirty="0"/>
              <a:t>Static K-dimensional data collection : </a:t>
            </a:r>
          </a:p>
        </p:txBody>
      </p:sp>
      <p:sp>
        <p:nvSpPr>
          <p:cNvPr id="5" name="TextBox 4"/>
          <p:cNvSpPr txBox="1"/>
          <p:nvPr/>
        </p:nvSpPr>
        <p:spPr>
          <a:xfrm>
            <a:off x="304800" y="1219200"/>
            <a:ext cx="8458200" cy="5109091"/>
          </a:xfrm>
          <a:prstGeom prst="rect">
            <a:avLst/>
          </a:prstGeom>
          <a:noFill/>
        </p:spPr>
        <p:txBody>
          <a:bodyPr wrap="square" rtlCol="0">
            <a:spAutoFit/>
          </a:bodyPr>
          <a:lstStyle/>
          <a:p>
            <a:pPr algn="just" fontAlgn="base">
              <a:buFont typeface="Arial" pitchFamily="34" charset="0"/>
              <a:buChar char="•"/>
            </a:pPr>
            <a:r>
              <a:rPr lang="en-US" sz="2800" dirty="0" smtClean="0">
                <a:cs typeface="Arial" pitchFamily="34" charset="0"/>
              </a:rPr>
              <a:t>Static data is collected for construction of a K-D tree.</a:t>
            </a:r>
          </a:p>
          <a:p>
            <a:pPr algn="just" fontAlgn="base"/>
            <a:r>
              <a:rPr lang="en-US" sz="2800" dirty="0" smtClean="0">
                <a:cs typeface="Arial" pitchFamily="34" charset="0"/>
              </a:rPr>
              <a:t> The k-d-tree is not designed for changes, and will quickly</a:t>
            </a:r>
          </a:p>
          <a:p>
            <a:pPr algn="just" fontAlgn="base"/>
            <a:r>
              <a:rPr lang="en-US" sz="2800" dirty="0" smtClean="0">
                <a:cs typeface="Arial" pitchFamily="34" charset="0"/>
              </a:rPr>
              <a:t> lose efficiency. </a:t>
            </a:r>
          </a:p>
          <a:p>
            <a:pPr algn="just" fontAlgn="base">
              <a:buFont typeface="Arial" pitchFamily="34" charset="0"/>
              <a:buChar char="•"/>
            </a:pPr>
            <a:endParaRPr lang="en-US" sz="2800" dirty="0">
              <a:cs typeface="Arial" pitchFamily="34" charset="0"/>
            </a:endParaRPr>
          </a:p>
          <a:p>
            <a:pPr algn="just" fontAlgn="base">
              <a:buFont typeface="Arial" pitchFamily="34" charset="0"/>
              <a:buChar char="•"/>
            </a:pPr>
            <a:r>
              <a:rPr lang="en-US" sz="2800" dirty="0">
                <a:cs typeface="Arial" pitchFamily="34" charset="0"/>
              </a:rPr>
              <a:t>It relies on the median, and thus any change to the </a:t>
            </a:r>
            <a:r>
              <a:rPr lang="en-US" sz="2800" dirty="0" smtClean="0">
                <a:cs typeface="Arial" pitchFamily="34" charset="0"/>
              </a:rPr>
              <a:t>tree</a:t>
            </a:r>
          </a:p>
          <a:p>
            <a:pPr algn="just" fontAlgn="base"/>
            <a:r>
              <a:rPr lang="en-US" sz="2800" dirty="0" smtClean="0">
                <a:cs typeface="Arial" pitchFamily="34" charset="0"/>
              </a:rPr>
              <a:t> </a:t>
            </a:r>
            <a:r>
              <a:rPr lang="en-US" sz="2800" dirty="0" smtClean="0">
                <a:cs typeface="Arial" pitchFamily="34" charset="0"/>
              </a:rPr>
              <a:t> </a:t>
            </a:r>
            <a:r>
              <a:rPr lang="en-US" sz="2800" dirty="0">
                <a:cs typeface="Arial" pitchFamily="34" charset="0"/>
              </a:rPr>
              <a:t>would worst-case propagate through all of the tree.  </a:t>
            </a:r>
          </a:p>
          <a:p>
            <a:pPr algn="just" fontAlgn="base">
              <a:buFont typeface="Arial" pitchFamily="34" charset="0"/>
              <a:buChar char="•"/>
            </a:pPr>
            <a:endParaRPr lang="en-US" sz="2800" dirty="0">
              <a:cs typeface="Arial" pitchFamily="34" charset="0"/>
            </a:endParaRPr>
          </a:p>
          <a:p>
            <a:pPr algn="just" fontAlgn="base">
              <a:buFont typeface="Arial" pitchFamily="34" charset="0"/>
              <a:buChar char="•"/>
            </a:pPr>
            <a:r>
              <a:rPr lang="en-US" sz="2800" dirty="0">
                <a:cs typeface="Arial" pitchFamily="34" charset="0"/>
              </a:rPr>
              <a:t>Thus, we need to collect all the Data beforehand</a:t>
            </a:r>
            <a:r>
              <a:rPr lang="en-US" sz="2800" dirty="0" smtClean="0">
                <a:cs typeface="Arial" pitchFamily="34" charset="0"/>
              </a:rPr>
              <a:t>.</a:t>
            </a:r>
          </a:p>
          <a:p>
            <a:pPr algn="just" fontAlgn="base"/>
            <a:r>
              <a:rPr lang="en-US" sz="2800" dirty="0" smtClean="0">
                <a:cs typeface="Arial" pitchFamily="34" charset="0"/>
              </a:rPr>
              <a:t> </a:t>
            </a:r>
            <a:r>
              <a:rPr lang="en-US" sz="2800" dirty="0" smtClean="0">
                <a:cs typeface="Arial" pitchFamily="34" charset="0"/>
              </a:rPr>
              <a:t> </a:t>
            </a:r>
            <a:r>
              <a:rPr lang="en-US" sz="2800" dirty="0">
                <a:cs typeface="Arial" pitchFamily="34" charset="0"/>
              </a:rPr>
              <a:t>Hence, all the data which is to be classified, is </a:t>
            </a:r>
            <a:r>
              <a:rPr lang="en-US" sz="2800" dirty="0" smtClean="0">
                <a:cs typeface="Arial" pitchFamily="34" charset="0"/>
              </a:rPr>
              <a:t>collected</a:t>
            </a:r>
          </a:p>
          <a:p>
            <a:pPr algn="just" fontAlgn="base"/>
            <a:r>
              <a:rPr lang="en-US" sz="2800" dirty="0" smtClean="0">
                <a:cs typeface="Arial" pitchFamily="34" charset="0"/>
              </a:rPr>
              <a:t> </a:t>
            </a:r>
            <a:r>
              <a:rPr lang="en-US" sz="2800" dirty="0" smtClean="0">
                <a:cs typeface="Arial" pitchFamily="34" charset="0"/>
              </a:rPr>
              <a:t> </a:t>
            </a:r>
            <a:r>
              <a:rPr lang="en-US" sz="2800" dirty="0">
                <a:cs typeface="Arial" pitchFamily="34" charset="0"/>
              </a:rPr>
              <a:t>and further processing is carried out to build the </a:t>
            </a:r>
            <a:r>
              <a:rPr lang="en-US" sz="2800" dirty="0" smtClean="0">
                <a:cs typeface="Arial" pitchFamily="34" charset="0"/>
              </a:rPr>
              <a:t>K-D</a:t>
            </a:r>
          </a:p>
          <a:p>
            <a:pPr algn="just" fontAlgn="base"/>
            <a:r>
              <a:rPr lang="en-US" sz="2800" dirty="0" smtClean="0">
                <a:cs typeface="Arial" pitchFamily="34" charset="0"/>
              </a:rPr>
              <a:t> </a:t>
            </a:r>
            <a:r>
              <a:rPr lang="en-US" sz="2800" dirty="0" smtClean="0">
                <a:cs typeface="Arial" pitchFamily="34" charset="0"/>
              </a:rPr>
              <a:t> </a:t>
            </a:r>
            <a:r>
              <a:rPr lang="en-US" sz="2800" dirty="0">
                <a:cs typeface="Arial" pitchFamily="34" charset="0"/>
              </a:rPr>
              <a:t>tree.</a:t>
            </a:r>
          </a:p>
          <a:p>
            <a:pPr>
              <a:buFont typeface="Arial" pitchFamily="34" charset="0"/>
              <a:buChar char="•"/>
            </a:pP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8686800" cy="646331"/>
          </a:xfrm>
          <a:prstGeom prst="rect">
            <a:avLst/>
          </a:prstGeom>
          <a:noFill/>
        </p:spPr>
        <p:txBody>
          <a:bodyPr wrap="square" rtlCol="0">
            <a:spAutoFit/>
          </a:bodyPr>
          <a:lstStyle/>
          <a:p>
            <a:r>
              <a:rPr lang="en-US" sz="3600" b="1" u="sng" dirty="0"/>
              <a:t>Balancing and Inserting Elements : </a:t>
            </a:r>
          </a:p>
        </p:txBody>
      </p:sp>
      <p:sp>
        <p:nvSpPr>
          <p:cNvPr id="3" name="TextBox 2"/>
          <p:cNvSpPr txBox="1"/>
          <p:nvPr/>
        </p:nvSpPr>
        <p:spPr>
          <a:xfrm>
            <a:off x="304800" y="762000"/>
            <a:ext cx="8382000" cy="6555641"/>
          </a:xfrm>
          <a:prstGeom prst="rect">
            <a:avLst/>
          </a:prstGeom>
          <a:noFill/>
        </p:spPr>
        <p:txBody>
          <a:bodyPr wrap="square" rtlCol="0">
            <a:spAutoFit/>
          </a:bodyPr>
          <a:lstStyle/>
          <a:p>
            <a:pPr algn="just" fontAlgn="base">
              <a:buFont typeface="Arial" pitchFamily="34" charset="0"/>
              <a:buChar char="•"/>
            </a:pPr>
            <a:r>
              <a:rPr lang="en-US" sz="2800" dirty="0"/>
              <a:t>Adding elements in a Binary Search tree fashion </a:t>
            </a:r>
            <a:r>
              <a:rPr lang="en-US" sz="2800" dirty="0" smtClean="0"/>
              <a:t>will</a:t>
            </a:r>
          </a:p>
          <a:p>
            <a:pPr algn="just" fontAlgn="base"/>
            <a:r>
              <a:rPr lang="en-US" sz="2800" dirty="0" smtClean="0"/>
              <a:t>  </a:t>
            </a:r>
            <a:r>
              <a:rPr lang="en-US" sz="2800" dirty="0"/>
              <a:t>lead to an unbalanced KD tree.</a:t>
            </a:r>
          </a:p>
          <a:p>
            <a:pPr algn="just" fontAlgn="base">
              <a:buFont typeface="Arial" pitchFamily="34" charset="0"/>
              <a:buChar char="•"/>
            </a:pPr>
            <a:endParaRPr lang="en-US" sz="2800" dirty="0"/>
          </a:p>
          <a:p>
            <a:pPr algn="just" fontAlgn="base">
              <a:buFont typeface="Arial" pitchFamily="34" charset="0"/>
              <a:buChar char="•"/>
            </a:pPr>
            <a:r>
              <a:rPr lang="en-US" sz="2800" dirty="0"/>
              <a:t>Thus we need to perform balancing in the tree </a:t>
            </a:r>
            <a:r>
              <a:rPr lang="en-US" sz="2800" dirty="0" smtClean="0"/>
              <a:t>to</a:t>
            </a:r>
          </a:p>
          <a:p>
            <a:pPr algn="just" fontAlgn="base"/>
            <a:r>
              <a:rPr lang="en-US" sz="2800" dirty="0" smtClean="0"/>
              <a:t>  </a:t>
            </a:r>
            <a:r>
              <a:rPr lang="en-US" sz="2800" dirty="0"/>
              <a:t>ensure that the data points are correctly placed in </a:t>
            </a:r>
            <a:r>
              <a:rPr lang="en-US" sz="2800" dirty="0" smtClean="0"/>
              <a:t>the</a:t>
            </a:r>
          </a:p>
          <a:p>
            <a:pPr algn="just" fontAlgn="base"/>
            <a:r>
              <a:rPr lang="en-US" sz="2800" dirty="0" smtClean="0"/>
              <a:t> </a:t>
            </a:r>
            <a:r>
              <a:rPr lang="en-US" sz="2800" dirty="0" smtClean="0"/>
              <a:t> </a:t>
            </a:r>
            <a:r>
              <a:rPr lang="en-US" sz="2800" dirty="0"/>
              <a:t>KD tree.</a:t>
            </a:r>
          </a:p>
          <a:p>
            <a:pPr algn="just" fontAlgn="base">
              <a:buFont typeface="Arial" pitchFamily="34" charset="0"/>
              <a:buChar char="•"/>
            </a:pPr>
            <a:endParaRPr lang="en-US" sz="2800" dirty="0"/>
          </a:p>
          <a:p>
            <a:pPr algn="just" fontAlgn="base">
              <a:buFont typeface="Arial" pitchFamily="34" charset="0"/>
              <a:buChar char="•"/>
            </a:pPr>
            <a:r>
              <a:rPr lang="en-US" sz="2800" dirty="0"/>
              <a:t>For this, we need to find the median of the </a:t>
            </a:r>
            <a:r>
              <a:rPr lang="en-US" sz="2800" dirty="0" smtClean="0"/>
              <a:t>data, and at</a:t>
            </a:r>
          </a:p>
          <a:p>
            <a:pPr algn="just" fontAlgn="base"/>
            <a:r>
              <a:rPr lang="en-US" sz="2800" dirty="0" smtClean="0"/>
              <a:t>  </a:t>
            </a:r>
            <a:r>
              <a:rPr lang="en-US" sz="2800" dirty="0"/>
              <a:t>each iteration and insert in the tree.</a:t>
            </a:r>
          </a:p>
          <a:p>
            <a:pPr algn="just" fontAlgn="base">
              <a:buFont typeface="Arial" pitchFamily="34" charset="0"/>
              <a:buChar char="•"/>
            </a:pPr>
            <a:endParaRPr lang="en-US" sz="2800" dirty="0"/>
          </a:p>
          <a:p>
            <a:pPr algn="just" fontAlgn="base">
              <a:buFont typeface="Arial" pitchFamily="34" charset="0"/>
              <a:buChar char="•"/>
            </a:pPr>
            <a:r>
              <a:rPr lang="en-US" sz="2800" dirty="0"/>
              <a:t>This will give us a balanced  tree for k </a:t>
            </a:r>
            <a:r>
              <a:rPr lang="en-US" sz="2800" dirty="0" smtClean="0"/>
              <a:t>–dimensional</a:t>
            </a:r>
          </a:p>
          <a:p>
            <a:pPr algn="just" fontAlgn="base"/>
            <a:r>
              <a:rPr lang="en-US" sz="2800" dirty="0" smtClean="0"/>
              <a:t> </a:t>
            </a:r>
            <a:r>
              <a:rPr lang="en-US" sz="2800" dirty="0" smtClean="0"/>
              <a:t> </a:t>
            </a:r>
            <a:r>
              <a:rPr lang="en-US" sz="2800" dirty="0"/>
              <a:t>data.</a:t>
            </a:r>
          </a:p>
          <a:p>
            <a:pPr algn="just" fontAlgn="base">
              <a:buFont typeface="Arial" pitchFamily="34" charset="0"/>
              <a:buChar char="•"/>
            </a:pPr>
            <a:endParaRPr lang="en-US" sz="2800" dirty="0"/>
          </a:p>
          <a:p>
            <a:pPr algn="just" fontAlgn="base">
              <a:buFont typeface="Arial" pitchFamily="34" charset="0"/>
              <a:buChar char="•"/>
            </a:pPr>
            <a:r>
              <a:rPr lang="en-US" sz="2800" dirty="0"/>
              <a:t>Every insert operation divides the space.</a:t>
            </a:r>
          </a:p>
          <a:p>
            <a:pPr algn="just">
              <a:buFont typeface="Arial" pitchFamily="34" charset="0"/>
              <a:buChar char="•"/>
            </a:pP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82000" cy="523220"/>
          </a:xfrm>
          <a:prstGeom prst="rect">
            <a:avLst/>
          </a:prstGeom>
          <a:noFill/>
        </p:spPr>
        <p:txBody>
          <a:bodyPr wrap="square" rtlCol="0">
            <a:spAutoFit/>
          </a:bodyPr>
          <a:lstStyle/>
          <a:p>
            <a:r>
              <a:rPr lang="en-US" sz="2800" dirty="0" smtClean="0"/>
              <a:t>An unbalanced K-D Tree : </a:t>
            </a:r>
            <a:endParaRPr lang="en-US" sz="2800" dirty="0"/>
          </a:p>
        </p:txBody>
      </p:sp>
      <p:sp>
        <p:nvSpPr>
          <p:cNvPr id="3" name="Rounded Rectangle 2"/>
          <p:cNvSpPr/>
          <p:nvPr/>
        </p:nvSpPr>
        <p:spPr>
          <a:xfrm>
            <a:off x="3733800" y="1371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4" name="Rounded Rectangle 3"/>
          <p:cNvSpPr/>
          <p:nvPr/>
        </p:nvSpPr>
        <p:spPr>
          <a:xfrm>
            <a:off x="4419600" y="2590800"/>
            <a:ext cx="990600" cy="533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2,3</a:t>
            </a:r>
            <a:endParaRPr lang="en-US" dirty="0">
              <a:solidFill>
                <a:schemeClr val="tx1"/>
              </a:solidFill>
            </a:endParaRPr>
          </a:p>
        </p:txBody>
      </p:sp>
      <p:cxnSp>
        <p:nvCxnSpPr>
          <p:cNvPr id="5" name="Straight Connector 4"/>
          <p:cNvCxnSpPr>
            <a:stCxn id="3" idx="2"/>
            <a:endCxn id="4" idx="0"/>
          </p:cNvCxnSpPr>
          <p:nvPr/>
        </p:nvCxnSpPr>
        <p:spPr>
          <a:xfrm rot="16200000" flipH="1">
            <a:off x="4267200" y="1943100"/>
            <a:ext cx="609600" cy="685800"/>
          </a:xfrm>
          <a:prstGeom prst="line">
            <a:avLst/>
          </a:prstGeom>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3352800" y="3657600"/>
            <a:ext cx="990600" cy="533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a:t>
            </a:r>
            <a:endParaRPr lang="en-US" dirty="0">
              <a:solidFill>
                <a:schemeClr val="tx1"/>
              </a:solidFill>
            </a:endParaRPr>
          </a:p>
        </p:txBody>
      </p:sp>
      <p:cxnSp>
        <p:nvCxnSpPr>
          <p:cNvPr id="7" name="Straight Connector 6"/>
          <p:cNvCxnSpPr>
            <a:stCxn id="4" idx="2"/>
            <a:endCxn id="6" idx="0"/>
          </p:cNvCxnSpPr>
          <p:nvPr/>
        </p:nvCxnSpPr>
        <p:spPr>
          <a:xfrm rot="5400000">
            <a:off x="4114800" y="2857500"/>
            <a:ext cx="533400" cy="1066800"/>
          </a:xfrm>
          <a:prstGeom prst="line">
            <a:avLst/>
          </a:prstGeom>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4419600" y="4724400"/>
            <a:ext cx="990600" cy="533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10,0</a:t>
            </a:r>
            <a:endParaRPr lang="en-US" dirty="0">
              <a:solidFill>
                <a:schemeClr val="tx1"/>
              </a:solidFill>
            </a:endParaRPr>
          </a:p>
        </p:txBody>
      </p:sp>
      <p:cxnSp>
        <p:nvCxnSpPr>
          <p:cNvPr id="9" name="Straight Connector 8"/>
          <p:cNvCxnSpPr>
            <a:stCxn id="6" idx="2"/>
            <a:endCxn id="8" idx="0"/>
          </p:cNvCxnSpPr>
          <p:nvPr/>
        </p:nvCxnSpPr>
        <p:spPr>
          <a:xfrm rot="16200000" flipH="1">
            <a:off x="4114800" y="3924300"/>
            <a:ext cx="533400" cy="106680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133600"/>
            <a:ext cx="4114800" cy="419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Rounded Rectangle 8"/>
          <p:cNvSpPr/>
          <p:nvPr/>
        </p:nvSpPr>
        <p:spPr>
          <a:xfrm>
            <a:off x="6553200" y="2209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11" name="TextBox 10"/>
          <p:cNvSpPr txBox="1"/>
          <p:nvPr/>
        </p:nvSpPr>
        <p:spPr>
          <a:xfrm>
            <a:off x="228600" y="228600"/>
            <a:ext cx="8534400" cy="2246769"/>
          </a:xfrm>
          <a:prstGeom prst="rect">
            <a:avLst/>
          </a:prstGeom>
          <a:noFill/>
        </p:spPr>
        <p:txBody>
          <a:bodyPr wrap="square" rtlCol="0">
            <a:spAutoFit/>
          </a:bodyPr>
          <a:lstStyle/>
          <a:p>
            <a:r>
              <a:rPr lang="en-US" sz="2000" b="1" dirty="0" smtClean="0"/>
              <a:t>Example : </a:t>
            </a:r>
            <a:r>
              <a:rPr lang="en-US" sz="2000" b="1" dirty="0" err="1" smtClean="0"/>
              <a:t>Contruction</a:t>
            </a:r>
            <a:r>
              <a:rPr lang="en-US" sz="2000" b="1" dirty="0" smtClean="0"/>
              <a:t> of KD tree for the points :</a:t>
            </a:r>
          </a:p>
          <a:p>
            <a:r>
              <a:rPr lang="en-US" sz="2000" b="1" dirty="0" smtClean="0"/>
              <a:t>(50,50),(1,10),(10,30)(35,90),(25,40),(51,75),(55,1),(60,80),(70,70)</a:t>
            </a:r>
          </a:p>
          <a:p>
            <a:r>
              <a:rPr lang="en-US" sz="2000" b="1" dirty="0" smtClean="0"/>
              <a:t>Sorting according to x dimension : </a:t>
            </a:r>
            <a:endParaRPr lang="en-US" sz="2000" b="1" dirty="0" smtClean="0"/>
          </a:p>
          <a:p>
            <a:r>
              <a:rPr lang="en-US" sz="2000" b="1" dirty="0" smtClean="0"/>
              <a:t>(1,10),(10,30),(25,40)(35,90),(50,50),(</a:t>
            </a:r>
            <a:r>
              <a:rPr lang="en-US" sz="2000" b="1" dirty="0" smtClean="0"/>
              <a:t>51,75),(55,1),(60,80),(70,70)</a:t>
            </a:r>
          </a:p>
          <a:p>
            <a:endParaRPr lang="en-US" sz="2000" b="1" dirty="0" smtClean="0"/>
          </a:p>
          <a:p>
            <a:endParaRPr lang="en-US" sz="2000" b="1" dirty="0" smtClean="0"/>
          </a:p>
          <a:p>
            <a:endParaRPr lang="en-US" sz="2000" b="1" dirty="0"/>
          </a:p>
        </p:txBody>
      </p:sp>
      <p:sp>
        <p:nvSpPr>
          <p:cNvPr id="12" name="Rectangle 11"/>
          <p:cNvSpPr/>
          <p:nvPr/>
        </p:nvSpPr>
        <p:spPr>
          <a:xfrm>
            <a:off x="3276600" y="11430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098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1524000" y="3962400"/>
            <a:ext cx="990600" cy="369332"/>
          </a:xfrm>
          <a:prstGeom prst="rect">
            <a:avLst/>
          </a:prstGeom>
          <a:noFill/>
        </p:spPr>
        <p:txBody>
          <a:bodyPr wrap="square" rtlCol="0">
            <a:spAutoFit/>
          </a:bodyPr>
          <a:lstStyle/>
          <a:p>
            <a:r>
              <a:rPr lang="en-US" dirty="0"/>
              <a:t>(50,50)</a:t>
            </a:r>
          </a:p>
        </p:txBody>
      </p:sp>
      <p:cxnSp>
        <p:nvCxnSpPr>
          <p:cNvPr id="18" name="Straight Connector 17"/>
          <p:cNvCxnSpPr/>
          <p:nvPr/>
        </p:nvCxnSpPr>
        <p:spPr>
          <a:xfrm rot="5400000">
            <a:off x="191294" y="4228306"/>
            <a:ext cx="41910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600" y="228600"/>
            <a:ext cx="8382000" cy="707886"/>
          </a:xfrm>
          <a:prstGeom prst="rect">
            <a:avLst/>
          </a:prstGeom>
          <a:noFill/>
        </p:spPr>
        <p:txBody>
          <a:bodyPr wrap="square" rtlCol="0">
            <a:spAutoFit/>
          </a:bodyPr>
          <a:lstStyle/>
          <a:p>
            <a:r>
              <a:rPr lang="en-US" sz="2000" b="1" dirty="0" smtClean="0"/>
              <a:t>(1,10),(10,30),(25,40)(35,90),(50,50),(</a:t>
            </a:r>
            <a:r>
              <a:rPr lang="en-US" sz="2000" b="1" dirty="0" smtClean="0"/>
              <a:t>55,1),(70,70),(51,75),(60,80)</a:t>
            </a:r>
            <a:endParaRPr lang="en-US" sz="2000" b="1" dirty="0" smtClean="0"/>
          </a:p>
          <a:p>
            <a:endParaRPr lang="en-US" sz="2000" dirty="0"/>
          </a:p>
        </p:txBody>
      </p:sp>
      <p:sp>
        <p:nvSpPr>
          <p:cNvPr id="20" name="Rectangle 19"/>
          <p:cNvSpPr/>
          <p:nvPr/>
        </p:nvSpPr>
        <p:spPr>
          <a:xfrm>
            <a:off x="914400" y="2286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8600" y="2133600"/>
            <a:ext cx="4114800" cy="419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ounded Rectangle 21"/>
          <p:cNvSpPr/>
          <p:nvPr/>
        </p:nvSpPr>
        <p:spPr>
          <a:xfrm>
            <a:off x="6553200" y="2209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23" name="Oval 22"/>
          <p:cNvSpPr/>
          <p:nvPr/>
        </p:nvSpPr>
        <p:spPr>
          <a:xfrm>
            <a:off x="22098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1524000" y="3962400"/>
            <a:ext cx="990600" cy="369332"/>
          </a:xfrm>
          <a:prstGeom prst="rect">
            <a:avLst/>
          </a:prstGeom>
          <a:noFill/>
        </p:spPr>
        <p:txBody>
          <a:bodyPr wrap="square" rtlCol="0">
            <a:spAutoFit/>
          </a:bodyPr>
          <a:lstStyle/>
          <a:p>
            <a:r>
              <a:rPr lang="en-US" dirty="0"/>
              <a:t>(50,50)</a:t>
            </a:r>
          </a:p>
        </p:txBody>
      </p:sp>
      <p:cxnSp>
        <p:nvCxnSpPr>
          <p:cNvPr id="25" name="Straight Connector 24"/>
          <p:cNvCxnSpPr/>
          <p:nvPr/>
        </p:nvCxnSpPr>
        <p:spPr>
          <a:xfrm rot="5400000">
            <a:off x="191294" y="4228306"/>
            <a:ext cx="4191000" cy="1588"/>
          </a:xfrm>
          <a:prstGeom prst="line">
            <a:avLst/>
          </a:prstGeom>
        </p:spPr>
        <p:style>
          <a:lnRef idx="1">
            <a:schemeClr val="dk1"/>
          </a:lnRef>
          <a:fillRef idx="0">
            <a:schemeClr val="dk1"/>
          </a:fillRef>
          <a:effectRef idx="0">
            <a:schemeClr val="dk1"/>
          </a:effectRef>
          <a:fontRef idx="minor">
            <a:schemeClr val="tx1"/>
          </a:fontRef>
        </p:style>
      </p:cxnSp>
      <p:sp>
        <p:nvSpPr>
          <p:cNvPr id="26" name="Rectangle 25"/>
          <p:cNvSpPr/>
          <p:nvPr/>
        </p:nvSpPr>
        <p:spPr>
          <a:xfrm>
            <a:off x="4800600" y="2286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rot="5400000">
            <a:off x="2933700" y="419100"/>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rot="5400000">
            <a:off x="37726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32" name="Oval 31"/>
          <p:cNvSpPr/>
          <p:nvPr/>
        </p:nvSpPr>
        <p:spPr>
          <a:xfrm>
            <a:off x="27432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p:cNvSpPr txBox="1"/>
          <p:nvPr/>
        </p:nvSpPr>
        <p:spPr>
          <a:xfrm>
            <a:off x="990600" y="4876800"/>
            <a:ext cx="990600" cy="369332"/>
          </a:xfrm>
          <a:prstGeom prst="rect">
            <a:avLst/>
          </a:prstGeom>
          <a:noFill/>
        </p:spPr>
        <p:txBody>
          <a:bodyPr wrap="square" rtlCol="0">
            <a:spAutoFit/>
          </a:bodyPr>
          <a:lstStyle/>
          <a:p>
            <a:r>
              <a:rPr lang="en-US" dirty="0" smtClean="0"/>
              <a:t>(</a:t>
            </a:r>
            <a:r>
              <a:rPr lang="en-US" dirty="0" smtClean="0"/>
              <a:t>10,30</a:t>
            </a:r>
            <a:r>
              <a:rPr lang="en-US" dirty="0" smtClean="0"/>
              <a:t>)</a:t>
            </a:r>
            <a:endParaRPr lang="en-US" dirty="0"/>
          </a:p>
        </p:txBody>
      </p:sp>
      <p:sp>
        <p:nvSpPr>
          <p:cNvPr id="34" name="TextBox 33"/>
          <p:cNvSpPr txBox="1"/>
          <p:nvPr/>
        </p:nvSpPr>
        <p:spPr>
          <a:xfrm>
            <a:off x="2819400" y="3352800"/>
            <a:ext cx="990600" cy="369332"/>
          </a:xfrm>
          <a:prstGeom prst="rect">
            <a:avLst/>
          </a:prstGeom>
          <a:noFill/>
        </p:spPr>
        <p:txBody>
          <a:bodyPr wrap="square" rtlCol="0">
            <a:spAutoFit/>
          </a:bodyPr>
          <a:lstStyle/>
          <a:p>
            <a:r>
              <a:rPr lang="en-US" dirty="0" smtClean="0"/>
              <a:t>(70,70</a:t>
            </a:r>
            <a:r>
              <a:rPr lang="en-US" dirty="0"/>
              <a:t>)</a:t>
            </a:r>
          </a:p>
        </p:txBody>
      </p:sp>
      <p:sp>
        <p:nvSpPr>
          <p:cNvPr id="35" name="Oval 34"/>
          <p:cNvSpPr/>
          <p:nvPr/>
        </p:nvSpPr>
        <p:spPr>
          <a:xfrm>
            <a:off x="838200" y="5105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7" name="Straight Connector 36"/>
          <p:cNvCxnSpPr/>
          <p:nvPr/>
        </p:nvCxnSpPr>
        <p:spPr>
          <a:xfrm>
            <a:off x="228600" y="5181600"/>
            <a:ext cx="2057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2286000" y="3810000"/>
            <a:ext cx="2057400" cy="1588"/>
          </a:xfrm>
          <a:prstGeom prst="line">
            <a:avLst/>
          </a:prstGeom>
        </p:spPr>
        <p:style>
          <a:lnRef idx="1">
            <a:schemeClr val="dk1"/>
          </a:lnRef>
          <a:fillRef idx="0">
            <a:schemeClr val="dk1"/>
          </a:fillRef>
          <a:effectRef idx="0">
            <a:schemeClr val="dk1"/>
          </a:effectRef>
          <a:fontRef idx="minor">
            <a:schemeClr val="tx1"/>
          </a:fontRef>
        </p:style>
      </p:cxnSp>
      <p:sp>
        <p:nvSpPr>
          <p:cNvPr id="41" name="Rounded Rectangle 40"/>
          <p:cNvSpPr/>
          <p:nvPr/>
        </p:nvSpPr>
        <p:spPr>
          <a:xfrm>
            <a:off x="5943600" y="3200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42" name="Rounded Rectangle 41"/>
          <p:cNvSpPr/>
          <p:nvPr/>
        </p:nvSpPr>
        <p:spPr>
          <a:xfrm>
            <a:off x="7391400" y="3200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0" name="Straight Connector 49"/>
          <p:cNvCxnSpPr>
            <a:stCxn id="22" idx="2"/>
            <a:endCxn id="41" idx="0"/>
          </p:cNvCxnSpPr>
          <p:nvPr/>
        </p:nvCxnSpPr>
        <p:spPr>
          <a:xfrm rot="5400000">
            <a:off x="6553200" y="2705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a:endCxn id="42" idx="0"/>
          </p:cNvCxnSpPr>
          <p:nvPr/>
        </p:nvCxnSpPr>
        <p:spPr>
          <a:xfrm>
            <a:off x="7086600" y="2819400"/>
            <a:ext cx="800100" cy="38100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28600" y="228600"/>
            <a:ext cx="8382000" cy="707886"/>
          </a:xfrm>
          <a:prstGeom prst="rect">
            <a:avLst/>
          </a:prstGeom>
          <a:noFill/>
        </p:spPr>
        <p:txBody>
          <a:bodyPr wrap="square" rtlCol="0">
            <a:spAutoFit/>
          </a:bodyPr>
          <a:lstStyle/>
          <a:p>
            <a:r>
              <a:rPr lang="en-US" sz="2000" b="1" dirty="0" smtClean="0"/>
              <a:t>(1,10</a:t>
            </a:r>
            <a:r>
              <a:rPr lang="en-US" sz="2000" b="1" dirty="0" smtClean="0"/>
              <a:t>)   (</a:t>
            </a:r>
            <a:r>
              <a:rPr lang="en-US" sz="2000" b="1" dirty="0" smtClean="0"/>
              <a:t>10,30</a:t>
            </a:r>
            <a:r>
              <a:rPr lang="en-US" sz="2000" b="1" dirty="0" smtClean="0"/>
              <a:t>)    (</a:t>
            </a:r>
            <a:r>
              <a:rPr lang="en-US" sz="2000" b="1" dirty="0" smtClean="0"/>
              <a:t>25,40</a:t>
            </a:r>
            <a:r>
              <a:rPr lang="en-US" sz="2000" b="1" dirty="0" smtClean="0"/>
              <a:t>)    (</a:t>
            </a:r>
            <a:r>
              <a:rPr lang="en-US" sz="2000" b="1" dirty="0" smtClean="0"/>
              <a:t>35,90</a:t>
            </a:r>
            <a:r>
              <a:rPr lang="en-US" sz="2000" b="1" dirty="0" smtClean="0"/>
              <a:t>)    (</a:t>
            </a:r>
            <a:r>
              <a:rPr lang="en-US" sz="2000" b="1" dirty="0" smtClean="0"/>
              <a:t>50,50</a:t>
            </a:r>
            <a:r>
              <a:rPr lang="en-US" sz="2000" b="1" dirty="0" smtClean="0"/>
              <a:t>)    (55,1)    (70,70)    (51,75)    (60,80)</a:t>
            </a:r>
            <a:endParaRPr lang="en-US" sz="2000" b="1" dirty="0" smtClean="0"/>
          </a:p>
          <a:p>
            <a:endParaRPr lang="en-US" sz="2000" dirty="0"/>
          </a:p>
        </p:txBody>
      </p:sp>
      <p:sp>
        <p:nvSpPr>
          <p:cNvPr id="23" name="Rectangle 22"/>
          <p:cNvSpPr/>
          <p:nvPr/>
        </p:nvSpPr>
        <p:spPr>
          <a:xfrm>
            <a:off x="228600" y="2286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28600" y="2133600"/>
            <a:ext cx="4114800" cy="419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Rounded Rectangle 24"/>
          <p:cNvSpPr/>
          <p:nvPr/>
        </p:nvSpPr>
        <p:spPr>
          <a:xfrm>
            <a:off x="6553200" y="2209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30" name="Oval 29"/>
          <p:cNvSpPr/>
          <p:nvPr/>
        </p:nvSpPr>
        <p:spPr>
          <a:xfrm>
            <a:off x="22098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p:cNvSpPr txBox="1"/>
          <p:nvPr/>
        </p:nvSpPr>
        <p:spPr>
          <a:xfrm>
            <a:off x="1524000" y="3962400"/>
            <a:ext cx="990600" cy="369332"/>
          </a:xfrm>
          <a:prstGeom prst="rect">
            <a:avLst/>
          </a:prstGeom>
          <a:noFill/>
        </p:spPr>
        <p:txBody>
          <a:bodyPr wrap="square" rtlCol="0">
            <a:spAutoFit/>
          </a:bodyPr>
          <a:lstStyle/>
          <a:p>
            <a:r>
              <a:rPr lang="en-US" dirty="0"/>
              <a:t>(50,50)</a:t>
            </a:r>
          </a:p>
        </p:txBody>
      </p:sp>
      <p:cxnSp>
        <p:nvCxnSpPr>
          <p:cNvPr id="32" name="Straight Connector 31"/>
          <p:cNvCxnSpPr/>
          <p:nvPr/>
        </p:nvCxnSpPr>
        <p:spPr>
          <a:xfrm rot="5400000">
            <a:off x="191294" y="4228306"/>
            <a:ext cx="4191000" cy="1588"/>
          </a:xfrm>
          <a:prstGeom prst="line">
            <a:avLst/>
          </a:prstGeom>
        </p:spPr>
        <p:style>
          <a:lnRef idx="1">
            <a:schemeClr val="dk1"/>
          </a:lnRef>
          <a:fillRef idx="0">
            <a:schemeClr val="dk1"/>
          </a:fillRef>
          <a:effectRef idx="0">
            <a:schemeClr val="dk1"/>
          </a:effectRef>
          <a:fontRef idx="minor">
            <a:schemeClr val="tx1"/>
          </a:fontRef>
        </p:style>
      </p:cxnSp>
      <p:sp>
        <p:nvSpPr>
          <p:cNvPr id="33" name="Rectangle 32"/>
          <p:cNvSpPr/>
          <p:nvPr/>
        </p:nvSpPr>
        <p:spPr>
          <a:xfrm>
            <a:off x="4800600" y="2286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35440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rot="5400000">
            <a:off x="43060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36" name="Oval 35"/>
          <p:cNvSpPr/>
          <p:nvPr/>
        </p:nvSpPr>
        <p:spPr>
          <a:xfrm>
            <a:off x="27432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990600" y="4876800"/>
            <a:ext cx="990600" cy="369332"/>
          </a:xfrm>
          <a:prstGeom prst="rect">
            <a:avLst/>
          </a:prstGeom>
          <a:noFill/>
        </p:spPr>
        <p:txBody>
          <a:bodyPr wrap="square" rtlCol="0">
            <a:spAutoFit/>
          </a:bodyPr>
          <a:lstStyle/>
          <a:p>
            <a:r>
              <a:rPr lang="en-US" dirty="0" smtClean="0"/>
              <a:t>(</a:t>
            </a:r>
            <a:r>
              <a:rPr lang="en-US" dirty="0" smtClean="0"/>
              <a:t>10,30</a:t>
            </a:r>
            <a:r>
              <a:rPr lang="en-US" dirty="0" smtClean="0"/>
              <a:t>)</a:t>
            </a:r>
            <a:endParaRPr lang="en-US" dirty="0"/>
          </a:p>
        </p:txBody>
      </p:sp>
      <p:sp>
        <p:nvSpPr>
          <p:cNvPr id="38" name="TextBox 37"/>
          <p:cNvSpPr txBox="1"/>
          <p:nvPr/>
        </p:nvSpPr>
        <p:spPr>
          <a:xfrm>
            <a:off x="609600" y="5791200"/>
            <a:ext cx="990600" cy="369332"/>
          </a:xfrm>
          <a:prstGeom prst="rect">
            <a:avLst/>
          </a:prstGeom>
          <a:noFill/>
        </p:spPr>
        <p:txBody>
          <a:bodyPr wrap="square" rtlCol="0">
            <a:spAutoFit/>
          </a:bodyPr>
          <a:lstStyle/>
          <a:p>
            <a:r>
              <a:rPr lang="en-US" dirty="0" smtClean="0"/>
              <a:t>(1,10)</a:t>
            </a:r>
            <a:endParaRPr lang="en-US" dirty="0"/>
          </a:p>
        </p:txBody>
      </p:sp>
      <p:sp>
        <p:nvSpPr>
          <p:cNvPr id="39" name="Oval 38"/>
          <p:cNvSpPr/>
          <p:nvPr/>
        </p:nvSpPr>
        <p:spPr>
          <a:xfrm>
            <a:off x="838200" y="5105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0" name="Straight Connector 39"/>
          <p:cNvCxnSpPr/>
          <p:nvPr/>
        </p:nvCxnSpPr>
        <p:spPr>
          <a:xfrm>
            <a:off x="228600" y="5181600"/>
            <a:ext cx="2057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2286000" y="3810000"/>
            <a:ext cx="2057400" cy="1588"/>
          </a:xfrm>
          <a:prstGeom prst="line">
            <a:avLst/>
          </a:prstGeom>
        </p:spPr>
        <p:style>
          <a:lnRef idx="1">
            <a:schemeClr val="dk1"/>
          </a:lnRef>
          <a:fillRef idx="0">
            <a:schemeClr val="dk1"/>
          </a:fillRef>
          <a:effectRef idx="0">
            <a:schemeClr val="dk1"/>
          </a:effectRef>
          <a:fontRef idx="minor">
            <a:schemeClr val="tx1"/>
          </a:fontRef>
        </p:style>
      </p:cxnSp>
      <p:sp>
        <p:nvSpPr>
          <p:cNvPr id="42" name="Rounded Rectangle 41"/>
          <p:cNvSpPr/>
          <p:nvPr/>
        </p:nvSpPr>
        <p:spPr>
          <a:xfrm>
            <a:off x="5943600" y="3200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43" name="Rounded Rectangle 42"/>
          <p:cNvSpPr/>
          <p:nvPr/>
        </p:nvSpPr>
        <p:spPr>
          <a:xfrm>
            <a:off x="7391400" y="3200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44" name="Straight Connector 43"/>
          <p:cNvCxnSpPr>
            <a:stCxn id="42" idx="2"/>
            <a:endCxn id="59" idx="0"/>
          </p:cNvCxnSpPr>
          <p:nvPr/>
        </p:nvCxnSpPr>
        <p:spPr>
          <a:xfrm rot="5400000">
            <a:off x="5676900" y="35052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a:endCxn id="43" idx="0"/>
          </p:cNvCxnSpPr>
          <p:nvPr/>
        </p:nvCxnSpPr>
        <p:spPr>
          <a:xfrm>
            <a:off x="7086600" y="2819400"/>
            <a:ext cx="800100" cy="38100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rot="5400000">
            <a:off x="6484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rot="5400000">
            <a:off x="14104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rot="5400000">
            <a:off x="53728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rot="5400000">
            <a:off x="61348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50" name="Oval 49"/>
          <p:cNvSpPr/>
          <p:nvPr/>
        </p:nvSpPr>
        <p:spPr>
          <a:xfrm>
            <a:off x="2362200" y="6019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381000" y="5791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TextBox 51"/>
          <p:cNvSpPr txBox="1"/>
          <p:nvPr/>
        </p:nvSpPr>
        <p:spPr>
          <a:xfrm>
            <a:off x="2971800" y="3505200"/>
            <a:ext cx="990600" cy="369332"/>
          </a:xfrm>
          <a:prstGeom prst="rect">
            <a:avLst/>
          </a:prstGeom>
          <a:noFill/>
        </p:spPr>
        <p:txBody>
          <a:bodyPr wrap="square" rtlCol="0">
            <a:spAutoFit/>
          </a:bodyPr>
          <a:lstStyle/>
          <a:p>
            <a:r>
              <a:rPr lang="en-US" dirty="0" smtClean="0"/>
              <a:t>(70,70</a:t>
            </a:r>
            <a:r>
              <a:rPr lang="en-US" dirty="0"/>
              <a:t>)</a:t>
            </a:r>
          </a:p>
        </p:txBody>
      </p:sp>
      <p:sp>
        <p:nvSpPr>
          <p:cNvPr id="53" name="TextBox 52"/>
          <p:cNvSpPr txBox="1"/>
          <p:nvPr/>
        </p:nvSpPr>
        <p:spPr>
          <a:xfrm>
            <a:off x="2590800" y="5867400"/>
            <a:ext cx="990600" cy="369332"/>
          </a:xfrm>
          <a:prstGeom prst="rect">
            <a:avLst/>
          </a:prstGeom>
          <a:noFill/>
        </p:spPr>
        <p:txBody>
          <a:bodyPr wrap="square" rtlCol="0">
            <a:spAutoFit/>
          </a:bodyPr>
          <a:lstStyle/>
          <a:p>
            <a:r>
              <a:rPr lang="en-US" dirty="0" smtClean="0"/>
              <a:t>(55,1)</a:t>
            </a:r>
            <a:endParaRPr lang="en-US" dirty="0"/>
          </a:p>
        </p:txBody>
      </p:sp>
      <p:cxnSp>
        <p:nvCxnSpPr>
          <p:cNvPr id="55" name="Straight Connector 54"/>
          <p:cNvCxnSpPr/>
          <p:nvPr/>
        </p:nvCxnSpPr>
        <p:spPr>
          <a:xfrm rot="5400000">
            <a:off x="-114300" y="57531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a:off x="1181100" y="5067300"/>
            <a:ext cx="2514600" cy="1588"/>
          </a:xfrm>
          <a:prstGeom prst="line">
            <a:avLst/>
          </a:prstGeom>
        </p:spPr>
        <p:style>
          <a:lnRef idx="1">
            <a:schemeClr val="dk1"/>
          </a:lnRef>
          <a:fillRef idx="0">
            <a:schemeClr val="dk1"/>
          </a:fillRef>
          <a:effectRef idx="0">
            <a:schemeClr val="dk1"/>
          </a:effectRef>
          <a:fontRef idx="minor">
            <a:schemeClr val="tx1"/>
          </a:fontRef>
        </p:style>
      </p:cxnSp>
      <p:sp>
        <p:nvSpPr>
          <p:cNvPr id="59" name="Rounded Rectangle 58"/>
          <p:cNvSpPr/>
          <p:nvPr/>
        </p:nvSpPr>
        <p:spPr>
          <a:xfrm>
            <a:off x="48768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60" name="Rounded Rectangle 59"/>
          <p:cNvSpPr/>
          <p:nvPr/>
        </p:nvSpPr>
        <p:spPr>
          <a:xfrm>
            <a:off x="70104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63" name="Straight Connector 62"/>
          <p:cNvCxnSpPr>
            <a:stCxn id="25" idx="2"/>
            <a:endCxn id="42" idx="0"/>
          </p:cNvCxnSpPr>
          <p:nvPr/>
        </p:nvCxnSpPr>
        <p:spPr>
          <a:xfrm rot="5400000">
            <a:off x="6553200" y="2705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a:stCxn id="60" idx="0"/>
            <a:endCxn id="43" idx="2"/>
          </p:cNvCxnSpPr>
          <p:nvPr/>
        </p:nvCxnSpPr>
        <p:spPr>
          <a:xfrm rot="5400000" flipH="1" flipV="1">
            <a:off x="7467600" y="3848100"/>
            <a:ext cx="457200" cy="38100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28600" y="228600"/>
            <a:ext cx="8382000" cy="707886"/>
          </a:xfrm>
          <a:prstGeom prst="rect">
            <a:avLst/>
          </a:prstGeom>
          <a:noFill/>
        </p:spPr>
        <p:txBody>
          <a:bodyPr wrap="square" rtlCol="0">
            <a:spAutoFit/>
          </a:bodyPr>
          <a:lstStyle/>
          <a:p>
            <a:r>
              <a:rPr lang="en-US" sz="2000" b="1" dirty="0" smtClean="0"/>
              <a:t>(1,10</a:t>
            </a:r>
            <a:r>
              <a:rPr lang="en-US" sz="2000" b="1" dirty="0" smtClean="0"/>
              <a:t>)   (</a:t>
            </a:r>
            <a:r>
              <a:rPr lang="en-US" sz="2000" b="1" dirty="0" smtClean="0"/>
              <a:t>10,30</a:t>
            </a:r>
            <a:r>
              <a:rPr lang="en-US" sz="2000" b="1" dirty="0" smtClean="0"/>
              <a:t>)    (</a:t>
            </a:r>
            <a:r>
              <a:rPr lang="en-US" sz="2000" b="1" dirty="0" smtClean="0"/>
              <a:t>25,40</a:t>
            </a:r>
            <a:r>
              <a:rPr lang="en-US" sz="2000" b="1" dirty="0" smtClean="0"/>
              <a:t>)    (</a:t>
            </a:r>
            <a:r>
              <a:rPr lang="en-US" sz="2000" b="1" dirty="0" smtClean="0"/>
              <a:t>35,90</a:t>
            </a:r>
            <a:r>
              <a:rPr lang="en-US" sz="2000" b="1" dirty="0" smtClean="0"/>
              <a:t>)    (</a:t>
            </a:r>
            <a:r>
              <a:rPr lang="en-US" sz="2000" b="1" dirty="0" smtClean="0"/>
              <a:t>50,50</a:t>
            </a:r>
            <a:r>
              <a:rPr lang="en-US" sz="2000" b="1" dirty="0" smtClean="0"/>
              <a:t>)    (55,1)    (70,70)    (51,75)    (60,80)</a:t>
            </a:r>
            <a:endParaRPr lang="en-US" sz="2000" b="1" dirty="0" smtClean="0"/>
          </a:p>
          <a:p>
            <a:endParaRPr lang="en-US" sz="2000" dirty="0"/>
          </a:p>
        </p:txBody>
      </p:sp>
      <p:sp>
        <p:nvSpPr>
          <p:cNvPr id="29" name="Rectangle 28"/>
          <p:cNvSpPr/>
          <p:nvPr/>
        </p:nvSpPr>
        <p:spPr>
          <a:xfrm>
            <a:off x="2057400" y="2286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8600" y="2133600"/>
            <a:ext cx="4114800" cy="419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Rounded Rectangle 30"/>
          <p:cNvSpPr/>
          <p:nvPr/>
        </p:nvSpPr>
        <p:spPr>
          <a:xfrm>
            <a:off x="6553200" y="2209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32" name="Oval 31"/>
          <p:cNvSpPr/>
          <p:nvPr/>
        </p:nvSpPr>
        <p:spPr>
          <a:xfrm>
            <a:off x="22098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p:cNvSpPr txBox="1"/>
          <p:nvPr/>
        </p:nvSpPr>
        <p:spPr>
          <a:xfrm>
            <a:off x="1524000" y="3962400"/>
            <a:ext cx="990600" cy="369332"/>
          </a:xfrm>
          <a:prstGeom prst="rect">
            <a:avLst/>
          </a:prstGeom>
          <a:noFill/>
        </p:spPr>
        <p:txBody>
          <a:bodyPr wrap="square" rtlCol="0">
            <a:spAutoFit/>
          </a:bodyPr>
          <a:lstStyle/>
          <a:p>
            <a:r>
              <a:rPr lang="en-US" dirty="0"/>
              <a:t>(50,50)</a:t>
            </a:r>
          </a:p>
        </p:txBody>
      </p:sp>
      <p:cxnSp>
        <p:nvCxnSpPr>
          <p:cNvPr id="34" name="Straight Connector 33"/>
          <p:cNvCxnSpPr/>
          <p:nvPr/>
        </p:nvCxnSpPr>
        <p:spPr>
          <a:xfrm rot="5400000">
            <a:off x="191294" y="4228306"/>
            <a:ext cx="4191000" cy="1588"/>
          </a:xfrm>
          <a:prstGeom prst="line">
            <a:avLst/>
          </a:prstGeom>
        </p:spPr>
        <p:style>
          <a:lnRef idx="1">
            <a:schemeClr val="dk1"/>
          </a:lnRef>
          <a:fillRef idx="0">
            <a:schemeClr val="dk1"/>
          </a:fillRef>
          <a:effectRef idx="0">
            <a:schemeClr val="dk1"/>
          </a:effectRef>
          <a:fontRef idx="minor">
            <a:schemeClr val="tx1"/>
          </a:fontRef>
        </p:style>
      </p:cxnSp>
      <p:sp>
        <p:nvSpPr>
          <p:cNvPr id="35" name="Rectangle 34"/>
          <p:cNvSpPr/>
          <p:nvPr/>
        </p:nvSpPr>
        <p:spPr>
          <a:xfrm>
            <a:off x="6705600" y="2286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a:off x="35440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rot="5400000">
            <a:off x="44584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42" name="Oval 41"/>
          <p:cNvSpPr/>
          <p:nvPr/>
        </p:nvSpPr>
        <p:spPr>
          <a:xfrm>
            <a:off x="27432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p:cNvSpPr txBox="1"/>
          <p:nvPr/>
        </p:nvSpPr>
        <p:spPr>
          <a:xfrm>
            <a:off x="990600" y="4876800"/>
            <a:ext cx="990600" cy="369332"/>
          </a:xfrm>
          <a:prstGeom prst="rect">
            <a:avLst/>
          </a:prstGeom>
          <a:noFill/>
        </p:spPr>
        <p:txBody>
          <a:bodyPr wrap="square" rtlCol="0">
            <a:spAutoFit/>
          </a:bodyPr>
          <a:lstStyle/>
          <a:p>
            <a:r>
              <a:rPr lang="en-US" dirty="0" smtClean="0"/>
              <a:t>(</a:t>
            </a:r>
            <a:r>
              <a:rPr lang="en-US" dirty="0" smtClean="0"/>
              <a:t>10,30</a:t>
            </a:r>
            <a:r>
              <a:rPr lang="en-US" dirty="0" smtClean="0"/>
              <a:t>)</a:t>
            </a:r>
            <a:endParaRPr lang="en-US" dirty="0"/>
          </a:p>
        </p:txBody>
      </p:sp>
      <p:sp>
        <p:nvSpPr>
          <p:cNvPr id="44" name="TextBox 43"/>
          <p:cNvSpPr txBox="1"/>
          <p:nvPr/>
        </p:nvSpPr>
        <p:spPr>
          <a:xfrm>
            <a:off x="609600" y="5791200"/>
            <a:ext cx="990600" cy="369332"/>
          </a:xfrm>
          <a:prstGeom prst="rect">
            <a:avLst/>
          </a:prstGeom>
          <a:noFill/>
        </p:spPr>
        <p:txBody>
          <a:bodyPr wrap="square" rtlCol="0">
            <a:spAutoFit/>
          </a:bodyPr>
          <a:lstStyle/>
          <a:p>
            <a:r>
              <a:rPr lang="en-US" dirty="0" smtClean="0"/>
              <a:t>(1,10)</a:t>
            </a:r>
            <a:endParaRPr lang="en-US" dirty="0"/>
          </a:p>
        </p:txBody>
      </p:sp>
      <p:sp>
        <p:nvSpPr>
          <p:cNvPr id="45" name="Oval 44"/>
          <p:cNvSpPr/>
          <p:nvPr/>
        </p:nvSpPr>
        <p:spPr>
          <a:xfrm>
            <a:off x="838200" y="5105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6" name="Straight Connector 45"/>
          <p:cNvCxnSpPr/>
          <p:nvPr/>
        </p:nvCxnSpPr>
        <p:spPr>
          <a:xfrm>
            <a:off x="228600" y="5181600"/>
            <a:ext cx="2057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2286000" y="3810000"/>
            <a:ext cx="2057400" cy="1588"/>
          </a:xfrm>
          <a:prstGeom prst="line">
            <a:avLst/>
          </a:prstGeom>
        </p:spPr>
        <p:style>
          <a:lnRef idx="1">
            <a:schemeClr val="dk1"/>
          </a:lnRef>
          <a:fillRef idx="0">
            <a:schemeClr val="dk1"/>
          </a:fillRef>
          <a:effectRef idx="0">
            <a:schemeClr val="dk1"/>
          </a:effectRef>
          <a:fontRef idx="minor">
            <a:schemeClr val="tx1"/>
          </a:fontRef>
        </p:style>
      </p:cxnSp>
      <p:sp>
        <p:nvSpPr>
          <p:cNvPr id="48" name="Rounded Rectangle 47"/>
          <p:cNvSpPr/>
          <p:nvPr/>
        </p:nvSpPr>
        <p:spPr>
          <a:xfrm>
            <a:off x="5943600" y="3200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49" name="Rounded Rectangle 48"/>
          <p:cNvSpPr/>
          <p:nvPr/>
        </p:nvSpPr>
        <p:spPr>
          <a:xfrm>
            <a:off x="7391400" y="3200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0" name="Straight Connector 49"/>
          <p:cNvCxnSpPr>
            <a:stCxn id="48" idx="2"/>
            <a:endCxn id="62" idx="0"/>
          </p:cNvCxnSpPr>
          <p:nvPr/>
        </p:nvCxnSpPr>
        <p:spPr>
          <a:xfrm rot="5400000">
            <a:off x="5676900" y="35052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a:endCxn id="49" idx="0"/>
          </p:cNvCxnSpPr>
          <p:nvPr/>
        </p:nvCxnSpPr>
        <p:spPr>
          <a:xfrm>
            <a:off x="7086600" y="2819400"/>
            <a:ext cx="800100" cy="38100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rot="5400000">
            <a:off x="6484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rot="5400000">
            <a:off x="14104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rot="5400000">
            <a:off x="52204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rot="5400000">
            <a:off x="61348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56" name="Oval 55"/>
          <p:cNvSpPr/>
          <p:nvPr/>
        </p:nvSpPr>
        <p:spPr>
          <a:xfrm>
            <a:off x="2362200" y="6019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p:cNvSpPr/>
          <p:nvPr/>
        </p:nvSpPr>
        <p:spPr>
          <a:xfrm>
            <a:off x="381000" y="5791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TextBox 57"/>
          <p:cNvSpPr txBox="1"/>
          <p:nvPr/>
        </p:nvSpPr>
        <p:spPr>
          <a:xfrm>
            <a:off x="2971800" y="3505200"/>
            <a:ext cx="990600" cy="369332"/>
          </a:xfrm>
          <a:prstGeom prst="rect">
            <a:avLst/>
          </a:prstGeom>
          <a:noFill/>
        </p:spPr>
        <p:txBody>
          <a:bodyPr wrap="square" rtlCol="0">
            <a:spAutoFit/>
          </a:bodyPr>
          <a:lstStyle/>
          <a:p>
            <a:r>
              <a:rPr lang="en-US" dirty="0" smtClean="0"/>
              <a:t>(70,70</a:t>
            </a:r>
            <a:r>
              <a:rPr lang="en-US" dirty="0"/>
              <a:t>)</a:t>
            </a:r>
          </a:p>
        </p:txBody>
      </p:sp>
      <p:sp>
        <p:nvSpPr>
          <p:cNvPr id="59" name="TextBox 58"/>
          <p:cNvSpPr txBox="1"/>
          <p:nvPr/>
        </p:nvSpPr>
        <p:spPr>
          <a:xfrm>
            <a:off x="2590800" y="5867400"/>
            <a:ext cx="990600" cy="369332"/>
          </a:xfrm>
          <a:prstGeom prst="rect">
            <a:avLst/>
          </a:prstGeom>
          <a:noFill/>
        </p:spPr>
        <p:txBody>
          <a:bodyPr wrap="square" rtlCol="0">
            <a:spAutoFit/>
          </a:bodyPr>
          <a:lstStyle/>
          <a:p>
            <a:r>
              <a:rPr lang="en-US" dirty="0" smtClean="0"/>
              <a:t>(55,1)</a:t>
            </a:r>
            <a:endParaRPr lang="en-US" dirty="0"/>
          </a:p>
        </p:txBody>
      </p:sp>
      <p:cxnSp>
        <p:nvCxnSpPr>
          <p:cNvPr id="60" name="Straight Connector 59"/>
          <p:cNvCxnSpPr/>
          <p:nvPr/>
        </p:nvCxnSpPr>
        <p:spPr>
          <a:xfrm rot="5400000">
            <a:off x="-114300" y="57531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5400000">
            <a:off x="1181100" y="5067300"/>
            <a:ext cx="2514600" cy="1588"/>
          </a:xfrm>
          <a:prstGeom prst="line">
            <a:avLst/>
          </a:prstGeom>
        </p:spPr>
        <p:style>
          <a:lnRef idx="1">
            <a:schemeClr val="dk1"/>
          </a:lnRef>
          <a:fillRef idx="0">
            <a:schemeClr val="dk1"/>
          </a:fillRef>
          <a:effectRef idx="0">
            <a:schemeClr val="dk1"/>
          </a:effectRef>
          <a:fontRef idx="minor">
            <a:schemeClr val="tx1"/>
          </a:fontRef>
        </p:style>
      </p:cxnSp>
      <p:sp>
        <p:nvSpPr>
          <p:cNvPr id="62" name="Rounded Rectangle 61"/>
          <p:cNvSpPr/>
          <p:nvPr/>
        </p:nvSpPr>
        <p:spPr>
          <a:xfrm>
            <a:off x="48768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63" name="Rounded Rectangle 62"/>
          <p:cNvSpPr/>
          <p:nvPr/>
        </p:nvSpPr>
        <p:spPr>
          <a:xfrm>
            <a:off x="70104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64" name="Straight Connector 63"/>
          <p:cNvCxnSpPr>
            <a:stCxn id="31" idx="2"/>
            <a:endCxn id="48" idx="0"/>
          </p:cNvCxnSpPr>
          <p:nvPr/>
        </p:nvCxnSpPr>
        <p:spPr>
          <a:xfrm rot="5400000">
            <a:off x="6553200" y="2705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a:stCxn id="63" idx="0"/>
            <a:endCxn id="49" idx="2"/>
          </p:cNvCxnSpPr>
          <p:nvPr/>
        </p:nvCxnSpPr>
        <p:spPr>
          <a:xfrm rot="5400000" flipH="1" flipV="1">
            <a:off x="7467600" y="38481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rot="5400000">
            <a:off x="-113506"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rot="5400000">
            <a:off x="6484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70" name="Oval 69"/>
          <p:cNvSpPr/>
          <p:nvPr/>
        </p:nvSpPr>
        <p:spPr>
          <a:xfrm>
            <a:off x="2286000" y="34290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Oval 70"/>
          <p:cNvSpPr/>
          <p:nvPr/>
        </p:nvSpPr>
        <p:spPr>
          <a:xfrm>
            <a:off x="1600200" y="4724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TextBox 72"/>
          <p:cNvSpPr txBox="1"/>
          <p:nvPr/>
        </p:nvSpPr>
        <p:spPr>
          <a:xfrm>
            <a:off x="838200" y="4495800"/>
            <a:ext cx="990600" cy="369332"/>
          </a:xfrm>
          <a:prstGeom prst="rect">
            <a:avLst/>
          </a:prstGeom>
          <a:noFill/>
        </p:spPr>
        <p:txBody>
          <a:bodyPr wrap="square" rtlCol="0">
            <a:spAutoFit/>
          </a:bodyPr>
          <a:lstStyle/>
          <a:p>
            <a:r>
              <a:rPr lang="en-US" dirty="0" smtClean="0"/>
              <a:t>(25,40)</a:t>
            </a:r>
            <a:endParaRPr lang="en-US" dirty="0"/>
          </a:p>
        </p:txBody>
      </p:sp>
      <p:sp>
        <p:nvSpPr>
          <p:cNvPr id="74" name="TextBox 73"/>
          <p:cNvSpPr txBox="1"/>
          <p:nvPr/>
        </p:nvSpPr>
        <p:spPr>
          <a:xfrm>
            <a:off x="2438400" y="3048000"/>
            <a:ext cx="990600" cy="369332"/>
          </a:xfrm>
          <a:prstGeom prst="rect">
            <a:avLst/>
          </a:prstGeom>
          <a:noFill/>
        </p:spPr>
        <p:txBody>
          <a:bodyPr wrap="square" rtlCol="0">
            <a:spAutoFit/>
          </a:bodyPr>
          <a:lstStyle/>
          <a:p>
            <a:r>
              <a:rPr lang="en-US" dirty="0" smtClean="0"/>
              <a:t>(51,75)</a:t>
            </a:r>
            <a:endParaRPr lang="en-US" dirty="0"/>
          </a:p>
        </p:txBody>
      </p:sp>
      <p:cxnSp>
        <p:nvCxnSpPr>
          <p:cNvPr id="76" name="Straight Connector 75"/>
          <p:cNvCxnSpPr/>
          <p:nvPr/>
        </p:nvCxnSpPr>
        <p:spPr>
          <a:xfrm rot="5400000" flipH="1" flipV="1">
            <a:off x="153194" y="3656806"/>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rot="5400000" flipH="1" flipV="1">
            <a:off x="267494" y="4228306"/>
            <a:ext cx="4191000" cy="1588"/>
          </a:xfrm>
          <a:prstGeom prst="line">
            <a:avLst/>
          </a:prstGeom>
        </p:spPr>
        <p:style>
          <a:lnRef idx="1">
            <a:schemeClr val="dk1"/>
          </a:lnRef>
          <a:fillRef idx="0">
            <a:schemeClr val="dk1"/>
          </a:fillRef>
          <a:effectRef idx="0">
            <a:schemeClr val="dk1"/>
          </a:effectRef>
          <a:fontRef idx="minor">
            <a:schemeClr val="tx1"/>
          </a:fontRef>
        </p:style>
      </p:cxnSp>
      <p:sp>
        <p:nvSpPr>
          <p:cNvPr id="79" name="Rounded Rectangle 78"/>
          <p:cNvSpPr/>
          <p:nvPr/>
        </p:nvSpPr>
        <p:spPr>
          <a:xfrm>
            <a:off x="59436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80" name="Rounded Rectangle 79"/>
          <p:cNvSpPr/>
          <p:nvPr/>
        </p:nvSpPr>
        <p:spPr>
          <a:xfrm>
            <a:off x="81534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81" name="Straight Connector 80"/>
          <p:cNvCxnSpPr>
            <a:endCxn id="80" idx="0"/>
          </p:cNvCxnSpPr>
          <p:nvPr/>
        </p:nvCxnSpPr>
        <p:spPr>
          <a:xfrm>
            <a:off x="7848600" y="38100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p:cNvCxnSpPr>
            <a:stCxn id="48" idx="2"/>
            <a:endCxn id="79" idx="0"/>
          </p:cNvCxnSpPr>
          <p:nvPr/>
        </p:nvCxnSpPr>
        <p:spPr>
          <a:xfrm rot="5400000">
            <a:off x="6210300" y="4038600"/>
            <a:ext cx="4572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28600" y="228600"/>
            <a:ext cx="8382000" cy="707886"/>
          </a:xfrm>
          <a:prstGeom prst="rect">
            <a:avLst/>
          </a:prstGeom>
          <a:noFill/>
        </p:spPr>
        <p:txBody>
          <a:bodyPr wrap="square" rtlCol="0">
            <a:spAutoFit/>
          </a:bodyPr>
          <a:lstStyle/>
          <a:p>
            <a:r>
              <a:rPr lang="en-US" sz="2000" b="1" dirty="0" smtClean="0"/>
              <a:t>(1,10</a:t>
            </a:r>
            <a:r>
              <a:rPr lang="en-US" sz="2000" b="1" dirty="0" smtClean="0"/>
              <a:t>)   (</a:t>
            </a:r>
            <a:r>
              <a:rPr lang="en-US" sz="2000" b="1" dirty="0" smtClean="0"/>
              <a:t>10,30</a:t>
            </a:r>
            <a:r>
              <a:rPr lang="en-US" sz="2000" b="1" dirty="0" smtClean="0"/>
              <a:t>)    (</a:t>
            </a:r>
            <a:r>
              <a:rPr lang="en-US" sz="2000" b="1" dirty="0" smtClean="0"/>
              <a:t>25,40</a:t>
            </a:r>
            <a:r>
              <a:rPr lang="en-US" sz="2000" b="1" dirty="0" smtClean="0"/>
              <a:t>)    (</a:t>
            </a:r>
            <a:r>
              <a:rPr lang="en-US" sz="2000" b="1" dirty="0" smtClean="0"/>
              <a:t>35,90</a:t>
            </a:r>
            <a:r>
              <a:rPr lang="en-US" sz="2000" b="1" dirty="0" smtClean="0"/>
              <a:t>)    (</a:t>
            </a:r>
            <a:r>
              <a:rPr lang="en-US" sz="2000" b="1" dirty="0" smtClean="0"/>
              <a:t>50,50</a:t>
            </a:r>
            <a:r>
              <a:rPr lang="en-US" sz="2000" b="1" dirty="0" smtClean="0"/>
              <a:t>)    (55,1)    (70,70)    (51,75)    (60,80)</a:t>
            </a:r>
            <a:endParaRPr lang="en-US" sz="2000" b="1" dirty="0" smtClean="0"/>
          </a:p>
          <a:p>
            <a:endParaRPr lang="en-US" sz="2000" dirty="0"/>
          </a:p>
        </p:txBody>
      </p:sp>
      <p:sp>
        <p:nvSpPr>
          <p:cNvPr id="38" name="Rectangle 37"/>
          <p:cNvSpPr/>
          <p:nvPr/>
        </p:nvSpPr>
        <p:spPr>
          <a:xfrm>
            <a:off x="2971800" y="2286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28600" y="2133600"/>
            <a:ext cx="4114800" cy="419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Rounded Rectangle 39"/>
          <p:cNvSpPr/>
          <p:nvPr/>
        </p:nvSpPr>
        <p:spPr>
          <a:xfrm>
            <a:off x="6248400" y="2209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41" name="Oval 40"/>
          <p:cNvSpPr/>
          <p:nvPr/>
        </p:nvSpPr>
        <p:spPr>
          <a:xfrm>
            <a:off x="22098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TextBox 41"/>
          <p:cNvSpPr txBox="1"/>
          <p:nvPr/>
        </p:nvSpPr>
        <p:spPr>
          <a:xfrm>
            <a:off x="1524000" y="3962400"/>
            <a:ext cx="990600" cy="369332"/>
          </a:xfrm>
          <a:prstGeom prst="rect">
            <a:avLst/>
          </a:prstGeom>
          <a:noFill/>
        </p:spPr>
        <p:txBody>
          <a:bodyPr wrap="square" rtlCol="0">
            <a:spAutoFit/>
          </a:bodyPr>
          <a:lstStyle/>
          <a:p>
            <a:r>
              <a:rPr lang="en-US" dirty="0"/>
              <a:t>(50,50)</a:t>
            </a:r>
          </a:p>
        </p:txBody>
      </p:sp>
      <p:cxnSp>
        <p:nvCxnSpPr>
          <p:cNvPr id="43" name="Straight Connector 42"/>
          <p:cNvCxnSpPr/>
          <p:nvPr/>
        </p:nvCxnSpPr>
        <p:spPr>
          <a:xfrm rot="5400000">
            <a:off x="191294" y="4228306"/>
            <a:ext cx="4191000" cy="1588"/>
          </a:xfrm>
          <a:prstGeom prst="line">
            <a:avLst/>
          </a:prstGeom>
        </p:spPr>
        <p:style>
          <a:lnRef idx="1">
            <a:schemeClr val="dk1"/>
          </a:lnRef>
          <a:fillRef idx="0">
            <a:schemeClr val="dk1"/>
          </a:fillRef>
          <a:effectRef idx="0">
            <a:schemeClr val="dk1"/>
          </a:effectRef>
          <a:fontRef idx="minor">
            <a:schemeClr val="tx1"/>
          </a:fontRef>
        </p:style>
      </p:cxnSp>
      <p:sp>
        <p:nvSpPr>
          <p:cNvPr id="44" name="Rectangle 43"/>
          <p:cNvSpPr/>
          <p:nvPr/>
        </p:nvSpPr>
        <p:spPr>
          <a:xfrm>
            <a:off x="7696200" y="2286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35440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rot="5400000">
            <a:off x="44584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47" name="Oval 46"/>
          <p:cNvSpPr/>
          <p:nvPr/>
        </p:nvSpPr>
        <p:spPr>
          <a:xfrm>
            <a:off x="27432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TextBox 47"/>
          <p:cNvSpPr txBox="1"/>
          <p:nvPr/>
        </p:nvSpPr>
        <p:spPr>
          <a:xfrm>
            <a:off x="990600" y="4876800"/>
            <a:ext cx="990600" cy="369332"/>
          </a:xfrm>
          <a:prstGeom prst="rect">
            <a:avLst/>
          </a:prstGeom>
          <a:noFill/>
        </p:spPr>
        <p:txBody>
          <a:bodyPr wrap="square" rtlCol="0">
            <a:spAutoFit/>
          </a:bodyPr>
          <a:lstStyle/>
          <a:p>
            <a:r>
              <a:rPr lang="en-US" dirty="0" smtClean="0"/>
              <a:t>(</a:t>
            </a:r>
            <a:r>
              <a:rPr lang="en-US" dirty="0" smtClean="0"/>
              <a:t>10,30</a:t>
            </a:r>
            <a:r>
              <a:rPr lang="en-US" dirty="0" smtClean="0"/>
              <a:t>)</a:t>
            </a:r>
            <a:endParaRPr lang="en-US" dirty="0"/>
          </a:p>
        </p:txBody>
      </p:sp>
      <p:sp>
        <p:nvSpPr>
          <p:cNvPr id="49" name="TextBox 48"/>
          <p:cNvSpPr txBox="1"/>
          <p:nvPr/>
        </p:nvSpPr>
        <p:spPr>
          <a:xfrm>
            <a:off x="609600" y="5791200"/>
            <a:ext cx="990600" cy="369332"/>
          </a:xfrm>
          <a:prstGeom prst="rect">
            <a:avLst/>
          </a:prstGeom>
          <a:noFill/>
        </p:spPr>
        <p:txBody>
          <a:bodyPr wrap="square" rtlCol="0">
            <a:spAutoFit/>
          </a:bodyPr>
          <a:lstStyle/>
          <a:p>
            <a:r>
              <a:rPr lang="en-US" dirty="0" smtClean="0"/>
              <a:t>(1,10)</a:t>
            </a:r>
            <a:endParaRPr lang="en-US" dirty="0"/>
          </a:p>
        </p:txBody>
      </p:sp>
      <p:sp>
        <p:nvSpPr>
          <p:cNvPr id="50" name="Oval 49"/>
          <p:cNvSpPr/>
          <p:nvPr/>
        </p:nvSpPr>
        <p:spPr>
          <a:xfrm>
            <a:off x="838200" y="5105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1" name="Straight Connector 50"/>
          <p:cNvCxnSpPr/>
          <p:nvPr/>
        </p:nvCxnSpPr>
        <p:spPr>
          <a:xfrm>
            <a:off x="228600" y="5181600"/>
            <a:ext cx="20574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2286000" y="3810000"/>
            <a:ext cx="2057400" cy="1588"/>
          </a:xfrm>
          <a:prstGeom prst="line">
            <a:avLst/>
          </a:prstGeom>
        </p:spPr>
        <p:style>
          <a:lnRef idx="1">
            <a:schemeClr val="dk1"/>
          </a:lnRef>
          <a:fillRef idx="0">
            <a:schemeClr val="dk1"/>
          </a:fillRef>
          <a:effectRef idx="0">
            <a:schemeClr val="dk1"/>
          </a:effectRef>
          <a:fontRef idx="minor">
            <a:schemeClr val="tx1"/>
          </a:fontRef>
        </p:style>
      </p:cxnSp>
      <p:sp>
        <p:nvSpPr>
          <p:cNvPr id="53" name="Rounded Rectangle 52"/>
          <p:cNvSpPr/>
          <p:nvPr/>
        </p:nvSpPr>
        <p:spPr>
          <a:xfrm>
            <a:off x="5638800" y="3200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54" name="Rounded Rectangle 53"/>
          <p:cNvSpPr/>
          <p:nvPr/>
        </p:nvSpPr>
        <p:spPr>
          <a:xfrm>
            <a:off x="7086600" y="3200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5" name="Straight Connector 54"/>
          <p:cNvCxnSpPr>
            <a:stCxn id="53" idx="2"/>
            <a:endCxn id="67" idx="0"/>
          </p:cNvCxnSpPr>
          <p:nvPr/>
        </p:nvCxnSpPr>
        <p:spPr>
          <a:xfrm rot="5400000">
            <a:off x="5372100" y="35052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6781800" y="2819400"/>
            <a:ext cx="800100" cy="38100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rot="5400000">
            <a:off x="6484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rot="5400000">
            <a:off x="14104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rot="5400000">
            <a:off x="52204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rot="5400000">
            <a:off x="61348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61" name="Oval 60"/>
          <p:cNvSpPr/>
          <p:nvPr/>
        </p:nvSpPr>
        <p:spPr>
          <a:xfrm>
            <a:off x="2362200" y="6019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p:cNvSpPr/>
          <p:nvPr/>
        </p:nvSpPr>
        <p:spPr>
          <a:xfrm>
            <a:off x="381000" y="5791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TextBox 62"/>
          <p:cNvSpPr txBox="1"/>
          <p:nvPr/>
        </p:nvSpPr>
        <p:spPr>
          <a:xfrm>
            <a:off x="2971800" y="3505200"/>
            <a:ext cx="990600" cy="369332"/>
          </a:xfrm>
          <a:prstGeom prst="rect">
            <a:avLst/>
          </a:prstGeom>
          <a:noFill/>
        </p:spPr>
        <p:txBody>
          <a:bodyPr wrap="square" rtlCol="0">
            <a:spAutoFit/>
          </a:bodyPr>
          <a:lstStyle/>
          <a:p>
            <a:r>
              <a:rPr lang="en-US" dirty="0" smtClean="0"/>
              <a:t>(70,70</a:t>
            </a:r>
            <a:r>
              <a:rPr lang="en-US" dirty="0"/>
              <a:t>)</a:t>
            </a:r>
          </a:p>
        </p:txBody>
      </p:sp>
      <p:sp>
        <p:nvSpPr>
          <p:cNvPr id="64" name="TextBox 63"/>
          <p:cNvSpPr txBox="1"/>
          <p:nvPr/>
        </p:nvSpPr>
        <p:spPr>
          <a:xfrm>
            <a:off x="2590800" y="5867400"/>
            <a:ext cx="990600" cy="369332"/>
          </a:xfrm>
          <a:prstGeom prst="rect">
            <a:avLst/>
          </a:prstGeom>
          <a:noFill/>
        </p:spPr>
        <p:txBody>
          <a:bodyPr wrap="square" rtlCol="0">
            <a:spAutoFit/>
          </a:bodyPr>
          <a:lstStyle/>
          <a:p>
            <a:r>
              <a:rPr lang="en-US" dirty="0" smtClean="0"/>
              <a:t>(55,1)</a:t>
            </a:r>
            <a:endParaRPr lang="en-US" dirty="0"/>
          </a:p>
        </p:txBody>
      </p:sp>
      <p:cxnSp>
        <p:nvCxnSpPr>
          <p:cNvPr id="65" name="Straight Connector 64"/>
          <p:cNvCxnSpPr/>
          <p:nvPr/>
        </p:nvCxnSpPr>
        <p:spPr>
          <a:xfrm rot="5400000">
            <a:off x="-114300" y="57531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5400000">
            <a:off x="1181100" y="5067300"/>
            <a:ext cx="2514600" cy="1588"/>
          </a:xfrm>
          <a:prstGeom prst="line">
            <a:avLst/>
          </a:prstGeom>
        </p:spPr>
        <p:style>
          <a:lnRef idx="1">
            <a:schemeClr val="dk1"/>
          </a:lnRef>
          <a:fillRef idx="0">
            <a:schemeClr val="dk1"/>
          </a:fillRef>
          <a:effectRef idx="0">
            <a:schemeClr val="dk1"/>
          </a:effectRef>
          <a:fontRef idx="minor">
            <a:schemeClr val="tx1"/>
          </a:fontRef>
        </p:style>
      </p:cxnSp>
      <p:sp>
        <p:nvSpPr>
          <p:cNvPr id="67" name="Rounded Rectangle 66"/>
          <p:cNvSpPr/>
          <p:nvPr/>
        </p:nvSpPr>
        <p:spPr>
          <a:xfrm>
            <a:off x="45720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68" name="Rounded Rectangle 67"/>
          <p:cNvSpPr/>
          <p:nvPr/>
        </p:nvSpPr>
        <p:spPr>
          <a:xfrm>
            <a:off x="67056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69" name="Straight Connector 68"/>
          <p:cNvCxnSpPr>
            <a:stCxn id="40" idx="2"/>
            <a:endCxn id="53" idx="0"/>
          </p:cNvCxnSpPr>
          <p:nvPr/>
        </p:nvCxnSpPr>
        <p:spPr>
          <a:xfrm rot="5400000">
            <a:off x="6248400" y="2705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a:stCxn id="68" idx="0"/>
          </p:cNvCxnSpPr>
          <p:nvPr/>
        </p:nvCxnSpPr>
        <p:spPr>
          <a:xfrm rot="5400000" flipH="1" flipV="1">
            <a:off x="7162800" y="38481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rot="5400000">
            <a:off x="-113506"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rot="5400000">
            <a:off x="6484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73" name="Oval 72"/>
          <p:cNvSpPr/>
          <p:nvPr/>
        </p:nvSpPr>
        <p:spPr>
          <a:xfrm>
            <a:off x="2286000" y="34290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p:cNvSpPr/>
          <p:nvPr/>
        </p:nvSpPr>
        <p:spPr>
          <a:xfrm>
            <a:off x="1600200" y="4724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a:off x="838200" y="4495800"/>
            <a:ext cx="990600" cy="369332"/>
          </a:xfrm>
          <a:prstGeom prst="rect">
            <a:avLst/>
          </a:prstGeom>
          <a:noFill/>
        </p:spPr>
        <p:txBody>
          <a:bodyPr wrap="square" rtlCol="0">
            <a:spAutoFit/>
          </a:bodyPr>
          <a:lstStyle/>
          <a:p>
            <a:r>
              <a:rPr lang="en-US" dirty="0" smtClean="0"/>
              <a:t>(25,40)</a:t>
            </a:r>
            <a:endParaRPr lang="en-US" dirty="0"/>
          </a:p>
        </p:txBody>
      </p:sp>
      <p:sp>
        <p:nvSpPr>
          <p:cNvPr id="76" name="TextBox 75"/>
          <p:cNvSpPr txBox="1"/>
          <p:nvPr/>
        </p:nvSpPr>
        <p:spPr>
          <a:xfrm>
            <a:off x="2362200" y="3200400"/>
            <a:ext cx="990600" cy="369332"/>
          </a:xfrm>
          <a:prstGeom prst="rect">
            <a:avLst/>
          </a:prstGeom>
          <a:noFill/>
        </p:spPr>
        <p:txBody>
          <a:bodyPr wrap="square" rtlCol="0">
            <a:spAutoFit/>
          </a:bodyPr>
          <a:lstStyle/>
          <a:p>
            <a:r>
              <a:rPr lang="en-US" dirty="0" smtClean="0"/>
              <a:t>(51,75)</a:t>
            </a:r>
            <a:endParaRPr lang="en-US" dirty="0"/>
          </a:p>
        </p:txBody>
      </p:sp>
      <p:cxnSp>
        <p:nvCxnSpPr>
          <p:cNvPr id="77" name="Straight Connector 76"/>
          <p:cNvCxnSpPr/>
          <p:nvPr/>
        </p:nvCxnSpPr>
        <p:spPr>
          <a:xfrm rot="5400000" flipH="1" flipV="1">
            <a:off x="153194" y="3656806"/>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rot="5400000" flipH="1" flipV="1">
            <a:off x="267494" y="4228306"/>
            <a:ext cx="4191000" cy="1588"/>
          </a:xfrm>
          <a:prstGeom prst="line">
            <a:avLst/>
          </a:prstGeom>
        </p:spPr>
        <p:style>
          <a:lnRef idx="1">
            <a:schemeClr val="dk1"/>
          </a:lnRef>
          <a:fillRef idx="0">
            <a:schemeClr val="dk1"/>
          </a:fillRef>
          <a:effectRef idx="0">
            <a:schemeClr val="dk1"/>
          </a:effectRef>
          <a:fontRef idx="minor">
            <a:schemeClr val="tx1"/>
          </a:fontRef>
        </p:style>
      </p:cxnSp>
      <p:sp>
        <p:nvSpPr>
          <p:cNvPr id="79" name="Rounded Rectangle 78"/>
          <p:cNvSpPr/>
          <p:nvPr/>
        </p:nvSpPr>
        <p:spPr>
          <a:xfrm>
            <a:off x="56388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80" name="Rounded Rectangle 79"/>
          <p:cNvSpPr/>
          <p:nvPr/>
        </p:nvSpPr>
        <p:spPr>
          <a:xfrm>
            <a:off x="7848600" y="4267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81" name="Straight Connector 80"/>
          <p:cNvCxnSpPr>
            <a:endCxn id="80" idx="0"/>
          </p:cNvCxnSpPr>
          <p:nvPr/>
        </p:nvCxnSpPr>
        <p:spPr>
          <a:xfrm>
            <a:off x="7543800" y="38100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p:cNvCxnSpPr>
            <a:stCxn id="53" idx="2"/>
            <a:endCxn id="79" idx="0"/>
          </p:cNvCxnSpPr>
          <p:nvPr/>
        </p:nvCxnSpPr>
        <p:spPr>
          <a:xfrm rot="5400000">
            <a:off x="5905500" y="4038600"/>
            <a:ext cx="457200" cy="1588"/>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rot="5400000">
            <a:off x="2477294" y="418306"/>
            <a:ext cx="838200" cy="1588"/>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rot="5400000">
            <a:off x="7125494" y="418306"/>
            <a:ext cx="838200" cy="1588"/>
          </a:xfrm>
          <a:prstGeom prst="line">
            <a:avLst/>
          </a:prstGeom>
        </p:spPr>
        <p:style>
          <a:lnRef idx="2">
            <a:schemeClr val="dk1"/>
          </a:lnRef>
          <a:fillRef idx="0">
            <a:schemeClr val="dk1"/>
          </a:fillRef>
          <a:effectRef idx="1">
            <a:schemeClr val="dk1"/>
          </a:effectRef>
          <a:fontRef idx="minor">
            <a:schemeClr val="tx1"/>
          </a:fontRef>
        </p:style>
      </p:cxnSp>
      <p:sp>
        <p:nvSpPr>
          <p:cNvPr id="85" name="Oval 84"/>
          <p:cNvSpPr/>
          <p:nvPr/>
        </p:nvSpPr>
        <p:spPr>
          <a:xfrm>
            <a:off x="25146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Oval 85"/>
          <p:cNvSpPr/>
          <p:nvPr/>
        </p:nvSpPr>
        <p:spPr>
          <a:xfrm>
            <a:off x="1295400" y="2362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p:cNvSpPr txBox="1"/>
          <p:nvPr/>
        </p:nvSpPr>
        <p:spPr>
          <a:xfrm>
            <a:off x="838200" y="2438400"/>
            <a:ext cx="990600" cy="369332"/>
          </a:xfrm>
          <a:prstGeom prst="rect">
            <a:avLst/>
          </a:prstGeom>
          <a:noFill/>
        </p:spPr>
        <p:txBody>
          <a:bodyPr wrap="square" rtlCol="0">
            <a:spAutoFit/>
          </a:bodyPr>
          <a:lstStyle/>
          <a:p>
            <a:r>
              <a:rPr lang="en-US" dirty="0" smtClean="0"/>
              <a:t>(35,90)</a:t>
            </a:r>
            <a:endParaRPr lang="en-US" dirty="0"/>
          </a:p>
        </p:txBody>
      </p:sp>
      <p:sp>
        <p:nvSpPr>
          <p:cNvPr id="88" name="TextBox 87"/>
          <p:cNvSpPr txBox="1"/>
          <p:nvPr/>
        </p:nvSpPr>
        <p:spPr>
          <a:xfrm>
            <a:off x="2590800" y="2667000"/>
            <a:ext cx="990600" cy="369332"/>
          </a:xfrm>
          <a:prstGeom prst="rect">
            <a:avLst/>
          </a:prstGeom>
          <a:noFill/>
        </p:spPr>
        <p:txBody>
          <a:bodyPr wrap="square" rtlCol="0">
            <a:spAutoFit/>
          </a:bodyPr>
          <a:lstStyle/>
          <a:p>
            <a:r>
              <a:rPr lang="en-US" dirty="0" smtClean="0"/>
              <a:t>(60,80)</a:t>
            </a:r>
            <a:endParaRPr lang="en-US" dirty="0"/>
          </a:p>
        </p:txBody>
      </p:sp>
      <p:cxnSp>
        <p:nvCxnSpPr>
          <p:cNvPr id="89" name="Straight Connector 88"/>
          <p:cNvCxnSpPr/>
          <p:nvPr/>
        </p:nvCxnSpPr>
        <p:spPr>
          <a:xfrm>
            <a:off x="2362200" y="3048000"/>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228600" y="2438400"/>
            <a:ext cx="1447800" cy="1588"/>
          </a:xfrm>
          <a:prstGeom prst="line">
            <a:avLst/>
          </a:prstGeom>
        </p:spPr>
        <p:style>
          <a:lnRef idx="1">
            <a:schemeClr val="dk1"/>
          </a:lnRef>
          <a:fillRef idx="0">
            <a:schemeClr val="dk1"/>
          </a:fillRef>
          <a:effectRef idx="0">
            <a:schemeClr val="dk1"/>
          </a:effectRef>
          <a:fontRef idx="minor">
            <a:schemeClr val="tx1"/>
          </a:fontRef>
        </p:style>
      </p:cxnSp>
      <p:sp>
        <p:nvSpPr>
          <p:cNvPr id="94" name="Rounded Rectangle 93"/>
          <p:cNvSpPr/>
          <p:nvPr/>
        </p:nvSpPr>
        <p:spPr>
          <a:xfrm>
            <a:off x="6019800" y="5334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95" name="Rounded Rectangle 94"/>
          <p:cNvSpPr/>
          <p:nvPr/>
        </p:nvSpPr>
        <p:spPr>
          <a:xfrm>
            <a:off x="8153400" y="5334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103" name="Straight Connector 102"/>
          <p:cNvCxnSpPr>
            <a:stCxn id="79" idx="2"/>
            <a:endCxn id="94" idx="0"/>
          </p:cNvCxnSpPr>
          <p:nvPr/>
        </p:nvCxnSpPr>
        <p:spPr>
          <a:xfrm rot="16200000" flipH="1">
            <a:off x="6096000" y="49149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a:endCxn id="95" idx="0"/>
          </p:cNvCxnSpPr>
          <p:nvPr/>
        </p:nvCxnSpPr>
        <p:spPr>
          <a:xfrm rot="16200000" flipH="1">
            <a:off x="8286750" y="4972050"/>
            <a:ext cx="457200" cy="26670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646331"/>
          </a:xfrm>
          <a:prstGeom prst="rect">
            <a:avLst/>
          </a:prstGeom>
          <a:noFill/>
        </p:spPr>
        <p:txBody>
          <a:bodyPr wrap="square" rtlCol="0">
            <a:spAutoFit/>
          </a:bodyPr>
          <a:lstStyle/>
          <a:p>
            <a:pPr algn="ctr"/>
            <a:r>
              <a:rPr lang="en-US" sz="3600" b="1" u="sng" dirty="0"/>
              <a:t>What is a K-D tree ? </a:t>
            </a:r>
          </a:p>
        </p:txBody>
      </p:sp>
      <p:sp>
        <p:nvSpPr>
          <p:cNvPr id="3" name="TextBox 2"/>
          <p:cNvSpPr txBox="1"/>
          <p:nvPr/>
        </p:nvSpPr>
        <p:spPr>
          <a:xfrm>
            <a:off x="232881" y="1219200"/>
            <a:ext cx="8763000" cy="7263527"/>
          </a:xfrm>
          <a:prstGeom prst="rect">
            <a:avLst/>
          </a:prstGeom>
          <a:noFill/>
        </p:spPr>
        <p:txBody>
          <a:bodyPr wrap="square" rtlCol="0">
            <a:spAutoFit/>
          </a:bodyPr>
          <a:lstStyle/>
          <a:p>
            <a:pPr>
              <a:buFont typeface="Arial" pitchFamily="34" charset="0"/>
              <a:buChar char="•"/>
            </a:pPr>
            <a:r>
              <a:rPr lang="en-US" sz="2800" dirty="0"/>
              <a:t>K-D trees were invented in 1970s by Jon Bentley.</a:t>
            </a:r>
          </a:p>
          <a:p>
            <a:pPr>
              <a:buFont typeface="Arial" pitchFamily="34" charset="0"/>
              <a:buChar char="•"/>
            </a:pPr>
            <a:endParaRPr lang="en-US" sz="2800" dirty="0"/>
          </a:p>
          <a:p>
            <a:pPr>
              <a:buFont typeface="Arial" pitchFamily="34" charset="0"/>
              <a:buChar char="•"/>
            </a:pPr>
            <a:r>
              <a:rPr lang="en-US" sz="2800" dirty="0"/>
              <a:t>Name originally meant “3d-trees, 4d-trees, etc” where k</a:t>
            </a:r>
          </a:p>
          <a:p>
            <a:r>
              <a:rPr lang="en-US" sz="2800" dirty="0"/>
              <a:t>  was the # of dimensions.</a:t>
            </a:r>
          </a:p>
          <a:p>
            <a:endParaRPr lang="en-US" sz="2800" dirty="0"/>
          </a:p>
          <a:p>
            <a:pPr>
              <a:buFont typeface="Arial" pitchFamily="34" charset="0"/>
              <a:buChar char="•"/>
            </a:pPr>
            <a:r>
              <a:rPr lang="en-US" sz="2800" dirty="0"/>
              <a:t>A k-d tree, or k-dimensional tree, is a data structure used</a:t>
            </a:r>
          </a:p>
          <a:p>
            <a:r>
              <a:rPr lang="en-US" sz="2800" dirty="0"/>
              <a:t>  in computer science for organizing some number of points</a:t>
            </a:r>
          </a:p>
          <a:p>
            <a:r>
              <a:rPr lang="en-US" sz="2800" dirty="0"/>
              <a:t>  in a space with k dimensions. It is a binary search tree</a:t>
            </a:r>
          </a:p>
          <a:p>
            <a:r>
              <a:rPr lang="en-US" sz="2800" dirty="0"/>
              <a:t>  with other constraints imposed on it.</a:t>
            </a:r>
          </a:p>
          <a:p>
            <a:endParaRPr lang="en-US" sz="2800" dirty="0"/>
          </a:p>
          <a:p>
            <a:pPr>
              <a:buFont typeface="Arial" pitchFamily="34" charset="0"/>
              <a:buChar char="•"/>
            </a:pPr>
            <a:r>
              <a:rPr lang="en-US" sz="2800" dirty="0"/>
              <a:t>The kd tree is a modification to the BST that allows for </a:t>
            </a:r>
            <a:r>
              <a:rPr lang="en-US" sz="2800" dirty="0" smtClean="0"/>
              <a:t> </a:t>
            </a:r>
          </a:p>
          <a:p>
            <a:r>
              <a:rPr lang="en-US" sz="2800" dirty="0" smtClean="0"/>
              <a:t>  efficient </a:t>
            </a:r>
            <a:r>
              <a:rPr lang="en-US" sz="2800" dirty="0"/>
              <a:t>processing of multi-dimensional search keys.</a:t>
            </a:r>
          </a:p>
          <a:p>
            <a:pPr>
              <a:buFont typeface="Arial" pitchFamily="34" charset="0"/>
              <a:buChar char="•"/>
            </a:pPr>
            <a:endParaRPr lang="en-US" sz="2800" dirty="0"/>
          </a:p>
          <a:p>
            <a:pPr>
              <a:buFont typeface="Arial" pitchFamily="34" charset="0"/>
              <a:buChar char="•"/>
            </a:pPr>
            <a:endParaRPr lang="en-US" sz="2800" dirty="0"/>
          </a:p>
          <a:p>
            <a:pPr>
              <a:buFont typeface="Wingdings" pitchFamily="2" charset="2"/>
              <a:buChar char="§"/>
            </a:pPr>
            <a:endParaRPr lang="en-US" sz="2800" dirty="0"/>
          </a:p>
          <a:p>
            <a:pPr>
              <a:buFont typeface="Wingdings" pitchFamily="2" charset="2"/>
              <a:buChar char="§"/>
            </a:pPr>
            <a:endParaRPr lang="en-US" sz="2800" dirty="0"/>
          </a:p>
          <a:p>
            <a:pPr>
              <a:buFont typeface="Wingdings" pitchFamily="2" charset="2"/>
              <a:buChar char="§"/>
            </a:pP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0"/>
            <a:ext cx="8686800" cy="646331"/>
          </a:xfrm>
          <a:prstGeom prst="rect">
            <a:avLst/>
          </a:prstGeom>
          <a:noFill/>
        </p:spPr>
        <p:txBody>
          <a:bodyPr wrap="square" rtlCol="0">
            <a:spAutoFit/>
          </a:bodyPr>
          <a:lstStyle/>
          <a:p>
            <a:r>
              <a:rPr lang="en-US" sz="3600" b="1" u="sng" dirty="0"/>
              <a:t>Finding Minimum Element :</a:t>
            </a:r>
          </a:p>
        </p:txBody>
      </p:sp>
      <p:sp>
        <p:nvSpPr>
          <p:cNvPr id="3" name="TextBox 2"/>
          <p:cNvSpPr txBox="1"/>
          <p:nvPr/>
        </p:nvSpPr>
        <p:spPr>
          <a:xfrm>
            <a:off x="304800" y="762000"/>
            <a:ext cx="8382000" cy="2246769"/>
          </a:xfrm>
          <a:prstGeom prst="rect">
            <a:avLst/>
          </a:prstGeom>
          <a:noFill/>
        </p:spPr>
        <p:txBody>
          <a:bodyPr wrap="square" rtlCol="0">
            <a:spAutoFit/>
          </a:bodyPr>
          <a:lstStyle/>
          <a:p>
            <a:pPr fontAlgn="base">
              <a:buFont typeface="Arial" pitchFamily="34" charset="0"/>
              <a:buChar char="•"/>
            </a:pPr>
            <a:r>
              <a:rPr lang="en-US" sz="2800" dirty="0"/>
              <a:t>This is a pre - requisite for deleting elements in the kd tree.</a:t>
            </a:r>
          </a:p>
          <a:p>
            <a:pPr fontAlgn="base">
              <a:buFont typeface="Arial" pitchFamily="34" charset="0"/>
              <a:buChar char="•"/>
            </a:pPr>
            <a:r>
              <a:rPr lang="en-US" sz="2800" dirty="0"/>
              <a:t>In this operation, we find the minimum data point in a given dimension. </a:t>
            </a:r>
          </a:p>
          <a:p>
            <a:pPr algn="just">
              <a:buFont typeface="Arial" pitchFamily="34" charset="0"/>
              <a:buChar char="•"/>
            </a:pPr>
            <a:endParaRPr lang="en-US" sz="2800" dirty="0"/>
          </a:p>
        </p:txBody>
      </p:sp>
      <p:sp>
        <p:nvSpPr>
          <p:cNvPr id="21" name="Rounded Rectangle 20"/>
          <p:cNvSpPr/>
          <p:nvPr/>
        </p:nvSpPr>
        <p:spPr>
          <a:xfrm>
            <a:off x="3962400" y="2438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22" name="Rounded Rectangle 21"/>
          <p:cNvSpPr/>
          <p:nvPr/>
        </p:nvSpPr>
        <p:spPr>
          <a:xfrm>
            <a:off x="33528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23" name="Rounded Rectangle 22"/>
          <p:cNvSpPr/>
          <p:nvPr/>
        </p:nvSpPr>
        <p:spPr>
          <a:xfrm>
            <a:off x="48006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24" name="Straight Connector 23"/>
          <p:cNvCxnSpPr>
            <a:stCxn id="22" idx="2"/>
            <a:endCxn id="26" idx="0"/>
          </p:cNvCxnSpPr>
          <p:nvPr/>
        </p:nvCxnSpPr>
        <p:spPr>
          <a:xfrm rot="5400000">
            <a:off x="3086100" y="37338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4495800" y="30480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26" name="Rounded Rectangle 25"/>
          <p:cNvSpPr/>
          <p:nvPr/>
        </p:nvSpPr>
        <p:spPr>
          <a:xfrm>
            <a:off x="2286000" y="4495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27" name="Rounded Rectangle 26"/>
          <p:cNvSpPr/>
          <p:nvPr/>
        </p:nvSpPr>
        <p:spPr>
          <a:xfrm>
            <a:off x="4419600" y="4495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28" name="Straight Connector 27"/>
          <p:cNvCxnSpPr>
            <a:stCxn id="21" idx="2"/>
            <a:endCxn id="22" idx="0"/>
          </p:cNvCxnSpPr>
          <p:nvPr/>
        </p:nvCxnSpPr>
        <p:spPr>
          <a:xfrm rot="5400000">
            <a:off x="3962400" y="29337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a:stCxn id="27" idx="0"/>
          </p:cNvCxnSpPr>
          <p:nvPr/>
        </p:nvCxnSpPr>
        <p:spPr>
          <a:xfrm rot="5400000" flipH="1" flipV="1">
            <a:off x="4876800" y="40767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30" name="Rounded Rectangle 29"/>
          <p:cNvSpPr/>
          <p:nvPr/>
        </p:nvSpPr>
        <p:spPr>
          <a:xfrm>
            <a:off x="3352800" y="4495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31" name="Rounded Rectangle 30"/>
          <p:cNvSpPr/>
          <p:nvPr/>
        </p:nvSpPr>
        <p:spPr>
          <a:xfrm>
            <a:off x="5562600" y="4495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32" name="Straight Connector 31"/>
          <p:cNvCxnSpPr>
            <a:endCxn id="31" idx="0"/>
          </p:cNvCxnSpPr>
          <p:nvPr/>
        </p:nvCxnSpPr>
        <p:spPr>
          <a:xfrm>
            <a:off x="5257800" y="40386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a:stCxn id="22" idx="2"/>
            <a:endCxn id="30" idx="0"/>
          </p:cNvCxnSpPr>
          <p:nvPr/>
        </p:nvCxnSpPr>
        <p:spPr>
          <a:xfrm rot="5400000">
            <a:off x="3619500" y="42672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34" name="Rounded Rectangle 33"/>
          <p:cNvSpPr/>
          <p:nvPr/>
        </p:nvSpPr>
        <p:spPr>
          <a:xfrm>
            <a:off x="3733800" y="5562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35" name="Rounded Rectangle 34"/>
          <p:cNvSpPr/>
          <p:nvPr/>
        </p:nvSpPr>
        <p:spPr>
          <a:xfrm>
            <a:off x="5867400" y="5562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36" name="Straight Connector 35"/>
          <p:cNvCxnSpPr>
            <a:stCxn id="30" idx="2"/>
            <a:endCxn id="34" idx="0"/>
          </p:cNvCxnSpPr>
          <p:nvPr/>
        </p:nvCxnSpPr>
        <p:spPr>
          <a:xfrm rot="16200000" flipH="1">
            <a:off x="3810000" y="51435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a:endCxn id="35" idx="0"/>
          </p:cNvCxnSpPr>
          <p:nvPr/>
        </p:nvCxnSpPr>
        <p:spPr>
          <a:xfrm rot="16200000" flipH="1">
            <a:off x="6000750" y="5200650"/>
            <a:ext cx="457200" cy="26670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905000" y="4670286"/>
            <a:ext cx="5181600" cy="707886"/>
          </a:xfrm>
          <a:prstGeom prst="rect">
            <a:avLst/>
          </a:prstGeom>
          <a:noFill/>
        </p:spPr>
        <p:txBody>
          <a:bodyPr wrap="square" rtlCol="0">
            <a:spAutoFit/>
          </a:bodyPr>
          <a:lstStyle/>
          <a:p>
            <a:pPr algn="ctr"/>
            <a:r>
              <a:rPr lang="en-US" sz="2000" b="1" dirty="0"/>
              <a:t>Applying Find Min Operation at x Dimension in K-D tree</a:t>
            </a:r>
          </a:p>
        </p:txBody>
      </p:sp>
      <p:sp>
        <p:nvSpPr>
          <p:cNvPr id="28" name="Rounded Rectangle 27"/>
          <p:cNvSpPr/>
          <p:nvPr/>
        </p:nvSpPr>
        <p:spPr>
          <a:xfrm>
            <a:off x="3810000" y="381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29" name="Rounded Rectangle 28"/>
          <p:cNvSpPr/>
          <p:nvPr/>
        </p:nvSpPr>
        <p:spPr>
          <a:xfrm>
            <a:off x="3200400" y="1371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32" name="Rounded Rectangle 31"/>
          <p:cNvSpPr/>
          <p:nvPr/>
        </p:nvSpPr>
        <p:spPr>
          <a:xfrm>
            <a:off x="4648200" y="1371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33" name="Straight Connector 32"/>
          <p:cNvCxnSpPr>
            <a:stCxn id="29" idx="2"/>
            <a:endCxn id="38" idx="0"/>
          </p:cNvCxnSpPr>
          <p:nvPr/>
        </p:nvCxnSpPr>
        <p:spPr>
          <a:xfrm rot="5400000">
            <a:off x="2933700" y="16764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4343400" y="9906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38" name="Rounded Rectangle 37"/>
          <p:cNvSpPr/>
          <p:nvPr/>
        </p:nvSpPr>
        <p:spPr>
          <a:xfrm>
            <a:off x="2133600" y="2438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39" name="Rounded Rectangle 38"/>
          <p:cNvSpPr/>
          <p:nvPr/>
        </p:nvSpPr>
        <p:spPr>
          <a:xfrm>
            <a:off x="4267200" y="2438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40" name="Straight Connector 39"/>
          <p:cNvCxnSpPr>
            <a:stCxn id="28" idx="2"/>
            <a:endCxn id="29" idx="0"/>
          </p:cNvCxnSpPr>
          <p:nvPr/>
        </p:nvCxnSpPr>
        <p:spPr>
          <a:xfrm rot="5400000">
            <a:off x="3810000" y="8763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a:stCxn id="39" idx="0"/>
          </p:cNvCxnSpPr>
          <p:nvPr/>
        </p:nvCxnSpPr>
        <p:spPr>
          <a:xfrm rot="5400000" flipH="1" flipV="1">
            <a:off x="4724400" y="20193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42" name="Rounded Rectangle 41"/>
          <p:cNvSpPr/>
          <p:nvPr/>
        </p:nvSpPr>
        <p:spPr>
          <a:xfrm>
            <a:off x="3200400" y="2438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43" name="Rounded Rectangle 42"/>
          <p:cNvSpPr/>
          <p:nvPr/>
        </p:nvSpPr>
        <p:spPr>
          <a:xfrm>
            <a:off x="5410200" y="2438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44" name="Straight Connector 43"/>
          <p:cNvCxnSpPr>
            <a:endCxn id="43" idx="0"/>
          </p:cNvCxnSpPr>
          <p:nvPr/>
        </p:nvCxnSpPr>
        <p:spPr>
          <a:xfrm>
            <a:off x="5105400" y="19812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a:stCxn id="29" idx="2"/>
            <a:endCxn id="42" idx="0"/>
          </p:cNvCxnSpPr>
          <p:nvPr/>
        </p:nvCxnSpPr>
        <p:spPr>
          <a:xfrm rot="5400000">
            <a:off x="3467100" y="22098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46" name="Rounded Rectangle 45"/>
          <p:cNvSpPr/>
          <p:nvPr/>
        </p:nvSpPr>
        <p:spPr>
          <a:xfrm>
            <a:off x="3581400" y="3505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47" name="Rounded Rectangle 46"/>
          <p:cNvSpPr/>
          <p:nvPr/>
        </p:nvSpPr>
        <p:spPr>
          <a:xfrm>
            <a:off x="5715000" y="3505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48" name="Straight Connector 47"/>
          <p:cNvCxnSpPr>
            <a:stCxn id="42" idx="2"/>
            <a:endCxn id="46" idx="0"/>
          </p:cNvCxnSpPr>
          <p:nvPr/>
        </p:nvCxnSpPr>
        <p:spPr>
          <a:xfrm rot="16200000" flipH="1">
            <a:off x="3657600" y="30861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a:endCxn id="47" idx="0"/>
          </p:cNvCxnSpPr>
          <p:nvPr/>
        </p:nvCxnSpPr>
        <p:spPr>
          <a:xfrm rot="16200000" flipH="1">
            <a:off x="5848350" y="3143250"/>
            <a:ext cx="457200" cy="266700"/>
          </a:xfrm>
          <a:prstGeom prst="line">
            <a:avLst/>
          </a:prstGeom>
        </p:spPr>
        <p:style>
          <a:lnRef idx="2">
            <a:schemeClr val="dk1"/>
          </a:lnRef>
          <a:fillRef idx="0">
            <a:schemeClr val="dk1"/>
          </a:fillRef>
          <a:effectRef idx="1">
            <a:schemeClr val="dk1"/>
          </a:effectRef>
          <a:fontRef idx="minor">
            <a:schemeClr val="tx1"/>
          </a:fontRef>
        </p:style>
      </p:cxnSp>
      <p:sp>
        <p:nvSpPr>
          <p:cNvPr id="50" name="Right Arrow 49"/>
          <p:cNvSpPr/>
          <p:nvPr/>
        </p:nvSpPr>
        <p:spPr>
          <a:xfrm rot="5240188">
            <a:off x="3707238" y="2098757"/>
            <a:ext cx="438814" cy="213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Right Arrow 50"/>
          <p:cNvSpPr/>
          <p:nvPr/>
        </p:nvSpPr>
        <p:spPr>
          <a:xfrm rot="7383258">
            <a:off x="3301158" y="1048449"/>
            <a:ext cx="647486" cy="2279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ight Arrow 51"/>
          <p:cNvSpPr/>
          <p:nvPr/>
        </p:nvSpPr>
        <p:spPr>
          <a:xfrm rot="8301896">
            <a:off x="2519256" y="2055685"/>
            <a:ext cx="536496" cy="218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3" name="Multiply 52"/>
          <p:cNvSpPr/>
          <p:nvPr/>
        </p:nvSpPr>
        <p:spPr>
          <a:xfrm>
            <a:off x="3657600" y="3124200"/>
            <a:ext cx="381000" cy="3048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981200" y="2362200"/>
            <a:ext cx="1295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646331"/>
          </a:xfrm>
          <a:prstGeom prst="rect">
            <a:avLst/>
          </a:prstGeom>
          <a:noFill/>
        </p:spPr>
        <p:txBody>
          <a:bodyPr wrap="square" rtlCol="0">
            <a:spAutoFit/>
          </a:bodyPr>
          <a:lstStyle/>
          <a:p>
            <a:r>
              <a:rPr lang="en-US" sz="3600" b="1" u="sng" dirty="0"/>
              <a:t>Deletion</a:t>
            </a:r>
            <a:r>
              <a:rPr lang="en-US" sz="3600" b="1" dirty="0"/>
              <a:t> :</a:t>
            </a:r>
          </a:p>
        </p:txBody>
      </p:sp>
      <p:sp>
        <p:nvSpPr>
          <p:cNvPr id="4" name="TextBox 3"/>
          <p:cNvSpPr txBox="1"/>
          <p:nvPr/>
        </p:nvSpPr>
        <p:spPr>
          <a:xfrm>
            <a:off x="304800" y="990600"/>
            <a:ext cx="8534400" cy="5539978"/>
          </a:xfrm>
          <a:prstGeom prst="rect">
            <a:avLst/>
          </a:prstGeom>
          <a:noFill/>
        </p:spPr>
        <p:txBody>
          <a:bodyPr wrap="square" rtlCol="0">
            <a:spAutoFit/>
          </a:bodyPr>
          <a:lstStyle/>
          <a:p>
            <a:pPr algn="just" fontAlgn="base">
              <a:buFont typeface="Arial" pitchFamily="34" charset="0"/>
              <a:buChar char="•"/>
            </a:pPr>
            <a:r>
              <a:rPr lang="en-US" sz="2800" dirty="0"/>
              <a:t>If node to be deleted is a leaf node in the KD tree </a:t>
            </a:r>
            <a:r>
              <a:rPr lang="en-US" sz="2800" dirty="0" smtClean="0"/>
              <a:t>then</a:t>
            </a:r>
          </a:p>
          <a:p>
            <a:pPr algn="just" fontAlgn="base"/>
            <a:r>
              <a:rPr lang="en-US" sz="2800" dirty="0" smtClean="0"/>
              <a:t> </a:t>
            </a:r>
            <a:r>
              <a:rPr lang="en-US" sz="2800" dirty="0" smtClean="0"/>
              <a:t> </a:t>
            </a:r>
            <a:r>
              <a:rPr lang="en-US" sz="2800" dirty="0"/>
              <a:t>we simply delete it.</a:t>
            </a:r>
          </a:p>
          <a:p>
            <a:pPr algn="just" fontAlgn="base">
              <a:buFont typeface="Arial" pitchFamily="34" charset="0"/>
              <a:buChar char="•"/>
            </a:pPr>
            <a:endParaRPr lang="en-US" sz="2800" dirty="0"/>
          </a:p>
          <a:p>
            <a:pPr algn="just" fontAlgn="base">
              <a:buFont typeface="Arial" pitchFamily="34" charset="0"/>
              <a:buChar char="•"/>
            </a:pPr>
            <a:r>
              <a:rPr lang="en-US" sz="2800" dirty="0"/>
              <a:t>If the node to be deleted is not a leaf node then we </a:t>
            </a:r>
            <a:r>
              <a:rPr lang="en-US" sz="2800" dirty="0" smtClean="0"/>
              <a:t>need</a:t>
            </a:r>
          </a:p>
          <a:p>
            <a:pPr algn="just" fontAlgn="base"/>
            <a:r>
              <a:rPr lang="en-US" sz="2800" dirty="0" smtClean="0"/>
              <a:t>  </a:t>
            </a:r>
            <a:r>
              <a:rPr lang="en-US" sz="2800" dirty="0"/>
              <a:t>to find the replacement node for that particular node.</a:t>
            </a:r>
          </a:p>
          <a:p>
            <a:pPr algn="just" fontAlgn="base">
              <a:buFont typeface="Arial" pitchFamily="34" charset="0"/>
              <a:buChar char="•"/>
            </a:pPr>
            <a:endParaRPr lang="en-US" sz="2800" dirty="0"/>
          </a:p>
          <a:p>
            <a:pPr algn="just" fontAlgn="base">
              <a:buFont typeface="Arial" pitchFamily="34" charset="0"/>
              <a:buChar char="•"/>
            </a:pPr>
            <a:r>
              <a:rPr lang="en-US" sz="2800" dirty="0"/>
              <a:t>A replacement node is the minimum node in the </a:t>
            </a:r>
            <a:r>
              <a:rPr lang="en-US" sz="2800" dirty="0" smtClean="0"/>
              <a:t>same</a:t>
            </a:r>
          </a:p>
          <a:p>
            <a:pPr algn="just" fontAlgn="base"/>
            <a:r>
              <a:rPr lang="en-US" sz="2800" dirty="0" smtClean="0"/>
              <a:t> </a:t>
            </a:r>
            <a:r>
              <a:rPr lang="en-US" sz="2800" dirty="0" smtClean="0"/>
              <a:t> </a:t>
            </a:r>
            <a:r>
              <a:rPr lang="en-US" sz="2800" dirty="0"/>
              <a:t>dimension as that of the node to be deleted.</a:t>
            </a:r>
          </a:p>
          <a:p>
            <a:pPr algn="just" fontAlgn="base">
              <a:buFont typeface="Arial" pitchFamily="34" charset="0"/>
              <a:buChar char="•"/>
            </a:pPr>
            <a:endParaRPr lang="en-US" sz="2800" dirty="0"/>
          </a:p>
          <a:p>
            <a:pPr algn="just" fontAlgn="base">
              <a:buFont typeface="Arial" pitchFamily="34" charset="0"/>
              <a:buChar char="•"/>
            </a:pPr>
            <a:r>
              <a:rPr lang="en-US" sz="2800" dirty="0"/>
              <a:t>Searching for replacement node is done by </a:t>
            </a:r>
            <a:r>
              <a:rPr lang="en-US" sz="2800" dirty="0" smtClean="0"/>
              <a:t>traversing</a:t>
            </a:r>
          </a:p>
          <a:p>
            <a:pPr algn="just" fontAlgn="base"/>
            <a:r>
              <a:rPr lang="en-US" sz="2800" dirty="0" smtClean="0"/>
              <a:t>  </a:t>
            </a:r>
            <a:r>
              <a:rPr lang="en-US" sz="2800" dirty="0"/>
              <a:t>the suitable part of the KD tree, depending upon </a:t>
            </a:r>
            <a:r>
              <a:rPr lang="en-US" sz="2800" dirty="0" smtClean="0"/>
              <a:t>its</a:t>
            </a:r>
          </a:p>
          <a:p>
            <a:pPr algn="just" fontAlgn="base"/>
            <a:r>
              <a:rPr lang="en-US" sz="2800" dirty="0" smtClean="0"/>
              <a:t> </a:t>
            </a:r>
            <a:r>
              <a:rPr lang="en-US" sz="2800" dirty="0" smtClean="0"/>
              <a:t> </a:t>
            </a:r>
            <a:r>
              <a:rPr lang="en-US" sz="2800" dirty="0"/>
              <a:t>structure.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ight Arrow 54"/>
          <p:cNvSpPr/>
          <p:nvPr/>
        </p:nvSpPr>
        <p:spPr>
          <a:xfrm>
            <a:off x="4114800" y="2514600"/>
            <a:ext cx="1143000"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667000" y="304800"/>
            <a:ext cx="3810000" cy="400110"/>
          </a:xfrm>
          <a:prstGeom prst="rect">
            <a:avLst/>
          </a:prstGeom>
          <a:noFill/>
        </p:spPr>
        <p:txBody>
          <a:bodyPr wrap="square" rtlCol="0">
            <a:spAutoFit/>
          </a:bodyPr>
          <a:lstStyle/>
          <a:p>
            <a:r>
              <a:rPr lang="en-US" sz="2000" b="1" dirty="0"/>
              <a:t>Deleting the node P(</a:t>
            </a:r>
            <a:r>
              <a:rPr lang="en-US" sz="2000" b="1" dirty="0" err="1"/>
              <a:t>x,y</a:t>
            </a:r>
            <a:r>
              <a:rPr lang="en-US" sz="2000" b="1" dirty="0"/>
              <a:t>) = (25,40)</a:t>
            </a:r>
          </a:p>
        </p:txBody>
      </p:sp>
      <p:sp>
        <p:nvSpPr>
          <p:cNvPr id="48" name="Rounded Rectangle 47"/>
          <p:cNvSpPr/>
          <p:nvPr/>
        </p:nvSpPr>
        <p:spPr>
          <a:xfrm>
            <a:off x="1676400" y="1524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49" name="Rounded Rectangle 48"/>
          <p:cNvSpPr/>
          <p:nvPr/>
        </p:nvSpPr>
        <p:spPr>
          <a:xfrm>
            <a:off x="1066800" y="2514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50" name="Rounded Rectangle 49"/>
          <p:cNvSpPr/>
          <p:nvPr/>
        </p:nvSpPr>
        <p:spPr>
          <a:xfrm>
            <a:off x="2514600" y="2514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1" name="Straight Connector 50"/>
          <p:cNvCxnSpPr>
            <a:stCxn id="49" idx="2"/>
            <a:endCxn id="53" idx="0"/>
          </p:cNvCxnSpPr>
          <p:nvPr/>
        </p:nvCxnSpPr>
        <p:spPr>
          <a:xfrm rot="5400000">
            <a:off x="800100" y="28194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2209800" y="21336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53" name="Rounded Rectangle 52"/>
          <p:cNvSpPr/>
          <p:nvPr/>
        </p:nvSpPr>
        <p:spPr>
          <a:xfrm>
            <a:off x="0" y="3581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54" name="Rounded Rectangle 53"/>
          <p:cNvSpPr/>
          <p:nvPr/>
        </p:nvSpPr>
        <p:spPr>
          <a:xfrm>
            <a:off x="2133600" y="3581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57" name="Straight Connector 56"/>
          <p:cNvCxnSpPr>
            <a:stCxn id="48" idx="2"/>
            <a:endCxn id="49" idx="0"/>
          </p:cNvCxnSpPr>
          <p:nvPr/>
        </p:nvCxnSpPr>
        <p:spPr>
          <a:xfrm rot="5400000">
            <a:off x="1676400" y="20193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a:stCxn id="54" idx="0"/>
          </p:cNvCxnSpPr>
          <p:nvPr/>
        </p:nvCxnSpPr>
        <p:spPr>
          <a:xfrm rot="5400000" flipH="1" flipV="1">
            <a:off x="2590800" y="31623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59" name="Rounded Rectangle 58"/>
          <p:cNvSpPr/>
          <p:nvPr/>
        </p:nvSpPr>
        <p:spPr>
          <a:xfrm>
            <a:off x="1066800" y="3581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60" name="Rounded Rectangle 59"/>
          <p:cNvSpPr/>
          <p:nvPr/>
        </p:nvSpPr>
        <p:spPr>
          <a:xfrm>
            <a:off x="3276600" y="3581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61" name="Straight Connector 60"/>
          <p:cNvCxnSpPr>
            <a:endCxn id="60" idx="0"/>
          </p:cNvCxnSpPr>
          <p:nvPr/>
        </p:nvCxnSpPr>
        <p:spPr>
          <a:xfrm>
            <a:off x="2971800" y="31242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a:stCxn id="49" idx="2"/>
            <a:endCxn id="59" idx="0"/>
          </p:cNvCxnSpPr>
          <p:nvPr/>
        </p:nvCxnSpPr>
        <p:spPr>
          <a:xfrm rot="5400000">
            <a:off x="1333500" y="33528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63" name="Rounded Rectangle 62"/>
          <p:cNvSpPr/>
          <p:nvPr/>
        </p:nvSpPr>
        <p:spPr>
          <a:xfrm>
            <a:off x="1447800" y="4648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64" name="Rounded Rectangle 63"/>
          <p:cNvSpPr/>
          <p:nvPr/>
        </p:nvSpPr>
        <p:spPr>
          <a:xfrm>
            <a:off x="3581400" y="4648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65" name="Straight Connector 64"/>
          <p:cNvCxnSpPr>
            <a:stCxn id="59" idx="2"/>
            <a:endCxn id="63" idx="0"/>
          </p:cNvCxnSpPr>
          <p:nvPr/>
        </p:nvCxnSpPr>
        <p:spPr>
          <a:xfrm rot="16200000" flipH="1">
            <a:off x="1524000" y="42291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a:endCxn id="64" idx="0"/>
          </p:cNvCxnSpPr>
          <p:nvPr/>
        </p:nvCxnSpPr>
        <p:spPr>
          <a:xfrm rot="16200000" flipH="1">
            <a:off x="3714750" y="4286250"/>
            <a:ext cx="457200" cy="266700"/>
          </a:xfrm>
          <a:prstGeom prst="line">
            <a:avLst/>
          </a:prstGeom>
        </p:spPr>
        <p:style>
          <a:lnRef idx="2">
            <a:schemeClr val="dk1"/>
          </a:lnRef>
          <a:fillRef idx="0">
            <a:schemeClr val="dk1"/>
          </a:fillRef>
          <a:effectRef idx="1">
            <a:schemeClr val="dk1"/>
          </a:effectRef>
          <a:fontRef idx="minor">
            <a:schemeClr val="tx1"/>
          </a:fontRef>
        </p:style>
      </p:cxnSp>
      <p:sp>
        <p:nvSpPr>
          <p:cNvPr id="103" name="Rounded Rectangle 102"/>
          <p:cNvSpPr/>
          <p:nvPr/>
        </p:nvSpPr>
        <p:spPr>
          <a:xfrm>
            <a:off x="6248400" y="1600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104" name="Rounded Rectangle 103"/>
          <p:cNvSpPr/>
          <p:nvPr/>
        </p:nvSpPr>
        <p:spPr>
          <a:xfrm>
            <a:off x="5638800" y="2590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105" name="Rounded Rectangle 104"/>
          <p:cNvSpPr/>
          <p:nvPr/>
        </p:nvSpPr>
        <p:spPr>
          <a:xfrm>
            <a:off x="7086600" y="2590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106" name="Straight Connector 105"/>
          <p:cNvCxnSpPr>
            <a:stCxn id="104" idx="2"/>
            <a:endCxn id="108" idx="0"/>
          </p:cNvCxnSpPr>
          <p:nvPr/>
        </p:nvCxnSpPr>
        <p:spPr>
          <a:xfrm rot="5400000">
            <a:off x="5372100" y="28956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a:off x="6781800" y="22098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108" name="Rounded Rectangle 107"/>
          <p:cNvSpPr/>
          <p:nvPr/>
        </p:nvSpPr>
        <p:spPr>
          <a:xfrm>
            <a:off x="4572000" y="3657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109" name="Rounded Rectangle 108"/>
          <p:cNvSpPr/>
          <p:nvPr/>
        </p:nvSpPr>
        <p:spPr>
          <a:xfrm>
            <a:off x="6705600" y="3657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110" name="Straight Connector 109"/>
          <p:cNvCxnSpPr>
            <a:stCxn id="103" idx="2"/>
            <a:endCxn id="104" idx="0"/>
          </p:cNvCxnSpPr>
          <p:nvPr/>
        </p:nvCxnSpPr>
        <p:spPr>
          <a:xfrm rot="5400000">
            <a:off x="6248400" y="20955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p:cNvCxnSpPr>
            <a:stCxn id="109" idx="0"/>
          </p:cNvCxnSpPr>
          <p:nvPr/>
        </p:nvCxnSpPr>
        <p:spPr>
          <a:xfrm rot="5400000" flipH="1" flipV="1">
            <a:off x="7162800" y="32385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112" name="Rounded Rectangle 111"/>
          <p:cNvSpPr/>
          <p:nvPr/>
        </p:nvSpPr>
        <p:spPr>
          <a:xfrm>
            <a:off x="5638800" y="3657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113" name="Rounded Rectangle 112"/>
          <p:cNvSpPr/>
          <p:nvPr/>
        </p:nvSpPr>
        <p:spPr>
          <a:xfrm>
            <a:off x="7848600" y="36576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114" name="Straight Connector 113"/>
          <p:cNvCxnSpPr>
            <a:endCxn id="113" idx="0"/>
          </p:cNvCxnSpPr>
          <p:nvPr/>
        </p:nvCxnSpPr>
        <p:spPr>
          <a:xfrm>
            <a:off x="7543800" y="32004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Connector 114"/>
          <p:cNvCxnSpPr>
            <a:stCxn id="104" idx="2"/>
            <a:endCxn id="112" idx="0"/>
          </p:cNvCxnSpPr>
          <p:nvPr/>
        </p:nvCxnSpPr>
        <p:spPr>
          <a:xfrm rot="5400000">
            <a:off x="5905500" y="34290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117" name="Rounded Rectangle 116"/>
          <p:cNvSpPr/>
          <p:nvPr/>
        </p:nvSpPr>
        <p:spPr>
          <a:xfrm>
            <a:off x="8153400" y="4724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119" name="Straight Connector 118"/>
          <p:cNvCxnSpPr>
            <a:endCxn id="117" idx="0"/>
          </p:cNvCxnSpPr>
          <p:nvPr/>
        </p:nvCxnSpPr>
        <p:spPr>
          <a:xfrm rot="16200000" flipH="1">
            <a:off x="8286750" y="4362450"/>
            <a:ext cx="457200" cy="26670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7086600" cy="707886"/>
          </a:xfrm>
          <a:prstGeom prst="rect">
            <a:avLst/>
          </a:prstGeom>
          <a:noFill/>
        </p:spPr>
        <p:txBody>
          <a:bodyPr wrap="square" rtlCol="0">
            <a:spAutoFit/>
          </a:bodyPr>
          <a:lstStyle/>
          <a:p>
            <a:r>
              <a:rPr lang="en-US" sz="4000" b="1" u="sng" dirty="0"/>
              <a:t>Applications of K-D tree : </a:t>
            </a:r>
          </a:p>
        </p:txBody>
      </p:sp>
      <p:sp>
        <p:nvSpPr>
          <p:cNvPr id="3" name="TextBox 2"/>
          <p:cNvSpPr txBox="1"/>
          <p:nvPr/>
        </p:nvSpPr>
        <p:spPr>
          <a:xfrm>
            <a:off x="457200" y="1371600"/>
            <a:ext cx="8382000" cy="4647426"/>
          </a:xfrm>
          <a:prstGeom prst="rect">
            <a:avLst/>
          </a:prstGeom>
          <a:noFill/>
        </p:spPr>
        <p:txBody>
          <a:bodyPr wrap="square" rtlCol="0">
            <a:spAutoFit/>
          </a:bodyPr>
          <a:lstStyle/>
          <a:p>
            <a:r>
              <a:rPr lang="en-US" sz="2800" b="1" dirty="0"/>
              <a:t>Nearest neighbor of a point in space :</a:t>
            </a:r>
          </a:p>
          <a:p>
            <a:endParaRPr lang="en-US" sz="2400" b="1" dirty="0"/>
          </a:p>
          <a:p>
            <a:pPr marL="457200" indent="-457200">
              <a:buFont typeface="Arial" panose="020B0604020202020204" pitchFamily="34" charset="0"/>
              <a:buChar char="•"/>
            </a:pPr>
            <a:r>
              <a:rPr lang="en-US" sz="2800" dirty="0"/>
              <a:t>It aims to find the point in the tree that is nearest to a given input point</a:t>
            </a:r>
            <a:r>
              <a:rPr lang="en-US" sz="2800" dirty="0" smtClean="0"/>
              <a:t>.</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Time Complexity : </a:t>
            </a:r>
          </a:p>
          <a:p>
            <a:pPr marL="457200" indent="-457200"/>
            <a:r>
              <a:rPr lang="en-US" sz="2800" dirty="0" smtClean="0"/>
              <a:t>		Average Case : log n</a:t>
            </a:r>
          </a:p>
          <a:p>
            <a:pPr marL="457200" indent="-457200"/>
            <a:r>
              <a:rPr lang="en-US" sz="2800" dirty="0" smtClean="0"/>
              <a:t>		Worst Case : O(n)</a:t>
            </a:r>
            <a:endParaRPr lang="en-US" sz="2800" dirty="0"/>
          </a:p>
          <a:p>
            <a:pPr marL="457200" indent="-457200">
              <a:buFont typeface="Arial" panose="020B0604020202020204" pitchFamily="34" charset="0"/>
              <a:buChar char="•"/>
            </a:pPr>
            <a:endParaRPr lang="en-US" sz="2800" b="0" dirty="0"/>
          </a:p>
          <a:p>
            <a:r>
              <a:rPr lang="en-US" sz="2400" dirty="0"/>
              <a:t/>
            </a:r>
            <a:br>
              <a:rPr lang="en-US" sz="2400" dirty="0"/>
            </a:br>
            <a:r>
              <a:rPr lang="en-US" sz="2400" b="1"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9FD97C-DB4A-4297-A596-C9971A68F149}"/>
              </a:ext>
            </a:extLst>
          </p:cNvPr>
          <p:cNvSpPr txBox="1"/>
          <p:nvPr/>
        </p:nvSpPr>
        <p:spPr>
          <a:xfrm>
            <a:off x="457200" y="304800"/>
            <a:ext cx="7086600" cy="707886"/>
          </a:xfrm>
          <a:prstGeom prst="rect">
            <a:avLst/>
          </a:prstGeom>
          <a:noFill/>
        </p:spPr>
        <p:txBody>
          <a:bodyPr wrap="square" rtlCol="0">
            <a:spAutoFit/>
          </a:bodyPr>
          <a:lstStyle/>
          <a:p>
            <a:r>
              <a:rPr lang="en-US" sz="4000" b="1" u="sng" dirty="0"/>
              <a:t>Pseudo Code Nearest Neighbor : </a:t>
            </a:r>
          </a:p>
        </p:txBody>
      </p:sp>
      <p:sp>
        <p:nvSpPr>
          <p:cNvPr id="3" name="TextBox 2">
            <a:extLst>
              <a:ext uri="{FF2B5EF4-FFF2-40B4-BE49-F238E27FC236}">
                <a16:creationId xmlns:a16="http://schemas.microsoft.com/office/drawing/2014/main" xmlns="" id="{BAF0235E-0D71-4637-9E67-EC65C95E1DB6}"/>
              </a:ext>
            </a:extLst>
          </p:cNvPr>
          <p:cNvSpPr txBox="1"/>
          <p:nvPr/>
        </p:nvSpPr>
        <p:spPr>
          <a:xfrm>
            <a:off x="457200" y="1371600"/>
            <a:ext cx="8382000" cy="5632311"/>
          </a:xfrm>
          <a:prstGeom prst="rect">
            <a:avLst/>
          </a:prstGeom>
          <a:noFill/>
        </p:spPr>
        <p:txBody>
          <a:bodyPr wrap="square" rtlCol="0">
            <a:spAutoFit/>
          </a:bodyPr>
          <a:lstStyle/>
          <a:p>
            <a:r>
              <a:rPr lang="en-US" sz="2400" dirty="0"/>
              <a:t>n</a:t>
            </a:r>
            <a:r>
              <a:rPr lang="en-US" sz="2400" smtClean="0"/>
              <a:t>earest(Node </a:t>
            </a:r>
            <a:r>
              <a:rPr lang="en-US" sz="2400" dirty="0" err="1"/>
              <a:t>n,Point</a:t>
            </a:r>
            <a:r>
              <a:rPr lang="en-US" sz="2400" dirty="0"/>
              <a:t> goal, Node best):</a:t>
            </a:r>
          </a:p>
          <a:p>
            <a:pPr marL="457200" indent="-457200"/>
            <a:r>
              <a:rPr lang="en-US" sz="2400" dirty="0" smtClean="0"/>
              <a:t>	If </a:t>
            </a:r>
            <a:r>
              <a:rPr lang="en-US" sz="2400" dirty="0"/>
              <a:t>n is null, return best</a:t>
            </a:r>
          </a:p>
          <a:p>
            <a:pPr marL="457200" indent="-457200"/>
            <a:r>
              <a:rPr lang="en-US" sz="2400" dirty="0" smtClean="0"/>
              <a:t>	If </a:t>
            </a:r>
            <a:r>
              <a:rPr lang="en-US" sz="2400" dirty="0" err="1"/>
              <a:t>n.distance</a:t>
            </a:r>
            <a:r>
              <a:rPr lang="en-US" sz="2400" dirty="0"/>
              <a:t>(goal) &lt;</a:t>
            </a:r>
            <a:r>
              <a:rPr lang="en-US" sz="2400" dirty="0" err="1"/>
              <a:t>best.distance</a:t>
            </a:r>
            <a:r>
              <a:rPr lang="en-US" sz="2400" dirty="0"/>
              <a:t>(goal), best=n</a:t>
            </a:r>
          </a:p>
          <a:p>
            <a:pPr marL="457200" indent="-457200"/>
            <a:r>
              <a:rPr lang="en-US" sz="2400" dirty="0" smtClean="0"/>
              <a:t>	If </a:t>
            </a:r>
            <a:r>
              <a:rPr lang="en-US" sz="2400" dirty="0"/>
              <a:t>goal &lt; n (based on cutting dimension)</a:t>
            </a:r>
          </a:p>
          <a:p>
            <a:pPr marL="914400" lvl="1" indent="-457200"/>
            <a:r>
              <a:rPr lang="en-US" sz="2400" dirty="0" smtClean="0"/>
              <a:t>	</a:t>
            </a:r>
            <a:r>
              <a:rPr lang="en-US" sz="2400" dirty="0" err="1" smtClean="0"/>
              <a:t>goodside</a:t>
            </a:r>
            <a:r>
              <a:rPr lang="en-US" sz="2400" dirty="0" smtClean="0"/>
              <a:t> </a:t>
            </a:r>
            <a:r>
              <a:rPr lang="en-US" sz="2400" dirty="0"/>
              <a:t>= </a:t>
            </a:r>
            <a:r>
              <a:rPr lang="en-US" sz="2400" dirty="0" err="1"/>
              <a:t>n.left</a:t>
            </a:r>
            <a:endParaRPr lang="en-US" sz="2400" dirty="0"/>
          </a:p>
          <a:p>
            <a:pPr marL="914400" lvl="1" indent="-457200"/>
            <a:r>
              <a:rPr lang="en-US" sz="2400" dirty="0" smtClean="0"/>
              <a:t>	</a:t>
            </a:r>
            <a:r>
              <a:rPr lang="en-US" sz="2400" dirty="0" err="1" smtClean="0"/>
              <a:t>badside</a:t>
            </a:r>
            <a:r>
              <a:rPr lang="en-US" sz="2400" dirty="0" smtClean="0"/>
              <a:t>=</a:t>
            </a:r>
            <a:r>
              <a:rPr lang="en-US" sz="2400" dirty="0" err="1" smtClean="0"/>
              <a:t>n.right</a:t>
            </a:r>
            <a:endParaRPr lang="en-US" sz="2400" dirty="0"/>
          </a:p>
          <a:p>
            <a:pPr marL="457200" indent="-457200"/>
            <a:r>
              <a:rPr lang="en-US" sz="2400" dirty="0" smtClean="0"/>
              <a:t>	e</a:t>
            </a:r>
            <a:r>
              <a:rPr lang="en-US" sz="2400" dirty="0" smtClean="0"/>
              <a:t>lse</a:t>
            </a:r>
            <a:endParaRPr lang="en-US" sz="2400" dirty="0"/>
          </a:p>
          <a:p>
            <a:pPr marL="914400" lvl="1" indent="-457200"/>
            <a:r>
              <a:rPr lang="en-US" sz="2400" dirty="0" smtClean="0"/>
              <a:t>	</a:t>
            </a:r>
            <a:r>
              <a:rPr lang="en-US" sz="2400" dirty="0" err="1" smtClean="0"/>
              <a:t>goodside</a:t>
            </a:r>
            <a:r>
              <a:rPr lang="en-US" sz="2400" dirty="0" smtClean="0"/>
              <a:t>=</a:t>
            </a:r>
            <a:r>
              <a:rPr lang="en-US" sz="2400" dirty="0" err="1" smtClean="0"/>
              <a:t>n.right</a:t>
            </a:r>
            <a:endParaRPr lang="en-US" sz="2400" dirty="0"/>
          </a:p>
          <a:p>
            <a:pPr marL="914400" lvl="1" indent="-457200"/>
            <a:r>
              <a:rPr lang="en-US" sz="2400" dirty="0" smtClean="0"/>
              <a:t>	</a:t>
            </a:r>
            <a:r>
              <a:rPr lang="en-US" sz="2400" dirty="0" err="1" smtClean="0"/>
              <a:t>badside</a:t>
            </a:r>
            <a:r>
              <a:rPr lang="en-US" sz="2400" dirty="0" smtClean="0"/>
              <a:t>=</a:t>
            </a:r>
            <a:r>
              <a:rPr lang="en-US" sz="2400" dirty="0" err="1" smtClean="0"/>
              <a:t>n.left</a:t>
            </a:r>
            <a:endParaRPr lang="en-US" sz="2400" dirty="0"/>
          </a:p>
          <a:p>
            <a:pPr marL="457200" indent="-457200"/>
            <a:r>
              <a:rPr lang="en-US" sz="2400" dirty="0" smtClean="0"/>
              <a:t>	best=nearest(</a:t>
            </a:r>
            <a:r>
              <a:rPr lang="en-US" sz="2400" dirty="0" err="1" smtClean="0"/>
              <a:t>goodside,goal,best</a:t>
            </a:r>
            <a:r>
              <a:rPr lang="en-US" sz="2400" dirty="0"/>
              <a:t>)</a:t>
            </a:r>
          </a:p>
          <a:p>
            <a:pPr marL="457200" indent="-457200"/>
            <a:r>
              <a:rPr lang="en-US" sz="2400" dirty="0" smtClean="0"/>
              <a:t>	If </a:t>
            </a:r>
            <a:r>
              <a:rPr lang="en-US" sz="2400" dirty="0"/>
              <a:t>bad side can have something useful</a:t>
            </a:r>
          </a:p>
          <a:p>
            <a:pPr marL="914400" lvl="1" indent="-457200"/>
            <a:r>
              <a:rPr lang="en-US" sz="2400" dirty="0" smtClean="0"/>
              <a:t>	best=nearest(</a:t>
            </a:r>
            <a:r>
              <a:rPr lang="en-US" sz="2400" dirty="0" err="1" smtClean="0"/>
              <a:t>badside,goal,best</a:t>
            </a:r>
            <a:r>
              <a:rPr lang="en-US" sz="2400" dirty="0"/>
              <a:t>)</a:t>
            </a:r>
          </a:p>
          <a:p>
            <a:pPr marL="457200" indent="-457200"/>
            <a:r>
              <a:rPr lang="en-US" sz="2400" dirty="0" smtClean="0"/>
              <a:t>	return </a:t>
            </a:r>
            <a:r>
              <a:rPr lang="en-US" sz="2400" dirty="0"/>
              <a:t>best</a:t>
            </a:r>
          </a:p>
          <a:p>
            <a:pPr lvl="1"/>
            <a:r>
              <a:rPr lang="en-US" sz="2400" dirty="0"/>
              <a:t/>
            </a:r>
            <a:br>
              <a:rPr lang="en-US" sz="2400" dirty="0"/>
            </a:br>
            <a:r>
              <a:rPr lang="en-US" sz="2400" b="1" dirty="0"/>
              <a:t> </a:t>
            </a:r>
          </a:p>
        </p:txBody>
      </p:sp>
    </p:spTree>
    <p:extLst>
      <p:ext uri="{BB962C8B-B14F-4D97-AF65-F5344CB8AC3E}">
        <p14:creationId xmlns:p14="http://schemas.microsoft.com/office/powerpoint/2010/main" xmlns="" val="2211304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86200" y="304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3" name="Rounded Rectangle 2"/>
          <p:cNvSpPr/>
          <p:nvPr/>
        </p:nvSpPr>
        <p:spPr>
          <a:xfrm>
            <a:off x="32766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4" name="Rounded Rectangle 3"/>
          <p:cNvSpPr/>
          <p:nvPr/>
        </p:nvSpPr>
        <p:spPr>
          <a:xfrm>
            <a:off x="47244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 name="Straight Connector 4"/>
          <p:cNvCxnSpPr>
            <a:stCxn id="3" idx="2"/>
            <a:endCxn id="7" idx="0"/>
          </p:cNvCxnSpPr>
          <p:nvPr/>
        </p:nvCxnSpPr>
        <p:spPr>
          <a:xfrm rot="5400000">
            <a:off x="3009900" y="16002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4419600" y="9144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22098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8" name="Rounded Rectangle 7"/>
          <p:cNvSpPr/>
          <p:nvPr/>
        </p:nvSpPr>
        <p:spPr>
          <a:xfrm>
            <a:off x="4343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9" name="Straight Connector 8"/>
          <p:cNvCxnSpPr>
            <a:stCxn id="2" idx="2"/>
            <a:endCxn id="3" idx="0"/>
          </p:cNvCxnSpPr>
          <p:nvPr/>
        </p:nvCxnSpPr>
        <p:spPr>
          <a:xfrm rot="5400000">
            <a:off x="3886200" y="800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8" idx="0"/>
          </p:cNvCxnSpPr>
          <p:nvPr/>
        </p:nvCxnSpPr>
        <p:spPr>
          <a:xfrm rot="5400000" flipH="1" flipV="1">
            <a:off x="4800600" y="19431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32766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12" name="Rounded Rectangle 11"/>
          <p:cNvSpPr/>
          <p:nvPr/>
        </p:nvSpPr>
        <p:spPr>
          <a:xfrm>
            <a:off x="5486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13" name="Straight Connector 12"/>
          <p:cNvCxnSpPr>
            <a:endCxn id="12" idx="0"/>
          </p:cNvCxnSpPr>
          <p:nvPr/>
        </p:nvCxnSpPr>
        <p:spPr>
          <a:xfrm>
            <a:off x="5181600" y="19050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stCxn id="3" idx="2"/>
            <a:endCxn id="11" idx="0"/>
          </p:cNvCxnSpPr>
          <p:nvPr/>
        </p:nvCxnSpPr>
        <p:spPr>
          <a:xfrm rot="5400000">
            <a:off x="3543300" y="21336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36576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16" name="Rounded Rectangle 15"/>
          <p:cNvSpPr/>
          <p:nvPr/>
        </p:nvSpPr>
        <p:spPr>
          <a:xfrm>
            <a:off x="57912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17" name="Straight Connector 16"/>
          <p:cNvCxnSpPr>
            <a:stCxn id="11" idx="2"/>
            <a:endCxn id="15" idx="0"/>
          </p:cNvCxnSpPr>
          <p:nvPr/>
        </p:nvCxnSpPr>
        <p:spPr>
          <a:xfrm rot="16200000" flipH="1">
            <a:off x="3733800" y="30099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a:endCxn id="16" idx="0"/>
          </p:cNvCxnSpPr>
          <p:nvPr/>
        </p:nvCxnSpPr>
        <p:spPr>
          <a:xfrm rot="16200000" flipH="1">
            <a:off x="5924550" y="3067050"/>
            <a:ext cx="457200" cy="266700"/>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228600" y="4495800"/>
            <a:ext cx="8610600" cy="1323439"/>
          </a:xfrm>
          <a:prstGeom prst="rect">
            <a:avLst/>
          </a:prstGeom>
          <a:noFill/>
        </p:spPr>
        <p:txBody>
          <a:bodyPr wrap="square" rtlCol="0">
            <a:spAutoFit/>
          </a:bodyPr>
          <a:lstStyle/>
          <a:p>
            <a:pPr algn="ctr"/>
            <a:r>
              <a:rPr lang="en-US" sz="2000" b="1" dirty="0" smtClean="0"/>
              <a:t>Finding the nearest neighbor of the point P(</a:t>
            </a:r>
            <a:r>
              <a:rPr lang="en-US" sz="2000" b="1" dirty="0" err="1" smtClean="0"/>
              <a:t>x,y</a:t>
            </a:r>
            <a:r>
              <a:rPr lang="en-US" sz="2000" b="1" dirty="0" smtClean="0"/>
              <a:t>) = (2,7)</a:t>
            </a:r>
          </a:p>
          <a:p>
            <a:pPr algn="ctr"/>
            <a:endParaRPr lang="en-US" sz="2000" b="1" dirty="0" smtClean="0"/>
          </a:p>
          <a:p>
            <a:r>
              <a:rPr lang="en-US" sz="2000" dirty="0" smtClean="0"/>
              <a:t>Best = (50,50)</a:t>
            </a:r>
          </a:p>
          <a:p>
            <a:r>
              <a:rPr lang="en-US" sz="2000" dirty="0" smtClean="0"/>
              <a:t>Minimum Distance = 64.4438</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86200" y="304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3" name="Rounded Rectangle 2"/>
          <p:cNvSpPr/>
          <p:nvPr/>
        </p:nvSpPr>
        <p:spPr>
          <a:xfrm>
            <a:off x="32766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4" name="Rounded Rectangle 3"/>
          <p:cNvSpPr/>
          <p:nvPr/>
        </p:nvSpPr>
        <p:spPr>
          <a:xfrm>
            <a:off x="47244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 name="Straight Connector 4"/>
          <p:cNvCxnSpPr>
            <a:stCxn id="3" idx="2"/>
            <a:endCxn id="7" idx="0"/>
          </p:cNvCxnSpPr>
          <p:nvPr/>
        </p:nvCxnSpPr>
        <p:spPr>
          <a:xfrm rot="5400000">
            <a:off x="3009900" y="16002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4419600" y="9144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22098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8" name="Rounded Rectangle 7"/>
          <p:cNvSpPr/>
          <p:nvPr/>
        </p:nvSpPr>
        <p:spPr>
          <a:xfrm>
            <a:off x="4343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9" name="Straight Connector 8"/>
          <p:cNvCxnSpPr>
            <a:stCxn id="2" idx="2"/>
            <a:endCxn id="3" idx="0"/>
          </p:cNvCxnSpPr>
          <p:nvPr/>
        </p:nvCxnSpPr>
        <p:spPr>
          <a:xfrm rot="5400000">
            <a:off x="3886200" y="800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8" idx="0"/>
          </p:cNvCxnSpPr>
          <p:nvPr/>
        </p:nvCxnSpPr>
        <p:spPr>
          <a:xfrm rot="5400000" flipH="1" flipV="1">
            <a:off x="4800600" y="19431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32766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12" name="Rounded Rectangle 11"/>
          <p:cNvSpPr/>
          <p:nvPr/>
        </p:nvSpPr>
        <p:spPr>
          <a:xfrm>
            <a:off x="5486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13" name="Straight Connector 12"/>
          <p:cNvCxnSpPr>
            <a:endCxn id="12" idx="0"/>
          </p:cNvCxnSpPr>
          <p:nvPr/>
        </p:nvCxnSpPr>
        <p:spPr>
          <a:xfrm>
            <a:off x="5181600" y="19050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stCxn id="3" idx="2"/>
            <a:endCxn id="11" idx="0"/>
          </p:cNvCxnSpPr>
          <p:nvPr/>
        </p:nvCxnSpPr>
        <p:spPr>
          <a:xfrm rot="5400000">
            <a:off x="3543300" y="21336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36576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16" name="Rounded Rectangle 15"/>
          <p:cNvSpPr/>
          <p:nvPr/>
        </p:nvSpPr>
        <p:spPr>
          <a:xfrm>
            <a:off x="57912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17" name="Straight Connector 16"/>
          <p:cNvCxnSpPr>
            <a:stCxn id="11" idx="2"/>
            <a:endCxn id="15" idx="0"/>
          </p:cNvCxnSpPr>
          <p:nvPr/>
        </p:nvCxnSpPr>
        <p:spPr>
          <a:xfrm rot="16200000" flipH="1">
            <a:off x="3733800" y="30099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a:endCxn id="16" idx="0"/>
          </p:cNvCxnSpPr>
          <p:nvPr/>
        </p:nvCxnSpPr>
        <p:spPr>
          <a:xfrm rot="16200000" flipH="1">
            <a:off x="5924550" y="3067050"/>
            <a:ext cx="457200" cy="266700"/>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304800" y="4572000"/>
            <a:ext cx="8610600" cy="1323439"/>
          </a:xfrm>
          <a:prstGeom prst="rect">
            <a:avLst/>
          </a:prstGeom>
          <a:noFill/>
        </p:spPr>
        <p:txBody>
          <a:bodyPr wrap="square" rtlCol="0">
            <a:spAutoFit/>
          </a:bodyPr>
          <a:lstStyle/>
          <a:p>
            <a:pPr algn="ctr"/>
            <a:r>
              <a:rPr lang="en-US" sz="2000" b="1" dirty="0" smtClean="0"/>
              <a:t>Finding the nearest neighbor of the point P(</a:t>
            </a:r>
            <a:r>
              <a:rPr lang="en-US" sz="2000" b="1" dirty="0" err="1" smtClean="0"/>
              <a:t>x,y</a:t>
            </a:r>
            <a:r>
              <a:rPr lang="en-US" sz="2000" b="1" dirty="0" smtClean="0"/>
              <a:t>) = (2,7)</a:t>
            </a:r>
          </a:p>
          <a:p>
            <a:pPr algn="ctr"/>
            <a:endParaRPr lang="en-US" sz="2000" b="1" dirty="0" smtClean="0"/>
          </a:p>
          <a:p>
            <a:r>
              <a:rPr lang="en-US" sz="2000" dirty="0" smtClean="0"/>
              <a:t>Best = </a:t>
            </a:r>
            <a:r>
              <a:rPr lang="en-US" sz="2000" dirty="0" smtClean="0"/>
              <a:t>(10,30)</a:t>
            </a:r>
            <a:endParaRPr lang="en-US" sz="2000" dirty="0" smtClean="0"/>
          </a:p>
          <a:p>
            <a:r>
              <a:rPr lang="en-US" sz="2000" dirty="0" smtClean="0"/>
              <a:t>Minimum Distance </a:t>
            </a:r>
            <a:r>
              <a:rPr lang="en-US" sz="2000" dirty="0" smtClean="0"/>
              <a:t>= 24.3516 </a:t>
            </a:r>
            <a:endParaRPr lang="en-US" sz="2000" dirty="0" smtClean="0"/>
          </a:p>
        </p:txBody>
      </p:sp>
      <p:sp>
        <p:nvSpPr>
          <p:cNvPr id="20" name="Right Arrow 19"/>
          <p:cNvSpPr/>
          <p:nvPr/>
        </p:nvSpPr>
        <p:spPr>
          <a:xfrm rot="8236493">
            <a:off x="3270574" y="902005"/>
            <a:ext cx="744233" cy="27333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86200" y="304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3" name="Rounded Rectangle 2"/>
          <p:cNvSpPr/>
          <p:nvPr/>
        </p:nvSpPr>
        <p:spPr>
          <a:xfrm>
            <a:off x="32766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4" name="Rounded Rectangle 3"/>
          <p:cNvSpPr/>
          <p:nvPr/>
        </p:nvSpPr>
        <p:spPr>
          <a:xfrm>
            <a:off x="47244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 name="Straight Connector 4"/>
          <p:cNvCxnSpPr>
            <a:stCxn id="3" idx="2"/>
            <a:endCxn id="7" idx="0"/>
          </p:cNvCxnSpPr>
          <p:nvPr/>
        </p:nvCxnSpPr>
        <p:spPr>
          <a:xfrm rot="5400000">
            <a:off x="3009900" y="16002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4419600" y="9144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22098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8" name="Rounded Rectangle 7"/>
          <p:cNvSpPr/>
          <p:nvPr/>
        </p:nvSpPr>
        <p:spPr>
          <a:xfrm>
            <a:off x="4343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9" name="Straight Connector 8"/>
          <p:cNvCxnSpPr>
            <a:stCxn id="2" idx="2"/>
            <a:endCxn id="3" idx="0"/>
          </p:cNvCxnSpPr>
          <p:nvPr/>
        </p:nvCxnSpPr>
        <p:spPr>
          <a:xfrm rot="5400000">
            <a:off x="3886200" y="800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8" idx="0"/>
          </p:cNvCxnSpPr>
          <p:nvPr/>
        </p:nvCxnSpPr>
        <p:spPr>
          <a:xfrm rot="5400000" flipH="1" flipV="1">
            <a:off x="4800600" y="19431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32766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12" name="Rounded Rectangle 11"/>
          <p:cNvSpPr/>
          <p:nvPr/>
        </p:nvSpPr>
        <p:spPr>
          <a:xfrm>
            <a:off x="5486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13" name="Straight Connector 12"/>
          <p:cNvCxnSpPr>
            <a:endCxn id="12" idx="0"/>
          </p:cNvCxnSpPr>
          <p:nvPr/>
        </p:nvCxnSpPr>
        <p:spPr>
          <a:xfrm>
            <a:off x="5181600" y="19050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stCxn id="3" idx="2"/>
            <a:endCxn id="11" idx="0"/>
          </p:cNvCxnSpPr>
          <p:nvPr/>
        </p:nvCxnSpPr>
        <p:spPr>
          <a:xfrm rot="5400000">
            <a:off x="3543300" y="21336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36576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16" name="Rounded Rectangle 15"/>
          <p:cNvSpPr/>
          <p:nvPr/>
        </p:nvSpPr>
        <p:spPr>
          <a:xfrm>
            <a:off x="57912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17" name="Straight Connector 16"/>
          <p:cNvCxnSpPr>
            <a:stCxn id="11" idx="2"/>
            <a:endCxn id="15" idx="0"/>
          </p:cNvCxnSpPr>
          <p:nvPr/>
        </p:nvCxnSpPr>
        <p:spPr>
          <a:xfrm rot="16200000" flipH="1">
            <a:off x="3733800" y="30099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a:endCxn id="16" idx="0"/>
          </p:cNvCxnSpPr>
          <p:nvPr/>
        </p:nvCxnSpPr>
        <p:spPr>
          <a:xfrm rot="16200000" flipH="1">
            <a:off x="5924550" y="3067050"/>
            <a:ext cx="457200" cy="266700"/>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304800" y="4572000"/>
            <a:ext cx="8610600" cy="1323439"/>
          </a:xfrm>
          <a:prstGeom prst="rect">
            <a:avLst/>
          </a:prstGeom>
          <a:noFill/>
        </p:spPr>
        <p:txBody>
          <a:bodyPr wrap="square" rtlCol="0">
            <a:spAutoFit/>
          </a:bodyPr>
          <a:lstStyle/>
          <a:p>
            <a:pPr algn="ctr"/>
            <a:r>
              <a:rPr lang="en-US" sz="2000" b="1" dirty="0" smtClean="0"/>
              <a:t>Finding the nearest neighbor of the point P(</a:t>
            </a:r>
            <a:r>
              <a:rPr lang="en-US" sz="2000" b="1" dirty="0" err="1" smtClean="0"/>
              <a:t>x,y</a:t>
            </a:r>
            <a:r>
              <a:rPr lang="en-US" sz="2000" b="1" dirty="0" smtClean="0"/>
              <a:t>) = (2,7)</a:t>
            </a:r>
          </a:p>
          <a:p>
            <a:pPr algn="ctr"/>
            <a:endParaRPr lang="en-US" sz="2000" b="1" dirty="0" smtClean="0"/>
          </a:p>
          <a:p>
            <a:r>
              <a:rPr lang="en-US" sz="2000" dirty="0" smtClean="0"/>
              <a:t>Best = </a:t>
            </a:r>
            <a:r>
              <a:rPr lang="en-US" sz="2000" dirty="0" smtClean="0"/>
              <a:t>(1,10)</a:t>
            </a:r>
            <a:endParaRPr lang="en-US" sz="2000" dirty="0" smtClean="0"/>
          </a:p>
          <a:p>
            <a:r>
              <a:rPr lang="en-US" sz="2000" dirty="0" smtClean="0"/>
              <a:t>Minimum Distance </a:t>
            </a:r>
            <a:r>
              <a:rPr lang="en-US" sz="2000" dirty="0" smtClean="0"/>
              <a:t>= 3.16 </a:t>
            </a:r>
            <a:endParaRPr lang="en-US" sz="2000" dirty="0" smtClean="0"/>
          </a:p>
        </p:txBody>
      </p:sp>
      <p:sp>
        <p:nvSpPr>
          <p:cNvPr id="20" name="Right Arrow 19"/>
          <p:cNvSpPr/>
          <p:nvPr/>
        </p:nvSpPr>
        <p:spPr>
          <a:xfrm rot="9131605">
            <a:off x="2611584" y="1910407"/>
            <a:ext cx="744233" cy="27333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8236493">
            <a:off x="3270574" y="902005"/>
            <a:ext cx="744233" cy="27333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86200" y="304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3" name="Rounded Rectangle 2"/>
          <p:cNvSpPr/>
          <p:nvPr/>
        </p:nvSpPr>
        <p:spPr>
          <a:xfrm>
            <a:off x="32766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4" name="Rounded Rectangle 3"/>
          <p:cNvSpPr/>
          <p:nvPr/>
        </p:nvSpPr>
        <p:spPr>
          <a:xfrm>
            <a:off x="47244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 name="Straight Connector 4"/>
          <p:cNvCxnSpPr>
            <a:stCxn id="3" idx="2"/>
            <a:endCxn id="7" idx="0"/>
          </p:cNvCxnSpPr>
          <p:nvPr/>
        </p:nvCxnSpPr>
        <p:spPr>
          <a:xfrm rot="5400000">
            <a:off x="3009900" y="16002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4419600" y="9144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22098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8" name="Rounded Rectangle 7"/>
          <p:cNvSpPr/>
          <p:nvPr/>
        </p:nvSpPr>
        <p:spPr>
          <a:xfrm>
            <a:off x="4343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9" name="Straight Connector 8"/>
          <p:cNvCxnSpPr>
            <a:stCxn id="2" idx="2"/>
            <a:endCxn id="3" idx="0"/>
          </p:cNvCxnSpPr>
          <p:nvPr/>
        </p:nvCxnSpPr>
        <p:spPr>
          <a:xfrm rot="5400000">
            <a:off x="3886200" y="800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8" idx="0"/>
          </p:cNvCxnSpPr>
          <p:nvPr/>
        </p:nvCxnSpPr>
        <p:spPr>
          <a:xfrm rot="5400000" flipH="1" flipV="1">
            <a:off x="4800600" y="19431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32766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12" name="Rounded Rectangle 11"/>
          <p:cNvSpPr/>
          <p:nvPr/>
        </p:nvSpPr>
        <p:spPr>
          <a:xfrm>
            <a:off x="5486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13" name="Straight Connector 12"/>
          <p:cNvCxnSpPr>
            <a:endCxn id="12" idx="0"/>
          </p:cNvCxnSpPr>
          <p:nvPr/>
        </p:nvCxnSpPr>
        <p:spPr>
          <a:xfrm>
            <a:off x="5181600" y="19050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stCxn id="3" idx="2"/>
            <a:endCxn id="11" idx="0"/>
          </p:cNvCxnSpPr>
          <p:nvPr/>
        </p:nvCxnSpPr>
        <p:spPr>
          <a:xfrm rot="5400000">
            <a:off x="3543300" y="21336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36576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16" name="Rounded Rectangle 15"/>
          <p:cNvSpPr/>
          <p:nvPr/>
        </p:nvSpPr>
        <p:spPr>
          <a:xfrm>
            <a:off x="57912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17" name="Straight Connector 16"/>
          <p:cNvCxnSpPr>
            <a:stCxn id="11" idx="2"/>
            <a:endCxn id="15" idx="0"/>
          </p:cNvCxnSpPr>
          <p:nvPr/>
        </p:nvCxnSpPr>
        <p:spPr>
          <a:xfrm rot="16200000" flipH="1">
            <a:off x="3733800" y="30099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a:endCxn id="16" idx="0"/>
          </p:cNvCxnSpPr>
          <p:nvPr/>
        </p:nvCxnSpPr>
        <p:spPr>
          <a:xfrm rot="16200000" flipH="1">
            <a:off x="5924550" y="3067050"/>
            <a:ext cx="457200" cy="266700"/>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304800" y="4572000"/>
            <a:ext cx="8610600" cy="1323439"/>
          </a:xfrm>
          <a:prstGeom prst="rect">
            <a:avLst/>
          </a:prstGeom>
          <a:noFill/>
        </p:spPr>
        <p:txBody>
          <a:bodyPr wrap="square" rtlCol="0">
            <a:spAutoFit/>
          </a:bodyPr>
          <a:lstStyle/>
          <a:p>
            <a:pPr algn="ctr"/>
            <a:r>
              <a:rPr lang="en-US" sz="2000" b="1" dirty="0" smtClean="0"/>
              <a:t>Finding the nearest neighbor of the point P(</a:t>
            </a:r>
            <a:r>
              <a:rPr lang="en-US" sz="2000" b="1" dirty="0" err="1" smtClean="0"/>
              <a:t>x,y</a:t>
            </a:r>
            <a:r>
              <a:rPr lang="en-US" sz="2000" b="1" dirty="0" smtClean="0"/>
              <a:t>) = (2,7)</a:t>
            </a:r>
          </a:p>
          <a:p>
            <a:pPr algn="ctr"/>
            <a:endParaRPr lang="en-US" sz="2000" b="1" dirty="0" smtClean="0"/>
          </a:p>
          <a:p>
            <a:r>
              <a:rPr lang="en-US" sz="2000" dirty="0" smtClean="0"/>
              <a:t>Best = </a:t>
            </a:r>
            <a:r>
              <a:rPr lang="en-US" sz="2000" dirty="0" smtClean="0"/>
              <a:t>(1,10)</a:t>
            </a:r>
            <a:endParaRPr lang="en-US" sz="2000" dirty="0" smtClean="0"/>
          </a:p>
          <a:p>
            <a:r>
              <a:rPr lang="en-US" sz="2000" dirty="0" smtClean="0"/>
              <a:t>Minimum Distance </a:t>
            </a:r>
            <a:r>
              <a:rPr lang="en-US" sz="2000" dirty="0" smtClean="0"/>
              <a:t>= 3.16 </a:t>
            </a:r>
            <a:endParaRPr lang="en-US" sz="2000" dirty="0" smtClean="0"/>
          </a:p>
        </p:txBody>
      </p:sp>
      <p:sp>
        <p:nvSpPr>
          <p:cNvPr id="20" name="Right Arrow 19"/>
          <p:cNvSpPr/>
          <p:nvPr/>
        </p:nvSpPr>
        <p:spPr>
          <a:xfrm rot="9131605">
            <a:off x="2611584" y="1910407"/>
            <a:ext cx="744233" cy="27333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8236493">
            <a:off x="3270574" y="902005"/>
            <a:ext cx="744233" cy="27333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3657600" y="1981200"/>
            <a:ext cx="381000" cy="3048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1" y="914400"/>
            <a:ext cx="4114800" cy="4953000"/>
          </a:xfrm>
          <a:prstGeom prst="rect">
            <a:avLst/>
          </a:prstGeom>
          <a:noFill/>
          <a:ln w="9525">
            <a:noFill/>
            <a:miter lim="800000"/>
            <a:headEnd/>
            <a:tailEnd/>
          </a:ln>
          <a:effectLst/>
        </p:spPr>
      </p:pic>
      <p:sp>
        <p:nvSpPr>
          <p:cNvPr id="4" name="TextBox 3"/>
          <p:cNvSpPr txBox="1"/>
          <p:nvPr/>
        </p:nvSpPr>
        <p:spPr>
          <a:xfrm>
            <a:off x="4114800" y="533400"/>
            <a:ext cx="4800600" cy="8279190"/>
          </a:xfrm>
          <a:prstGeom prst="rect">
            <a:avLst/>
          </a:prstGeom>
          <a:noFill/>
        </p:spPr>
        <p:txBody>
          <a:bodyPr wrap="square" rtlCol="0">
            <a:spAutoFit/>
          </a:bodyPr>
          <a:lstStyle/>
          <a:p>
            <a:pPr algn="just">
              <a:buFont typeface="Arial" pitchFamily="34" charset="0"/>
              <a:buChar char="•"/>
            </a:pPr>
            <a:r>
              <a:rPr lang="en-US" sz="2800" dirty="0"/>
              <a:t>A K-D tree consists of </a:t>
            </a:r>
            <a:r>
              <a:rPr lang="en-US" sz="2800" dirty="0" smtClean="0"/>
              <a:t>cutting</a:t>
            </a:r>
          </a:p>
          <a:p>
            <a:pPr algn="just"/>
            <a:r>
              <a:rPr lang="en-US" sz="2800" dirty="0" smtClean="0"/>
              <a:t> </a:t>
            </a:r>
            <a:r>
              <a:rPr lang="en-US" sz="2800" dirty="0" smtClean="0"/>
              <a:t> </a:t>
            </a:r>
            <a:r>
              <a:rPr lang="en-US" sz="2800" dirty="0"/>
              <a:t>dimensions along  each level</a:t>
            </a:r>
            <a:r>
              <a:rPr lang="en-US" sz="2800" dirty="0" smtClean="0"/>
              <a:t>,</a:t>
            </a:r>
          </a:p>
          <a:p>
            <a:pPr algn="just"/>
            <a:r>
              <a:rPr lang="en-US" sz="2800" dirty="0" smtClean="0"/>
              <a:t> </a:t>
            </a:r>
            <a:r>
              <a:rPr lang="en-US" sz="2800" dirty="0" smtClean="0"/>
              <a:t> </a:t>
            </a:r>
            <a:r>
              <a:rPr lang="en-US" sz="2800" dirty="0"/>
              <a:t>based upon the  number </a:t>
            </a:r>
            <a:r>
              <a:rPr lang="en-US" sz="2800" dirty="0" smtClean="0"/>
              <a:t>of</a:t>
            </a:r>
          </a:p>
          <a:p>
            <a:pPr algn="just"/>
            <a:r>
              <a:rPr lang="en-US" sz="2800" dirty="0" smtClean="0"/>
              <a:t>  </a:t>
            </a:r>
            <a:r>
              <a:rPr lang="en-US" sz="2800" dirty="0"/>
              <a:t>dimensions i.e. value of k.</a:t>
            </a:r>
          </a:p>
          <a:p>
            <a:pPr algn="just"/>
            <a:endParaRPr lang="en-US" sz="2800" dirty="0"/>
          </a:p>
          <a:p>
            <a:pPr algn="just">
              <a:buFont typeface="Arial" pitchFamily="34" charset="0"/>
              <a:buChar char="•"/>
            </a:pPr>
            <a:r>
              <a:rPr lang="en-US" sz="2800" dirty="0"/>
              <a:t>Each node contains a point </a:t>
            </a:r>
            <a:r>
              <a:rPr lang="en-US" sz="2800" dirty="0" smtClean="0"/>
              <a:t>like</a:t>
            </a:r>
          </a:p>
          <a:p>
            <a:pPr algn="just"/>
            <a:r>
              <a:rPr lang="en-US" sz="2800" dirty="0" smtClean="0"/>
              <a:t>  point</a:t>
            </a:r>
            <a:r>
              <a:rPr lang="en-US" sz="2800" dirty="0"/>
              <a:t>, P =(</a:t>
            </a:r>
            <a:r>
              <a:rPr lang="en-US" sz="2800" dirty="0" err="1" smtClean="0"/>
              <a:t>x,y</a:t>
            </a:r>
            <a:r>
              <a:rPr lang="en-US" sz="2800" dirty="0" smtClean="0"/>
              <a:t>).</a:t>
            </a:r>
            <a:endParaRPr lang="en-US" sz="2800" dirty="0"/>
          </a:p>
          <a:p>
            <a:pPr algn="just">
              <a:buFont typeface="Arial" pitchFamily="34" charset="0"/>
              <a:buChar char="•"/>
            </a:pPr>
            <a:endParaRPr lang="en-US" sz="2800" dirty="0"/>
          </a:p>
          <a:p>
            <a:pPr algn="just">
              <a:buFont typeface="Arial" pitchFamily="34" charset="0"/>
              <a:buChar char="•"/>
            </a:pPr>
            <a:r>
              <a:rPr lang="en-US" sz="2800" dirty="0"/>
              <a:t>To, traverse the tree, we </a:t>
            </a:r>
            <a:r>
              <a:rPr lang="en-US" sz="2800" dirty="0" smtClean="0"/>
              <a:t>need</a:t>
            </a:r>
          </a:p>
          <a:p>
            <a:pPr algn="just"/>
            <a:r>
              <a:rPr lang="en-US" sz="2800" dirty="0" smtClean="0"/>
              <a:t> </a:t>
            </a:r>
            <a:r>
              <a:rPr lang="en-US" sz="2800" dirty="0" smtClean="0"/>
              <a:t> </a:t>
            </a:r>
            <a:r>
              <a:rPr lang="en-US" sz="2800" dirty="0"/>
              <a:t>to compare the node </a:t>
            </a:r>
            <a:r>
              <a:rPr lang="en-US" sz="2800" dirty="0" smtClean="0"/>
              <a:t>value</a:t>
            </a:r>
          </a:p>
          <a:p>
            <a:pPr algn="just"/>
            <a:r>
              <a:rPr lang="en-US" sz="2800" dirty="0" smtClean="0"/>
              <a:t> </a:t>
            </a:r>
            <a:r>
              <a:rPr lang="en-US" sz="2800" dirty="0" smtClean="0"/>
              <a:t> </a:t>
            </a:r>
            <a:r>
              <a:rPr lang="en-US" sz="2800" dirty="0"/>
              <a:t>with the cutting dimensions</a:t>
            </a:r>
            <a:r>
              <a:rPr lang="en-US" sz="2800" dirty="0" smtClean="0"/>
              <a:t>,</a:t>
            </a:r>
          </a:p>
          <a:p>
            <a:pPr algn="just"/>
            <a:r>
              <a:rPr lang="en-US" sz="2800" dirty="0" smtClean="0"/>
              <a:t> </a:t>
            </a:r>
            <a:r>
              <a:rPr lang="en-US" sz="2800" dirty="0" smtClean="0"/>
              <a:t> </a:t>
            </a:r>
            <a:r>
              <a:rPr lang="en-US" sz="2800" dirty="0"/>
              <a:t>and accordingly make a move.</a:t>
            </a:r>
          </a:p>
          <a:p>
            <a:pPr algn="just">
              <a:buFont typeface="Arial" pitchFamily="34" charset="0"/>
              <a:buChar char="•"/>
            </a:pPr>
            <a:endParaRPr lang="en-US" sz="2800" dirty="0"/>
          </a:p>
          <a:p>
            <a:pPr algn="just">
              <a:buFont typeface="Arial" pitchFamily="34" charset="0"/>
              <a:buChar char="•"/>
            </a:pPr>
            <a:endParaRPr lang="en-US" sz="2800" dirty="0"/>
          </a:p>
          <a:p>
            <a:pPr algn="just">
              <a:buFont typeface="Arial" pitchFamily="34" charset="0"/>
              <a:buChar char="•"/>
            </a:pPr>
            <a:endParaRPr lang="en-US" sz="2800" dirty="0"/>
          </a:p>
          <a:p>
            <a:pPr algn="just">
              <a:buFont typeface="Arial" pitchFamily="34" charset="0"/>
              <a:buChar char="•"/>
            </a:pPr>
            <a:endParaRPr lang="en-US" sz="2800" dirty="0"/>
          </a:p>
          <a:p>
            <a:pPr algn="just">
              <a:buFont typeface="Arial" pitchFamily="34" charset="0"/>
              <a:buChar char="•"/>
            </a:pPr>
            <a:endParaRPr lang="en-US" sz="2800" dirty="0"/>
          </a:p>
          <a:p>
            <a:pPr algn="just">
              <a:buFont typeface="Arial" pitchFamily="34" charset="0"/>
              <a:buChar char="•"/>
            </a:pPr>
            <a:endParaRPr lang="en-US" sz="2800" dirty="0"/>
          </a:p>
          <a:p>
            <a:pPr algn="just">
              <a:buFont typeface="Arial" pitchFamily="34" charset="0"/>
              <a:buChar char="•"/>
            </a:pP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86200" y="3048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50,50</a:t>
            </a:r>
            <a:endParaRPr lang="en-US" dirty="0">
              <a:solidFill>
                <a:schemeClr val="tx1"/>
              </a:solidFill>
            </a:endParaRPr>
          </a:p>
        </p:txBody>
      </p:sp>
      <p:sp>
        <p:nvSpPr>
          <p:cNvPr id="3" name="Rounded Rectangle 2"/>
          <p:cNvSpPr/>
          <p:nvPr/>
        </p:nvSpPr>
        <p:spPr>
          <a:xfrm>
            <a:off x="32766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10,30</a:t>
            </a:r>
            <a:endParaRPr lang="en-US" dirty="0">
              <a:solidFill>
                <a:schemeClr val="tx1"/>
              </a:solidFill>
            </a:endParaRPr>
          </a:p>
        </p:txBody>
      </p:sp>
      <p:sp>
        <p:nvSpPr>
          <p:cNvPr id="4" name="Rounded Rectangle 3"/>
          <p:cNvSpPr/>
          <p:nvPr/>
        </p:nvSpPr>
        <p:spPr>
          <a:xfrm>
            <a:off x="4724400" y="12954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70,70</a:t>
            </a:r>
            <a:endParaRPr lang="en-US" dirty="0">
              <a:solidFill>
                <a:schemeClr val="tx1"/>
              </a:solidFill>
            </a:endParaRPr>
          </a:p>
        </p:txBody>
      </p:sp>
      <p:cxnSp>
        <p:nvCxnSpPr>
          <p:cNvPr id="5" name="Straight Connector 4"/>
          <p:cNvCxnSpPr>
            <a:stCxn id="3" idx="2"/>
            <a:endCxn id="7" idx="0"/>
          </p:cNvCxnSpPr>
          <p:nvPr/>
        </p:nvCxnSpPr>
        <p:spPr>
          <a:xfrm rot="5400000">
            <a:off x="3009900" y="1600200"/>
            <a:ext cx="457200" cy="1066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4419600" y="914400"/>
            <a:ext cx="800100" cy="381000"/>
          </a:xfrm>
          <a:prstGeom prst="line">
            <a:avLst/>
          </a:prstGeom>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22098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1,10</a:t>
            </a:r>
            <a:endParaRPr lang="en-US" dirty="0">
              <a:solidFill>
                <a:schemeClr val="tx1"/>
              </a:solidFill>
            </a:endParaRPr>
          </a:p>
        </p:txBody>
      </p:sp>
      <p:sp>
        <p:nvSpPr>
          <p:cNvPr id="8" name="Rounded Rectangle 7"/>
          <p:cNvSpPr/>
          <p:nvPr/>
        </p:nvSpPr>
        <p:spPr>
          <a:xfrm>
            <a:off x="4343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55,1</a:t>
            </a:r>
            <a:endParaRPr lang="en-US" dirty="0">
              <a:solidFill>
                <a:schemeClr val="tx1"/>
              </a:solidFill>
            </a:endParaRPr>
          </a:p>
        </p:txBody>
      </p:sp>
      <p:cxnSp>
        <p:nvCxnSpPr>
          <p:cNvPr id="9" name="Straight Connector 8"/>
          <p:cNvCxnSpPr>
            <a:stCxn id="2" idx="2"/>
            <a:endCxn id="3" idx="0"/>
          </p:cNvCxnSpPr>
          <p:nvPr/>
        </p:nvCxnSpPr>
        <p:spPr>
          <a:xfrm rot="5400000">
            <a:off x="3886200" y="800100"/>
            <a:ext cx="381000" cy="609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8" idx="0"/>
          </p:cNvCxnSpPr>
          <p:nvPr/>
        </p:nvCxnSpPr>
        <p:spPr>
          <a:xfrm rot="5400000" flipH="1" flipV="1">
            <a:off x="4800600" y="1943100"/>
            <a:ext cx="457200" cy="381000"/>
          </a:xfrm>
          <a:prstGeom prst="line">
            <a:avLst/>
          </a:prstGeom>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32766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25,40</a:t>
            </a:r>
            <a:endParaRPr lang="en-US" dirty="0">
              <a:solidFill>
                <a:schemeClr val="tx1"/>
              </a:solidFill>
            </a:endParaRPr>
          </a:p>
        </p:txBody>
      </p:sp>
      <p:sp>
        <p:nvSpPr>
          <p:cNvPr id="12" name="Rounded Rectangle 11"/>
          <p:cNvSpPr/>
          <p:nvPr/>
        </p:nvSpPr>
        <p:spPr>
          <a:xfrm>
            <a:off x="5486400" y="23622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51,75</a:t>
            </a:r>
            <a:endParaRPr lang="en-US" dirty="0">
              <a:solidFill>
                <a:schemeClr val="tx1"/>
              </a:solidFill>
            </a:endParaRPr>
          </a:p>
        </p:txBody>
      </p:sp>
      <p:cxnSp>
        <p:nvCxnSpPr>
          <p:cNvPr id="13" name="Straight Connector 12"/>
          <p:cNvCxnSpPr>
            <a:endCxn id="12" idx="0"/>
          </p:cNvCxnSpPr>
          <p:nvPr/>
        </p:nvCxnSpPr>
        <p:spPr>
          <a:xfrm>
            <a:off x="5181600" y="1905000"/>
            <a:ext cx="800100" cy="4572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stCxn id="3" idx="2"/>
            <a:endCxn id="11" idx="0"/>
          </p:cNvCxnSpPr>
          <p:nvPr/>
        </p:nvCxnSpPr>
        <p:spPr>
          <a:xfrm rot="5400000">
            <a:off x="3543300" y="2133600"/>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15" name="Rounded Rectangle 14"/>
          <p:cNvSpPr/>
          <p:nvPr/>
        </p:nvSpPr>
        <p:spPr>
          <a:xfrm>
            <a:off x="36576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35,90</a:t>
            </a:r>
            <a:endParaRPr lang="en-US" dirty="0">
              <a:solidFill>
                <a:schemeClr val="tx1"/>
              </a:solidFill>
            </a:endParaRPr>
          </a:p>
        </p:txBody>
      </p:sp>
      <p:sp>
        <p:nvSpPr>
          <p:cNvPr id="16" name="Rounded Rectangle 15"/>
          <p:cNvSpPr/>
          <p:nvPr/>
        </p:nvSpPr>
        <p:spPr>
          <a:xfrm>
            <a:off x="5791200" y="3429000"/>
            <a:ext cx="990600" cy="609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tx1"/>
                </a:solidFill>
              </a:rPr>
              <a:t>60,80</a:t>
            </a:r>
            <a:endParaRPr lang="en-US" dirty="0">
              <a:solidFill>
                <a:schemeClr val="tx1"/>
              </a:solidFill>
            </a:endParaRPr>
          </a:p>
        </p:txBody>
      </p:sp>
      <p:cxnSp>
        <p:nvCxnSpPr>
          <p:cNvPr id="17" name="Straight Connector 16"/>
          <p:cNvCxnSpPr>
            <a:stCxn id="11" idx="2"/>
            <a:endCxn id="15" idx="0"/>
          </p:cNvCxnSpPr>
          <p:nvPr/>
        </p:nvCxnSpPr>
        <p:spPr>
          <a:xfrm rot="16200000" flipH="1">
            <a:off x="3733800" y="3009900"/>
            <a:ext cx="457200" cy="381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a:endCxn id="16" idx="0"/>
          </p:cNvCxnSpPr>
          <p:nvPr/>
        </p:nvCxnSpPr>
        <p:spPr>
          <a:xfrm rot="16200000" flipH="1">
            <a:off x="5924550" y="3067050"/>
            <a:ext cx="457200" cy="266700"/>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304800" y="4572000"/>
            <a:ext cx="8610600" cy="1323439"/>
          </a:xfrm>
          <a:prstGeom prst="rect">
            <a:avLst/>
          </a:prstGeom>
          <a:noFill/>
        </p:spPr>
        <p:txBody>
          <a:bodyPr wrap="square" rtlCol="0">
            <a:spAutoFit/>
          </a:bodyPr>
          <a:lstStyle/>
          <a:p>
            <a:pPr algn="ctr"/>
            <a:r>
              <a:rPr lang="en-US" sz="2000" b="1" dirty="0" smtClean="0"/>
              <a:t>Finding the nearest neighbor of the point P(</a:t>
            </a:r>
            <a:r>
              <a:rPr lang="en-US" sz="2000" b="1" dirty="0" err="1" smtClean="0"/>
              <a:t>x,y</a:t>
            </a:r>
            <a:r>
              <a:rPr lang="en-US" sz="2000" b="1" dirty="0" smtClean="0"/>
              <a:t>) = (2,7)</a:t>
            </a:r>
          </a:p>
          <a:p>
            <a:pPr algn="ctr"/>
            <a:endParaRPr lang="en-US" sz="2000" b="1" dirty="0" smtClean="0"/>
          </a:p>
          <a:p>
            <a:r>
              <a:rPr lang="en-US" sz="2000" dirty="0" smtClean="0"/>
              <a:t>Best = </a:t>
            </a:r>
            <a:r>
              <a:rPr lang="en-US" sz="2000" dirty="0" smtClean="0"/>
              <a:t>(1,10)</a:t>
            </a:r>
            <a:endParaRPr lang="en-US" sz="2000" dirty="0" smtClean="0"/>
          </a:p>
          <a:p>
            <a:r>
              <a:rPr lang="en-US" sz="2000" dirty="0" smtClean="0"/>
              <a:t>Minimum Distance </a:t>
            </a:r>
            <a:r>
              <a:rPr lang="en-US" sz="2000" dirty="0" smtClean="0"/>
              <a:t>= 3.16 </a:t>
            </a:r>
            <a:endParaRPr lang="en-US" sz="2000" dirty="0" smtClean="0"/>
          </a:p>
        </p:txBody>
      </p:sp>
      <p:sp>
        <p:nvSpPr>
          <p:cNvPr id="20" name="Right Arrow 19"/>
          <p:cNvSpPr/>
          <p:nvPr/>
        </p:nvSpPr>
        <p:spPr>
          <a:xfrm rot="9131605">
            <a:off x="2611584" y="1910407"/>
            <a:ext cx="744233" cy="27333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8236493">
            <a:off x="3270574" y="902005"/>
            <a:ext cx="744233" cy="27333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3657600" y="1981200"/>
            <a:ext cx="381000" cy="3048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4572000" y="914400"/>
            <a:ext cx="381000" cy="3048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1"/>
            <a:ext cx="8686800" cy="6924973"/>
          </a:xfrm>
          <a:prstGeom prst="rect">
            <a:avLst/>
          </a:prstGeom>
          <a:noFill/>
        </p:spPr>
        <p:txBody>
          <a:bodyPr wrap="square" rtlCol="0">
            <a:spAutoFit/>
          </a:bodyPr>
          <a:lstStyle/>
          <a:p>
            <a:r>
              <a:rPr lang="en-US" sz="2800" b="1" dirty="0"/>
              <a:t>K nearest </a:t>
            </a:r>
            <a:r>
              <a:rPr lang="en-US" sz="2800" b="1" dirty="0" err="1"/>
              <a:t>neighbours</a:t>
            </a:r>
            <a:r>
              <a:rPr lang="en-US" sz="2800" b="1" dirty="0"/>
              <a:t> :</a:t>
            </a:r>
          </a:p>
          <a:p>
            <a:endParaRPr lang="en-US" sz="2400" b="1" dirty="0" smtClean="0"/>
          </a:p>
          <a:p>
            <a:pPr algn="just">
              <a:buFont typeface="Arial" pitchFamily="34" charset="0"/>
              <a:buChar char="•"/>
            </a:pPr>
            <a:r>
              <a:rPr lang="en-US" sz="2800" b="1" dirty="0" smtClean="0"/>
              <a:t> </a:t>
            </a:r>
            <a:r>
              <a:rPr lang="en-US" sz="2800" dirty="0" smtClean="0"/>
              <a:t>It returns the k nearest points to a point in space.</a:t>
            </a:r>
          </a:p>
          <a:p>
            <a:pPr algn="just">
              <a:buFont typeface="Arial" pitchFamily="34" charset="0"/>
              <a:buChar char="•"/>
            </a:pPr>
            <a:endParaRPr lang="en-US" sz="2800" b="1" dirty="0"/>
          </a:p>
          <a:p>
            <a:pPr algn="just" fontAlgn="base">
              <a:buFont typeface="Arial" pitchFamily="34" charset="0"/>
              <a:buChar char="•"/>
            </a:pPr>
            <a:r>
              <a:rPr lang="en-US" sz="2800" dirty="0" smtClean="0"/>
              <a:t>It </a:t>
            </a:r>
            <a:r>
              <a:rPr lang="en-US" sz="2800" dirty="0"/>
              <a:t>is widely disposable in real-life scenarios since it is </a:t>
            </a:r>
            <a:r>
              <a:rPr lang="en-US" sz="2800" dirty="0" smtClean="0"/>
              <a:t>non-</a:t>
            </a:r>
          </a:p>
          <a:p>
            <a:pPr algn="just" fontAlgn="base"/>
            <a:r>
              <a:rPr lang="en-US" sz="2800" dirty="0" smtClean="0"/>
              <a:t> </a:t>
            </a:r>
            <a:r>
              <a:rPr lang="en-US" sz="2800" dirty="0" smtClean="0"/>
              <a:t> </a:t>
            </a:r>
            <a:r>
              <a:rPr lang="en-US" sz="2800" dirty="0" smtClean="0"/>
              <a:t>parametric</a:t>
            </a:r>
            <a:r>
              <a:rPr lang="en-US" sz="2800" dirty="0"/>
              <a:t>, meaning, it does not make any </a:t>
            </a:r>
            <a:r>
              <a:rPr lang="en-US" sz="2800" dirty="0" smtClean="0"/>
              <a:t>underlying</a:t>
            </a:r>
          </a:p>
          <a:p>
            <a:pPr algn="just" fontAlgn="base"/>
            <a:r>
              <a:rPr lang="en-US" sz="2800" dirty="0" smtClean="0"/>
              <a:t> </a:t>
            </a:r>
            <a:r>
              <a:rPr lang="en-US" sz="2800" dirty="0" smtClean="0"/>
              <a:t> </a:t>
            </a:r>
            <a:r>
              <a:rPr lang="en-US" sz="2800" dirty="0"/>
              <a:t>assumptions about the distribution of data</a:t>
            </a:r>
            <a:r>
              <a:rPr lang="en-US" sz="2800" dirty="0" smtClean="0"/>
              <a:t>.</a:t>
            </a:r>
          </a:p>
          <a:p>
            <a:pPr algn="just" fontAlgn="base"/>
            <a:endParaRPr lang="en-US" sz="2800" dirty="0"/>
          </a:p>
          <a:p>
            <a:pPr algn="just">
              <a:buFont typeface="Arial" pitchFamily="34" charset="0"/>
              <a:buChar char="•"/>
            </a:pPr>
            <a:r>
              <a:rPr lang="en-US" sz="2800" dirty="0" smtClean="0"/>
              <a:t>The </a:t>
            </a:r>
            <a:r>
              <a:rPr lang="en-US" sz="2800" dirty="0" smtClean="0"/>
              <a:t>biggest use case of k-NN search might </a:t>
            </a:r>
            <a:r>
              <a:rPr lang="en-US" sz="2800" dirty="0" smtClean="0"/>
              <a:t>be     </a:t>
            </a:r>
          </a:p>
          <a:p>
            <a:pPr algn="just"/>
            <a:r>
              <a:rPr lang="en-US" sz="2800" dirty="0" smtClean="0"/>
              <a:t> </a:t>
            </a:r>
            <a:r>
              <a:rPr lang="en-US" sz="2800" dirty="0" smtClean="0"/>
              <a:t> Recommender </a:t>
            </a:r>
            <a:r>
              <a:rPr lang="en-US" sz="2800" dirty="0" smtClean="0"/>
              <a:t>Systems. If you know a </a:t>
            </a:r>
            <a:r>
              <a:rPr lang="en-US" sz="2800" dirty="0" smtClean="0"/>
              <a:t>user </a:t>
            </a:r>
            <a:r>
              <a:rPr lang="en-US" sz="2800" dirty="0" smtClean="0"/>
              <a:t>likes </a:t>
            </a:r>
            <a:r>
              <a:rPr lang="en-US" sz="2800" dirty="0" smtClean="0"/>
              <a:t>a</a:t>
            </a:r>
          </a:p>
          <a:p>
            <a:pPr algn="just"/>
            <a:r>
              <a:rPr lang="en-US" sz="2800" dirty="0" smtClean="0"/>
              <a:t> </a:t>
            </a:r>
            <a:r>
              <a:rPr lang="en-US" sz="2800" dirty="0" smtClean="0"/>
              <a:t> particular </a:t>
            </a:r>
            <a:r>
              <a:rPr lang="en-US" sz="2800" dirty="0" smtClean="0"/>
              <a:t>item, then you can recommend similar </a:t>
            </a:r>
            <a:r>
              <a:rPr lang="en-US" sz="2800" dirty="0" smtClean="0"/>
              <a:t>items</a:t>
            </a:r>
          </a:p>
          <a:p>
            <a:pPr algn="just"/>
            <a:r>
              <a:rPr lang="en-US" sz="2800" dirty="0" smtClean="0"/>
              <a:t> </a:t>
            </a:r>
            <a:r>
              <a:rPr lang="en-US" sz="2800" dirty="0" smtClean="0"/>
              <a:t> for them</a:t>
            </a:r>
            <a:r>
              <a:rPr lang="en-US" sz="2800" dirty="0" smtClean="0"/>
              <a:t>. To find </a:t>
            </a:r>
            <a:r>
              <a:rPr lang="en-US" sz="2800" dirty="0" smtClean="0"/>
              <a:t>similar </a:t>
            </a:r>
            <a:r>
              <a:rPr lang="en-US" sz="2800" dirty="0" smtClean="0"/>
              <a:t>items, you compare the set </a:t>
            </a:r>
            <a:r>
              <a:rPr lang="en-US" sz="2800" dirty="0" smtClean="0"/>
              <a:t>of</a:t>
            </a:r>
          </a:p>
          <a:p>
            <a:pPr algn="just"/>
            <a:r>
              <a:rPr lang="en-US" sz="2800" dirty="0" smtClean="0"/>
              <a:t>  users </a:t>
            </a:r>
            <a:r>
              <a:rPr lang="en-US" sz="2800" dirty="0" smtClean="0"/>
              <a:t>who like each item—if a similar set of </a:t>
            </a:r>
            <a:r>
              <a:rPr lang="en-US" sz="2800" dirty="0" smtClean="0"/>
              <a:t>users </a:t>
            </a:r>
            <a:r>
              <a:rPr lang="en-US" sz="2800" dirty="0" smtClean="0"/>
              <a:t>like </a:t>
            </a:r>
            <a:r>
              <a:rPr lang="en-US" sz="2800" dirty="0" smtClean="0"/>
              <a:t>two</a:t>
            </a:r>
          </a:p>
          <a:p>
            <a:pPr algn="just"/>
            <a:r>
              <a:rPr lang="en-US" sz="2800" dirty="0" smtClean="0"/>
              <a:t> </a:t>
            </a:r>
            <a:r>
              <a:rPr lang="en-US" sz="2800" dirty="0" smtClean="0"/>
              <a:t> </a:t>
            </a:r>
            <a:r>
              <a:rPr lang="en-US" sz="2800" dirty="0" smtClean="0"/>
              <a:t>different items, then the items themselves are </a:t>
            </a:r>
            <a:r>
              <a:rPr lang="en-US" sz="2800" dirty="0" smtClean="0"/>
              <a:t>probably</a:t>
            </a:r>
          </a:p>
          <a:p>
            <a:pPr algn="just"/>
            <a:r>
              <a:rPr lang="en-US" sz="2800" dirty="0" smtClean="0"/>
              <a:t> </a:t>
            </a:r>
            <a:r>
              <a:rPr lang="en-US" sz="2800" dirty="0" smtClean="0"/>
              <a:t> </a:t>
            </a:r>
            <a:r>
              <a:rPr lang="en-US" sz="2800" dirty="0" smtClean="0"/>
              <a:t>similar!</a:t>
            </a:r>
          </a:p>
          <a:p>
            <a:pPr>
              <a:buFont typeface="Arial" pitchFamily="34" charset="0"/>
              <a:buChar char="•"/>
            </a:pP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153400" cy="7848302"/>
          </a:xfrm>
          <a:prstGeom prst="rect">
            <a:avLst/>
          </a:prstGeom>
          <a:noFill/>
        </p:spPr>
        <p:txBody>
          <a:bodyPr wrap="square" rtlCol="0">
            <a:spAutoFit/>
          </a:bodyPr>
          <a:lstStyle/>
          <a:p>
            <a:r>
              <a:rPr lang="en-US" sz="2800" b="1" dirty="0" err="1" smtClean="0"/>
              <a:t>Pseudocode</a:t>
            </a:r>
            <a:r>
              <a:rPr lang="en-US" sz="2800" b="1" dirty="0" smtClean="0"/>
              <a:t> for K nearest </a:t>
            </a:r>
            <a:r>
              <a:rPr lang="en-US" sz="2800" b="1" dirty="0" err="1" smtClean="0"/>
              <a:t>n</a:t>
            </a:r>
            <a:r>
              <a:rPr lang="en-US" sz="2800" b="1" dirty="0" err="1" smtClean="0"/>
              <a:t>eighbours</a:t>
            </a:r>
            <a:r>
              <a:rPr lang="en-US" sz="2800" b="1" dirty="0" smtClean="0"/>
              <a:t> :</a:t>
            </a:r>
          </a:p>
          <a:p>
            <a:endParaRPr lang="en-US" sz="2800" b="1" dirty="0" smtClean="0"/>
          </a:p>
          <a:p>
            <a:pPr>
              <a:buFont typeface="Arial" pitchFamily="34" charset="0"/>
              <a:buChar char="•"/>
            </a:pPr>
            <a:r>
              <a:rPr lang="en-US" sz="2400" dirty="0" smtClean="0"/>
              <a:t>Maintain a min heap(Q) that contains all the visited elements, while traversing the tree to find the nearest </a:t>
            </a:r>
            <a:r>
              <a:rPr lang="en-US" sz="2400" dirty="0" err="1" smtClean="0"/>
              <a:t>neighbours</a:t>
            </a:r>
            <a:r>
              <a:rPr lang="en-US" sz="2400" dirty="0" smtClean="0"/>
              <a:t>.</a:t>
            </a:r>
          </a:p>
          <a:p>
            <a:pPr>
              <a:buFont typeface="Arial" pitchFamily="34" charset="0"/>
              <a:buChar char="•"/>
            </a:pPr>
            <a:r>
              <a:rPr lang="en-US" sz="2400" dirty="0" smtClean="0"/>
              <a:t>while K is not zero</a:t>
            </a:r>
          </a:p>
          <a:p>
            <a:pPr lvl="1">
              <a:buFont typeface="Arial" pitchFamily="34" charset="0"/>
              <a:buChar char="•"/>
            </a:pPr>
            <a:r>
              <a:rPr lang="en-US" sz="2400" dirty="0" smtClean="0"/>
              <a:t>e= extract min(Q)</a:t>
            </a:r>
          </a:p>
          <a:p>
            <a:pPr lvl="1">
              <a:buFont typeface="Arial" pitchFamily="34" charset="0"/>
              <a:buChar char="•"/>
            </a:pPr>
            <a:r>
              <a:rPr lang="en-US" sz="2400" dirty="0" smtClean="0"/>
              <a:t>print  e</a:t>
            </a:r>
          </a:p>
          <a:p>
            <a:pPr lvl="1">
              <a:buFont typeface="Arial" pitchFamily="34" charset="0"/>
              <a:buChar char="•"/>
            </a:pPr>
            <a:r>
              <a:rPr lang="en-US" sz="2400" dirty="0" smtClean="0"/>
              <a:t>If </a:t>
            </a:r>
            <a:r>
              <a:rPr lang="en-US" sz="2400" dirty="0" err="1" smtClean="0"/>
              <a:t>e.left</a:t>
            </a:r>
            <a:r>
              <a:rPr lang="en-US" sz="2400" dirty="0" smtClean="0"/>
              <a:t> not visited</a:t>
            </a:r>
          </a:p>
          <a:p>
            <a:pPr lvl="2">
              <a:buFont typeface="Arial" pitchFamily="34" charset="0"/>
              <a:buChar char="•"/>
            </a:pPr>
            <a:r>
              <a:rPr lang="en-US" sz="2400" dirty="0" err="1" smtClean="0"/>
              <a:t>Q.insert</a:t>
            </a:r>
            <a:r>
              <a:rPr lang="en-US" sz="2400" dirty="0" smtClean="0"/>
              <a:t>(</a:t>
            </a:r>
            <a:r>
              <a:rPr lang="en-US" sz="2400" dirty="0" err="1" smtClean="0"/>
              <a:t>e.left</a:t>
            </a:r>
            <a:r>
              <a:rPr lang="en-US" sz="2400" dirty="0" smtClean="0"/>
              <a:t>)</a:t>
            </a:r>
          </a:p>
          <a:p>
            <a:pPr lvl="2">
              <a:buFont typeface="Arial" pitchFamily="34" charset="0"/>
              <a:buChar char="•"/>
            </a:pPr>
            <a:r>
              <a:rPr lang="en-US" sz="2400" dirty="0" smtClean="0"/>
              <a:t>For each children t in </a:t>
            </a:r>
            <a:r>
              <a:rPr lang="en-US" sz="2400" dirty="0" err="1" smtClean="0"/>
              <a:t>e.left</a:t>
            </a:r>
            <a:r>
              <a:rPr lang="en-US" sz="2400" dirty="0" smtClean="0"/>
              <a:t> which is not visited:</a:t>
            </a:r>
          </a:p>
          <a:p>
            <a:pPr lvl="3">
              <a:buFont typeface="Arial" pitchFamily="34" charset="0"/>
              <a:buChar char="•"/>
            </a:pPr>
            <a:r>
              <a:rPr lang="en-US" sz="2400" dirty="0" err="1" smtClean="0"/>
              <a:t>Q.insert</a:t>
            </a:r>
            <a:r>
              <a:rPr lang="en-US" sz="2400" dirty="0" smtClean="0"/>
              <a:t>(t</a:t>
            </a:r>
            <a:r>
              <a:rPr lang="en-US" sz="2400" dirty="0" smtClean="0"/>
              <a:t>)</a:t>
            </a:r>
          </a:p>
          <a:p>
            <a:pPr lvl="1">
              <a:buFont typeface="Arial" pitchFamily="34" charset="0"/>
              <a:buChar char="•"/>
            </a:pPr>
            <a:r>
              <a:rPr lang="en-US" sz="2400" dirty="0" smtClean="0"/>
              <a:t>if </a:t>
            </a:r>
            <a:r>
              <a:rPr lang="en-US" sz="2400" dirty="0" err="1" smtClean="0"/>
              <a:t>e.right</a:t>
            </a:r>
            <a:r>
              <a:rPr lang="en-US" sz="2400" dirty="0" smtClean="0"/>
              <a:t> not visited</a:t>
            </a:r>
          </a:p>
          <a:p>
            <a:pPr lvl="2">
              <a:buFont typeface="Arial" pitchFamily="34" charset="0"/>
              <a:buChar char="•"/>
            </a:pPr>
            <a:r>
              <a:rPr lang="en-US" sz="2400" dirty="0" err="1" smtClean="0"/>
              <a:t>Q.insert</a:t>
            </a:r>
            <a:r>
              <a:rPr lang="en-US" sz="2400" dirty="0" smtClean="0"/>
              <a:t>(</a:t>
            </a:r>
            <a:r>
              <a:rPr lang="en-US" sz="2400" dirty="0" err="1" smtClean="0"/>
              <a:t>e.right</a:t>
            </a:r>
            <a:r>
              <a:rPr lang="en-US" sz="2400" dirty="0" smtClean="0"/>
              <a:t>)</a:t>
            </a:r>
          </a:p>
          <a:p>
            <a:pPr lvl="2">
              <a:buFont typeface="Arial" pitchFamily="34" charset="0"/>
              <a:buChar char="•"/>
            </a:pPr>
            <a:r>
              <a:rPr lang="en-US" sz="2400" dirty="0" smtClean="0"/>
              <a:t>For each children t in </a:t>
            </a:r>
            <a:r>
              <a:rPr lang="en-US" sz="2400" dirty="0" err="1" smtClean="0"/>
              <a:t>e.right</a:t>
            </a:r>
            <a:r>
              <a:rPr lang="en-US" sz="2400" dirty="0" smtClean="0"/>
              <a:t> which is not visited</a:t>
            </a:r>
            <a:r>
              <a:rPr lang="en-US" sz="2400" dirty="0" smtClean="0"/>
              <a:t>:</a:t>
            </a:r>
          </a:p>
          <a:p>
            <a:pPr lvl="3">
              <a:buFont typeface="Arial" pitchFamily="34" charset="0"/>
              <a:buChar char="•"/>
            </a:pPr>
            <a:r>
              <a:rPr lang="en-US" sz="2400" dirty="0" err="1" smtClean="0"/>
              <a:t>Q.insert</a:t>
            </a:r>
            <a:r>
              <a:rPr lang="en-US" sz="2400" dirty="0" smtClean="0"/>
              <a:t>(t</a:t>
            </a:r>
            <a:r>
              <a:rPr lang="en-US" sz="2400" dirty="0" smtClean="0"/>
              <a:t>)</a:t>
            </a:r>
          </a:p>
          <a:p>
            <a:pPr lvl="1">
              <a:buFont typeface="Arial" pitchFamily="34" charset="0"/>
              <a:buChar char="•"/>
            </a:pPr>
            <a:r>
              <a:rPr lang="en-US" sz="2400" dirty="0" smtClean="0"/>
              <a:t>Decrease K</a:t>
            </a:r>
          </a:p>
          <a:p>
            <a:endParaRPr lang="en-US" sz="2800" dirty="0" smtClean="0"/>
          </a:p>
          <a:p>
            <a:r>
              <a:rPr lang="en-US" sz="2800" dirty="0" smtClean="0"/>
              <a:t>	</a:t>
            </a:r>
            <a:endParaRPr lang="en-US" sz="2800" dirty="0" smtClean="0"/>
          </a:p>
          <a:p>
            <a:endParaRPr lang="en-US" sz="2800" dirty="0" smtClean="0"/>
          </a:p>
          <a:p>
            <a:endParaRPr lang="en-US"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524000"/>
            <a:ext cx="4114800" cy="419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Oval 2"/>
          <p:cNvSpPr/>
          <p:nvPr/>
        </p:nvSpPr>
        <p:spPr>
          <a:xfrm>
            <a:off x="4343400" y="3733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3581400" y="3352800"/>
            <a:ext cx="990600" cy="369332"/>
          </a:xfrm>
          <a:prstGeom prst="rect">
            <a:avLst/>
          </a:prstGeom>
          <a:noFill/>
        </p:spPr>
        <p:txBody>
          <a:bodyPr wrap="square" rtlCol="0">
            <a:spAutoFit/>
          </a:bodyPr>
          <a:lstStyle/>
          <a:p>
            <a:r>
              <a:rPr lang="en-US" dirty="0"/>
              <a:t>(50,50)</a:t>
            </a:r>
          </a:p>
        </p:txBody>
      </p:sp>
      <p:sp>
        <p:nvSpPr>
          <p:cNvPr id="6" name="Oval 5"/>
          <p:cNvSpPr/>
          <p:nvPr/>
        </p:nvSpPr>
        <p:spPr>
          <a:xfrm>
            <a:off x="4876800" y="3124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3124200" y="4267200"/>
            <a:ext cx="990600" cy="369332"/>
          </a:xfrm>
          <a:prstGeom prst="rect">
            <a:avLst/>
          </a:prstGeom>
          <a:noFill/>
        </p:spPr>
        <p:txBody>
          <a:bodyPr wrap="square" rtlCol="0">
            <a:spAutoFit/>
          </a:bodyPr>
          <a:lstStyle/>
          <a:p>
            <a:r>
              <a:rPr lang="en-US" dirty="0" smtClean="0"/>
              <a:t>(</a:t>
            </a:r>
            <a:r>
              <a:rPr lang="en-US" dirty="0" smtClean="0"/>
              <a:t>10,30</a:t>
            </a:r>
            <a:r>
              <a:rPr lang="en-US" dirty="0" smtClean="0"/>
              <a:t>)</a:t>
            </a:r>
            <a:endParaRPr lang="en-US" dirty="0"/>
          </a:p>
        </p:txBody>
      </p:sp>
      <p:sp>
        <p:nvSpPr>
          <p:cNvPr id="8" name="TextBox 7"/>
          <p:cNvSpPr txBox="1"/>
          <p:nvPr/>
        </p:nvSpPr>
        <p:spPr>
          <a:xfrm>
            <a:off x="2743200" y="5181600"/>
            <a:ext cx="990600" cy="369332"/>
          </a:xfrm>
          <a:prstGeom prst="rect">
            <a:avLst/>
          </a:prstGeom>
          <a:noFill/>
        </p:spPr>
        <p:txBody>
          <a:bodyPr wrap="square" rtlCol="0">
            <a:spAutoFit/>
          </a:bodyPr>
          <a:lstStyle/>
          <a:p>
            <a:r>
              <a:rPr lang="en-US" dirty="0" smtClean="0"/>
              <a:t>(1,10)</a:t>
            </a:r>
            <a:endParaRPr lang="en-US" dirty="0"/>
          </a:p>
        </p:txBody>
      </p:sp>
      <p:sp>
        <p:nvSpPr>
          <p:cNvPr id="9" name="Oval 8"/>
          <p:cNvSpPr/>
          <p:nvPr/>
        </p:nvSpPr>
        <p:spPr>
          <a:xfrm>
            <a:off x="2971800" y="4495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4495800" y="5410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2514600" y="5181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4953000" y="2895600"/>
            <a:ext cx="990600" cy="369332"/>
          </a:xfrm>
          <a:prstGeom prst="rect">
            <a:avLst/>
          </a:prstGeom>
          <a:noFill/>
        </p:spPr>
        <p:txBody>
          <a:bodyPr wrap="square" rtlCol="0">
            <a:spAutoFit/>
          </a:bodyPr>
          <a:lstStyle/>
          <a:p>
            <a:r>
              <a:rPr lang="en-US" dirty="0" smtClean="0"/>
              <a:t>(70,70</a:t>
            </a:r>
            <a:r>
              <a:rPr lang="en-US" dirty="0"/>
              <a:t>)</a:t>
            </a:r>
          </a:p>
        </p:txBody>
      </p:sp>
      <p:sp>
        <p:nvSpPr>
          <p:cNvPr id="15" name="TextBox 14"/>
          <p:cNvSpPr txBox="1"/>
          <p:nvPr/>
        </p:nvSpPr>
        <p:spPr>
          <a:xfrm>
            <a:off x="4724400" y="5257800"/>
            <a:ext cx="990600" cy="369332"/>
          </a:xfrm>
          <a:prstGeom prst="rect">
            <a:avLst/>
          </a:prstGeom>
          <a:noFill/>
        </p:spPr>
        <p:txBody>
          <a:bodyPr wrap="square" rtlCol="0">
            <a:spAutoFit/>
          </a:bodyPr>
          <a:lstStyle/>
          <a:p>
            <a:r>
              <a:rPr lang="en-US" dirty="0" smtClean="0"/>
              <a:t>(55,1)</a:t>
            </a:r>
            <a:endParaRPr lang="en-US" dirty="0"/>
          </a:p>
        </p:txBody>
      </p:sp>
      <p:sp>
        <p:nvSpPr>
          <p:cNvPr id="18" name="Oval 17"/>
          <p:cNvSpPr/>
          <p:nvPr/>
        </p:nvSpPr>
        <p:spPr>
          <a:xfrm>
            <a:off x="4419600" y="2819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a:off x="3505200" y="4114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p:cNvSpPr txBox="1"/>
          <p:nvPr/>
        </p:nvSpPr>
        <p:spPr>
          <a:xfrm>
            <a:off x="2743200" y="3810000"/>
            <a:ext cx="990600" cy="369332"/>
          </a:xfrm>
          <a:prstGeom prst="rect">
            <a:avLst/>
          </a:prstGeom>
          <a:noFill/>
        </p:spPr>
        <p:txBody>
          <a:bodyPr wrap="square" rtlCol="0">
            <a:spAutoFit/>
          </a:bodyPr>
          <a:lstStyle/>
          <a:p>
            <a:r>
              <a:rPr lang="en-US" dirty="0" smtClean="0"/>
              <a:t>(25,40)</a:t>
            </a:r>
            <a:endParaRPr lang="en-US" dirty="0"/>
          </a:p>
        </p:txBody>
      </p:sp>
      <p:sp>
        <p:nvSpPr>
          <p:cNvPr id="21" name="TextBox 20"/>
          <p:cNvSpPr txBox="1"/>
          <p:nvPr/>
        </p:nvSpPr>
        <p:spPr>
          <a:xfrm>
            <a:off x="3733800" y="2819400"/>
            <a:ext cx="990600" cy="369332"/>
          </a:xfrm>
          <a:prstGeom prst="rect">
            <a:avLst/>
          </a:prstGeom>
          <a:noFill/>
        </p:spPr>
        <p:txBody>
          <a:bodyPr wrap="square" rtlCol="0">
            <a:spAutoFit/>
          </a:bodyPr>
          <a:lstStyle/>
          <a:p>
            <a:r>
              <a:rPr lang="en-US" dirty="0" smtClean="0"/>
              <a:t>(51,75)</a:t>
            </a:r>
            <a:endParaRPr lang="en-US" dirty="0"/>
          </a:p>
        </p:txBody>
      </p:sp>
      <p:sp>
        <p:nvSpPr>
          <p:cNvPr id="24" name="Oval 23"/>
          <p:cNvSpPr/>
          <p:nvPr/>
        </p:nvSpPr>
        <p:spPr>
          <a:xfrm>
            <a:off x="4648200" y="2590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p:cNvSpPr/>
          <p:nvPr/>
        </p:nvSpPr>
        <p:spPr>
          <a:xfrm>
            <a:off x="3429000" y="1752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p:cNvSpPr txBox="1"/>
          <p:nvPr/>
        </p:nvSpPr>
        <p:spPr>
          <a:xfrm>
            <a:off x="2971800" y="1828800"/>
            <a:ext cx="990600" cy="369332"/>
          </a:xfrm>
          <a:prstGeom prst="rect">
            <a:avLst/>
          </a:prstGeom>
          <a:noFill/>
        </p:spPr>
        <p:txBody>
          <a:bodyPr wrap="square" rtlCol="0">
            <a:spAutoFit/>
          </a:bodyPr>
          <a:lstStyle/>
          <a:p>
            <a:r>
              <a:rPr lang="en-US" dirty="0" smtClean="0"/>
              <a:t>(35,90)</a:t>
            </a:r>
            <a:endParaRPr lang="en-US" dirty="0"/>
          </a:p>
        </p:txBody>
      </p:sp>
      <p:sp>
        <p:nvSpPr>
          <p:cNvPr id="27" name="TextBox 26"/>
          <p:cNvSpPr txBox="1"/>
          <p:nvPr/>
        </p:nvSpPr>
        <p:spPr>
          <a:xfrm>
            <a:off x="4724400" y="2362200"/>
            <a:ext cx="990600" cy="369332"/>
          </a:xfrm>
          <a:prstGeom prst="rect">
            <a:avLst/>
          </a:prstGeom>
          <a:noFill/>
        </p:spPr>
        <p:txBody>
          <a:bodyPr wrap="square" rtlCol="0">
            <a:spAutoFit/>
          </a:bodyPr>
          <a:lstStyle/>
          <a:p>
            <a:r>
              <a:rPr lang="en-US" dirty="0" smtClean="0"/>
              <a:t>(60,80)</a:t>
            </a:r>
            <a:endParaRPr lang="en-US" dirty="0"/>
          </a:p>
        </p:txBody>
      </p:sp>
      <p:sp>
        <p:nvSpPr>
          <p:cNvPr id="30" name="Oval 29"/>
          <p:cNvSpPr/>
          <p:nvPr/>
        </p:nvSpPr>
        <p:spPr>
          <a:xfrm>
            <a:off x="4648200" y="3733800"/>
            <a:ext cx="152400" cy="152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TextBox 30"/>
          <p:cNvSpPr txBox="1"/>
          <p:nvPr/>
        </p:nvSpPr>
        <p:spPr>
          <a:xfrm>
            <a:off x="4724400" y="3733800"/>
            <a:ext cx="990600" cy="369332"/>
          </a:xfrm>
          <a:prstGeom prst="rect">
            <a:avLst/>
          </a:prstGeom>
          <a:noFill/>
        </p:spPr>
        <p:txBody>
          <a:bodyPr wrap="square" rtlCol="0">
            <a:spAutoFit/>
          </a:bodyPr>
          <a:lstStyle/>
          <a:p>
            <a:r>
              <a:rPr lang="en-US" dirty="0" smtClean="0"/>
              <a:t>(</a:t>
            </a:r>
            <a:r>
              <a:rPr lang="en-US" dirty="0" smtClean="0"/>
              <a:t>60,5</a:t>
            </a:r>
            <a:r>
              <a:rPr lang="en-US" dirty="0" smtClean="0"/>
              <a:t>0</a:t>
            </a:r>
            <a:r>
              <a:rPr lang="en-US" dirty="0"/>
              <a:t>)</a:t>
            </a:r>
          </a:p>
        </p:txBody>
      </p:sp>
      <p:sp>
        <p:nvSpPr>
          <p:cNvPr id="34" name="Oval 33"/>
          <p:cNvSpPr/>
          <p:nvPr/>
        </p:nvSpPr>
        <p:spPr>
          <a:xfrm>
            <a:off x="4267200" y="3352800"/>
            <a:ext cx="914400" cy="9144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105400" y="4267200"/>
            <a:ext cx="685800" cy="369332"/>
          </a:xfrm>
          <a:prstGeom prst="rect">
            <a:avLst/>
          </a:prstGeom>
          <a:noFill/>
        </p:spPr>
        <p:txBody>
          <a:bodyPr wrap="square" rtlCol="0">
            <a:spAutoFit/>
          </a:bodyPr>
          <a:lstStyle/>
          <a:p>
            <a:r>
              <a:rPr lang="en-US" dirty="0" smtClean="0"/>
              <a:t>K=1</a:t>
            </a:r>
            <a:endParaRPr lang="en-US" dirty="0"/>
          </a:p>
        </p:txBody>
      </p:sp>
      <p:sp>
        <p:nvSpPr>
          <p:cNvPr id="37" name="Oval 36"/>
          <p:cNvSpPr/>
          <p:nvPr/>
        </p:nvSpPr>
        <p:spPr>
          <a:xfrm>
            <a:off x="3657600" y="2362200"/>
            <a:ext cx="2438400" cy="2514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81000" y="228600"/>
            <a:ext cx="8382000" cy="400110"/>
          </a:xfrm>
          <a:prstGeom prst="rect">
            <a:avLst/>
          </a:prstGeom>
          <a:noFill/>
        </p:spPr>
        <p:txBody>
          <a:bodyPr wrap="square" rtlCol="0">
            <a:spAutoFit/>
          </a:bodyPr>
          <a:lstStyle/>
          <a:p>
            <a:r>
              <a:rPr lang="en-US" sz="2000" b="1" dirty="0" smtClean="0"/>
              <a:t>An example of finding K-nearest neighbors of the point P(x, y)=(60,50)</a:t>
            </a:r>
            <a:endParaRPr lang="en-US" sz="20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nn_kdtree.gif"/>
          <p:cNvPicPr>
            <a:picLocks noChangeAspect="1"/>
          </p:cNvPicPr>
          <p:nvPr/>
        </p:nvPicPr>
        <p:blipFill>
          <a:blip r:embed="rId2"/>
          <a:stretch>
            <a:fillRect/>
          </a:stretch>
        </p:blipFill>
        <p:spPr>
          <a:xfrm>
            <a:off x="228600" y="1143000"/>
            <a:ext cx="8715854" cy="4114800"/>
          </a:xfrm>
          <a:prstGeom prst="rect">
            <a:avLst/>
          </a:prstGeom>
        </p:spPr>
      </p:pic>
      <p:sp>
        <p:nvSpPr>
          <p:cNvPr id="10" name="TextBox 9"/>
          <p:cNvSpPr txBox="1"/>
          <p:nvPr/>
        </p:nvSpPr>
        <p:spPr>
          <a:xfrm>
            <a:off x="990600" y="5715000"/>
            <a:ext cx="7391400" cy="400110"/>
          </a:xfrm>
          <a:prstGeom prst="rect">
            <a:avLst/>
          </a:prstGeom>
          <a:noFill/>
        </p:spPr>
        <p:txBody>
          <a:bodyPr wrap="square" rtlCol="0">
            <a:spAutoFit/>
          </a:bodyPr>
          <a:lstStyle/>
          <a:p>
            <a:pPr algn="ctr"/>
            <a:r>
              <a:rPr lang="en-US" sz="2000" b="1" dirty="0"/>
              <a:t>Nearest </a:t>
            </a:r>
            <a:r>
              <a:rPr lang="en-US" sz="2000" b="1" dirty="0" err="1"/>
              <a:t>neighbour</a:t>
            </a:r>
            <a:r>
              <a:rPr lang="en-US" sz="2000" b="1" dirty="0"/>
              <a:t> search example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2739211"/>
          </a:xfrm>
          <a:prstGeom prst="rect">
            <a:avLst/>
          </a:prstGeom>
          <a:noFill/>
        </p:spPr>
        <p:txBody>
          <a:bodyPr wrap="square" rtlCol="0">
            <a:spAutoFit/>
          </a:bodyPr>
          <a:lstStyle/>
          <a:p>
            <a:r>
              <a:rPr lang="en-US" sz="2800" dirty="0"/>
              <a:t>References  :</a:t>
            </a:r>
          </a:p>
          <a:p>
            <a:endParaRPr lang="en-US" dirty="0"/>
          </a:p>
          <a:p>
            <a:r>
              <a:rPr lang="en-US" dirty="0">
                <a:hlinkClick r:id="rId2"/>
              </a:rPr>
              <a:t>https://en.wikipedia.org/wiki/K-d_tree</a:t>
            </a:r>
            <a:endParaRPr lang="en-US" dirty="0"/>
          </a:p>
          <a:p>
            <a:endParaRPr lang="en-US" dirty="0"/>
          </a:p>
          <a:p>
            <a:pPr>
              <a:buFont typeface="Arial" pitchFamily="34" charset="0"/>
              <a:buChar char="•"/>
            </a:pPr>
            <a:r>
              <a:rPr lang="en-US" dirty="0">
                <a:hlinkClick r:id="rId3"/>
              </a:rPr>
              <a:t>http://jcgt.org/published/0004/01/03/paper.pdf#page=17&amp;zoom=100,0,660</a:t>
            </a:r>
            <a:endParaRPr lang="en-US" dirty="0"/>
          </a:p>
          <a:p>
            <a:pPr>
              <a:buFont typeface="Arial" pitchFamily="34" charset="0"/>
              <a:buChar char="•"/>
            </a:pPr>
            <a:endParaRPr lang="en-US" dirty="0"/>
          </a:p>
          <a:p>
            <a:pPr>
              <a:buFont typeface="Arial" pitchFamily="34" charset="0"/>
              <a:buChar char="•"/>
            </a:pPr>
            <a:r>
              <a:rPr lang="en-US" dirty="0">
                <a:hlinkClick r:id="rId4"/>
              </a:rPr>
              <a:t>http://pointclouds.org/documentation/tutorials/kdtree_search.php</a:t>
            </a:r>
            <a:endParaRPr lang="en-US" dirty="0"/>
          </a:p>
          <a:p>
            <a:pPr>
              <a:buFont typeface="Arial" pitchFamily="34" charset="0"/>
              <a:buChar char="•"/>
            </a:pPr>
            <a:endParaRPr lang="en-US" dirty="0"/>
          </a:p>
          <a:p>
            <a:pPr>
              <a:buFont typeface="Arial" pitchFamily="34" charset="0"/>
              <a:buChar char="•"/>
            </a:pPr>
            <a:r>
              <a:rPr lang="en-US" dirty="0">
                <a:hlinkClick r:id="rId5"/>
              </a:rPr>
              <a:t>https://www.cs.cmu.edu/~ckingsf/bioinfo-lectures/kdtrees.pdf</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Example of a 2-d k-d tree"/>
          <p:cNvPicPr>
            <a:picLocks noChangeAspect="1" noChangeArrowheads="1"/>
          </p:cNvPicPr>
          <p:nvPr/>
        </p:nvPicPr>
        <p:blipFill>
          <a:blip r:embed="rId2"/>
          <a:srcRect/>
          <a:stretch>
            <a:fillRect/>
          </a:stretch>
        </p:blipFill>
        <p:spPr bwMode="auto">
          <a:xfrm>
            <a:off x="2590800" y="0"/>
            <a:ext cx="3962400" cy="3935984"/>
          </a:xfrm>
          <a:prstGeom prst="rect">
            <a:avLst/>
          </a:prstGeom>
          <a:noFill/>
        </p:spPr>
      </p:pic>
      <p:sp>
        <p:nvSpPr>
          <p:cNvPr id="4" name="TextBox 3"/>
          <p:cNvSpPr txBox="1"/>
          <p:nvPr/>
        </p:nvSpPr>
        <p:spPr>
          <a:xfrm>
            <a:off x="228600" y="3810000"/>
            <a:ext cx="8686800" cy="400110"/>
          </a:xfrm>
          <a:prstGeom prst="rect">
            <a:avLst/>
          </a:prstGeom>
          <a:noFill/>
        </p:spPr>
        <p:txBody>
          <a:bodyPr wrap="square" rtlCol="0">
            <a:spAutoFit/>
          </a:bodyPr>
          <a:lstStyle/>
          <a:p>
            <a:pPr algn="ctr"/>
            <a:r>
              <a:rPr lang="en-US" sz="2000" b="1" dirty="0"/>
              <a:t>An example of a 2D tree</a:t>
            </a:r>
          </a:p>
        </p:txBody>
      </p:sp>
      <p:sp>
        <p:nvSpPr>
          <p:cNvPr id="6" name="TextBox 5"/>
          <p:cNvSpPr txBox="1"/>
          <p:nvPr/>
        </p:nvSpPr>
        <p:spPr>
          <a:xfrm>
            <a:off x="228600" y="4267200"/>
            <a:ext cx="8610600" cy="2246769"/>
          </a:xfrm>
          <a:prstGeom prst="rect">
            <a:avLst/>
          </a:prstGeom>
          <a:noFill/>
        </p:spPr>
        <p:txBody>
          <a:bodyPr wrap="square" rtlCol="0">
            <a:spAutoFit/>
          </a:bodyPr>
          <a:lstStyle/>
          <a:p>
            <a:pPr algn="just"/>
            <a:r>
              <a:rPr lang="en-US" sz="2800" dirty="0"/>
              <a:t>Each level of a k-d tree splits all children along a specific dimension, using a plane that is perpendicular to the corresponding axis. At the root of the tree all children will be split based on the first dimension(i.e. If less, it will be on the left side and else on the right side, when greater).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00"/>
            <a:ext cx="8686800" cy="4401205"/>
          </a:xfrm>
          <a:prstGeom prst="rect">
            <a:avLst/>
          </a:prstGeom>
          <a:noFill/>
        </p:spPr>
        <p:txBody>
          <a:bodyPr wrap="square" rtlCol="0">
            <a:spAutoFit/>
          </a:bodyPr>
          <a:lstStyle/>
          <a:p>
            <a:pPr algn="just">
              <a:buFont typeface="Arial" pitchFamily="34" charset="0"/>
              <a:buChar char="•"/>
            </a:pPr>
            <a:r>
              <a:rPr lang="en-US" sz="2800" dirty="0"/>
              <a:t>Real-world data is often represented in tabular form</a:t>
            </a:r>
            <a:r>
              <a:rPr lang="en-US" sz="2800" dirty="0" smtClean="0"/>
              <a:t>,</a:t>
            </a:r>
          </a:p>
          <a:p>
            <a:pPr algn="just"/>
            <a:r>
              <a:rPr lang="en-US" sz="2800" dirty="0" smtClean="0"/>
              <a:t> </a:t>
            </a:r>
            <a:r>
              <a:rPr lang="en-US" sz="2800" dirty="0" smtClean="0"/>
              <a:t> </a:t>
            </a:r>
            <a:r>
              <a:rPr lang="en-US" sz="2800" dirty="0"/>
              <a:t>which makes it well-suited to being stored in an </a:t>
            </a:r>
            <a:r>
              <a:rPr lang="en-US" sz="2800" dirty="0" smtClean="0"/>
              <a:t>Excel</a:t>
            </a:r>
          </a:p>
          <a:p>
            <a:pPr algn="just"/>
            <a:r>
              <a:rPr lang="en-US" sz="2800" dirty="0" smtClean="0"/>
              <a:t> </a:t>
            </a:r>
            <a:r>
              <a:rPr lang="en-US" sz="2800" dirty="0" smtClean="0"/>
              <a:t> </a:t>
            </a:r>
            <a:r>
              <a:rPr lang="en-US" sz="2800" dirty="0"/>
              <a:t>spreadsheet or a database table. </a:t>
            </a:r>
          </a:p>
          <a:p>
            <a:pPr algn="just">
              <a:buFont typeface="Arial" pitchFamily="34" charset="0"/>
              <a:buChar char="•"/>
            </a:pPr>
            <a:endParaRPr lang="en-US" sz="2800" dirty="0"/>
          </a:p>
          <a:p>
            <a:pPr algn="just">
              <a:buFont typeface="Arial" pitchFamily="34" charset="0"/>
              <a:buChar char="•"/>
            </a:pPr>
            <a:r>
              <a:rPr lang="en-US" sz="2800" dirty="0"/>
              <a:t>In such a table with </a:t>
            </a:r>
            <a:r>
              <a:rPr lang="en-US" sz="2800" i="1" dirty="0"/>
              <a:t>n</a:t>
            </a:r>
            <a:r>
              <a:rPr lang="en-US" sz="2800" dirty="0"/>
              <a:t> columns, each column can </a:t>
            </a:r>
            <a:r>
              <a:rPr lang="en-US" sz="2800" dirty="0" smtClean="0"/>
              <a:t>be</a:t>
            </a:r>
          </a:p>
          <a:p>
            <a:pPr algn="just"/>
            <a:r>
              <a:rPr lang="en-US" sz="2800" dirty="0" smtClean="0"/>
              <a:t> </a:t>
            </a:r>
            <a:r>
              <a:rPr lang="en-US" sz="2800" dirty="0" smtClean="0"/>
              <a:t> </a:t>
            </a:r>
            <a:r>
              <a:rPr lang="en-US" sz="2800" dirty="0"/>
              <a:t>viewed as a dimension and each row represents an </a:t>
            </a:r>
            <a:r>
              <a:rPr lang="en-US" sz="2800" i="1" dirty="0" smtClean="0"/>
              <a:t>n</a:t>
            </a:r>
            <a:r>
              <a:rPr lang="en-US" sz="2800" dirty="0" smtClean="0"/>
              <a:t>-</a:t>
            </a:r>
          </a:p>
          <a:p>
            <a:pPr algn="just"/>
            <a:r>
              <a:rPr lang="en-US" sz="2800" dirty="0" smtClean="0"/>
              <a:t> </a:t>
            </a:r>
            <a:r>
              <a:rPr lang="en-US" sz="2800" dirty="0" smtClean="0"/>
              <a:t> </a:t>
            </a:r>
            <a:r>
              <a:rPr lang="en-US" sz="2800" dirty="0" smtClean="0"/>
              <a:t>dimensional </a:t>
            </a:r>
            <a:r>
              <a:rPr lang="en-US" sz="2800" dirty="0"/>
              <a:t>point. </a:t>
            </a:r>
            <a:endParaRPr lang="en-US" sz="2800" dirty="0" smtClean="0"/>
          </a:p>
          <a:p>
            <a:pPr algn="just"/>
            <a:endParaRPr lang="en-US" sz="2800" dirty="0"/>
          </a:p>
          <a:p>
            <a:pPr algn="just">
              <a:buFont typeface="Arial" pitchFamily="34" charset="0"/>
              <a:buChar char="•"/>
            </a:pPr>
            <a:r>
              <a:rPr lang="en-US" sz="2800" dirty="0"/>
              <a:t>Efficient processing of multidimensional data </a:t>
            </a:r>
            <a:r>
              <a:rPr lang="en-US" sz="2800" dirty="0" smtClean="0"/>
              <a:t>is</a:t>
            </a:r>
          </a:p>
          <a:p>
            <a:pPr algn="just"/>
            <a:r>
              <a:rPr lang="en-US" sz="2800" dirty="0" smtClean="0"/>
              <a:t>  </a:t>
            </a:r>
            <a:r>
              <a:rPr lang="en-US" sz="2800" dirty="0"/>
              <a:t>challenging</a:t>
            </a:r>
            <a:r>
              <a:rPr lang="en-US" sz="28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954107"/>
          </a:xfrm>
          <a:prstGeom prst="rect">
            <a:avLst/>
          </a:prstGeom>
          <a:noFill/>
        </p:spPr>
        <p:txBody>
          <a:bodyPr wrap="square" rtlCol="0">
            <a:spAutoFit/>
          </a:bodyPr>
          <a:lstStyle/>
          <a:p>
            <a:pPr algn="just"/>
            <a:r>
              <a:rPr lang="en-US" sz="2800" b="1" dirty="0"/>
              <a:t>An example of KD tree with K=2 and n = 10, to show space partitioning along each point : </a:t>
            </a:r>
          </a:p>
        </p:txBody>
      </p:sp>
      <p:sp>
        <p:nvSpPr>
          <p:cNvPr id="23554" name="AutoShape 2" descr="http://archive.oreilly.com/oreillyschool/courses/data-structures-algorithms/images/kdpoints_t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6" name="Picture 4" descr="http://archive.oreilly.com/oreillyschool/courses/data-structures-algorithms/images/kdpoints_t1.png"/>
          <p:cNvPicPr>
            <a:picLocks noChangeAspect="1" noChangeArrowheads="1"/>
          </p:cNvPicPr>
          <p:nvPr/>
        </p:nvPicPr>
        <p:blipFill>
          <a:blip r:embed="rId2"/>
          <a:srcRect/>
          <a:stretch>
            <a:fillRect/>
          </a:stretch>
        </p:blipFill>
        <p:spPr bwMode="auto">
          <a:xfrm>
            <a:off x="1905000" y="1600199"/>
            <a:ext cx="5715000" cy="475743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archive.oreilly.com/oreillyschool/courses/data-structures-algorithms/images/kdpoints_t2.png"/>
          <p:cNvPicPr>
            <a:picLocks noChangeAspect="1" noChangeArrowheads="1"/>
          </p:cNvPicPr>
          <p:nvPr/>
        </p:nvPicPr>
        <p:blipFill>
          <a:blip r:embed="rId2"/>
          <a:srcRect/>
          <a:stretch>
            <a:fillRect/>
          </a:stretch>
        </p:blipFill>
        <p:spPr bwMode="auto">
          <a:xfrm>
            <a:off x="1981200" y="533400"/>
            <a:ext cx="5055122" cy="5029200"/>
          </a:xfrm>
          <a:prstGeom prst="rect">
            <a:avLst/>
          </a:prstGeom>
          <a:noFill/>
        </p:spPr>
      </p:pic>
      <p:sp>
        <p:nvSpPr>
          <p:cNvPr id="3" name="TextBox 2"/>
          <p:cNvSpPr txBox="1"/>
          <p:nvPr/>
        </p:nvSpPr>
        <p:spPr>
          <a:xfrm>
            <a:off x="457200" y="5791200"/>
            <a:ext cx="8229600" cy="400110"/>
          </a:xfrm>
          <a:prstGeom prst="rect">
            <a:avLst/>
          </a:prstGeom>
          <a:noFill/>
        </p:spPr>
        <p:txBody>
          <a:bodyPr wrap="square" rtlCol="0">
            <a:spAutoFit/>
          </a:bodyPr>
          <a:lstStyle/>
          <a:p>
            <a:pPr algn="ctr"/>
            <a:r>
              <a:rPr lang="en-US" sz="2000" b="1" dirty="0"/>
              <a:t>Splitting the space along point 1.(x-dimension)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archive.oreilly.com/oreillyschool/courses/data-structures-algorithms/images/kdpoints_t3.png"/>
          <p:cNvPicPr>
            <a:picLocks noChangeAspect="1" noChangeArrowheads="1"/>
          </p:cNvPicPr>
          <p:nvPr/>
        </p:nvPicPr>
        <p:blipFill>
          <a:blip r:embed="rId2"/>
          <a:srcRect/>
          <a:stretch>
            <a:fillRect/>
          </a:stretch>
        </p:blipFill>
        <p:spPr bwMode="auto">
          <a:xfrm>
            <a:off x="1981200" y="533400"/>
            <a:ext cx="5029200" cy="5029201"/>
          </a:xfrm>
          <a:prstGeom prst="rect">
            <a:avLst/>
          </a:prstGeom>
          <a:noFill/>
        </p:spPr>
      </p:pic>
      <p:sp>
        <p:nvSpPr>
          <p:cNvPr id="3" name="TextBox 2"/>
          <p:cNvSpPr txBox="1"/>
          <p:nvPr/>
        </p:nvSpPr>
        <p:spPr>
          <a:xfrm>
            <a:off x="1066800" y="5791200"/>
            <a:ext cx="7010400" cy="400110"/>
          </a:xfrm>
          <a:prstGeom prst="rect">
            <a:avLst/>
          </a:prstGeom>
          <a:noFill/>
        </p:spPr>
        <p:txBody>
          <a:bodyPr wrap="square" rtlCol="0">
            <a:spAutoFit/>
          </a:bodyPr>
          <a:lstStyle/>
          <a:p>
            <a:pPr algn="ctr"/>
            <a:r>
              <a:rPr lang="en-US" sz="2000" b="1" dirty="0"/>
              <a:t>Now, splitting across y dimensions.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archive.oreilly.com/oreillyschool/courses/data-structures-algorithms/images/kdpoints_t4.png"/>
          <p:cNvPicPr>
            <a:picLocks noChangeAspect="1" noChangeArrowheads="1"/>
          </p:cNvPicPr>
          <p:nvPr/>
        </p:nvPicPr>
        <p:blipFill>
          <a:blip r:embed="rId2"/>
          <a:srcRect/>
          <a:stretch>
            <a:fillRect/>
          </a:stretch>
        </p:blipFill>
        <p:spPr bwMode="auto">
          <a:xfrm>
            <a:off x="2057400" y="457200"/>
            <a:ext cx="5055123" cy="5029200"/>
          </a:xfrm>
          <a:prstGeom prst="rect">
            <a:avLst/>
          </a:prstGeom>
          <a:noFill/>
        </p:spPr>
      </p:pic>
      <p:sp>
        <p:nvSpPr>
          <p:cNvPr id="3" name="TextBox 2"/>
          <p:cNvSpPr txBox="1"/>
          <p:nvPr/>
        </p:nvSpPr>
        <p:spPr>
          <a:xfrm>
            <a:off x="228600" y="5562600"/>
            <a:ext cx="8686800" cy="1631216"/>
          </a:xfrm>
          <a:prstGeom prst="rect">
            <a:avLst/>
          </a:prstGeom>
          <a:noFill/>
        </p:spPr>
        <p:txBody>
          <a:bodyPr wrap="square" rtlCol="0">
            <a:spAutoFit/>
          </a:bodyPr>
          <a:lstStyle/>
          <a:p>
            <a:pPr algn="just"/>
            <a:r>
              <a:rPr lang="en-US" sz="2000" b="1" dirty="0"/>
              <a:t>Each of these four quadrants contain just 1 or 2 points. This process of using alternating vertical and horizontal lines to subdivide the set of points can be repeated recursively within each quadrant. </a:t>
            </a:r>
          </a:p>
          <a:p>
            <a:pPr algn="just"/>
            <a:r>
              <a:rPr lang="en-US" sz="2000" b="1" dirty="0"/>
              <a:t/>
            </a:r>
            <a:br>
              <a:rPr lang="en-US" sz="2000" b="1" dirty="0"/>
            </a:br>
            <a:endParaRPr lang="en-US"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TotalTime>
  <Words>1444</Words>
  <Application>Microsoft Office PowerPoint</Application>
  <PresentationFormat>On-screen Show (4:3)</PresentationFormat>
  <Paragraphs>351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ADITYA MOHAN GUPTA</dc:creator>
  <cp:lastModifiedBy>ADITYA MOHAN GUPTA</cp:lastModifiedBy>
  <cp:revision>82</cp:revision>
  <dcterms:created xsi:type="dcterms:W3CDTF">2019-11-03T01:26:12Z</dcterms:created>
  <dcterms:modified xsi:type="dcterms:W3CDTF">2019-11-04T15:53:03Z</dcterms:modified>
</cp:coreProperties>
</file>