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Lst>
  <p:sldIdLst>
    <p:sldId id="257" r:id="rId3"/>
    <p:sldId id="258" r:id="rId4"/>
    <p:sldId id="259" r:id="rId5"/>
    <p:sldId id="260" r:id="rId6"/>
    <p:sldId id="261" r:id="rId7"/>
    <p:sldId id="263" r:id="rId8"/>
    <p:sldId id="262" r:id="rId9"/>
    <p:sldId id="264" r:id="rId10"/>
    <p:sldId id="265" r:id="rId11"/>
    <p:sldId id="26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C083E6E3-FA7D-4D7B-A595-EF9225AFEA82}" styleName="浅色样式 1 - 强调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theme" Target="theme/theme1.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A5BFE168-63C0-41E6-9D08-7414E48B06A5}" type="datetimeFigureOut">
              <a:rPr lang="en-IN" smtClean="0"/>
              <a:t>26-04-2019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E5CD5AA-FFCF-4428-9DDD-5C0F6084F056}"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A5BFE168-63C0-41E6-9D08-7414E48B06A5}" type="datetimeFigureOut">
              <a:rPr lang="en-IN" smtClean="0"/>
              <a:t>26-04-2019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E5CD5AA-FFCF-4428-9DDD-5C0F6084F056}"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A5BFE168-63C0-41E6-9D08-7414E48B06A5}" type="datetimeFigureOut">
              <a:rPr lang="en-IN" smtClean="0"/>
              <a:t>26-04-2019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E5CD5AA-FFCF-4428-9DDD-5C0F6084F056}" type="slidenum">
              <a:rPr lang="en-IN" smtClean="0"/>
              <a:t>‹#›</a:t>
            </a:fld>
            <a:endParaRPr lang="en-I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A5BFE168-63C0-41E6-9D08-7414E48B06A5}" type="datetimeFigureOut">
              <a:rPr lang="en-IN" smtClean="0"/>
              <a:t>26-04-2019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E5CD5AA-FFCF-4428-9DDD-5C0F6084F056}" type="slidenum">
              <a:rPr lang="en-IN" smtClean="0"/>
              <a:t>‹#›</a:t>
            </a:fld>
            <a:endParaRPr lang="en-I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A5BFE168-63C0-41E6-9D08-7414E48B06A5}" type="datetimeFigureOut">
              <a:rPr lang="en-IN" smtClean="0"/>
              <a:t>26-04-2019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E5CD5AA-FFCF-4428-9DDD-5C0F6084F056}" type="slidenum">
              <a:rPr lang="en-IN" smtClean="0"/>
              <a:t>‹#›</a:t>
            </a:fld>
            <a:endParaRPr lang="en-I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5BFE168-63C0-41E6-9D08-7414E48B06A5}" type="datetimeFigureOut">
              <a:rPr lang="en-IN" smtClean="0"/>
              <a:t>26-04-2019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E5CD5AA-FFCF-4428-9DDD-5C0F6084F056}" type="slidenum">
              <a:rPr lang="en-IN" smtClean="0"/>
              <a:t>‹#›</a:t>
            </a:fld>
            <a:endParaRPr lang="en-I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A5BFE168-63C0-41E6-9D08-7414E48B06A5}" type="datetimeFigureOut">
              <a:rPr lang="en-IN" smtClean="0"/>
              <a:t>26-04-2019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E5CD5AA-FFCF-4428-9DDD-5C0F6084F056}" type="slidenum">
              <a:rPr lang="en-IN" smtClean="0"/>
              <a:t>‹#›</a:t>
            </a:fld>
            <a:endParaRPr lang="en-I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A5BFE168-63C0-41E6-9D08-7414E48B06A5}" type="datetimeFigureOut">
              <a:rPr lang="en-IN" smtClean="0"/>
              <a:t>26-04-2019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E5CD5AA-FFCF-4428-9DDD-5C0F6084F056}" type="slidenum">
              <a:rPr lang="en-IN" smtClean="0"/>
              <a:t>‹#›</a:t>
            </a:fld>
            <a:endParaRPr lang="en-IN"/>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A5BFE168-63C0-41E6-9D08-7414E48B06A5}" type="datetimeFigureOut">
              <a:rPr lang="en-IN" smtClean="0"/>
              <a:t>26-04-2019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E5CD5AA-FFCF-4428-9DDD-5C0F6084F056}" type="slidenum">
              <a:rPr lang="en-IN" smtClean="0"/>
              <a:t>‹#›</a:t>
            </a:fld>
            <a:endParaRPr lang="en-IN"/>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BFE168-63C0-41E6-9D08-7414E48B06A5}" type="datetimeFigureOut">
              <a:rPr lang="en-IN" smtClean="0"/>
              <a:t>26-04-2019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E5CD5AA-FFCF-4428-9DDD-5C0F6084F056}" type="slidenum">
              <a:rPr lang="en-IN" smtClean="0"/>
              <a:t>‹#›</a:t>
            </a:fld>
            <a:endParaRPr lang="en-IN"/>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5BFE168-63C0-41E6-9D08-7414E48B06A5}" type="datetimeFigureOut">
              <a:rPr lang="en-IN" smtClean="0"/>
              <a:t>26-04-2019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E5CD5AA-FFCF-4428-9DDD-5C0F6084F056}"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A5BFE168-63C0-41E6-9D08-7414E48B06A5}" type="datetimeFigureOut">
              <a:rPr lang="en-IN" smtClean="0"/>
              <a:t>26-04-2019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E5CD5AA-FFCF-4428-9DDD-5C0F6084F056}" type="slidenum">
              <a:rPr lang="en-IN" smtClean="0"/>
              <a:t>‹#›</a:t>
            </a:fld>
            <a:endParaRPr lang="en-IN"/>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5BFE168-63C0-41E6-9D08-7414E48B06A5}" type="datetimeFigureOut">
              <a:rPr lang="en-IN" smtClean="0"/>
              <a:t>26-04-2019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E5CD5AA-FFCF-4428-9DDD-5C0F6084F056}" type="slidenum">
              <a:rPr lang="en-IN" smtClean="0"/>
              <a:t>‹#›</a:t>
            </a:fld>
            <a:endParaRPr lang="en-IN"/>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A5BFE168-63C0-41E6-9D08-7414E48B06A5}" type="datetimeFigureOut">
              <a:rPr lang="en-IN" smtClean="0"/>
              <a:t>26-04-2019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E5CD5AA-FFCF-4428-9DDD-5C0F6084F056}" type="slidenum">
              <a:rPr lang="en-IN" smtClean="0"/>
              <a:t>‹#›</a:t>
            </a:fld>
            <a:endParaRPr lang="en-IN"/>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A5BFE168-63C0-41E6-9D08-7414E48B06A5}" type="datetimeFigureOut">
              <a:rPr lang="en-IN" smtClean="0"/>
              <a:t>26-04-2019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E5CD5AA-FFCF-4428-9DDD-5C0F6084F056}"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5BFE168-63C0-41E6-9D08-7414E48B06A5}" type="datetimeFigureOut">
              <a:rPr lang="en-IN" smtClean="0"/>
              <a:t>26-04-2019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E5CD5AA-FFCF-4428-9DDD-5C0F6084F056}"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A5BFE168-63C0-41E6-9D08-7414E48B06A5}" type="datetimeFigureOut">
              <a:rPr lang="en-IN" smtClean="0"/>
              <a:t>26-04-2019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E5CD5AA-FFCF-4428-9DDD-5C0F6084F056}"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A5BFE168-63C0-41E6-9D08-7414E48B06A5}" type="datetimeFigureOut">
              <a:rPr lang="en-IN" smtClean="0"/>
              <a:t>26-04-2019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E5CD5AA-FFCF-4428-9DDD-5C0F6084F056}"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A5BFE168-63C0-41E6-9D08-7414E48B06A5}" type="datetimeFigureOut">
              <a:rPr lang="en-IN" smtClean="0"/>
              <a:t>26-04-2019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E5CD5AA-FFCF-4428-9DDD-5C0F6084F056}"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BFE168-63C0-41E6-9D08-7414E48B06A5}" type="datetimeFigureOut">
              <a:rPr lang="en-IN" smtClean="0"/>
              <a:t>26-04-2019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E5CD5AA-FFCF-4428-9DDD-5C0F6084F056}"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5BFE168-63C0-41E6-9D08-7414E48B06A5}" type="datetimeFigureOut">
              <a:rPr lang="en-IN" smtClean="0"/>
              <a:t>26-04-2019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E5CD5AA-FFCF-4428-9DDD-5C0F6084F056}"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5BFE168-63C0-41E6-9D08-7414E48B06A5}" type="datetimeFigureOut">
              <a:rPr lang="en-IN" smtClean="0"/>
              <a:t>26-04-2019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E5CD5AA-FFCF-4428-9DDD-5C0F6084F056}"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5BFE168-63C0-41E6-9D08-7414E48B06A5}" type="datetimeFigureOut">
              <a:rPr lang="en-IN" smtClean="0"/>
              <a:t>26-04-2019</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E5CD5AA-FFCF-4428-9DDD-5C0F6084F056}"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5BFE168-63C0-41E6-9D08-7414E48B06A5}" type="datetimeFigureOut">
              <a:rPr lang="en-IN" smtClean="0"/>
              <a:t>26-04-2019</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E5CD5AA-FFCF-4428-9DDD-5C0F6084F056}"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IN" dirty="0">
                <a:latin typeface="Calibri" panose="020F0502020204030204" charset="0"/>
                <a:cs typeface="Calibri" panose="020F0502020204030204" charset="0"/>
              </a:rPr>
              <a:t>IOT BASED WHEELCHAIR FALL DETECTION USING NODEMCU</a:t>
            </a:r>
            <a:br>
              <a:rPr lang="en-IN" dirty="0"/>
            </a:br>
            <a:endParaRPr lang="en-IN" dirty="0"/>
          </a:p>
        </p:txBody>
      </p:sp>
      <p:sp>
        <p:nvSpPr>
          <p:cNvPr id="3" name="Subtitle 2"/>
          <p:cNvSpPr>
            <a:spLocks noGrp="1"/>
          </p:cNvSpPr>
          <p:nvPr>
            <p:ph type="subTitle" idx="1"/>
          </p:nvPr>
        </p:nvSpPr>
        <p:spPr/>
        <p:txBody>
          <a:bodyPr/>
          <a:lstStyle/>
          <a:p>
            <a:r>
              <a:rPr lang="en-IN" dirty="0"/>
              <a:t>MICROPROCESSORS AND MICROCONTROLLERS MINI PROJECT</a:t>
            </a:r>
          </a:p>
        </p:txBody>
      </p:sp>
      <p:sp>
        <p:nvSpPr>
          <p:cNvPr id="4" name="TextBox 3"/>
          <p:cNvSpPr txBox="1"/>
          <p:nvPr/>
        </p:nvSpPr>
        <p:spPr>
          <a:xfrm>
            <a:off x="3511826" y="4651513"/>
            <a:ext cx="7474226" cy="1200329"/>
          </a:xfrm>
          <a:prstGeom prst="rect">
            <a:avLst/>
          </a:prstGeom>
          <a:noFill/>
        </p:spPr>
        <p:txBody>
          <a:bodyPr wrap="square" rtlCol="0">
            <a:spAutoFit/>
          </a:bodyPr>
          <a:lstStyle/>
          <a:p>
            <a:r>
              <a:rPr lang="en-IN" dirty="0"/>
              <a:t>UNDER GUIDANCE OF </a:t>
            </a:r>
            <a:r>
              <a:rPr lang="en-IN" b="1" dirty="0" err="1"/>
              <a:t>Dr.</a:t>
            </a:r>
            <a:r>
              <a:rPr lang="en-IN" b="1" dirty="0"/>
              <a:t> </a:t>
            </a:r>
            <a:r>
              <a:rPr lang="en-IN" b="1"/>
              <a:t>Nagaraja </a:t>
            </a:r>
            <a:r>
              <a:rPr lang="en-IN" b="1" dirty="0"/>
              <a:t>J.</a:t>
            </a:r>
          </a:p>
          <a:p>
            <a:r>
              <a:rPr lang="en-IN" dirty="0"/>
              <a:t>DEPT. OF COMPUTER SCIENCE AND ENGINEERING,</a:t>
            </a:r>
          </a:p>
          <a:p>
            <a:r>
              <a:rPr lang="en-IN" dirty="0"/>
              <a:t>DSCE,</a:t>
            </a:r>
          </a:p>
          <a:p>
            <a:r>
              <a:rPr lang="en-IN" dirty="0"/>
              <a:t>BENGALURU.</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6172" y="2365439"/>
            <a:ext cx="8610600" cy="1293028"/>
          </a:xfrm>
        </p:spPr>
        <p:txBody>
          <a:bodyPr/>
          <a:lstStyle/>
          <a:p>
            <a:pPr algn="ctr"/>
            <a:r>
              <a:rPr lang="en-IN" b="1" dirty="0"/>
              <a:t>THE END</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   </a:t>
            </a:r>
            <a:r>
              <a:rPr lang="en-IN" dirty="0">
                <a:latin typeface="Calibri" panose="020F0502020204030204" charset="0"/>
                <a:cs typeface="Calibri" panose="020F0502020204030204" charset="0"/>
              </a:rPr>
              <a:t>GROUP MEMBERS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365993777"/>
              </p:ext>
            </p:extLst>
          </p:nvPr>
        </p:nvGraphicFramePr>
        <p:xfrm>
          <a:off x="1350497" y="1825624"/>
          <a:ext cx="10178890" cy="2222460"/>
        </p:xfrm>
        <a:graphic>
          <a:graphicData uri="http://schemas.openxmlformats.org/drawingml/2006/table">
            <a:tbl>
              <a:tblPr firstRow="1" bandRow="1">
                <a:tableStyleId>{C083E6E3-FA7D-4D7B-A595-EF9225AFEA82}</a:tableStyleId>
              </a:tblPr>
              <a:tblGrid>
                <a:gridCol w="1485437">
                  <a:extLst>
                    <a:ext uri="{9D8B030D-6E8A-4147-A177-3AD203B41FA5}">
                      <a16:colId xmlns:a16="http://schemas.microsoft.com/office/drawing/2014/main" val="20000"/>
                    </a:ext>
                  </a:extLst>
                </a:gridCol>
                <a:gridCol w="2739534">
                  <a:extLst>
                    <a:ext uri="{9D8B030D-6E8A-4147-A177-3AD203B41FA5}">
                      <a16:colId xmlns:a16="http://schemas.microsoft.com/office/drawing/2014/main" val="20001"/>
                    </a:ext>
                  </a:extLst>
                </a:gridCol>
                <a:gridCol w="2715183">
                  <a:extLst>
                    <a:ext uri="{9D8B030D-6E8A-4147-A177-3AD203B41FA5}">
                      <a16:colId xmlns:a16="http://schemas.microsoft.com/office/drawing/2014/main" val="20002"/>
                    </a:ext>
                  </a:extLst>
                </a:gridCol>
                <a:gridCol w="3238736">
                  <a:extLst>
                    <a:ext uri="{9D8B030D-6E8A-4147-A177-3AD203B41FA5}">
                      <a16:colId xmlns:a16="http://schemas.microsoft.com/office/drawing/2014/main" val="20003"/>
                    </a:ext>
                  </a:extLst>
                </a:gridCol>
              </a:tblGrid>
              <a:tr h="436020">
                <a:tc>
                  <a:txBody>
                    <a:bodyPr/>
                    <a:lstStyle/>
                    <a:p>
                      <a:pPr algn="ctr"/>
                      <a:r>
                        <a:rPr lang="en-IN" dirty="0"/>
                        <a:t>NAME</a:t>
                      </a:r>
                    </a:p>
                  </a:txBody>
                  <a:tcPr/>
                </a:tc>
                <a:tc>
                  <a:txBody>
                    <a:bodyPr/>
                    <a:lstStyle/>
                    <a:p>
                      <a:pPr algn="ctr"/>
                      <a:r>
                        <a:rPr lang="en-IN" dirty="0"/>
                        <a:t>ANUPAM KUMAR</a:t>
                      </a:r>
                    </a:p>
                  </a:txBody>
                  <a:tcPr/>
                </a:tc>
                <a:tc>
                  <a:txBody>
                    <a:bodyPr/>
                    <a:lstStyle/>
                    <a:p>
                      <a:pPr algn="ctr"/>
                      <a:r>
                        <a:rPr lang="en-IN" dirty="0"/>
                        <a:t>DEEPAK PARMAR</a:t>
                      </a:r>
                    </a:p>
                  </a:txBody>
                  <a:tcPr/>
                </a:tc>
                <a:tc>
                  <a:txBody>
                    <a:bodyPr/>
                    <a:lstStyle/>
                    <a:p>
                      <a:pPr algn="ctr"/>
                      <a:r>
                        <a:rPr lang="en-IN" dirty="0"/>
                        <a:t>MEET SAKARIYA</a:t>
                      </a:r>
                    </a:p>
                  </a:txBody>
                  <a:tcPr/>
                </a:tc>
                <a:extLst>
                  <a:ext uri="{0D108BD9-81ED-4DB2-BD59-A6C34878D82A}">
                    <a16:rowId xmlns:a16="http://schemas.microsoft.com/office/drawing/2014/main" val="10000"/>
                  </a:ext>
                </a:extLst>
              </a:tr>
              <a:tr h="436020">
                <a:tc>
                  <a:txBody>
                    <a:bodyPr/>
                    <a:lstStyle/>
                    <a:p>
                      <a:pPr algn="ctr"/>
                      <a:r>
                        <a:rPr lang="en-IN" dirty="0"/>
                        <a:t>USN</a:t>
                      </a:r>
                    </a:p>
                  </a:txBody>
                  <a:tcPr/>
                </a:tc>
                <a:tc>
                  <a:txBody>
                    <a:bodyPr/>
                    <a:lstStyle/>
                    <a:p>
                      <a:pPr algn="ctr"/>
                      <a:r>
                        <a:rPr lang="en-IN" dirty="0"/>
                        <a:t>1DS17CS7</a:t>
                      </a:r>
                      <a:r>
                        <a:rPr lang="en-US"/>
                        <a:t>07</a:t>
                      </a:r>
                      <a:endParaRPr lang="en-US" altLang="en-IN" dirty="0"/>
                    </a:p>
                  </a:txBody>
                  <a:tcPr/>
                </a:tc>
                <a:tc>
                  <a:txBody>
                    <a:bodyPr/>
                    <a:lstStyle/>
                    <a:p>
                      <a:pPr algn="ctr"/>
                      <a:r>
                        <a:rPr lang="en-IN" dirty="0"/>
                        <a:t>1DS17CS716</a:t>
                      </a:r>
                    </a:p>
                  </a:txBody>
                  <a:tcPr/>
                </a:tc>
                <a:tc>
                  <a:txBody>
                    <a:bodyPr/>
                    <a:lstStyle/>
                    <a:p>
                      <a:pPr algn="ctr"/>
                      <a:r>
                        <a:rPr lang="en-IN" dirty="0"/>
                        <a:t>1DS17CS7</a:t>
                      </a:r>
                      <a:r>
                        <a:rPr lang="en-US" dirty="0"/>
                        <a:t>24</a:t>
                      </a:r>
                      <a:endParaRPr lang="en-US" altLang="en-IN" dirty="0"/>
                    </a:p>
                  </a:txBody>
                  <a:tcPr/>
                </a:tc>
                <a:extLst>
                  <a:ext uri="{0D108BD9-81ED-4DB2-BD59-A6C34878D82A}">
                    <a16:rowId xmlns:a16="http://schemas.microsoft.com/office/drawing/2014/main" val="10001"/>
                  </a:ext>
                </a:extLst>
              </a:tr>
              <a:tr h="762456">
                <a:tc>
                  <a:txBody>
                    <a:bodyPr/>
                    <a:lstStyle/>
                    <a:p>
                      <a:pPr algn="ctr"/>
                      <a:r>
                        <a:rPr lang="en-IN" dirty="0"/>
                        <a:t>Email</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sz="1800" dirty="0">
                          <a:effectLst/>
                          <a:sym typeface="+mn-ea"/>
                        </a:rPr>
                        <a:t>kumaranupam068.ak@gmail.com</a:t>
                      </a:r>
                      <a:endParaRPr lang="en-IN"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sz="1800" kern="1200" dirty="0">
                          <a:effectLst/>
                        </a:rPr>
                        <a:t>deepak15parmar@gmail.com</a:t>
                      </a:r>
                      <a:endParaRPr lang="en-IN" dirty="0"/>
                    </a:p>
                    <a:p>
                      <a:pPr algn="ctr"/>
                      <a:endParaRPr lang="en-US" sz="1800" kern="1200" dirty="0">
                        <a:solidFill>
                          <a:schemeClr val="dk1"/>
                        </a:solidFill>
                        <a:effectLst/>
                        <a:latin typeface="+mn-l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en-IN" dirty="0"/>
                        <a:t>meetsakariya29@gmail.com</a:t>
                      </a:r>
                    </a:p>
                  </a:txBody>
                  <a:tcPr/>
                </a:tc>
                <a:extLst>
                  <a:ext uri="{0D108BD9-81ED-4DB2-BD59-A6C34878D82A}">
                    <a16:rowId xmlns:a16="http://schemas.microsoft.com/office/drawing/2014/main" val="10002"/>
                  </a:ext>
                </a:extLst>
              </a:tr>
              <a:tr h="436020">
                <a:tc>
                  <a:txBody>
                    <a:bodyPr/>
                    <a:lstStyle/>
                    <a:p>
                      <a:pPr algn="ctr"/>
                      <a:r>
                        <a:rPr lang="en-IN" dirty="0"/>
                        <a:t>SEM</a:t>
                      </a:r>
                    </a:p>
                  </a:txBody>
                  <a:tcPr/>
                </a:tc>
                <a:tc>
                  <a:txBody>
                    <a:bodyPr/>
                    <a:lstStyle/>
                    <a:p>
                      <a:pPr algn="ctr"/>
                      <a:r>
                        <a:rPr lang="en-IN" dirty="0"/>
                        <a:t>4 D</a:t>
                      </a:r>
                    </a:p>
                  </a:txBody>
                  <a:tcPr/>
                </a:tc>
                <a:tc>
                  <a:txBody>
                    <a:bodyPr/>
                    <a:lstStyle/>
                    <a:p>
                      <a:pPr algn="ctr"/>
                      <a:r>
                        <a:rPr lang="en-IN" dirty="0"/>
                        <a:t>4 D</a:t>
                      </a:r>
                    </a:p>
                  </a:txBody>
                  <a:tcPr/>
                </a:tc>
                <a:tc>
                  <a:txBody>
                    <a:bodyPr/>
                    <a:lstStyle/>
                    <a:p>
                      <a:pPr algn="ctr"/>
                      <a:r>
                        <a:rPr lang="en-IN" dirty="0"/>
                        <a:t>4 D</a:t>
                      </a:r>
                    </a:p>
                  </a:txBody>
                  <a:tcPr/>
                </a:tc>
                <a:extLst>
                  <a:ext uri="{0D108BD9-81ED-4DB2-BD59-A6C34878D82A}">
                    <a16:rowId xmlns:a16="http://schemas.microsoft.com/office/drawing/2014/main" val="10003"/>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45704" y="365125"/>
            <a:ext cx="10108096" cy="1325563"/>
          </a:xfrm>
        </p:spPr>
        <p:txBody>
          <a:bodyPr/>
          <a:lstStyle/>
          <a:p>
            <a:r>
              <a:rPr lang="en-IN" dirty="0">
                <a:latin typeface="Calibri" panose="020F0502020204030204" charset="0"/>
                <a:cs typeface="Calibri" panose="020F0502020204030204" charset="0"/>
              </a:rPr>
              <a:t>WHAT IS IoT?</a:t>
            </a:r>
          </a:p>
        </p:txBody>
      </p:sp>
      <p:sp>
        <p:nvSpPr>
          <p:cNvPr id="3" name="Content Placeholder 2"/>
          <p:cNvSpPr>
            <a:spLocks noGrp="1"/>
          </p:cNvSpPr>
          <p:nvPr>
            <p:ph idx="1"/>
          </p:nvPr>
        </p:nvSpPr>
        <p:spPr>
          <a:xfrm>
            <a:off x="1245703" y="1690688"/>
            <a:ext cx="4969567" cy="4351338"/>
          </a:xfrm>
        </p:spPr>
        <p:txBody>
          <a:bodyPr>
            <a:normAutofit/>
          </a:bodyPr>
          <a:lstStyle/>
          <a:p>
            <a:pPr algn="just"/>
            <a:r>
              <a:rPr lang="en-IN" sz="2400" dirty="0">
                <a:latin typeface="Calibri" panose="020F0502020204030204" charset="0"/>
                <a:cs typeface="Calibri" panose="020F0502020204030204" charset="0"/>
              </a:rPr>
              <a:t>The Internet of Things, or "IoT" for short, is about extending the power of the internet beyond computers and smartphones to a whole range of other things, processes and environments. Those "connected" things are used to gather information, send information back, or both. IoT allows businesses and people to be more connected to the world around them and to do more meaningful, higher-level work.</a:t>
            </a:r>
            <a:endParaRPr lang="en-IN" sz="2400" dirty="0">
              <a:latin typeface="+mj-lt"/>
            </a:endParaRPr>
          </a:p>
          <a:p>
            <a:pPr algn="just"/>
            <a:endParaRPr lang="en-IN" sz="2400" dirty="0">
              <a:latin typeface="+mj-lt"/>
            </a:endParaRPr>
          </a:p>
        </p:txBody>
      </p:sp>
      <p:pic>
        <p:nvPicPr>
          <p:cNvPr id="1026" name="Picture 2" descr="https://www.happiestminds.com/Insights/internet-of-things/images1/what-is-lo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84234" y="1523999"/>
            <a:ext cx="5438707" cy="403294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38470" y="365125"/>
            <a:ext cx="10015330" cy="1325563"/>
          </a:xfrm>
        </p:spPr>
        <p:txBody>
          <a:bodyPr/>
          <a:lstStyle/>
          <a:p>
            <a:r>
              <a:rPr lang="en-IN" dirty="0">
                <a:latin typeface="Calibri" panose="020F0502020204030204" charset="0"/>
                <a:cs typeface="Calibri" panose="020F0502020204030204" charset="0"/>
              </a:rPr>
              <a:t>COMPONENTS REQUIRED</a:t>
            </a:r>
            <a:r>
              <a:rPr lang="en-IN" dirty="0"/>
              <a:t>	</a:t>
            </a:r>
          </a:p>
        </p:txBody>
      </p:sp>
      <p:sp>
        <p:nvSpPr>
          <p:cNvPr id="3" name="Content Placeholder 2"/>
          <p:cNvSpPr>
            <a:spLocks noGrp="1"/>
          </p:cNvSpPr>
          <p:nvPr>
            <p:ph idx="1"/>
          </p:nvPr>
        </p:nvSpPr>
        <p:spPr>
          <a:xfrm>
            <a:off x="1338470" y="1825625"/>
            <a:ext cx="10015330" cy="4351338"/>
          </a:xfrm>
        </p:spPr>
        <p:txBody>
          <a:bodyPr/>
          <a:lstStyle/>
          <a:p>
            <a:r>
              <a:rPr lang="en-IN" dirty="0"/>
              <a:t>NODEMCU ESP8266</a:t>
            </a:r>
          </a:p>
          <a:p>
            <a:r>
              <a:rPr lang="en-IN" dirty="0"/>
              <a:t>MPU6050 IMU</a:t>
            </a:r>
          </a:p>
          <a:p>
            <a:r>
              <a:rPr lang="en-IN" dirty="0"/>
              <a:t>LED</a:t>
            </a:r>
          </a:p>
          <a:p>
            <a:r>
              <a:rPr lang="en-IN" dirty="0"/>
              <a:t>5V Piezo Buzzer</a:t>
            </a:r>
          </a:p>
          <a:p>
            <a:r>
              <a:rPr lang="en-IN" dirty="0"/>
              <a:t>BREADBOARD</a:t>
            </a:r>
          </a:p>
          <a:p>
            <a:r>
              <a:rPr lang="en-IN" dirty="0"/>
              <a:t>JUMPER WIRES (MALE TO MALE)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0315" y="365125"/>
            <a:ext cx="10515600" cy="1325563"/>
          </a:xfrm>
        </p:spPr>
        <p:txBody>
          <a:bodyPr/>
          <a:lstStyle/>
          <a:p>
            <a:r>
              <a:rPr lang="en-IN" dirty="0">
                <a:latin typeface="Calibri" panose="020F0502020204030204" charset="0"/>
                <a:cs typeface="Calibri" panose="020F0502020204030204" charset="0"/>
              </a:rPr>
              <a:t>NODEMCU </a:t>
            </a:r>
            <a:r>
              <a:rPr lang="en-US" altLang="en-IN" dirty="0">
                <a:latin typeface="Calibri" panose="020F0502020204030204" charset="0"/>
                <a:cs typeface="Calibri" panose="020F0502020204030204" charset="0"/>
              </a:rPr>
              <a:t>ESP8266</a:t>
            </a:r>
          </a:p>
        </p:txBody>
      </p:sp>
      <p:sp>
        <p:nvSpPr>
          <p:cNvPr id="3" name="Content Placeholder 2"/>
          <p:cNvSpPr>
            <a:spLocks noGrp="1"/>
          </p:cNvSpPr>
          <p:nvPr>
            <p:ph sz="half" idx="1"/>
          </p:nvPr>
        </p:nvSpPr>
        <p:spPr>
          <a:xfrm>
            <a:off x="1250315" y="1825625"/>
            <a:ext cx="5181600" cy="4351338"/>
          </a:xfrm>
        </p:spPr>
        <p:txBody>
          <a:bodyPr>
            <a:normAutofit lnSpcReduction="10000"/>
          </a:bodyPr>
          <a:lstStyle/>
          <a:p>
            <a:pPr algn="just"/>
            <a:r>
              <a:rPr lang="en-IN" sz="2400" dirty="0">
                <a:latin typeface="Calibri" panose="020F0502020204030204" charset="0"/>
                <a:cs typeface="Calibri" panose="020F0502020204030204" charset="0"/>
              </a:rPr>
              <a:t>NodeMCU is an open source IoT platform.It includes firmware which runs on the ESP8266 Wi-Fi SoC from Espressif Systems, and hardware which is based on the ESP-12 module.The term "NodeMCU" by default refers to the firmware rather than the development kits. The firmware uses the Lua scripting language. It is based on the eLua project, and built on the Espressif Non-OS SDK for ESP8266. It uses many open source projects, such as lua-cjson and SPIFFS.</a:t>
            </a:r>
          </a:p>
        </p:txBody>
      </p:sp>
      <p:pic>
        <p:nvPicPr>
          <p:cNvPr id="4" name="Content Placeholder 3"/>
          <p:cNvPicPr>
            <a:picLocks noGrp="1" noChangeAspect="1"/>
          </p:cNvPicPr>
          <p:nvPr>
            <p:ph sz="half" idx="2"/>
          </p:nvPr>
        </p:nvPicPr>
        <p:blipFill>
          <a:blip r:embed="rId2"/>
          <a:stretch>
            <a:fillRect/>
          </a:stretch>
        </p:blipFill>
        <p:spPr>
          <a:xfrm>
            <a:off x="7103110" y="1825625"/>
            <a:ext cx="4124325" cy="275018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0315" y="365125"/>
            <a:ext cx="10515600" cy="1325563"/>
          </a:xfrm>
        </p:spPr>
        <p:txBody>
          <a:bodyPr/>
          <a:lstStyle/>
          <a:p>
            <a:r>
              <a:rPr lang="en-IN" dirty="0">
                <a:latin typeface="Calibri" panose="020F0502020204030204" charset="0"/>
                <a:cs typeface="Calibri" panose="020F0502020204030204" charset="0"/>
              </a:rPr>
              <a:t>NODEMCU </a:t>
            </a:r>
            <a:r>
              <a:rPr lang="en-US" altLang="en-IN" dirty="0">
                <a:latin typeface="Calibri" panose="020F0502020204030204" charset="0"/>
                <a:cs typeface="Calibri" panose="020F0502020204030204" charset="0"/>
              </a:rPr>
              <a:t>ESP8266 (contd.)</a:t>
            </a:r>
          </a:p>
        </p:txBody>
      </p:sp>
      <p:sp>
        <p:nvSpPr>
          <p:cNvPr id="3" name="Content Placeholder 2"/>
          <p:cNvSpPr>
            <a:spLocks noGrp="1"/>
          </p:cNvSpPr>
          <p:nvPr>
            <p:ph sz="half" idx="1"/>
          </p:nvPr>
        </p:nvSpPr>
        <p:spPr>
          <a:xfrm>
            <a:off x="1250315" y="1825625"/>
            <a:ext cx="8915400" cy="4351655"/>
          </a:xfrm>
        </p:spPr>
        <p:txBody>
          <a:bodyPr>
            <a:normAutofit/>
          </a:bodyPr>
          <a:lstStyle/>
          <a:p>
            <a:pPr algn="just"/>
            <a:r>
              <a:rPr lang="en-IN" sz="2400" dirty="0"/>
              <a:t>Developer</a:t>
            </a:r>
            <a:r>
              <a:rPr lang="en-US" altLang="en-IN" sz="2400" dirty="0"/>
              <a:t>-</a:t>
            </a:r>
            <a:r>
              <a:rPr lang="en-IN" sz="2400" dirty="0"/>
              <a:t>	                ESP8266 Opensource Community</a:t>
            </a:r>
          </a:p>
          <a:p>
            <a:pPr algn="just"/>
            <a:r>
              <a:rPr lang="en-IN" sz="2400" dirty="0"/>
              <a:t>Type</a:t>
            </a:r>
            <a:r>
              <a:rPr lang="en-US" altLang="en-IN" sz="2400" dirty="0"/>
              <a:t>-                             </a:t>
            </a:r>
            <a:r>
              <a:rPr lang="en-IN" sz="2400" dirty="0"/>
              <a:t>Single-board microcontroller</a:t>
            </a:r>
          </a:p>
          <a:p>
            <a:pPr algn="just"/>
            <a:r>
              <a:rPr lang="en-IN" sz="2400" dirty="0"/>
              <a:t>Operating system</a:t>
            </a:r>
            <a:r>
              <a:rPr lang="en-US" altLang="en-IN" sz="2400" dirty="0"/>
              <a:t>-      </a:t>
            </a:r>
            <a:r>
              <a:rPr lang="en-IN" sz="2400" dirty="0"/>
              <a:t>XTOS</a:t>
            </a:r>
          </a:p>
          <a:p>
            <a:pPr algn="just"/>
            <a:r>
              <a:rPr lang="en-IN" sz="2400" dirty="0"/>
              <a:t>CPU</a:t>
            </a:r>
            <a:r>
              <a:rPr lang="en-US" altLang="en-IN" sz="2400" dirty="0"/>
              <a:t>-                              </a:t>
            </a:r>
            <a:r>
              <a:rPr lang="en-IN" sz="2400"/>
              <a:t>ESP8266</a:t>
            </a:r>
            <a:endParaRPr lang="en-IN" sz="2400" dirty="0"/>
          </a:p>
          <a:p>
            <a:pPr algn="just"/>
            <a:r>
              <a:rPr lang="en-IN" sz="2400" dirty="0"/>
              <a:t>Memory</a:t>
            </a:r>
            <a:r>
              <a:rPr lang="en-US" altLang="en-IN" sz="2400" dirty="0"/>
              <a:t>-                      </a:t>
            </a:r>
            <a:r>
              <a:rPr lang="en-IN" sz="2400" dirty="0"/>
              <a:t>128kBytes</a:t>
            </a:r>
          </a:p>
          <a:p>
            <a:pPr algn="just"/>
            <a:r>
              <a:rPr lang="en-IN" sz="2400" dirty="0"/>
              <a:t>Storag</a:t>
            </a:r>
            <a:r>
              <a:rPr lang="en-US" altLang="en-IN" sz="2400" dirty="0"/>
              <a:t>e-                        </a:t>
            </a:r>
            <a:r>
              <a:rPr lang="en-IN" sz="2400" dirty="0"/>
              <a:t>4MBytes</a:t>
            </a:r>
          </a:p>
          <a:p>
            <a:pPr algn="just"/>
            <a:r>
              <a:rPr lang="en-IN" sz="2400" dirty="0"/>
              <a:t>Power</a:t>
            </a:r>
            <a:r>
              <a:rPr lang="en-US" altLang="en-IN" sz="2400" dirty="0"/>
              <a:t>-                          </a:t>
            </a:r>
            <a:r>
              <a:rPr lang="en-IN" sz="2400" dirty="0"/>
              <a:t>USB</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3650" y="351790"/>
            <a:ext cx="10515600" cy="1325563"/>
          </a:xfrm>
        </p:spPr>
        <p:txBody>
          <a:bodyPr/>
          <a:lstStyle/>
          <a:p>
            <a:r>
              <a:rPr lang="en-US">
                <a:latin typeface="Calibri" panose="020F0502020204030204" charset="0"/>
                <a:cs typeface="Calibri" panose="020F0502020204030204" charset="0"/>
              </a:rPr>
              <a:t>MPU6050</a:t>
            </a:r>
          </a:p>
        </p:txBody>
      </p:sp>
      <p:sp>
        <p:nvSpPr>
          <p:cNvPr id="3" name="Content Placeholder 2"/>
          <p:cNvSpPr>
            <a:spLocks noGrp="1"/>
          </p:cNvSpPr>
          <p:nvPr>
            <p:ph sz="half" idx="1"/>
          </p:nvPr>
        </p:nvSpPr>
        <p:spPr>
          <a:xfrm>
            <a:off x="1263650" y="1838960"/>
            <a:ext cx="5181600" cy="4351338"/>
          </a:xfrm>
        </p:spPr>
        <p:txBody>
          <a:bodyPr>
            <a:normAutofit fontScale="90000" lnSpcReduction="20000"/>
          </a:bodyPr>
          <a:lstStyle/>
          <a:p>
            <a:r>
              <a:rPr lang="en-US"/>
              <a:t>The MPU-6050 devices combine a 3-axis gyroscope and a 3-axis accelerometer on the same silicon die, together with an onboard Digital Motion Processor™ (DMP™), which processes complex 6-axis MotionFusion algorithms. The device can access external magnetometers or other sensors through an auxiliary master I²C bus, allowing the devices to gather a full set of sensor data without intervention from the system processor.</a:t>
            </a:r>
          </a:p>
          <a:p>
            <a:endParaRPr lang="en-US"/>
          </a:p>
        </p:txBody>
      </p:sp>
      <p:pic>
        <p:nvPicPr>
          <p:cNvPr id="4" name="Content Placeholder 3"/>
          <p:cNvPicPr>
            <a:picLocks noGrp="1" noChangeAspect="1"/>
          </p:cNvPicPr>
          <p:nvPr>
            <p:ph sz="half" idx="2"/>
          </p:nvPr>
        </p:nvPicPr>
        <p:blipFill>
          <a:blip r:embed="rId2"/>
          <a:stretch>
            <a:fillRect/>
          </a:stretch>
        </p:blipFill>
        <p:spPr>
          <a:xfrm>
            <a:off x="7185025" y="1453515"/>
            <a:ext cx="4351655" cy="435165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0315" y="378460"/>
            <a:ext cx="10515600" cy="1325563"/>
          </a:xfrm>
        </p:spPr>
        <p:txBody>
          <a:bodyPr/>
          <a:lstStyle/>
          <a:p>
            <a:r>
              <a:rPr lang="en-US">
                <a:latin typeface="Calibri" panose="020F0502020204030204" charset="0"/>
                <a:cs typeface="Calibri" panose="020F0502020204030204" charset="0"/>
              </a:rPr>
              <a:t>CIRCUIT DIAGRAM</a:t>
            </a:r>
          </a:p>
        </p:txBody>
      </p:sp>
      <p:pic>
        <p:nvPicPr>
          <p:cNvPr id="6" name="Picture 5" descr="https://cdn.instructables.com/FDS/WXL8/IU5NHURP/FDSWXL8IU5NHURP.LARGE.jpg">
            <a:extLst>
              <a:ext uri="{FF2B5EF4-FFF2-40B4-BE49-F238E27FC236}">
                <a16:creationId xmlns:a16="http://schemas.microsoft.com/office/drawing/2014/main" id="{2EAFDC52-340E-417E-92DA-6930BC5D1C41}"/>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663687" y="1545272"/>
            <a:ext cx="7447722" cy="459048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0315" y="365125"/>
            <a:ext cx="10103485" cy="1325880"/>
          </a:xfrm>
        </p:spPr>
        <p:txBody>
          <a:bodyPr/>
          <a:lstStyle/>
          <a:p>
            <a:r>
              <a:rPr lang="en-US">
                <a:latin typeface="Calibri" panose="020F0502020204030204" charset="0"/>
                <a:cs typeface="Calibri" panose="020F0502020204030204" charset="0"/>
              </a:rPr>
              <a:t>CONCLUSION</a:t>
            </a:r>
          </a:p>
        </p:txBody>
      </p:sp>
      <p:sp>
        <p:nvSpPr>
          <p:cNvPr id="3" name="Content Placeholder 2"/>
          <p:cNvSpPr>
            <a:spLocks noGrp="1"/>
          </p:cNvSpPr>
          <p:nvPr>
            <p:ph sz="half" idx="1"/>
          </p:nvPr>
        </p:nvSpPr>
        <p:spPr>
          <a:xfrm>
            <a:off x="1250315" y="1825625"/>
            <a:ext cx="10102850" cy="4351655"/>
          </a:xfrm>
        </p:spPr>
        <p:txBody>
          <a:bodyPr/>
          <a:lstStyle/>
          <a:p>
            <a:r>
              <a:rPr lang="en-US"/>
              <a:t>The proposed IoT-based fall detection system will enable family and caregivers to be immediately notified of the event and remotely monitor the individual. Integrated within a smart home environment, the proposed IoT-based fall detection system can improve the quality of life among older adults.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153</TotalTime>
  <Words>392</Words>
  <Application>Microsoft Office PowerPoint</Application>
  <PresentationFormat>Widescreen</PresentationFormat>
  <Paragraphs>48</Paragraphs>
  <Slides>10</Slides>
  <Notes>0</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10</vt:i4>
      </vt:variant>
    </vt:vector>
  </HeadingPairs>
  <TitlesOfParts>
    <vt:vector size="15" baseType="lpstr">
      <vt:lpstr>Arial</vt:lpstr>
      <vt:lpstr>Calibri</vt:lpstr>
      <vt:lpstr>Calibri Light</vt:lpstr>
      <vt:lpstr>Office Theme</vt:lpstr>
      <vt:lpstr>1_Office Theme</vt:lpstr>
      <vt:lpstr>IOT BASED WHEELCHAIR FALL DETECTION USING NODEMCU </vt:lpstr>
      <vt:lpstr>   GROUP MEMBERS</vt:lpstr>
      <vt:lpstr>WHAT IS IoT?</vt:lpstr>
      <vt:lpstr>COMPONENTS REQUIRED </vt:lpstr>
      <vt:lpstr>NODEMCU ESP8266</vt:lpstr>
      <vt:lpstr>NODEMCU ESP8266 (contd.)</vt:lpstr>
      <vt:lpstr>MPU6050</vt:lpstr>
      <vt:lpstr>CIRCUIT DIAGRAM</vt:lpstr>
      <vt:lpstr>CONCLUSION</vt:lpstr>
      <vt:lpstr>THE 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IOT BASED PERSON/WHEELCHAIR FALL DETECTION USING NODEMCU</dc:title>
  <dc:creator>KIRAN PARMAR</dc:creator>
  <cp:lastModifiedBy>KIRAN PARMAR</cp:lastModifiedBy>
  <cp:revision>15</cp:revision>
  <dcterms:created xsi:type="dcterms:W3CDTF">2019-04-16T04:57:00Z</dcterms:created>
  <dcterms:modified xsi:type="dcterms:W3CDTF">2019-04-26T14:09:27Z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1033-10.2.0.7646</vt:lpwstr>
  </property>
</Properties>
</file>