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PT Sans Narrow"/>
      <p:regular r:id="rId28"/>
      <p:bold r:id="rId29"/>
    </p:embeddedFont>
    <p:embeddedFont>
      <p:font typeface="Open Sans"/>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Narr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35" Type="http://schemas.openxmlformats.org/officeDocument/2006/relationships/font" Target="fonts/CenturyGothic-bold.fntdata"/><Relationship Id="rId12" Type="http://schemas.openxmlformats.org/officeDocument/2006/relationships/slide" Target="slides/slide8.xml"/><Relationship Id="rId34" Type="http://schemas.openxmlformats.org/officeDocument/2006/relationships/font" Target="fonts/CenturyGothic-regular.fntdata"/><Relationship Id="rId15" Type="http://schemas.openxmlformats.org/officeDocument/2006/relationships/slide" Target="slides/slide11.xml"/><Relationship Id="rId37" Type="http://schemas.openxmlformats.org/officeDocument/2006/relationships/font" Target="fonts/CenturyGothic-boldItalic.fntdata"/><Relationship Id="rId14" Type="http://schemas.openxmlformats.org/officeDocument/2006/relationships/slide" Target="slides/slide10.xml"/><Relationship Id="rId36" Type="http://schemas.openxmlformats.org/officeDocument/2006/relationships/font" Target="fonts/CenturyGothic-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207751ca2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207751ca2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5207751ca2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207751ca2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207751ca2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5207751ca2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207751ca2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207751ca2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5207751ca2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207751ca2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207751ca2_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5207751ca2_3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207751ca2_3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207751ca2_3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5207751ca2_3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207751ca2_3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207751ca2_3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5207751ca2_3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207751ca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07751ca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5207751ca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207751ca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207751ca2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5207751ca2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cxnSp>
        <p:nvCxnSpPr>
          <p:cNvPr id="14" name="Google Shape;14;p2"/>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5" name="Google Shape;15;p2"/>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6" name="Google Shape;16;p2"/>
          <p:cNvGrpSpPr/>
          <p:nvPr/>
        </p:nvGrpSpPr>
        <p:grpSpPr>
          <a:xfrm>
            <a:off x="1338859" y="1362666"/>
            <a:ext cx="9515557" cy="203195"/>
            <a:chOff x="1346429" y="1011300"/>
            <a:chExt cx="6452100" cy="152400"/>
          </a:xfrm>
        </p:grpSpPr>
        <p:cxnSp>
          <p:nvCxnSpPr>
            <p:cNvPr id="17" name="Google Shape;17;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Google Shape;19;p2"/>
          <p:cNvGrpSpPr/>
          <p:nvPr/>
        </p:nvGrpSpPr>
        <p:grpSpPr>
          <a:xfrm>
            <a:off x="1338868" y="5292001"/>
            <a:ext cx="9515557" cy="203195"/>
            <a:chOff x="1346435" y="3969088"/>
            <a:chExt cx="6452100" cy="152400"/>
          </a:xfrm>
        </p:grpSpPr>
        <p:cxnSp>
          <p:nvCxnSpPr>
            <p:cNvPr id="20" name="Google Shape;20;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Google Shape;21;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Google Shape;22;p2"/>
          <p:cNvSpPr txBox="1"/>
          <p:nvPr>
            <p:ph type="ctrTitle"/>
          </p:nvPr>
        </p:nvSpPr>
        <p:spPr>
          <a:xfrm>
            <a:off x="1338867" y="2335685"/>
            <a:ext cx="9515700" cy="1363200"/>
          </a:xfrm>
          <a:prstGeom prst="rect">
            <a:avLst/>
          </a:prstGeom>
        </p:spPr>
        <p:txBody>
          <a:bodyPr anchorCtr="0" anchor="b" bIns="121900" lIns="121900" spcFirstLastPara="1" rIns="121900" wrap="square" tIns="121900"/>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23" name="Google Shape;23;p2"/>
          <p:cNvSpPr txBox="1"/>
          <p:nvPr>
            <p:ph idx="1" type="subTitle"/>
          </p:nvPr>
        </p:nvSpPr>
        <p:spPr>
          <a:xfrm>
            <a:off x="2849633" y="3800052"/>
            <a:ext cx="64941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4" name="Google Shape;2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p11"/>
          <p:cNvSpPr txBox="1"/>
          <p:nvPr>
            <p:ph idx="1" type="body"/>
          </p:nvPr>
        </p:nvSpPr>
        <p:spPr>
          <a:xfrm>
            <a:off x="415600" y="3994200"/>
            <a:ext cx="11360700" cy="14289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63" name="Google Shape;6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3"/>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lt2"/>
              </a:buClr>
              <a:buSzPts val="1800"/>
              <a:buNone/>
              <a:defRPr/>
            </a:lvl1pPr>
            <a:lvl2pPr lvl="1" rtl="0" algn="l">
              <a:spcBef>
                <a:spcPts val="0"/>
              </a:spcBef>
              <a:spcAft>
                <a:spcPts val="0"/>
              </a:spcAft>
              <a:buSzPts val="4800"/>
              <a:buNone/>
              <a:defRPr/>
            </a:lvl2pPr>
            <a:lvl3pPr lvl="2" rtl="0" algn="l">
              <a:spcBef>
                <a:spcPts val="0"/>
              </a:spcBef>
              <a:spcAft>
                <a:spcPts val="0"/>
              </a:spcAft>
              <a:buSzPts val="4800"/>
              <a:buNone/>
              <a:defRPr/>
            </a:lvl3pPr>
            <a:lvl4pPr lvl="3" rtl="0" algn="l">
              <a:spcBef>
                <a:spcPts val="0"/>
              </a:spcBef>
              <a:spcAft>
                <a:spcPts val="0"/>
              </a:spcAft>
              <a:buSzPts val="4800"/>
              <a:buNone/>
              <a:defRPr/>
            </a:lvl4pPr>
            <a:lvl5pPr lvl="4" rtl="0" algn="l">
              <a:spcBef>
                <a:spcPts val="0"/>
              </a:spcBef>
              <a:spcAft>
                <a:spcPts val="0"/>
              </a:spcAft>
              <a:buSzPts val="4800"/>
              <a:buNone/>
              <a:defRPr/>
            </a:lvl5pPr>
            <a:lvl6pPr lvl="5" rtl="0" algn="l">
              <a:spcBef>
                <a:spcPts val="0"/>
              </a:spcBef>
              <a:spcAft>
                <a:spcPts val="0"/>
              </a:spcAft>
              <a:buSzPts val="4800"/>
              <a:buNone/>
              <a:defRPr/>
            </a:lvl6pPr>
            <a:lvl7pPr lvl="6" rtl="0" algn="l">
              <a:spcBef>
                <a:spcPts val="0"/>
              </a:spcBef>
              <a:spcAft>
                <a:spcPts val="0"/>
              </a:spcAft>
              <a:buSzPts val="4800"/>
              <a:buNone/>
              <a:defRPr/>
            </a:lvl7pPr>
            <a:lvl8pPr lvl="7" rtl="0" algn="l">
              <a:spcBef>
                <a:spcPts val="0"/>
              </a:spcBef>
              <a:spcAft>
                <a:spcPts val="0"/>
              </a:spcAft>
              <a:buSzPts val="4800"/>
              <a:buNone/>
              <a:defRPr/>
            </a:lvl8pPr>
            <a:lvl9pPr lvl="8" rtl="0" algn="l">
              <a:spcBef>
                <a:spcPts val="0"/>
              </a:spcBef>
              <a:spcAft>
                <a:spcPts val="0"/>
              </a:spcAft>
              <a:buSzPts val="4800"/>
              <a:buNone/>
              <a:defRPr/>
            </a:lvl9pPr>
          </a:lstStyle>
          <a:p/>
        </p:txBody>
      </p:sp>
      <p:sp>
        <p:nvSpPr>
          <p:cNvPr id="68" name="Google Shape;68;p13"/>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9" name="Google Shape;69;p13"/>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3"/>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2" name="Shape 72"/>
        <p:cNvGrpSpPr/>
        <p:nvPr/>
      </p:nvGrpSpPr>
      <p:grpSpPr>
        <a:xfrm>
          <a:off x="0" y="0"/>
          <a:ext cx="0" cy="0"/>
          <a:chOff x="0" y="0"/>
          <a:chExt cx="0" cy="0"/>
        </a:xfrm>
      </p:grpSpPr>
      <p:sp>
        <p:nvSpPr>
          <p:cNvPr id="73" name="Google Shape;73;p14"/>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lt2"/>
              </a:buClr>
              <a:buSzPts val="1800"/>
              <a:buNone/>
              <a:defRPr/>
            </a:lvl1pPr>
            <a:lvl2pPr lvl="1" rtl="0" algn="l">
              <a:spcBef>
                <a:spcPts val="0"/>
              </a:spcBef>
              <a:spcAft>
                <a:spcPts val="0"/>
              </a:spcAft>
              <a:buSzPts val="4800"/>
              <a:buNone/>
              <a:defRPr/>
            </a:lvl2pPr>
            <a:lvl3pPr lvl="2" rtl="0" algn="l">
              <a:spcBef>
                <a:spcPts val="0"/>
              </a:spcBef>
              <a:spcAft>
                <a:spcPts val="0"/>
              </a:spcAft>
              <a:buSzPts val="4800"/>
              <a:buNone/>
              <a:defRPr/>
            </a:lvl3pPr>
            <a:lvl4pPr lvl="3" rtl="0" algn="l">
              <a:spcBef>
                <a:spcPts val="0"/>
              </a:spcBef>
              <a:spcAft>
                <a:spcPts val="0"/>
              </a:spcAft>
              <a:buSzPts val="4800"/>
              <a:buNone/>
              <a:defRPr/>
            </a:lvl4pPr>
            <a:lvl5pPr lvl="4" rtl="0" algn="l">
              <a:spcBef>
                <a:spcPts val="0"/>
              </a:spcBef>
              <a:spcAft>
                <a:spcPts val="0"/>
              </a:spcAft>
              <a:buSzPts val="4800"/>
              <a:buNone/>
              <a:defRPr/>
            </a:lvl5pPr>
            <a:lvl6pPr lvl="5" rtl="0" algn="l">
              <a:spcBef>
                <a:spcPts val="0"/>
              </a:spcBef>
              <a:spcAft>
                <a:spcPts val="0"/>
              </a:spcAft>
              <a:buSzPts val="4800"/>
              <a:buNone/>
              <a:defRPr/>
            </a:lvl6pPr>
            <a:lvl7pPr lvl="6" rtl="0" algn="l">
              <a:spcBef>
                <a:spcPts val="0"/>
              </a:spcBef>
              <a:spcAft>
                <a:spcPts val="0"/>
              </a:spcAft>
              <a:buSzPts val="4800"/>
              <a:buNone/>
              <a:defRPr/>
            </a:lvl7pPr>
            <a:lvl8pPr lvl="7" rtl="0" algn="l">
              <a:spcBef>
                <a:spcPts val="0"/>
              </a:spcBef>
              <a:spcAft>
                <a:spcPts val="0"/>
              </a:spcAft>
              <a:buSzPts val="4800"/>
              <a:buNone/>
              <a:defRPr/>
            </a:lvl8pPr>
            <a:lvl9pPr lvl="8" rtl="0" algn="l">
              <a:spcBef>
                <a:spcPts val="0"/>
              </a:spcBef>
              <a:spcAft>
                <a:spcPts val="0"/>
              </a:spcAft>
              <a:buSzPts val="4800"/>
              <a:buNone/>
              <a:defRPr/>
            </a:lvl9pPr>
          </a:lstStyle>
          <a:p/>
        </p:txBody>
      </p:sp>
      <p:sp>
        <p:nvSpPr>
          <p:cNvPr id="74" name="Google Shape;74;p14"/>
          <p:cNvSpPr txBox="1"/>
          <p:nvPr>
            <p:ph idx="1" type="body"/>
          </p:nvPr>
        </p:nvSpPr>
        <p:spPr>
          <a:xfrm>
            <a:off x="1154954" y="2603500"/>
            <a:ext cx="4825200" cy="34164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5" name="Google Shape;75;p14"/>
          <p:cNvSpPr txBox="1"/>
          <p:nvPr>
            <p:ph idx="2" type="body"/>
          </p:nvPr>
        </p:nvSpPr>
        <p:spPr>
          <a:xfrm>
            <a:off x="6208712" y="2603500"/>
            <a:ext cx="4825200" cy="34164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6" name="Google Shape;76;p14"/>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4"/>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415600" y="1086400"/>
            <a:ext cx="11428500" cy="12561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8" name="Google Shape;2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4"/>
          <p:cNvSpPr txBox="1"/>
          <p:nvPr>
            <p:ph idx="1" type="body"/>
          </p:nvPr>
        </p:nvSpPr>
        <p:spPr>
          <a:xfrm>
            <a:off x="415600" y="1688433"/>
            <a:ext cx="11360700" cy="44037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3" name="Google Shape;3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6" name="Google Shape;36;p5"/>
          <p:cNvSpPr txBox="1"/>
          <p:nvPr>
            <p:ph idx="1" type="body"/>
          </p:nvPr>
        </p:nvSpPr>
        <p:spPr>
          <a:xfrm>
            <a:off x="415600" y="1688233"/>
            <a:ext cx="5333100" cy="44037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7" name="Google Shape;37;p5"/>
          <p:cNvSpPr txBox="1"/>
          <p:nvPr>
            <p:ph idx="2" type="body"/>
          </p:nvPr>
        </p:nvSpPr>
        <p:spPr>
          <a:xfrm>
            <a:off x="6443200" y="1688233"/>
            <a:ext cx="5333100" cy="44037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8" name="Google Shape;3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1" name="Google Shape;4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4" name="Google Shape;44;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 name="Google Shape;4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653667" y="701800"/>
            <a:ext cx="7484700" cy="5454300"/>
          </a:xfrm>
          <a:prstGeom prst="rect">
            <a:avLst/>
          </a:prstGeom>
        </p:spPr>
        <p:txBody>
          <a:bodyPr anchorCtr="0" anchor="ctr" bIns="121900" lIns="121900" spcFirstLastPara="1" rIns="121900" wrap="square" tIns="121900"/>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8" name="Google Shape;4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1" name="Google Shape;5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p9"/>
          <p:cNvSpPr txBox="1"/>
          <p:nvPr>
            <p:ph type="title"/>
          </p:nvPr>
        </p:nvSpPr>
        <p:spPr>
          <a:xfrm>
            <a:off x="354000" y="1386233"/>
            <a:ext cx="5393700" cy="2234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3" name="Google Shape;53;p9"/>
          <p:cNvSpPr txBox="1"/>
          <p:nvPr>
            <p:ph idx="1" type="subTitle"/>
          </p:nvPr>
        </p:nvSpPr>
        <p:spPr>
          <a:xfrm>
            <a:off x="354000" y="36358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55" name="Google Shape;55;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415600" y="5640967"/>
            <a:ext cx="7998300" cy="7983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8" name="Google Shape;5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11" name="Google Shape;11;p1"/>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ctrTitle"/>
          </p:nvPr>
        </p:nvSpPr>
        <p:spPr>
          <a:xfrm>
            <a:off x="1902550" y="324176"/>
            <a:ext cx="8006100" cy="181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4800"/>
              <a:buFont typeface="Times New Roman"/>
              <a:buNone/>
            </a:pPr>
            <a:r>
              <a:rPr i="1" lang="en-US" sz="4800">
                <a:latin typeface="Times New Roman"/>
                <a:ea typeface="Times New Roman"/>
                <a:cs typeface="Times New Roman"/>
                <a:sym typeface="Times New Roman"/>
              </a:rPr>
              <a:t>Training Project </a:t>
            </a:r>
            <a:br>
              <a:rPr i="1" lang="en-US" sz="4800">
                <a:latin typeface="Times New Roman"/>
                <a:ea typeface="Times New Roman"/>
                <a:cs typeface="Times New Roman"/>
                <a:sym typeface="Times New Roman"/>
              </a:rPr>
            </a:br>
            <a:r>
              <a:rPr i="1" lang="en-US" sz="4800">
                <a:latin typeface="Times New Roman"/>
                <a:ea typeface="Times New Roman"/>
                <a:cs typeface="Times New Roman"/>
                <a:sym typeface="Times New Roman"/>
              </a:rPr>
              <a:t>“Document Management”</a:t>
            </a:r>
            <a:endParaRPr/>
          </a:p>
        </p:txBody>
      </p:sp>
      <p:sp>
        <p:nvSpPr>
          <p:cNvPr id="84" name="Google Shape;84;p15"/>
          <p:cNvSpPr txBox="1"/>
          <p:nvPr>
            <p:ph idx="1" type="subTitle"/>
          </p:nvPr>
        </p:nvSpPr>
        <p:spPr>
          <a:xfrm>
            <a:off x="516825" y="3138725"/>
            <a:ext cx="11052300" cy="3078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240"/>
              <a:buNone/>
            </a:pPr>
            <a:r>
              <a:rPr lang="en-US" sz="2800">
                <a:latin typeface="Times New Roman"/>
                <a:ea typeface="Times New Roman"/>
                <a:cs typeface="Times New Roman"/>
                <a:sym typeface="Times New Roman"/>
              </a:rPr>
              <a:t>BY:</a:t>
            </a:r>
            <a:endParaRPr/>
          </a:p>
          <a:p>
            <a:pPr indent="0" lvl="0" marL="0" rtl="0" algn="ctr">
              <a:spcBef>
                <a:spcPts val="1000"/>
              </a:spcBef>
              <a:spcAft>
                <a:spcPts val="0"/>
              </a:spcAft>
              <a:buSzPts val="1920"/>
              <a:buNone/>
            </a:pPr>
            <a:r>
              <a:rPr lang="en-US" sz="2400">
                <a:latin typeface="Times New Roman"/>
                <a:ea typeface="Times New Roman"/>
                <a:cs typeface="Times New Roman"/>
                <a:sym typeface="Times New Roman"/>
              </a:rPr>
              <a:t>     BABITA  BISHT,  ANJU BOURA , ADITYA PRAKASH JOSHI</a:t>
            </a:r>
            <a:endParaRPr/>
          </a:p>
          <a:p>
            <a:pPr indent="0" lvl="0" marL="0" rtl="0" algn="ctr">
              <a:spcBef>
                <a:spcPts val="1000"/>
              </a:spcBef>
              <a:spcAft>
                <a:spcPts val="0"/>
              </a:spcAft>
              <a:buSzPts val="1920"/>
              <a:buNone/>
            </a:pPr>
            <a:r>
              <a:rPr b="1" lang="en-US" sz="2400">
                <a:latin typeface="Times New Roman"/>
                <a:ea typeface="Times New Roman"/>
                <a:cs typeface="Times New Roman"/>
                <a:sym typeface="Times New Roman"/>
              </a:rPr>
              <a:t>SATYUG  DARSHAN  INSTITUTE  OF  ENGINEERING  AND  TECHNOLOGY</a:t>
            </a:r>
            <a:endParaRPr/>
          </a:p>
          <a:p>
            <a:pPr indent="0" lvl="0" marL="0" rtl="0" algn="ctr">
              <a:spcBef>
                <a:spcPts val="1000"/>
              </a:spcBef>
              <a:spcAft>
                <a:spcPts val="0"/>
              </a:spcAft>
              <a:buSzPts val="1440"/>
              <a:buNone/>
            </a:pPr>
            <a:r>
              <a:t/>
            </a:r>
            <a:endParaRPr/>
          </a:p>
        </p:txBody>
      </p:sp>
      <p:pic>
        <p:nvPicPr>
          <p:cNvPr id="85" name="Google Shape;85;p15"/>
          <p:cNvPicPr preferRelativeResize="0"/>
          <p:nvPr/>
        </p:nvPicPr>
        <p:blipFill rotWithShape="1">
          <a:blip r:embed="rId3">
            <a:alphaModFix/>
          </a:blip>
          <a:srcRect b="0" l="0" r="0" t="0"/>
          <a:stretch/>
        </p:blipFill>
        <p:spPr>
          <a:xfrm>
            <a:off x="10646825" y="203300"/>
            <a:ext cx="1381475" cy="1381475"/>
          </a:xfrm>
          <a:prstGeom prst="rect">
            <a:avLst/>
          </a:prstGeom>
          <a:noFill/>
          <a:ln>
            <a:noFill/>
          </a:ln>
        </p:spPr>
      </p:pic>
      <p:sp>
        <p:nvSpPr>
          <p:cNvPr id="86" name="Google Shape;86;p15"/>
          <p:cNvSpPr txBox="1"/>
          <p:nvPr>
            <p:ph idx="12" type="sldNum"/>
          </p:nvPr>
        </p:nvSpPr>
        <p:spPr>
          <a:xfrm>
            <a:off x="11296610" y="6217622"/>
            <a:ext cx="731700" cy="524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Activity Diagram</a:t>
            </a:r>
            <a:endParaRPr/>
          </a:p>
        </p:txBody>
      </p:sp>
      <p:sp>
        <p:nvSpPr>
          <p:cNvPr id="154" name="Google Shape;154;p24"/>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55" name="Google Shape;155;p24"/>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56" name="Google Shape;156;p24"/>
          <p:cNvPicPr preferRelativeResize="0"/>
          <p:nvPr/>
        </p:nvPicPr>
        <p:blipFill>
          <a:blip r:embed="rId3">
            <a:alphaModFix/>
          </a:blip>
          <a:stretch>
            <a:fillRect/>
          </a:stretch>
        </p:blipFill>
        <p:spPr>
          <a:xfrm>
            <a:off x="1154950" y="2603500"/>
            <a:ext cx="9007499" cy="405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Flow chart</a:t>
            </a:r>
            <a:endParaRPr/>
          </a:p>
        </p:txBody>
      </p:sp>
      <p:sp>
        <p:nvSpPr>
          <p:cNvPr id="163" name="Google Shape;163;p25"/>
          <p:cNvSpPr txBox="1"/>
          <p:nvPr>
            <p:ph idx="1" type="body"/>
          </p:nvPr>
        </p:nvSpPr>
        <p:spPr>
          <a:xfrm>
            <a:off x="1122850" y="2274525"/>
            <a:ext cx="8825700" cy="445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64" name="Google Shape;164;p25"/>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65" name="Google Shape;165;p25"/>
          <p:cNvPicPr preferRelativeResize="0"/>
          <p:nvPr/>
        </p:nvPicPr>
        <p:blipFill>
          <a:blip r:embed="rId3">
            <a:alphaModFix/>
          </a:blip>
          <a:stretch>
            <a:fillRect/>
          </a:stretch>
        </p:blipFill>
        <p:spPr>
          <a:xfrm>
            <a:off x="1154950" y="1926950"/>
            <a:ext cx="10298675" cy="455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154950" y="415127"/>
            <a:ext cx="8761500" cy="846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Enrolling Jim</a:t>
            </a:r>
            <a:endParaRPr/>
          </a:p>
        </p:txBody>
      </p:sp>
      <p:sp>
        <p:nvSpPr>
          <p:cNvPr id="172" name="Google Shape;172;p26"/>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73" name="Google Shape;173;p26"/>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74" name="Google Shape;174;p26"/>
          <p:cNvPicPr preferRelativeResize="0"/>
          <p:nvPr/>
        </p:nvPicPr>
        <p:blipFill>
          <a:blip r:embed="rId3">
            <a:alphaModFix/>
          </a:blip>
          <a:stretch>
            <a:fillRect/>
          </a:stretch>
        </p:blipFill>
        <p:spPr>
          <a:xfrm>
            <a:off x="569250" y="1477875"/>
            <a:ext cx="11485525" cy="481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1321029" y="326093"/>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Enrolling Barry </a:t>
            </a:r>
            <a:endParaRPr/>
          </a:p>
        </p:txBody>
      </p:sp>
      <p:sp>
        <p:nvSpPr>
          <p:cNvPr id="180" name="Google Shape;180;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81" name="Google Shape;181;p27"/>
          <p:cNvPicPr preferRelativeResize="0"/>
          <p:nvPr>
            <p:ph idx="1" type="body"/>
          </p:nvPr>
        </p:nvPicPr>
        <p:blipFill rotWithShape="1">
          <a:blip r:embed="rId3">
            <a:alphaModFix/>
          </a:blip>
          <a:srcRect b="1880" l="0" r="0" t="-1880"/>
          <a:stretch/>
        </p:blipFill>
        <p:spPr>
          <a:xfrm>
            <a:off x="860400" y="1344625"/>
            <a:ext cx="11062200" cy="51480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8"/>
          <p:cNvPicPr preferRelativeResize="0"/>
          <p:nvPr>
            <p:ph idx="1" type="body"/>
          </p:nvPr>
        </p:nvPicPr>
        <p:blipFill rotWithShape="1">
          <a:blip r:embed="rId3">
            <a:alphaModFix/>
          </a:blip>
          <a:srcRect b="20203" l="0" r="0" t="-2902"/>
          <a:stretch/>
        </p:blipFill>
        <p:spPr>
          <a:xfrm>
            <a:off x="791950" y="1487475"/>
            <a:ext cx="10827000" cy="5134800"/>
          </a:xfrm>
          <a:prstGeom prst="rect">
            <a:avLst/>
          </a:prstGeom>
          <a:noFill/>
          <a:ln>
            <a:noFill/>
          </a:ln>
        </p:spPr>
      </p:pic>
      <p:sp>
        <p:nvSpPr>
          <p:cNvPr id="187" name="Google Shape;187;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88" name="Google Shape;188;p28"/>
          <p:cNvSpPr txBox="1"/>
          <p:nvPr/>
        </p:nvSpPr>
        <p:spPr>
          <a:xfrm>
            <a:off x="1314650" y="504250"/>
            <a:ext cx="88965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E69138"/>
                </a:solidFill>
                <a:latin typeface="Open Sans"/>
                <a:ea typeface="Open Sans"/>
                <a:cs typeface="Open Sans"/>
                <a:sym typeface="Open Sans"/>
              </a:rPr>
              <a:t>Channel creation </a:t>
            </a:r>
            <a:endParaRPr b="1" sz="3000">
              <a:solidFill>
                <a:srgbClr val="E69138"/>
              </a:solidFill>
              <a:latin typeface="Open Sans"/>
              <a:ea typeface="Open Sans"/>
              <a:cs typeface="Open Sans"/>
              <a:sym typeface="Open Sans"/>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1154950" y="295722"/>
            <a:ext cx="8761500" cy="76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Join Channel </a:t>
            </a:r>
            <a:endParaRPr/>
          </a:p>
        </p:txBody>
      </p:sp>
      <p:sp>
        <p:nvSpPr>
          <p:cNvPr id="194" name="Google Shape;194;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95" name="Google Shape;195;p29"/>
          <p:cNvPicPr preferRelativeResize="0"/>
          <p:nvPr>
            <p:ph idx="1" type="body"/>
          </p:nvPr>
        </p:nvPicPr>
        <p:blipFill rotWithShape="1">
          <a:blip r:embed="rId3">
            <a:alphaModFix/>
          </a:blip>
          <a:srcRect b="12472" l="0" r="0" t="12480"/>
          <a:stretch/>
        </p:blipFill>
        <p:spPr>
          <a:xfrm>
            <a:off x="748800" y="1381723"/>
            <a:ext cx="10694400" cy="52635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Install Chaincode </a:t>
            </a:r>
            <a:endParaRPr/>
          </a:p>
        </p:txBody>
      </p:sp>
      <p:pic>
        <p:nvPicPr>
          <p:cNvPr id="201" name="Google Shape;201;p30"/>
          <p:cNvPicPr preferRelativeResize="0"/>
          <p:nvPr>
            <p:ph idx="1" type="body"/>
          </p:nvPr>
        </p:nvPicPr>
        <p:blipFill rotWithShape="1">
          <a:blip r:embed="rId3">
            <a:alphaModFix/>
          </a:blip>
          <a:srcRect b="10870" l="0" r="0" t="10870"/>
          <a:stretch/>
        </p:blipFill>
        <p:spPr>
          <a:xfrm>
            <a:off x="1231711" y="2385391"/>
            <a:ext cx="10165200" cy="4472700"/>
          </a:xfrm>
          <a:prstGeom prst="rect">
            <a:avLst/>
          </a:prstGeom>
          <a:noFill/>
          <a:ln>
            <a:noFill/>
          </a:ln>
        </p:spPr>
      </p:pic>
      <p:sp>
        <p:nvSpPr>
          <p:cNvPr id="202" name="Google Shape;202;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583097" y="947163"/>
            <a:ext cx="9439288"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Instantiate chaincode</a:t>
            </a:r>
            <a:endParaRPr/>
          </a:p>
        </p:txBody>
      </p:sp>
      <p:sp>
        <p:nvSpPr>
          <p:cNvPr id="208" name="Google Shape;208;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09" name="Google Shape;209;p31"/>
          <p:cNvPicPr preferRelativeResize="0"/>
          <p:nvPr/>
        </p:nvPicPr>
        <p:blipFill>
          <a:blip r:embed="rId3">
            <a:alphaModFix/>
          </a:blip>
          <a:stretch>
            <a:fillRect/>
          </a:stretch>
        </p:blipFill>
        <p:spPr>
          <a:xfrm>
            <a:off x="583100" y="5692177"/>
            <a:ext cx="10820400" cy="942975"/>
          </a:xfrm>
          <a:prstGeom prst="rect">
            <a:avLst/>
          </a:prstGeom>
          <a:noFill/>
          <a:ln>
            <a:noFill/>
          </a:ln>
        </p:spPr>
      </p:pic>
      <p:sp>
        <p:nvSpPr>
          <p:cNvPr id="210" name="Google Shape;210;p31"/>
          <p:cNvSpPr txBox="1"/>
          <p:nvPr/>
        </p:nvSpPr>
        <p:spPr>
          <a:xfrm>
            <a:off x="583100" y="2524000"/>
            <a:ext cx="10820400" cy="30057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curl -s -X POST \</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  http://localhost:4000/channels/mychannel/chaincodes \</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  -H "authorization: Bearer eyJhbGciOiJIUzI1NiIsInR5cCI6IkpXVCJ9.eyJleHAiOjE1NTIzMjA1MDcsInVzZXJuYW1lIjoiQmFycnkiLCJvcmdOYW1lIjoiT3JnMiIsImlhdCI6MTU1MjI4NDUwN30.uAmh14y3KmQOIj7ylpj4ypzMAVmiyytNXZeUjXmDXjQ" \</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  -H "content-type: application/json" \</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  -d '{</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	"chaincodeName":"mycc",</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	"chaincodeVersion":"v0",</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	"chaincodeType": "golang",</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	"args":["a","100","b","200"]</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287779" y="492093"/>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Dashboard:-</a:t>
            </a:r>
            <a:endParaRPr/>
          </a:p>
        </p:txBody>
      </p:sp>
      <p:pic>
        <p:nvPicPr>
          <p:cNvPr id="216" name="Google Shape;216;p32"/>
          <p:cNvPicPr preferRelativeResize="0"/>
          <p:nvPr>
            <p:ph idx="1" type="body"/>
          </p:nvPr>
        </p:nvPicPr>
        <p:blipFill rotWithShape="1">
          <a:blip r:embed="rId3">
            <a:alphaModFix/>
          </a:blip>
          <a:srcRect b="8718" l="0" r="0" t="8718"/>
          <a:stretch/>
        </p:blipFill>
        <p:spPr>
          <a:xfrm>
            <a:off x="1287775" y="1680625"/>
            <a:ext cx="9821100" cy="5177400"/>
          </a:xfrm>
          <a:prstGeom prst="rect">
            <a:avLst/>
          </a:prstGeom>
          <a:noFill/>
          <a:ln>
            <a:noFill/>
          </a:ln>
        </p:spPr>
      </p:pic>
      <p:sp>
        <p:nvSpPr>
          <p:cNvPr id="217" name="Google Shape;217;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1221375" y="38469"/>
            <a:ext cx="8761500" cy="1282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Uploaded Successfully </a:t>
            </a:r>
            <a:endParaRPr/>
          </a:p>
        </p:txBody>
      </p:sp>
      <p:pic>
        <p:nvPicPr>
          <p:cNvPr id="223" name="Google Shape;223;p33"/>
          <p:cNvPicPr preferRelativeResize="0"/>
          <p:nvPr>
            <p:ph idx="1" type="body"/>
          </p:nvPr>
        </p:nvPicPr>
        <p:blipFill rotWithShape="1">
          <a:blip r:embed="rId3">
            <a:alphaModFix/>
          </a:blip>
          <a:srcRect b="12484" l="0" r="0" t="12491"/>
          <a:stretch/>
        </p:blipFill>
        <p:spPr>
          <a:xfrm>
            <a:off x="1049075" y="1245400"/>
            <a:ext cx="10556400" cy="4400400"/>
          </a:xfrm>
          <a:prstGeom prst="rect">
            <a:avLst/>
          </a:prstGeom>
          <a:noFill/>
          <a:ln>
            <a:noFill/>
          </a:ln>
        </p:spPr>
      </p:pic>
      <p:sp>
        <p:nvSpPr>
          <p:cNvPr id="224" name="Google Shape;224;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Organisation  of  Presentation </a:t>
            </a:r>
            <a:endParaRPr/>
          </a:p>
        </p:txBody>
      </p:sp>
      <p:sp>
        <p:nvSpPr>
          <p:cNvPr id="92" name="Google Shape;92;p16"/>
          <p:cNvSpPr txBox="1"/>
          <p:nvPr>
            <p:ph idx="1" type="body"/>
          </p:nvPr>
        </p:nvSpPr>
        <p:spPr>
          <a:xfrm>
            <a:off x="928468" y="2349305"/>
            <a:ext cx="9699775" cy="482521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40"/>
              <a:buChar char="●"/>
            </a:pPr>
            <a:r>
              <a:rPr lang="en-US" sz="2800">
                <a:solidFill>
                  <a:srgbClr val="70186D"/>
                </a:solidFill>
                <a:latin typeface="Times New Roman"/>
                <a:ea typeface="Times New Roman"/>
                <a:cs typeface="Times New Roman"/>
                <a:sym typeface="Times New Roman"/>
              </a:rPr>
              <a:t>Introduction  to  Organisation</a:t>
            </a:r>
            <a:endParaRPr sz="2800">
              <a:solidFill>
                <a:srgbClr val="70186D"/>
              </a:solidFill>
              <a:latin typeface="Times New Roman"/>
              <a:ea typeface="Times New Roman"/>
              <a:cs typeface="Times New Roman"/>
              <a:sym typeface="Times New Roman"/>
            </a:endParaRPr>
          </a:p>
          <a:p>
            <a:pPr indent="-342900" lvl="0" marL="342900" rtl="0" algn="l">
              <a:spcBef>
                <a:spcPts val="1000"/>
              </a:spcBef>
              <a:spcAft>
                <a:spcPts val="0"/>
              </a:spcAft>
              <a:buSzPts val="2240"/>
              <a:buChar char="●"/>
            </a:pPr>
            <a:r>
              <a:rPr lang="en-US" sz="2800">
                <a:solidFill>
                  <a:srgbClr val="70186D"/>
                </a:solidFill>
                <a:latin typeface="Times New Roman"/>
                <a:ea typeface="Times New Roman"/>
                <a:cs typeface="Times New Roman"/>
                <a:sym typeface="Times New Roman"/>
              </a:rPr>
              <a:t>About organization</a:t>
            </a:r>
            <a:endParaRPr/>
          </a:p>
          <a:p>
            <a:pPr indent="-342900" lvl="0" marL="342900" rtl="0" algn="l">
              <a:spcBef>
                <a:spcPts val="1000"/>
              </a:spcBef>
              <a:spcAft>
                <a:spcPts val="0"/>
              </a:spcAft>
              <a:buSzPts val="2240"/>
              <a:buChar char="●"/>
            </a:pPr>
            <a:r>
              <a:rPr lang="en-US" sz="2800">
                <a:solidFill>
                  <a:srgbClr val="70186D"/>
                </a:solidFill>
                <a:latin typeface="Times New Roman"/>
                <a:ea typeface="Times New Roman"/>
                <a:cs typeface="Times New Roman"/>
                <a:sym typeface="Times New Roman"/>
              </a:rPr>
              <a:t>Hardware and Software required</a:t>
            </a:r>
            <a:endParaRPr/>
          </a:p>
          <a:p>
            <a:pPr indent="-342900" lvl="0" marL="342900" rtl="0" algn="l">
              <a:spcBef>
                <a:spcPts val="1000"/>
              </a:spcBef>
              <a:spcAft>
                <a:spcPts val="0"/>
              </a:spcAft>
              <a:buSzPts val="2240"/>
              <a:buChar char="●"/>
            </a:pPr>
            <a:r>
              <a:rPr lang="en-US" sz="2800">
                <a:solidFill>
                  <a:srgbClr val="70186D"/>
                </a:solidFill>
                <a:latin typeface="Times New Roman"/>
                <a:ea typeface="Times New Roman"/>
                <a:cs typeface="Times New Roman"/>
                <a:sym typeface="Times New Roman"/>
              </a:rPr>
              <a:t>About </a:t>
            </a:r>
            <a:r>
              <a:rPr i="1" lang="en-US" sz="2800">
                <a:solidFill>
                  <a:schemeClr val="accent1"/>
                </a:solidFill>
                <a:latin typeface="Times New Roman"/>
                <a:ea typeface="Times New Roman"/>
                <a:cs typeface="Times New Roman"/>
                <a:sym typeface="Times New Roman"/>
              </a:rPr>
              <a:t>Document Management</a:t>
            </a:r>
            <a:endParaRPr sz="2800">
              <a:solidFill>
                <a:schemeClr val="accent1"/>
              </a:solidFill>
              <a:latin typeface="Times New Roman"/>
              <a:ea typeface="Times New Roman"/>
              <a:cs typeface="Times New Roman"/>
              <a:sym typeface="Times New Roman"/>
            </a:endParaRPr>
          </a:p>
          <a:p>
            <a:pPr indent="-342900" lvl="0" marL="342900" rtl="0" algn="l">
              <a:spcBef>
                <a:spcPts val="1000"/>
              </a:spcBef>
              <a:spcAft>
                <a:spcPts val="0"/>
              </a:spcAft>
              <a:buSzPts val="2240"/>
              <a:buChar char="●"/>
            </a:pPr>
            <a:r>
              <a:rPr lang="en-US" sz="2800">
                <a:solidFill>
                  <a:srgbClr val="70186D"/>
                </a:solidFill>
                <a:latin typeface="Times New Roman"/>
                <a:ea typeface="Times New Roman"/>
                <a:cs typeface="Times New Roman"/>
                <a:sym typeface="Times New Roman"/>
              </a:rPr>
              <a:t>Screenshots of Project</a:t>
            </a:r>
            <a:endParaRPr/>
          </a:p>
          <a:p>
            <a:pPr indent="-342900" lvl="0" marL="342900" rtl="0" algn="l">
              <a:spcBef>
                <a:spcPts val="1000"/>
              </a:spcBef>
              <a:spcAft>
                <a:spcPts val="0"/>
              </a:spcAft>
              <a:buSzPts val="2240"/>
              <a:buChar char="●"/>
            </a:pPr>
            <a:r>
              <a:rPr lang="en-US" sz="2800">
                <a:solidFill>
                  <a:srgbClr val="70186D"/>
                </a:solidFill>
                <a:latin typeface="Times New Roman"/>
                <a:ea typeface="Times New Roman"/>
                <a:cs typeface="Times New Roman"/>
                <a:sym typeface="Times New Roman"/>
              </a:rPr>
              <a:t>Thankyou</a:t>
            </a:r>
            <a:endParaRPr/>
          </a:p>
          <a:p>
            <a:pPr indent="-200660" lvl="0" marL="342900" rtl="0" algn="l">
              <a:spcBef>
                <a:spcPts val="1000"/>
              </a:spcBef>
              <a:spcAft>
                <a:spcPts val="0"/>
              </a:spcAft>
              <a:buSzPts val="2240"/>
              <a:buNone/>
            </a:pPr>
            <a:r>
              <a:t/>
            </a:r>
            <a:endParaRPr sz="2800">
              <a:solidFill>
                <a:srgbClr val="70186D"/>
              </a:solidFill>
              <a:latin typeface="Times New Roman"/>
              <a:ea typeface="Times New Roman"/>
              <a:cs typeface="Times New Roman"/>
              <a:sym typeface="Times New Roman"/>
            </a:endParaRPr>
          </a:p>
          <a:p>
            <a:pPr indent="-200660" lvl="0" marL="342900" rtl="0" algn="l">
              <a:spcBef>
                <a:spcPts val="1000"/>
              </a:spcBef>
              <a:spcAft>
                <a:spcPts val="0"/>
              </a:spcAft>
              <a:buSzPts val="2240"/>
              <a:buNone/>
            </a:pPr>
            <a:r>
              <a:t/>
            </a:r>
            <a:endParaRPr sz="2800">
              <a:solidFill>
                <a:srgbClr val="70186D"/>
              </a:solidFill>
              <a:latin typeface="Times New Roman"/>
              <a:ea typeface="Times New Roman"/>
              <a:cs typeface="Times New Roman"/>
              <a:sym typeface="Times New Roman"/>
            </a:endParaRPr>
          </a:p>
          <a:p>
            <a:pPr indent="0" lvl="0" marL="0" rtl="0" algn="l">
              <a:spcBef>
                <a:spcPts val="1000"/>
              </a:spcBef>
              <a:spcAft>
                <a:spcPts val="0"/>
              </a:spcAft>
              <a:buSzPts val="2240"/>
              <a:buNone/>
            </a:pPr>
            <a:r>
              <a:t/>
            </a:r>
            <a:endParaRPr sz="2800">
              <a:solidFill>
                <a:srgbClr val="70186D"/>
              </a:solidFill>
              <a:latin typeface="Times New Roman"/>
              <a:ea typeface="Times New Roman"/>
              <a:cs typeface="Times New Roman"/>
              <a:sym typeface="Times New Roman"/>
            </a:endParaRPr>
          </a:p>
        </p:txBody>
      </p:sp>
      <p:sp>
        <p:nvSpPr>
          <p:cNvPr id="93" name="Google Shape;93;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Transaction </a:t>
            </a:r>
            <a:endParaRPr/>
          </a:p>
        </p:txBody>
      </p:sp>
      <p:sp>
        <p:nvSpPr>
          <p:cNvPr id="231" name="Google Shape;231;p34"/>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32" name="Google Shape;232;p34"/>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33" name="Google Shape;233;p34"/>
          <p:cNvPicPr preferRelativeResize="0"/>
          <p:nvPr/>
        </p:nvPicPr>
        <p:blipFill>
          <a:blip r:embed="rId3">
            <a:alphaModFix/>
          </a:blip>
          <a:stretch>
            <a:fillRect/>
          </a:stretch>
        </p:blipFill>
        <p:spPr>
          <a:xfrm>
            <a:off x="166050" y="2108875"/>
            <a:ext cx="11859901" cy="451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154950" y="464951"/>
            <a:ext cx="8761500" cy="913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in couchDB</a:t>
            </a:r>
            <a:endParaRPr/>
          </a:p>
        </p:txBody>
      </p:sp>
      <p:sp>
        <p:nvSpPr>
          <p:cNvPr id="240" name="Google Shape;240;p35"/>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41" name="Google Shape;241;p35"/>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42" name="Google Shape;242;p35"/>
          <p:cNvPicPr preferRelativeResize="0"/>
          <p:nvPr/>
        </p:nvPicPr>
        <p:blipFill>
          <a:blip r:embed="rId3">
            <a:alphaModFix/>
          </a:blip>
          <a:stretch>
            <a:fillRect/>
          </a:stretch>
        </p:blipFill>
        <p:spPr>
          <a:xfrm>
            <a:off x="0" y="1278600"/>
            <a:ext cx="12192001" cy="557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154950" y="295727"/>
            <a:ext cx="8761500" cy="98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Inside Document </a:t>
            </a:r>
            <a:endParaRPr/>
          </a:p>
        </p:txBody>
      </p:sp>
      <p:sp>
        <p:nvSpPr>
          <p:cNvPr id="249" name="Google Shape;249;p36"/>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50" name="Google Shape;250;p36"/>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51" name="Google Shape;251;p36"/>
          <p:cNvPicPr preferRelativeResize="0"/>
          <p:nvPr/>
        </p:nvPicPr>
        <p:blipFill>
          <a:blip r:embed="rId3">
            <a:alphaModFix/>
          </a:blip>
          <a:stretch>
            <a:fillRect/>
          </a:stretch>
        </p:blipFill>
        <p:spPr>
          <a:xfrm>
            <a:off x="0" y="1278525"/>
            <a:ext cx="12192001" cy="557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ctrTitle"/>
          </p:nvPr>
        </p:nvSpPr>
        <p:spPr>
          <a:xfrm>
            <a:off x="1154954" y="1063417"/>
            <a:ext cx="9564627" cy="284740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lang="en-US"/>
              <a:t>THANK YOU  !</a:t>
            </a:r>
            <a:endParaRPr/>
          </a:p>
        </p:txBody>
      </p:sp>
      <p:sp>
        <p:nvSpPr>
          <p:cNvPr id="257" name="Google Shape;257;p37"/>
          <p:cNvSpPr txBox="1"/>
          <p:nvPr>
            <p:ph idx="1" type="subTitle"/>
          </p:nvPr>
        </p:nvSpPr>
        <p:spPr>
          <a:xfrm>
            <a:off x="2849633" y="3800052"/>
            <a:ext cx="6494100" cy="105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latin typeface="Comic Sans MS"/>
                <a:ea typeface="Comic Sans MS"/>
                <a:cs typeface="Comic Sans MS"/>
                <a:sym typeface="Comic Sans MS"/>
              </a:rPr>
              <a:t>………………………………………….</a:t>
            </a:r>
            <a:endParaRPr/>
          </a:p>
        </p:txBody>
      </p:sp>
      <p:sp>
        <p:nvSpPr>
          <p:cNvPr id="258" name="Google Shape;258;p37"/>
          <p:cNvSpPr txBox="1"/>
          <p:nvPr>
            <p:ph idx="12" type="sldNum"/>
          </p:nvPr>
        </p:nvSpPr>
        <p:spPr>
          <a:xfrm>
            <a:off x="11296610" y="6217622"/>
            <a:ext cx="731700" cy="524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mc:AlternateContent>
    <mc:Choice Requires="p14">
      <p:transition spd="slow" p14:dur="44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Introduction  to  Organisation</a:t>
            </a:r>
            <a:endParaRPr/>
          </a:p>
        </p:txBody>
      </p:sp>
      <p:sp>
        <p:nvSpPr>
          <p:cNvPr id="99" name="Google Shape;99;p17"/>
          <p:cNvSpPr txBox="1"/>
          <p:nvPr>
            <p:ph idx="2" type="body"/>
          </p:nvPr>
        </p:nvSpPr>
        <p:spPr>
          <a:xfrm>
            <a:off x="0" y="4332849"/>
            <a:ext cx="11900451" cy="25251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lang="en-US" sz="2800">
                <a:solidFill>
                  <a:srgbClr val="70186D"/>
                </a:solidFill>
                <a:latin typeface="Times New Roman"/>
                <a:ea typeface="Times New Roman"/>
                <a:cs typeface="Times New Roman"/>
                <a:sym typeface="Times New Roman"/>
              </a:rPr>
              <a:t>About  Interwork Software Solutions Private Lmt.  :-</a:t>
            </a:r>
            <a:endParaRPr/>
          </a:p>
          <a:p>
            <a:pPr indent="-342900" lvl="0" marL="342900" rtl="0" algn="l">
              <a:spcBef>
                <a:spcPts val="1000"/>
              </a:spcBef>
              <a:spcAft>
                <a:spcPts val="0"/>
              </a:spcAft>
              <a:buSzPts val="1920"/>
              <a:buChar char="●"/>
            </a:pPr>
            <a:r>
              <a:rPr lang="en-US" sz="2400">
                <a:solidFill>
                  <a:schemeClr val="accent1"/>
                </a:solidFill>
                <a:latin typeface="Times New Roman"/>
                <a:ea typeface="Times New Roman"/>
                <a:cs typeface="Times New Roman"/>
                <a:sym typeface="Times New Roman"/>
              </a:rPr>
              <a:t>Interwork is a new age software solutions company, focussed on helping enterprises globally in their Digital Innovation Journey.</a:t>
            </a:r>
            <a:endParaRPr/>
          </a:p>
          <a:p>
            <a:pPr indent="-342900" lvl="0" marL="342900" rtl="0" algn="l">
              <a:spcBef>
                <a:spcPts val="1000"/>
              </a:spcBef>
              <a:spcAft>
                <a:spcPts val="0"/>
              </a:spcAft>
              <a:buSzPts val="1920"/>
              <a:buChar char="●"/>
            </a:pPr>
            <a:r>
              <a:rPr lang="en-US" sz="2400">
                <a:solidFill>
                  <a:schemeClr val="accent1"/>
                </a:solidFill>
                <a:latin typeface="Times New Roman"/>
                <a:ea typeface="Times New Roman"/>
                <a:cs typeface="Times New Roman"/>
                <a:sym typeface="Times New Roman"/>
              </a:rPr>
              <a:t>Develop innovative, world-class and technologically advanced solutions for enterprises and help them resolve their business challenges</a:t>
            </a:r>
            <a:endParaRPr/>
          </a:p>
          <a:p>
            <a:pPr indent="-200660" lvl="0" marL="342900" rtl="0" algn="l">
              <a:spcBef>
                <a:spcPts val="1000"/>
              </a:spcBef>
              <a:spcAft>
                <a:spcPts val="0"/>
              </a:spcAft>
              <a:buSzPts val="2240"/>
              <a:buNone/>
            </a:pPr>
            <a:r>
              <a:t/>
            </a:r>
            <a:endParaRPr sz="2800"/>
          </a:p>
        </p:txBody>
      </p:sp>
      <p:pic>
        <p:nvPicPr>
          <p:cNvPr id="100" name="Google Shape;100;p17"/>
          <p:cNvPicPr preferRelativeResize="0"/>
          <p:nvPr>
            <p:ph idx="1" type="body"/>
          </p:nvPr>
        </p:nvPicPr>
        <p:blipFill rotWithShape="1">
          <a:blip r:embed="rId3">
            <a:alphaModFix/>
          </a:blip>
          <a:srcRect b="0" l="0" r="0" t="0"/>
          <a:stretch/>
        </p:blipFill>
        <p:spPr>
          <a:xfrm>
            <a:off x="4747416" y="2344776"/>
            <a:ext cx="1875531" cy="1875531"/>
          </a:xfrm>
          <a:prstGeom prst="rect">
            <a:avLst/>
          </a:prstGeom>
          <a:noFill/>
          <a:ln>
            <a:noFill/>
          </a:ln>
        </p:spPr>
      </p:pic>
      <p:sp>
        <p:nvSpPr>
          <p:cNvPr id="101" name="Google Shape;10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ncrease" id="102" name="Google Shape;102;p17"/>
          <p:cNvPicPr preferRelativeResize="0"/>
          <p:nvPr/>
        </p:nvPicPr>
        <p:blipFill rotWithShape="1">
          <a:blip r:embed="rId4">
            <a:alphaModFix/>
          </a:blip>
          <a:srcRect b="0" l="0" r="0" t="0"/>
          <a:stretch/>
        </p:blipFill>
        <p:spPr>
          <a:xfrm>
            <a:off x="0" y="0"/>
            <a:ext cx="104775" cy="104775"/>
          </a:xfrm>
          <a:prstGeom prst="rect">
            <a:avLst/>
          </a:prstGeom>
          <a:noFill/>
          <a:ln>
            <a:noFill/>
          </a:ln>
        </p:spPr>
      </p:pic>
      <p:pic>
        <p:nvPicPr>
          <p:cNvPr descr="Increase" id="103" name="Google Shape;103;p17"/>
          <p:cNvPicPr preferRelativeResize="0"/>
          <p:nvPr/>
        </p:nvPicPr>
        <p:blipFill rotWithShape="1">
          <a:blip r:embed="rId4">
            <a:alphaModFix/>
          </a:blip>
          <a:srcRect b="0" l="0" r="0" t="0"/>
          <a:stretch/>
        </p:blipFill>
        <p:spPr>
          <a:xfrm>
            <a:off x="0" y="0"/>
            <a:ext cx="104775" cy="104775"/>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1154950" y="712749"/>
            <a:ext cx="8761500" cy="76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Software requirements:-</a:t>
            </a:r>
            <a:endParaRPr/>
          </a:p>
        </p:txBody>
      </p:sp>
      <p:sp>
        <p:nvSpPr>
          <p:cNvPr id="109" name="Google Shape;109;p18"/>
          <p:cNvSpPr txBox="1"/>
          <p:nvPr>
            <p:ph idx="1" type="body"/>
          </p:nvPr>
        </p:nvSpPr>
        <p:spPr>
          <a:xfrm>
            <a:off x="796050" y="1628150"/>
            <a:ext cx="10599900" cy="5319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b="1" lang="en-US" sz="2000">
                <a:solidFill>
                  <a:srgbClr val="70186D"/>
                </a:solidFill>
                <a:latin typeface="Times New Roman"/>
                <a:ea typeface="Times New Roman"/>
                <a:cs typeface="Times New Roman"/>
                <a:sym typeface="Times New Roman"/>
              </a:rPr>
              <a:t>Software requirement:-</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Hyperledger Fabric (Blockchain Framework)</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Node.js</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Express.js</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Angular.js</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Golang</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HTML ,CSS , vanilla  JS, Bootstrap 4</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Node Package Manager (npm)</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Json web token (for authentication)</a:t>
            </a:r>
            <a:endParaRPr/>
          </a:p>
          <a:p>
            <a:pPr indent="-342900" lvl="0" marL="342900" rtl="0" algn="l">
              <a:spcBef>
                <a:spcPts val="1000"/>
              </a:spcBef>
              <a:spcAft>
                <a:spcPts val="0"/>
              </a:spcAft>
              <a:buSzPts val="1600"/>
              <a:buFont typeface="Noto Sans Symbols"/>
              <a:buChar char="✓"/>
            </a:pPr>
            <a:r>
              <a:rPr lang="en-US" sz="2000">
                <a:solidFill>
                  <a:srgbClr val="70186D"/>
                </a:solidFill>
                <a:latin typeface="Times New Roman"/>
                <a:ea typeface="Times New Roman"/>
                <a:cs typeface="Times New Roman"/>
                <a:sym typeface="Times New Roman"/>
              </a:rPr>
              <a:t>Mongodb</a:t>
            </a:r>
            <a:endParaRPr sz="2000">
              <a:solidFill>
                <a:srgbClr val="70186D"/>
              </a:solidFill>
              <a:latin typeface="Times New Roman"/>
              <a:ea typeface="Times New Roman"/>
              <a:cs typeface="Times New Roman"/>
              <a:sym typeface="Times New Roman"/>
            </a:endParaRPr>
          </a:p>
        </p:txBody>
      </p:sp>
      <p:sp>
        <p:nvSpPr>
          <p:cNvPr id="110" name="Google Shape;110;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t>
            </a:r>
            <a:endParaRPr/>
          </a:p>
        </p:txBody>
      </p:sp>
      <p:sp>
        <p:nvSpPr>
          <p:cNvPr id="116" name="Google Shape;116;p19"/>
          <p:cNvSpPr txBox="1"/>
          <p:nvPr>
            <p:ph idx="1" type="body"/>
          </p:nvPr>
        </p:nvSpPr>
        <p:spPr>
          <a:xfrm>
            <a:off x="1064925" y="2045225"/>
            <a:ext cx="11037000" cy="4368000"/>
          </a:xfrm>
          <a:prstGeom prst="rect">
            <a:avLst/>
          </a:prstGeom>
          <a:noFill/>
          <a:ln>
            <a:noFill/>
          </a:ln>
        </p:spPr>
        <p:txBody>
          <a:bodyPr anchorCtr="0" anchor="t" bIns="45700" lIns="91425" spcFirstLastPara="1" rIns="91425" wrap="square" tIns="45700">
            <a:noAutofit/>
          </a:bodyPr>
          <a:lstStyle/>
          <a:p>
            <a:pPr indent="-393700" lvl="0" marL="342900" rtl="0" algn="l">
              <a:spcBef>
                <a:spcPts val="0"/>
              </a:spcBef>
              <a:spcAft>
                <a:spcPts val="0"/>
              </a:spcAft>
              <a:buSzPts val="2400"/>
              <a:buFont typeface="Noto Sans Symbols"/>
              <a:buChar char="✓"/>
            </a:pPr>
            <a:r>
              <a:rPr lang="en-US" sz="2400">
                <a:solidFill>
                  <a:srgbClr val="70186D"/>
                </a:solidFill>
                <a:latin typeface="Times New Roman"/>
                <a:ea typeface="Times New Roman"/>
                <a:cs typeface="Times New Roman"/>
                <a:sym typeface="Times New Roman"/>
              </a:rPr>
              <a:t>CouchDB</a:t>
            </a:r>
            <a:endParaRPr sz="2400"/>
          </a:p>
          <a:p>
            <a:pPr indent="-393700" lvl="0" marL="342900" rtl="0" algn="l">
              <a:spcBef>
                <a:spcPts val="1000"/>
              </a:spcBef>
              <a:spcAft>
                <a:spcPts val="0"/>
              </a:spcAft>
              <a:buSzPts val="2400"/>
              <a:buFont typeface="Noto Sans Symbols"/>
              <a:buChar char="✓"/>
            </a:pPr>
            <a:r>
              <a:rPr lang="en-US" sz="2400">
                <a:solidFill>
                  <a:srgbClr val="70186D"/>
                </a:solidFill>
                <a:latin typeface="Times New Roman"/>
                <a:ea typeface="Times New Roman"/>
                <a:cs typeface="Times New Roman"/>
                <a:sym typeface="Times New Roman"/>
              </a:rPr>
              <a:t> Docker </a:t>
            </a:r>
            <a:endParaRPr sz="2400"/>
          </a:p>
          <a:p>
            <a:pPr indent="-393700" lvl="0" marL="342900" rtl="0" algn="l">
              <a:spcBef>
                <a:spcPts val="1000"/>
              </a:spcBef>
              <a:spcAft>
                <a:spcPts val="0"/>
              </a:spcAft>
              <a:buSzPts val="2400"/>
              <a:buFont typeface="Noto Sans Symbols"/>
              <a:buChar char="✓"/>
            </a:pPr>
            <a:r>
              <a:rPr lang="en-US" sz="2400">
                <a:solidFill>
                  <a:srgbClr val="70186D"/>
                </a:solidFill>
                <a:latin typeface="Times New Roman"/>
                <a:ea typeface="Times New Roman"/>
                <a:cs typeface="Times New Roman"/>
                <a:sym typeface="Times New Roman"/>
              </a:rPr>
              <a:t> Docker-compose </a:t>
            </a:r>
            <a:endParaRPr sz="2400"/>
          </a:p>
          <a:p>
            <a:pPr indent="-393700" lvl="0" marL="342900" rtl="0" algn="l">
              <a:spcBef>
                <a:spcPts val="1000"/>
              </a:spcBef>
              <a:spcAft>
                <a:spcPts val="0"/>
              </a:spcAft>
              <a:buSzPts val="2400"/>
              <a:buFont typeface="Noto Sans Symbols"/>
              <a:buChar char="✓"/>
            </a:pPr>
            <a:r>
              <a:rPr lang="en-US" sz="2400">
                <a:solidFill>
                  <a:srgbClr val="70186D"/>
                </a:solidFill>
                <a:latin typeface="Times New Roman"/>
                <a:ea typeface="Times New Roman"/>
                <a:cs typeface="Times New Roman"/>
                <a:sym typeface="Times New Roman"/>
              </a:rPr>
              <a:t>Docker swarm </a:t>
            </a:r>
            <a:endParaRPr sz="2400">
              <a:solidFill>
                <a:srgbClr val="70186D"/>
              </a:solidFill>
              <a:latin typeface="Times New Roman"/>
              <a:ea typeface="Times New Roman"/>
              <a:cs typeface="Times New Roman"/>
              <a:sym typeface="Times New Roman"/>
            </a:endParaRPr>
          </a:p>
          <a:p>
            <a:pPr indent="-393700" lvl="0" marL="342900" rtl="0" algn="l">
              <a:spcBef>
                <a:spcPts val="1000"/>
              </a:spcBef>
              <a:spcAft>
                <a:spcPts val="0"/>
              </a:spcAft>
              <a:buClr>
                <a:srgbClr val="70186D"/>
              </a:buClr>
              <a:buSzPts val="2400"/>
              <a:buFont typeface="Times New Roman"/>
              <a:buChar char="✓"/>
            </a:pPr>
            <a:r>
              <a:rPr lang="en-US" sz="2400">
                <a:solidFill>
                  <a:srgbClr val="70186D"/>
                </a:solidFill>
                <a:latin typeface="Times New Roman"/>
                <a:ea typeface="Times New Roman"/>
                <a:cs typeface="Times New Roman"/>
                <a:sym typeface="Times New Roman"/>
              </a:rPr>
              <a:t>Docker Images -  chaincode , hyperledger/fabric-javaenv , hyperledger/fabric-tools, hyperledger/fabric-ccenv,  hyperledger/fabric-orderer,  </a:t>
            </a:r>
            <a:r>
              <a:rPr lang="en-US" sz="2400">
                <a:solidFill>
                  <a:srgbClr val="70186D"/>
                </a:solidFill>
                <a:latin typeface="Times New Roman"/>
                <a:ea typeface="Times New Roman"/>
                <a:cs typeface="Times New Roman"/>
                <a:sym typeface="Times New Roman"/>
              </a:rPr>
              <a:t>hyperledger/fabric-orderer , hyperledger/fabric-peer ,  hyperledger/fabric-ca,  hyperledger/fabric-zookeeper , hyperledger/fabric-kafka ,  hyperledger/fabric-couchdb ,  hyperledger/fabric-baseos  </a:t>
            </a:r>
            <a:endParaRPr sz="2400">
              <a:solidFill>
                <a:srgbClr val="70186D"/>
              </a:solidFill>
              <a:latin typeface="Times New Roman"/>
              <a:ea typeface="Times New Roman"/>
              <a:cs typeface="Times New Roman"/>
              <a:sym typeface="Times New Roman"/>
            </a:endParaRPr>
          </a:p>
          <a:p>
            <a:pPr indent="0" lvl="0" marL="0" rtl="0" algn="l">
              <a:spcBef>
                <a:spcPts val="1000"/>
              </a:spcBef>
              <a:spcAft>
                <a:spcPts val="0"/>
              </a:spcAft>
              <a:buNone/>
            </a:pPr>
            <a:r>
              <a:t/>
            </a:r>
            <a:endParaRPr sz="2400">
              <a:solidFill>
                <a:srgbClr val="70186D"/>
              </a:solidFill>
              <a:latin typeface="Times New Roman"/>
              <a:ea typeface="Times New Roman"/>
              <a:cs typeface="Times New Roman"/>
              <a:sym typeface="Times New Roman"/>
            </a:endParaRPr>
          </a:p>
          <a:p>
            <a:pPr indent="-241300" lvl="0" marL="342900" rtl="0" algn="l">
              <a:spcBef>
                <a:spcPts val="1000"/>
              </a:spcBef>
              <a:spcAft>
                <a:spcPts val="0"/>
              </a:spcAft>
              <a:buSzPts val="1600"/>
              <a:buNone/>
            </a:pPr>
            <a:r>
              <a:t/>
            </a:r>
            <a:endParaRPr sz="2400"/>
          </a:p>
        </p:txBody>
      </p:sp>
      <p:sp>
        <p:nvSpPr>
          <p:cNvPr id="117" name="Google Shape;117;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0"/>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A64D79"/>
              </a:buClr>
              <a:buSzPts val="2400"/>
              <a:buFont typeface="Times New Roman"/>
              <a:buChar char="●"/>
            </a:pPr>
            <a:r>
              <a:rPr lang="en-US" sz="2400">
                <a:solidFill>
                  <a:srgbClr val="A64D79"/>
                </a:solidFill>
                <a:latin typeface="Times New Roman"/>
                <a:ea typeface="Times New Roman"/>
                <a:cs typeface="Times New Roman"/>
                <a:sym typeface="Times New Roman"/>
              </a:rPr>
              <a:t>Git</a:t>
            </a:r>
            <a:endParaRPr sz="2400">
              <a:solidFill>
                <a:srgbClr val="A64D79"/>
              </a:solidFill>
              <a:latin typeface="Times New Roman"/>
              <a:ea typeface="Times New Roman"/>
              <a:cs typeface="Times New Roman"/>
              <a:sym typeface="Times New Roman"/>
            </a:endParaRPr>
          </a:p>
          <a:p>
            <a:pPr indent="-381000" lvl="0" marL="457200" rtl="0" algn="l">
              <a:spcBef>
                <a:spcPts val="0"/>
              </a:spcBef>
              <a:spcAft>
                <a:spcPts val="0"/>
              </a:spcAft>
              <a:buClr>
                <a:srgbClr val="A64D79"/>
              </a:buClr>
              <a:buSzPts val="2400"/>
              <a:buFont typeface="Times New Roman"/>
              <a:buChar char="●"/>
            </a:pPr>
            <a:r>
              <a:rPr lang="en-US" sz="2400">
                <a:solidFill>
                  <a:srgbClr val="A64D79"/>
                </a:solidFill>
                <a:latin typeface="Times New Roman"/>
                <a:ea typeface="Times New Roman"/>
                <a:cs typeface="Times New Roman"/>
                <a:sym typeface="Times New Roman"/>
              </a:rPr>
              <a:t>Visual Studio code</a:t>
            </a:r>
            <a:endParaRPr sz="2400">
              <a:solidFill>
                <a:srgbClr val="A64D79"/>
              </a:solidFill>
              <a:latin typeface="Times New Roman"/>
              <a:ea typeface="Times New Roman"/>
              <a:cs typeface="Times New Roman"/>
              <a:sym typeface="Times New Roman"/>
            </a:endParaRPr>
          </a:p>
          <a:p>
            <a:pPr indent="-381000" lvl="0" marL="457200" rtl="0" algn="l">
              <a:spcBef>
                <a:spcPts val="1000"/>
              </a:spcBef>
              <a:spcAft>
                <a:spcPts val="0"/>
              </a:spcAft>
              <a:buClr>
                <a:srgbClr val="A64D79"/>
              </a:buClr>
              <a:buSzPts val="2400"/>
              <a:buFont typeface="Times New Roman"/>
              <a:buChar char="●"/>
            </a:pPr>
            <a:r>
              <a:rPr lang="en-US" sz="2400">
                <a:solidFill>
                  <a:srgbClr val="A64D79"/>
                </a:solidFill>
                <a:latin typeface="Times New Roman"/>
                <a:ea typeface="Times New Roman"/>
                <a:cs typeface="Times New Roman"/>
                <a:sym typeface="Times New Roman"/>
              </a:rPr>
              <a:t>Postman </a:t>
            </a:r>
            <a:endParaRPr sz="2400">
              <a:solidFill>
                <a:srgbClr val="A64D79"/>
              </a:solidFill>
              <a:latin typeface="Times New Roman"/>
              <a:ea typeface="Times New Roman"/>
              <a:cs typeface="Times New Roman"/>
              <a:sym typeface="Times New Roman"/>
            </a:endParaRPr>
          </a:p>
          <a:p>
            <a:pPr indent="0" lvl="0" marL="0" rtl="0" algn="l">
              <a:spcBef>
                <a:spcPts val="1000"/>
              </a:spcBef>
              <a:spcAft>
                <a:spcPts val="0"/>
              </a:spcAft>
              <a:buNone/>
            </a:pPr>
            <a:r>
              <a:t/>
            </a:r>
            <a:endParaRPr sz="2400">
              <a:solidFill>
                <a:srgbClr val="A64D79"/>
              </a:solidFill>
            </a:endParaRPr>
          </a:p>
        </p:txBody>
      </p:sp>
      <p:sp>
        <p:nvSpPr>
          <p:cNvPr id="125" name="Google Shape;125;p20"/>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t/>
            </a:r>
            <a:endParaRPr/>
          </a:p>
        </p:txBody>
      </p:sp>
      <p:sp>
        <p:nvSpPr>
          <p:cNvPr id="131" name="Google Shape;131;p2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40"/>
              <a:buChar char="●"/>
            </a:pPr>
            <a:r>
              <a:rPr b="1" lang="en-US" sz="2800">
                <a:solidFill>
                  <a:srgbClr val="70186D"/>
                </a:solidFill>
                <a:latin typeface="Times New Roman"/>
                <a:ea typeface="Times New Roman"/>
                <a:cs typeface="Times New Roman"/>
                <a:sym typeface="Times New Roman"/>
              </a:rPr>
              <a:t>Hardware Requirement:-</a:t>
            </a:r>
            <a:endParaRPr/>
          </a:p>
          <a:p>
            <a:pPr indent="-342900" lvl="0" marL="342900" rtl="0" algn="l">
              <a:spcBef>
                <a:spcPts val="1000"/>
              </a:spcBef>
              <a:spcAft>
                <a:spcPts val="0"/>
              </a:spcAft>
              <a:buSzPts val="1920"/>
              <a:buFont typeface="Century Gothic"/>
              <a:buAutoNum type="alphaLcParenR"/>
            </a:pPr>
            <a:r>
              <a:rPr lang="en-US" sz="2400">
                <a:solidFill>
                  <a:srgbClr val="70186D"/>
                </a:solidFill>
                <a:latin typeface="Times New Roman"/>
                <a:ea typeface="Times New Roman"/>
                <a:cs typeface="Times New Roman"/>
                <a:sym typeface="Times New Roman"/>
              </a:rPr>
              <a:t>RAM  - 4 GB</a:t>
            </a:r>
            <a:endParaRPr/>
          </a:p>
          <a:p>
            <a:pPr indent="-342900" lvl="0" marL="342900" rtl="0" algn="l">
              <a:spcBef>
                <a:spcPts val="1000"/>
              </a:spcBef>
              <a:spcAft>
                <a:spcPts val="0"/>
              </a:spcAft>
              <a:buSzPts val="1920"/>
              <a:buFont typeface="Century Gothic"/>
              <a:buAutoNum type="alphaLcParenR"/>
            </a:pPr>
            <a:r>
              <a:rPr lang="en-US" sz="2400">
                <a:solidFill>
                  <a:srgbClr val="70186D"/>
                </a:solidFill>
                <a:latin typeface="Times New Roman"/>
                <a:ea typeface="Times New Roman"/>
                <a:cs typeface="Times New Roman"/>
                <a:sym typeface="Times New Roman"/>
              </a:rPr>
              <a:t>Disk size – 250 GB</a:t>
            </a:r>
            <a:endParaRPr/>
          </a:p>
          <a:p>
            <a:pPr indent="-342900" lvl="0" marL="342900" rtl="0" algn="l">
              <a:spcBef>
                <a:spcPts val="1000"/>
              </a:spcBef>
              <a:spcAft>
                <a:spcPts val="0"/>
              </a:spcAft>
              <a:buSzPts val="1920"/>
              <a:buFont typeface="Century Gothic"/>
              <a:buAutoNum type="alphaLcParenR"/>
            </a:pPr>
            <a:r>
              <a:rPr lang="en-US" sz="2400">
                <a:solidFill>
                  <a:srgbClr val="70186D"/>
                </a:solidFill>
                <a:latin typeface="Times New Roman"/>
                <a:ea typeface="Times New Roman"/>
                <a:cs typeface="Times New Roman"/>
                <a:sym typeface="Times New Roman"/>
              </a:rPr>
              <a:t>Processor -  above i3 (in terms of intel)</a:t>
            </a:r>
            <a:endParaRPr/>
          </a:p>
          <a:p>
            <a:pPr indent="-220980" lvl="0" marL="342900" rtl="0" algn="l">
              <a:spcBef>
                <a:spcPts val="1000"/>
              </a:spcBef>
              <a:spcAft>
                <a:spcPts val="0"/>
              </a:spcAft>
              <a:buSzPts val="1920"/>
              <a:buFont typeface="Century Gothic"/>
              <a:buNone/>
            </a:pPr>
            <a:r>
              <a:t/>
            </a:r>
            <a:endParaRPr sz="2400">
              <a:solidFill>
                <a:srgbClr val="70186D"/>
              </a:solidFill>
              <a:latin typeface="Times New Roman"/>
              <a:ea typeface="Times New Roman"/>
              <a:cs typeface="Times New Roman"/>
              <a:sym typeface="Times New Roman"/>
            </a:endParaRPr>
          </a:p>
          <a:p>
            <a:pPr indent="0" lvl="0" marL="0" rtl="0" algn="l">
              <a:spcBef>
                <a:spcPts val="1000"/>
              </a:spcBef>
              <a:spcAft>
                <a:spcPts val="0"/>
              </a:spcAft>
              <a:buSzPts val="1920"/>
              <a:buNone/>
            </a:pPr>
            <a:r>
              <a:rPr lang="en-US" sz="2400">
                <a:solidFill>
                  <a:srgbClr val="70186D"/>
                </a:solidFill>
                <a:latin typeface="Times New Roman"/>
                <a:ea typeface="Times New Roman"/>
                <a:cs typeface="Times New Roman"/>
                <a:sym typeface="Times New Roman"/>
              </a:rPr>
              <a:t> </a:t>
            </a:r>
            <a:endParaRPr/>
          </a:p>
          <a:p>
            <a:pPr indent="-251459" lvl="0" marL="342900" rtl="0" algn="l">
              <a:spcBef>
                <a:spcPts val="1000"/>
              </a:spcBef>
              <a:spcAft>
                <a:spcPts val="0"/>
              </a:spcAft>
              <a:buSzPts val="1440"/>
              <a:buNone/>
            </a:pPr>
            <a:r>
              <a:t/>
            </a:r>
            <a:endParaRPr/>
          </a:p>
        </p:txBody>
      </p:sp>
      <p:sp>
        <p:nvSpPr>
          <p:cNvPr id="132" name="Google Shape;132;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1154954" y="596349"/>
            <a:ext cx="8761413" cy="127220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Project – Document Management</a:t>
            </a:r>
            <a:endParaRPr/>
          </a:p>
        </p:txBody>
      </p:sp>
      <p:sp>
        <p:nvSpPr>
          <p:cNvPr id="138" name="Google Shape;138;p2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632"/>
              <a:buNone/>
            </a:pPr>
            <a:r>
              <a:t/>
            </a:r>
            <a:endParaRPr sz="2040">
              <a:solidFill>
                <a:srgbClr val="70186D"/>
              </a:solidFill>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632"/>
              <a:buChar char="●"/>
            </a:pPr>
            <a:r>
              <a:rPr lang="en-US" sz="2040">
                <a:solidFill>
                  <a:srgbClr val="70186D"/>
                </a:solidFill>
                <a:latin typeface="Times New Roman"/>
                <a:ea typeface="Times New Roman"/>
                <a:cs typeface="Times New Roman"/>
                <a:sym typeface="Times New Roman"/>
              </a:rPr>
              <a:t>Document Management is a Blockchain based application developed with  Blockchain framework- Hyperledger fabric, MEAN based Architecture  , other than Mongodb  its using couchdb and Leveldb as database.</a:t>
            </a:r>
            <a:endParaRPr/>
          </a:p>
          <a:p>
            <a:pPr indent="-342900" lvl="0" marL="342900" rtl="0" algn="l">
              <a:lnSpc>
                <a:spcPct val="80000"/>
              </a:lnSpc>
              <a:spcBef>
                <a:spcPts val="1000"/>
              </a:spcBef>
              <a:spcAft>
                <a:spcPts val="0"/>
              </a:spcAft>
              <a:buSzPts val="1632"/>
              <a:buChar char="●"/>
            </a:pPr>
            <a:r>
              <a:rPr lang="en-US" sz="2040">
                <a:solidFill>
                  <a:srgbClr val="70186D"/>
                </a:solidFill>
                <a:latin typeface="Times New Roman"/>
                <a:ea typeface="Times New Roman"/>
                <a:cs typeface="Times New Roman"/>
                <a:sym typeface="Times New Roman"/>
              </a:rPr>
              <a:t> Document Management is a permissioned and private Blockchain Network , in which the users of the network are able to upload different versions of the document.</a:t>
            </a:r>
            <a:endParaRPr/>
          </a:p>
          <a:p>
            <a:pPr indent="-342900" lvl="0" marL="342900" rtl="0" algn="l">
              <a:lnSpc>
                <a:spcPct val="80000"/>
              </a:lnSpc>
              <a:spcBef>
                <a:spcPts val="1000"/>
              </a:spcBef>
              <a:spcAft>
                <a:spcPts val="0"/>
              </a:spcAft>
              <a:buSzPts val="1632"/>
              <a:buChar char="●"/>
            </a:pPr>
            <a:r>
              <a:rPr lang="en-US" sz="2040">
                <a:solidFill>
                  <a:srgbClr val="70186D"/>
                </a:solidFill>
                <a:latin typeface="Times New Roman"/>
                <a:ea typeface="Times New Roman"/>
                <a:cs typeface="Times New Roman"/>
                <a:sym typeface="Times New Roman"/>
              </a:rPr>
              <a:t>The Application provides its users the ability to upload and download  different versions of the files securely and privately in their blockchain network with the help of smart contracts installed at each peer of the organization present in the network  .</a:t>
            </a:r>
            <a:endParaRPr/>
          </a:p>
        </p:txBody>
      </p:sp>
      <p:sp>
        <p:nvSpPr>
          <p:cNvPr id="139" name="Google Shape;139;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Clr>
                <a:srgbClr val="4C1130"/>
              </a:buClr>
              <a:buSzPts val="3000"/>
              <a:buFont typeface="Georgia"/>
              <a:buChar char="●"/>
            </a:pPr>
            <a:r>
              <a:rPr lang="en-US" sz="1600">
                <a:solidFill>
                  <a:schemeClr val="dk1"/>
                </a:solidFill>
                <a:highlight>
                  <a:srgbClr val="FFFFFF"/>
                </a:highlight>
                <a:latin typeface="Georgia"/>
                <a:ea typeface="Georgia"/>
                <a:cs typeface="Georgia"/>
                <a:sym typeface="Georgia"/>
              </a:rPr>
              <a:t> </a:t>
            </a:r>
            <a:r>
              <a:rPr lang="en-US" sz="3000">
                <a:solidFill>
                  <a:srgbClr val="4C1130"/>
                </a:solidFill>
                <a:highlight>
                  <a:srgbClr val="FFFFFF"/>
                </a:highlight>
                <a:latin typeface="Georgia"/>
                <a:ea typeface="Georgia"/>
                <a:cs typeface="Georgia"/>
                <a:sym typeface="Georgia"/>
              </a:rPr>
              <a:t>Patient health information (PHI)</a:t>
            </a:r>
            <a:endParaRPr sz="3000">
              <a:solidFill>
                <a:srgbClr val="4C1130"/>
              </a:solidFill>
              <a:highlight>
                <a:srgbClr val="FFFFFF"/>
              </a:highlight>
              <a:latin typeface="Georgia"/>
              <a:ea typeface="Georgia"/>
              <a:cs typeface="Georgia"/>
              <a:sym typeface="Georgia"/>
            </a:endParaRPr>
          </a:p>
          <a:p>
            <a:pPr indent="-419100" lvl="0" marL="457200" rtl="0" algn="l">
              <a:lnSpc>
                <a:spcPct val="158000"/>
              </a:lnSpc>
              <a:spcBef>
                <a:spcPts val="0"/>
              </a:spcBef>
              <a:spcAft>
                <a:spcPts val="0"/>
              </a:spcAft>
              <a:buClr>
                <a:srgbClr val="4C1130"/>
              </a:buClr>
              <a:buSzPts val="3000"/>
              <a:buFont typeface="Georgia"/>
              <a:buChar char="●"/>
            </a:pPr>
            <a:r>
              <a:rPr lang="en-US" sz="3000">
                <a:solidFill>
                  <a:srgbClr val="4C1130"/>
                </a:solidFill>
                <a:latin typeface="Georgia"/>
                <a:ea typeface="Georgia"/>
                <a:cs typeface="Georgia"/>
                <a:sym typeface="Georgia"/>
              </a:rPr>
              <a:t>Electronic health records</a:t>
            </a:r>
            <a:endParaRPr sz="3000">
              <a:solidFill>
                <a:srgbClr val="4C1130"/>
              </a:solidFill>
              <a:latin typeface="Georgia"/>
              <a:ea typeface="Georgia"/>
              <a:cs typeface="Georgia"/>
              <a:sym typeface="Georgia"/>
            </a:endParaRPr>
          </a:p>
          <a:p>
            <a:pPr indent="-419100" lvl="0" marL="457200" rtl="0" algn="l">
              <a:lnSpc>
                <a:spcPct val="115000"/>
              </a:lnSpc>
              <a:spcBef>
                <a:spcPts val="0"/>
              </a:spcBef>
              <a:spcAft>
                <a:spcPts val="0"/>
              </a:spcAft>
              <a:buClr>
                <a:srgbClr val="4C1130"/>
              </a:buClr>
              <a:buSzPts val="3000"/>
              <a:buFont typeface="Georgia"/>
              <a:buChar char="●"/>
            </a:pPr>
            <a:r>
              <a:rPr lang="en-US" sz="3000">
                <a:solidFill>
                  <a:srgbClr val="4C1130"/>
                </a:solidFill>
                <a:highlight>
                  <a:srgbClr val="FFFFFF"/>
                </a:highlight>
                <a:latin typeface="Georgia"/>
                <a:ea typeface="Georgia"/>
                <a:cs typeface="Georgia"/>
                <a:sym typeface="Georgia"/>
              </a:rPr>
              <a:t>Data collected from IoT devices (Internet of Things) or monitoring systems</a:t>
            </a:r>
            <a:endParaRPr sz="3000">
              <a:solidFill>
                <a:srgbClr val="4C1130"/>
              </a:solidFill>
              <a:latin typeface="Georgia"/>
              <a:ea typeface="Georgia"/>
              <a:cs typeface="Georgia"/>
              <a:sym typeface="Georgia"/>
            </a:endParaRPr>
          </a:p>
          <a:p>
            <a:pPr indent="-419100" lvl="0" marL="457200" rtl="0" algn="l">
              <a:lnSpc>
                <a:spcPct val="158000"/>
              </a:lnSpc>
              <a:spcBef>
                <a:spcPts val="0"/>
              </a:spcBef>
              <a:spcAft>
                <a:spcPts val="0"/>
              </a:spcAft>
              <a:buClr>
                <a:srgbClr val="4C1130"/>
              </a:buClr>
              <a:buSzPts val="3000"/>
              <a:buFont typeface="Georgia"/>
              <a:buChar char="●"/>
            </a:pPr>
            <a:r>
              <a:rPr lang="en-US" sz="3000">
                <a:solidFill>
                  <a:srgbClr val="4C1130"/>
                </a:solidFill>
                <a:latin typeface="Georgia"/>
                <a:ea typeface="Georgia"/>
                <a:cs typeface="Georgia"/>
                <a:sym typeface="Georgia"/>
              </a:rPr>
              <a:t>Medical insurance claims.</a:t>
            </a:r>
            <a:endParaRPr sz="3000">
              <a:solidFill>
                <a:srgbClr val="4C1130"/>
              </a:solidFill>
              <a:latin typeface="Georgia"/>
              <a:ea typeface="Georgia"/>
              <a:cs typeface="Georgia"/>
              <a:sym typeface="Georgia"/>
            </a:endParaRPr>
          </a:p>
          <a:p>
            <a:pPr indent="0" lvl="0" marL="0" rtl="0" algn="l">
              <a:lnSpc>
                <a:spcPct val="115000"/>
              </a:lnSpc>
              <a:spcBef>
                <a:spcPts val="0"/>
              </a:spcBef>
              <a:spcAft>
                <a:spcPts val="0"/>
              </a:spcAft>
              <a:buNone/>
            </a:pPr>
            <a:r>
              <a:t/>
            </a:r>
            <a:endParaRPr sz="3000">
              <a:solidFill>
                <a:srgbClr val="4C1130"/>
              </a:solidFill>
              <a:highlight>
                <a:srgbClr val="FFFFFF"/>
              </a:highlight>
              <a:latin typeface="Georgia"/>
              <a:ea typeface="Georgia"/>
              <a:cs typeface="Georgia"/>
              <a:sym typeface="Georgia"/>
            </a:endParaRPr>
          </a:p>
          <a:p>
            <a:pPr indent="0" lvl="0" marL="457200" rtl="0" algn="l">
              <a:spcBef>
                <a:spcPts val="1000"/>
              </a:spcBef>
              <a:spcAft>
                <a:spcPts val="0"/>
              </a:spcAft>
              <a:buNone/>
            </a:pPr>
            <a:r>
              <a:t/>
            </a:r>
            <a:endParaRPr sz="3000">
              <a:solidFill>
                <a:srgbClr val="4C1130"/>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sz="3000">
              <a:solidFill>
                <a:srgbClr val="4C1130"/>
              </a:solidFill>
              <a:highlight>
                <a:srgbClr val="FFFFFF"/>
              </a:highlight>
              <a:latin typeface="Georgia"/>
              <a:ea typeface="Georgia"/>
              <a:cs typeface="Georgia"/>
              <a:sym typeface="Georgia"/>
            </a:endParaRPr>
          </a:p>
        </p:txBody>
      </p:sp>
      <p:sp>
        <p:nvSpPr>
          <p:cNvPr id="146" name="Google Shape;146;p23"/>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23"/>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