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17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8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6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8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5666" y="646252"/>
            <a:ext cx="736066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0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0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6333-FE2E-6716-8377-61264068B018}"/>
              </a:ext>
            </a:extLst>
          </p:cNvPr>
          <p:cNvSpPr txBox="1"/>
          <p:nvPr/>
        </p:nvSpPr>
        <p:spPr>
          <a:xfrm>
            <a:off x="6400800" y="4038600"/>
            <a:ext cx="5410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>
                <a:latin typeface="Georgia"/>
                <a:cs typeface="Georgia"/>
              </a:rPr>
              <a:t>Name: Jadhav </a:t>
            </a:r>
            <a:r>
              <a:rPr lang="en-US" dirty="0">
                <a:latin typeface="Georgia"/>
                <a:cs typeface="Georgia"/>
              </a:rPr>
              <a:t>A</a:t>
            </a:r>
            <a:r>
              <a:rPr lang="en-US" sz="1800" dirty="0">
                <a:latin typeface="Georgia"/>
                <a:cs typeface="Georgia"/>
              </a:rPr>
              <a:t>ditya </a:t>
            </a:r>
            <a:r>
              <a:rPr lang="en-US" sz="1800" dirty="0" err="1">
                <a:latin typeface="Georgia"/>
                <a:cs typeface="Georgia"/>
              </a:rPr>
              <a:t>Dnyandev</a:t>
            </a:r>
            <a:endParaRPr lang="en-US" sz="1800" dirty="0">
              <a:latin typeface="Georgia"/>
              <a:cs typeface="Georgia"/>
            </a:endParaRP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dirty="0">
                <a:latin typeface="Georgia"/>
                <a:cs typeface="Georgia"/>
              </a:rPr>
              <a:t>Class: </a:t>
            </a:r>
            <a:r>
              <a:rPr lang="en-US" dirty="0" err="1">
                <a:latin typeface="Georgia"/>
                <a:cs typeface="Georgia"/>
              </a:rPr>
              <a:t>M.Sc</a:t>
            </a:r>
            <a:r>
              <a:rPr lang="en-US" dirty="0">
                <a:latin typeface="Georgia"/>
                <a:cs typeface="Georgia"/>
              </a:rPr>
              <a:t>(Computer Science)</a:t>
            </a: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 err="1">
                <a:latin typeface="Georgia"/>
                <a:cs typeface="Georgia"/>
              </a:rPr>
              <a:t>RollNo</a:t>
            </a:r>
            <a:r>
              <a:rPr lang="en-US" sz="1800" dirty="0">
                <a:latin typeface="Georgia"/>
                <a:cs typeface="Georgia"/>
              </a:rPr>
              <a:t>: 16</a:t>
            </a:r>
            <a:endParaRPr lang="en-US" dirty="0">
              <a:latin typeface="Georgia"/>
              <a:cs typeface="Georgia"/>
            </a:endParaRP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>
                <a:latin typeface="Georgia"/>
                <a:cs typeface="Georgia"/>
              </a:rPr>
              <a:t>Subject: Web Service</a:t>
            </a: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dirty="0">
                <a:latin typeface="Georgia"/>
                <a:cs typeface="Georgia"/>
              </a:rPr>
              <a:t>Topic: Java RMI</a:t>
            </a:r>
            <a:endParaRPr lang="en-US" sz="1800" dirty="0">
              <a:latin typeface="Georgia"/>
              <a:cs typeface="Georgia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DF884-E3D2-573F-5593-4AB0B1F022F4}"/>
              </a:ext>
            </a:extLst>
          </p:cNvPr>
          <p:cNvSpPr txBox="1"/>
          <p:nvPr/>
        </p:nvSpPr>
        <p:spPr>
          <a:xfrm>
            <a:off x="1219200" y="533400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JAVA - REMOTE METHOD                              INVOCATION </a:t>
            </a:r>
            <a:endParaRPr lang="en-IN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1" y="457200"/>
            <a:ext cx="51677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RMI</a:t>
            </a:r>
            <a:r>
              <a:rPr sz="4000" spc="-50" dirty="0"/>
              <a:t> </a:t>
            </a:r>
            <a:r>
              <a:rPr sz="4000" spc="-10" dirty="0"/>
              <a:t>COMPONENTS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668270" y="1642338"/>
            <a:ext cx="5530850" cy="17545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contains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three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components: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Server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685800"/>
            <a:ext cx="8458200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609600"/>
            <a:ext cx="373341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88392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Server contains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objects whose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are to be called remotely.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creates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applies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these objects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Registry,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after that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registers these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who are going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be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remotely.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609600"/>
            <a:ext cx="36258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spc="-5" dirty="0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1" y="1752599"/>
            <a:ext cx="9067800" cy="198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Client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gets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 one or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remote objects from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with the help of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 name. It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 methods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remote object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access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services of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 object 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per the requirement of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logic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Once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 gets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object,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are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just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like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local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09600"/>
            <a:ext cx="403402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65" dirty="0"/>
              <a:t> </a:t>
            </a:r>
            <a:r>
              <a:rPr spc="-10" dirty="0"/>
              <a:t>REGISTRY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1"/>
            <a:ext cx="8763000" cy="1988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0485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7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Server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side</a:t>
            </a:r>
            <a:r>
              <a:rPr sz="2000" spc="7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</a:t>
            </a:r>
            <a:r>
              <a:rPr sz="2000" spc="7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(which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invoked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remotely)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after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this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registry.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When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</a:t>
            </a:r>
            <a:r>
              <a:rPr sz="2000" spc="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</a:t>
            </a:r>
            <a:r>
              <a:rPr sz="2000" spc="1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this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object,</a:t>
            </a:r>
            <a:r>
              <a:rPr sz="2000" spc="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its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10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directly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but</a:t>
            </a:r>
            <a:r>
              <a:rPr sz="2000" spc="10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which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 already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so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first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gets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from this reference which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 available at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after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calls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per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requirement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logic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57200"/>
            <a:ext cx="49498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5" dirty="0"/>
              <a:t>FUTURE</a:t>
            </a:r>
            <a:r>
              <a:rPr sz="4000" spc="-35" dirty="0"/>
              <a:t> </a:t>
            </a:r>
            <a:r>
              <a:rPr sz="4000" spc="-5" dirty="0"/>
              <a:t>OF</a:t>
            </a:r>
            <a:r>
              <a:rPr sz="4000" spc="-20" dirty="0"/>
              <a:t> </a:t>
            </a:r>
            <a:r>
              <a:rPr sz="4000" spc="-10" dirty="0"/>
              <a:t>RMI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8763000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1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Now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part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JDK1.1,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highly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unlikely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be</a:t>
            </a:r>
            <a:r>
              <a:rPr sz="20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removed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at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later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date.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According to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Sun,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has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been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(and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be)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replaced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Corba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IIOP.</a:t>
            </a:r>
            <a:endParaRPr sz="2000" dirty="0">
              <a:latin typeface="Georgia"/>
              <a:cs typeface="Georgia"/>
            </a:endParaRPr>
          </a:p>
          <a:p>
            <a:pPr marL="355600" marR="31750" indent="-342900">
              <a:lnSpc>
                <a:spcPct val="100000"/>
              </a:lnSpc>
              <a:spcBef>
                <a:spcPts val="994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0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According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Java Soft,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 be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extended in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future with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ability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use IIOP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as a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transport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protocol.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447800"/>
            <a:ext cx="974603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885" algn="ctr">
              <a:lnSpc>
                <a:spcPct val="100000"/>
              </a:lnSpc>
              <a:spcBef>
                <a:spcPts val="100"/>
              </a:spcBef>
            </a:pPr>
            <a:br>
              <a:rPr lang="en-US" sz="7200" dirty="0"/>
            </a:br>
            <a:r>
              <a:rPr sz="7200" dirty="0"/>
              <a:t>THANK</a:t>
            </a:r>
            <a:r>
              <a:rPr sz="7200" spc="-105" dirty="0"/>
              <a:t> </a:t>
            </a:r>
            <a:r>
              <a:rPr sz="720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62000"/>
            <a:ext cx="7315199" cy="68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INTRODUCTION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81048" y="2074545"/>
            <a:ext cx="8371205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Java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Remote</a:t>
            </a:r>
            <a:r>
              <a:rPr sz="1800" b="1" dirty="0">
                <a:latin typeface="Georgia"/>
                <a:cs typeface="Georgia"/>
              </a:rPr>
              <a:t> Method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Invocation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</a:t>
            </a:r>
            <a:r>
              <a:rPr sz="1800" b="1" spc="-5" dirty="0">
                <a:latin typeface="Georgia"/>
                <a:cs typeface="Georgia"/>
              </a:rPr>
              <a:t>Java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RMI</a:t>
            </a:r>
            <a:r>
              <a:rPr sz="1800" dirty="0">
                <a:latin typeface="Georgia"/>
                <a:cs typeface="Georgia"/>
              </a:rPr>
              <a:t>)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 Java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API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that 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performs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remote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method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invocation,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object-oriented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equivalent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remote 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procedure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calls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(RPC),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-5" dirty="0">
                <a:latin typeface="Georgia"/>
                <a:cs typeface="Georgia"/>
              </a:rPr>
              <a:t> support 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direct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transfer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serialized </a:t>
            </a:r>
            <a:r>
              <a:rPr sz="1800" spc="-5" dirty="0">
                <a:latin typeface="Georgia"/>
                <a:cs typeface="Georgia"/>
              </a:rPr>
              <a:t>Java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classes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distributed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garbage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collection.</a:t>
            </a:r>
            <a:endParaRPr sz="1800" dirty="0">
              <a:latin typeface="Georgia"/>
              <a:cs typeface="Georgia"/>
            </a:endParaRPr>
          </a:p>
          <a:p>
            <a:pPr marL="355600" marR="8255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latin typeface="Georgia"/>
                <a:cs typeface="Georgia"/>
              </a:rPr>
              <a:t>Usage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 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term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RMI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may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denote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solely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programming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interface</a:t>
            </a:r>
            <a:r>
              <a:rPr sz="1800" dirty="0">
                <a:latin typeface="Georgia"/>
                <a:cs typeface="Georgia"/>
              </a:rPr>
              <a:t> or may 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signify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both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API and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JRMP,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IIOP,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another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implementation,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whereas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term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RMI-IIOP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specifically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denotes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RMI </a:t>
            </a:r>
            <a:r>
              <a:rPr sz="1800" spc="-5" dirty="0">
                <a:latin typeface="Georgia"/>
                <a:cs typeface="Georgia"/>
              </a:rPr>
              <a:t>interface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delegating </a:t>
            </a:r>
            <a:r>
              <a:rPr sz="1800" dirty="0">
                <a:latin typeface="Georgia"/>
                <a:cs typeface="Georgia"/>
              </a:rPr>
              <a:t>most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functionality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supporting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CORBA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implementation.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685800"/>
            <a:ext cx="538264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spc="-5" dirty="0"/>
              <a:t>IT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NEEDED..</a:t>
            </a:r>
            <a:r>
              <a:rPr lang="en-US" spc="-5" dirty="0"/>
              <a:t>??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68270" y="1729486"/>
            <a:ext cx="7324090" cy="2981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2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Provide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use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ith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“thi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clien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“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1753235" algn="l"/>
              </a:tabLst>
            </a:pPr>
            <a:r>
              <a:rPr sz="2400" spc="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spc="5" dirty="0">
                <a:solidFill>
                  <a:srgbClr val="404040"/>
                </a:solidFill>
                <a:latin typeface="Georgia"/>
                <a:cs typeface="Microsoft Sans Serif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llows	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good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performance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on</a:t>
            </a:r>
            <a:r>
              <a:rPr sz="24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lowed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workstations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ser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o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h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igh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en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4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hard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are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dirty="0">
                <a:solidFill>
                  <a:srgbClr val="404040"/>
                </a:solidFill>
                <a:latin typeface="Georgia"/>
                <a:cs typeface="Microsoft Sans Serif"/>
              </a:rPr>
              <a:t>M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aximize</a:t>
            </a:r>
            <a:r>
              <a:rPr sz="24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$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investment</a:t>
            </a:r>
            <a:r>
              <a:rPr sz="24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over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many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clients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dirty="0">
                <a:solidFill>
                  <a:srgbClr val="404040"/>
                </a:solidFill>
                <a:latin typeface="Georgia"/>
                <a:cs typeface="Microsoft Sans Serif"/>
              </a:rPr>
              <a:t>S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erver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from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Distribute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net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or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k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object.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9296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NEEDED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5" dirty="0"/>
              <a:t>RMI..??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371601"/>
            <a:ext cx="9821253" cy="4916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100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/>
              <a:t>Java</a:t>
            </a:r>
            <a:r>
              <a:rPr sz="1800" spc="25" dirty="0"/>
              <a:t> </a:t>
            </a:r>
            <a:r>
              <a:rPr sz="1800" spc="-5" dirty="0"/>
              <a:t>makes</a:t>
            </a:r>
            <a:r>
              <a:rPr sz="1800" dirty="0"/>
              <a:t> </a:t>
            </a:r>
            <a:r>
              <a:rPr sz="1800" spc="-5" dirty="0"/>
              <a:t>RMI</a:t>
            </a:r>
            <a:r>
              <a:rPr sz="1800" spc="20" dirty="0"/>
              <a:t> </a:t>
            </a:r>
            <a:r>
              <a:rPr sz="1800" spc="-5" dirty="0"/>
              <a:t>(Remote</a:t>
            </a:r>
            <a:r>
              <a:rPr sz="1800" spc="15" dirty="0"/>
              <a:t> </a:t>
            </a:r>
            <a:r>
              <a:rPr sz="1800" spc="-5" dirty="0"/>
              <a:t>Method</a:t>
            </a:r>
            <a:r>
              <a:rPr sz="1800" spc="20" dirty="0"/>
              <a:t> </a:t>
            </a:r>
            <a:r>
              <a:rPr sz="1800" spc="-5" dirty="0"/>
              <a:t>Invocation)</a:t>
            </a:r>
            <a:r>
              <a:rPr sz="1800" spc="50" dirty="0"/>
              <a:t> </a:t>
            </a:r>
            <a:r>
              <a:rPr sz="1800" i="1" spc="-5" dirty="0">
                <a:latin typeface="Georgia"/>
                <a:cs typeface="Georgia"/>
              </a:rPr>
              <a:t>fairly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dirty="0"/>
              <a:t>easy,</a:t>
            </a:r>
            <a:r>
              <a:rPr sz="1800" spc="10" dirty="0"/>
              <a:t> </a:t>
            </a:r>
            <a:r>
              <a:rPr sz="1800" spc="-5" dirty="0"/>
              <a:t>but</a:t>
            </a:r>
            <a:r>
              <a:rPr sz="1800" spc="15" dirty="0"/>
              <a:t> </a:t>
            </a:r>
            <a:r>
              <a:rPr sz="1800" spc="-5" dirty="0"/>
              <a:t>there</a:t>
            </a:r>
            <a:r>
              <a:rPr sz="1800" spc="10" dirty="0"/>
              <a:t> </a:t>
            </a:r>
            <a:r>
              <a:rPr sz="1800" dirty="0"/>
              <a:t>are</a:t>
            </a:r>
            <a:r>
              <a:rPr sz="1800" spc="15" dirty="0"/>
              <a:t> </a:t>
            </a:r>
            <a:r>
              <a:rPr sz="1800" spc="-5" dirty="0"/>
              <a:t>some</a:t>
            </a:r>
          </a:p>
          <a:p>
            <a:pPr marL="2233295">
              <a:lnSpc>
                <a:spcPct val="100000"/>
              </a:lnSpc>
              <a:spcBef>
                <a:spcPts val="5"/>
              </a:spcBef>
            </a:pPr>
            <a:r>
              <a:rPr lang="en-US" spc="-5" dirty="0"/>
              <a:t>E</a:t>
            </a:r>
            <a:r>
              <a:rPr sz="1800" spc="-5" dirty="0"/>
              <a:t>xtra</a:t>
            </a:r>
            <a:r>
              <a:rPr sz="1800" spc="-20" dirty="0"/>
              <a:t> </a:t>
            </a:r>
            <a:r>
              <a:rPr sz="1800" spc="-5" dirty="0"/>
              <a:t>steps</a:t>
            </a:r>
          </a:p>
          <a:p>
            <a:pPr marL="1890395">
              <a:lnSpc>
                <a:spcPct val="100000"/>
              </a:lnSpc>
              <a:spcBef>
                <a:spcPts val="1005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dirty="0"/>
              <a:t>send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5" dirty="0"/>
              <a:t> </a:t>
            </a:r>
            <a:r>
              <a:rPr sz="1800" dirty="0"/>
              <a:t>message</a:t>
            </a:r>
            <a:r>
              <a:rPr sz="1800" spc="-15" dirty="0"/>
              <a:t> </a:t>
            </a:r>
            <a:r>
              <a:rPr sz="1800" spc="-5" dirty="0"/>
              <a:t>to</a:t>
            </a:r>
            <a:r>
              <a:rPr sz="1800" spc="5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dirty="0"/>
              <a:t>remote</a:t>
            </a:r>
            <a:r>
              <a:rPr sz="1800" spc="5" dirty="0"/>
              <a:t> </a:t>
            </a:r>
            <a:r>
              <a:rPr sz="1800" spc="-5" dirty="0"/>
              <a:t>“server</a:t>
            </a:r>
            <a:r>
              <a:rPr sz="1800" dirty="0"/>
              <a:t> </a:t>
            </a:r>
            <a:r>
              <a:rPr sz="1800" spc="-5" dirty="0"/>
              <a:t>object,”</a:t>
            </a:r>
          </a:p>
          <a:p>
            <a:pPr marL="1877695" marR="3936365">
              <a:lnSpc>
                <a:spcPct val="100000"/>
              </a:lnSpc>
              <a:spcBef>
                <a:spcPts val="994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</a:t>
            </a:r>
            <a:r>
              <a:rPr sz="1800" spc="10" dirty="0"/>
              <a:t> </a:t>
            </a:r>
            <a:r>
              <a:rPr sz="1800" spc="-5" dirty="0"/>
              <a:t>“client</a:t>
            </a:r>
            <a:r>
              <a:rPr sz="1800" spc="-25" dirty="0"/>
              <a:t> </a:t>
            </a:r>
            <a:r>
              <a:rPr sz="1800" spc="-5" dirty="0"/>
              <a:t>object” has</a:t>
            </a:r>
            <a:r>
              <a:rPr sz="1800" spc="5" dirty="0"/>
              <a:t> </a:t>
            </a:r>
            <a:r>
              <a:rPr sz="1800" spc="-5" dirty="0"/>
              <a:t>to</a:t>
            </a:r>
            <a:r>
              <a:rPr sz="1800" spc="25" dirty="0"/>
              <a:t> </a:t>
            </a:r>
            <a:r>
              <a:rPr sz="1800" i="1" dirty="0">
                <a:latin typeface="Georgia"/>
                <a:cs typeface="Georgia"/>
              </a:rPr>
              <a:t>find</a:t>
            </a:r>
            <a:r>
              <a:rPr sz="1800" i="1" spc="-5" dirty="0">
                <a:latin typeface="Georgia"/>
                <a:cs typeface="Georgia"/>
              </a:rPr>
              <a:t>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5" dirty="0"/>
              <a:t>object</a:t>
            </a:r>
          </a:p>
          <a:p>
            <a:pPr marL="1877695" marR="3961129">
              <a:lnSpc>
                <a:spcPct val="100000"/>
              </a:lnSpc>
              <a:spcBef>
                <a:spcPts val="1000"/>
              </a:spcBef>
            </a:pPr>
            <a:r>
              <a:rPr sz="1800" spc="4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40" dirty="0"/>
              <a:t>Do</a:t>
            </a:r>
            <a:r>
              <a:rPr sz="1800" dirty="0"/>
              <a:t> </a:t>
            </a:r>
            <a:r>
              <a:rPr sz="1800" spc="-5" dirty="0"/>
              <a:t>this</a:t>
            </a:r>
            <a:r>
              <a:rPr sz="1800" dirty="0"/>
              <a:t> </a:t>
            </a:r>
            <a:r>
              <a:rPr sz="1800" spc="-5" dirty="0"/>
              <a:t>by looking</a:t>
            </a:r>
            <a:r>
              <a:rPr sz="1800" spc="5" dirty="0"/>
              <a:t> </a:t>
            </a:r>
            <a:r>
              <a:rPr sz="1800" dirty="0"/>
              <a:t>it</a:t>
            </a:r>
            <a:r>
              <a:rPr sz="1800" spc="-5" dirty="0"/>
              <a:t> up </a:t>
            </a:r>
            <a:r>
              <a:rPr sz="1800" dirty="0"/>
              <a:t>in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10" dirty="0"/>
              <a:t> </a:t>
            </a:r>
            <a:r>
              <a:rPr sz="1800" spc="-5" dirty="0">
                <a:solidFill>
                  <a:srgbClr val="766E53"/>
                </a:solidFill>
              </a:rPr>
              <a:t>registry</a:t>
            </a:r>
          </a:p>
          <a:p>
            <a:pPr marL="2633980" marR="803910" indent="-287020">
              <a:lnSpc>
                <a:spcPct val="100000"/>
              </a:lnSpc>
              <a:spcBef>
                <a:spcPts val="101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 </a:t>
            </a:r>
            <a:r>
              <a:rPr sz="1800" spc="-5" dirty="0"/>
              <a:t>client object then has to </a:t>
            </a:r>
            <a:r>
              <a:rPr sz="1800" spc="-5" dirty="0">
                <a:solidFill>
                  <a:srgbClr val="766E53"/>
                </a:solidFill>
              </a:rPr>
              <a:t>marshal </a:t>
            </a:r>
            <a:r>
              <a:rPr sz="1800" spc="-5" dirty="0"/>
              <a:t>the parameters </a:t>
            </a:r>
            <a:r>
              <a:rPr sz="1800" dirty="0"/>
              <a:t>(prepare </a:t>
            </a:r>
            <a:r>
              <a:rPr sz="1800" spc="-5" dirty="0"/>
              <a:t>them for </a:t>
            </a:r>
            <a:r>
              <a:rPr sz="1800" dirty="0"/>
              <a:t> </a:t>
            </a:r>
            <a:r>
              <a:rPr sz="1800" spc="-5" dirty="0"/>
              <a:t>transmission)</a:t>
            </a:r>
          </a:p>
          <a:p>
            <a:pPr marL="2804795">
              <a:lnSpc>
                <a:spcPct val="100000"/>
              </a:lnSpc>
              <a:spcBef>
                <a:spcPts val="994"/>
              </a:spcBef>
            </a:pPr>
            <a:r>
              <a:rPr sz="1800" spc="2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25" dirty="0"/>
              <a:t>Java</a:t>
            </a:r>
            <a:r>
              <a:rPr sz="1800" spc="20" dirty="0"/>
              <a:t> </a:t>
            </a:r>
            <a:r>
              <a:rPr sz="1800" spc="-5" dirty="0"/>
              <a:t>requires</a:t>
            </a:r>
            <a:r>
              <a:rPr sz="1800" spc="10" dirty="0"/>
              <a:t> </a:t>
            </a:r>
            <a:r>
              <a:rPr sz="1800" spc="-5" dirty="0"/>
              <a:t>Serializable</a:t>
            </a:r>
            <a:r>
              <a:rPr sz="1800" dirty="0"/>
              <a:t> </a:t>
            </a:r>
            <a:r>
              <a:rPr sz="1800" spc="-5" dirty="0"/>
              <a:t>parameters</a:t>
            </a:r>
          </a:p>
          <a:p>
            <a:pPr marL="3033395" marR="5080" indent="-228600">
              <a:lnSpc>
                <a:spcPct val="100000"/>
              </a:lnSpc>
              <a:spcBef>
                <a:spcPts val="994"/>
              </a:spcBef>
            </a:pPr>
            <a:r>
              <a:rPr sz="1800" spc="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30" dirty="0"/>
              <a:t>The</a:t>
            </a:r>
            <a:r>
              <a:rPr sz="1800" spc="10" dirty="0"/>
              <a:t> </a:t>
            </a:r>
            <a:r>
              <a:rPr sz="1800" spc="-5" dirty="0"/>
              <a:t>server</a:t>
            </a:r>
            <a:r>
              <a:rPr sz="1800" spc="5" dirty="0"/>
              <a:t> </a:t>
            </a:r>
            <a:r>
              <a:rPr sz="1800" spc="-5" dirty="0"/>
              <a:t>object</a:t>
            </a:r>
            <a:r>
              <a:rPr sz="1800" spc="10" dirty="0"/>
              <a:t> </a:t>
            </a:r>
            <a:r>
              <a:rPr sz="1800" spc="-5" dirty="0"/>
              <a:t>has</a:t>
            </a:r>
            <a:r>
              <a:rPr sz="1800" spc="15" dirty="0"/>
              <a:t> </a:t>
            </a:r>
            <a:r>
              <a:rPr sz="1800" spc="-5" dirty="0"/>
              <a:t>to</a:t>
            </a:r>
            <a:r>
              <a:rPr sz="1800" spc="15" dirty="0"/>
              <a:t> </a:t>
            </a:r>
            <a:r>
              <a:rPr sz="1800" spc="-5" dirty="0">
                <a:solidFill>
                  <a:srgbClr val="766E53"/>
                </a:solidFill>
              </a:rPr>
              <a:t>unmarshal</a:t>
            </a:r>
            <a:r>
              <a:rPr sz="1800" spc="15" dirty="0">
                <a:solidFill>
                  <a:srgbClr val="766E53"/>
                </a:solidFill>
              </a:rPr>
              <a:t> </a:t>
            </a:r>
            <a:r>
              <a:rPr sz="1800" dirty="0"/>
              <a:t>its</a:t>
            </a:r>
            <a:r>
              <a:rPr sz="1800" spc="5" dirty="0"/>
              <a:t> </a:t>
            </a:r>
            <a:r>
              <a:rPr sz="1800" spc="-5" dirty="0"/>
              <a:t>parameters,</a:t>
            </a:r>
            <a:r>
              <a:rPr sz="1800" spc="15" dirty="0"/>
              <a:t> </a:t>
            </a:r>
            <a:r>
              <a:rPr sz="1800" spc="-5" dirty="0"/>
              <a:t>do</a:t>
            </a:r>
            <a:r>
              <a:rPr sz="1800" spc="10" dirty="0"/>
              <a:t> </a:t>
            </a:r>
            <a:r>
              <a:rPr sz="1800" dirty="0"/>
              <a:t>its</a:t>
            </a:r>
            <a:r>
              <a:rPr sz="1800" spc="5" dirty="0"/>
              <a:t> </a:t>
            </a:r>
            <a:r>
              <a:rPr sz="1800" spc="-5" dirty="0"/>
              <a:t>computation,</a:t>
            </a:r>
            <a:r>
              <a:rPr sz="1800" spc="5" dirty="0"/>
              <a:t> </a:t>
            </a:r>
            <a:r>
              <a:rPr sz="1800" dirty="0"/>
              <a:t>and </a:t>
            </a:r>
            <a:r>
              <a:rPr sz="1800" spc="5" dirty="0"/>
              <a:t> </a:t>
            </a:r>
            <a:r>
              <a:rPr sz="1800" dirty="0"/>
              <a:t>marshal</a:t>
            </a:r>
            <a:r>
              <a:rPr sz="1800" spc="5" dirty="0"/>
              <a:t> </a:t>
            </a:r>
            <a:r>
              <a:rPr sz="1800" dirty="0"/>
              <a:t>its </a:t>
            </a:r>
            <a:r>
              <a:rPr sz="1800" spc="-5" dirty="0"/>
              <a:t>response</a:t>
            </a:r>
          </a:p>
          <a:p>
            <a:pPr marL="2347595">
              <a:lnSpc>
                <a:spcPct val="100000"/>
              </a:lnSpc>
              <a:spcBef>
                <a:spcPts val="101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6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</a:t>
            </a:r>
            <a:r>
              <a:rPr sz="1800" spc="5" dirty="0"/>
              <a:t> </a:t>
            </a:r>
            <a:r>
              <a:rPr sz="1800" spc="-5" dirty="0"/>
              <a:t>client</a:t>
            </a:r>
            <a:r>
              <a:rPr sz="1800" spc="-10" dirty="0"/>
              <a:t> </a:t>
            </a:r>
            <a:r>
              <a:rPr sz="1800" spc="-5" dirty="0"/>
              <a:t>object</a:t>
            </a:r>
            <a:r>
              <a:rPr sz="1800" spc="-10" dirty="0"/>
              <a:t> </a:t>
            </a:r>
            <a:r>
              <a:rPr sz="1800" spc="-5" dirty="0"/>
              <a:t>has</a:t>
            </a:r>
            <a:r>
              <a:rPr sz="1800" spc="10" dirty="0"/>
              <a:t> </a:t>
            </a:r>
            <a:r>
              <a:rPr sz="1800" spc="-5" dirty="0"/>
              <a:t>to</a:t>
            </a:r>
            <a:r>
              <a:rPr sz="1800" spc="10" dirty="0"/>
              <a:t> </a:t>
            </a:r>
            <a:r>
              <a:rPr sz="1800" spc="-5" dirty="0"/>
              <a:t>unmarshal</a:t>
            </a:r>
            <a:r>
              <a:rPr sz="1800" dirty="0"/>
              <a:t> </a:t>
            </a:r>
            <a:r>
              <a:rPr sz="1800" spc="-5" dirty="0"/>
              <a:t>the</a:t>
            </a:r>
            <a:r>
              <a:rPr sz="1800" spc="10" dirty="0"/>
              <a:t> </a:t>
            </a:r>
            <a:r>
              <a:rPr sz="1800" spc="-5" dirty="0"/>
              <a:t>response</a:t>
            </a:r>
          </a:p>
          <a:p>
            <a:pPr marL="1890395">
              <a:lnSpc>
                <a:spcPct val="100000"/>
              </a:lnSpc>
              <a:spcBef>
                <a:spcPts val="994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/>
              <a:t>Much</a:t>
            </a:r>
            <a:r>
              <a:rPr sz="1800" spc="10" dirty="0"/>
              <a:t> </a:t>
            </a:r>
            <a:r>
              <a:rPr sz="1800" spc="-5" dirty="0"/>
              <a:t>of this</a:t>
            </a:r>
            <a:r>
              <a:rPr sz="1800" spc="5" dirty="0"/>
              <a:t> </a:t>
            </a:r>
            <a:r>
              <a:rPr sz="1800" dirty="0"/>
              <a:t>is</a:t>
            </a:r>
            <a:r>
              <a:rPr sz="1800" spc="-5" dirty="0"/>
              <a:t> done</a:t>
            </a:r>
            <a:r>
              <a:rPr sz="1800" dirty="0"/>
              <a:t> </a:t>
            </a:r>
            <a:r>
              <a:rPr sz="1800" spc="-5" dirty="0"/>
              <a:t>for</a:t>
            </a:r>
            <a:r>
              <a:rPr sz="1800" dirty="0"/>
              <a:t> </a:t>
            </a:r>
            <a:r>
              <a:rPr sz="1800" spc="-5" dirty="0"/>
              <a:t>you</a:t>
            </a:r>
            <a:r>
              <a:rPr sz="1800" spc="5" dirty="0"/>
              <a:t> </a:t>
            </a:r>
            <a:r>
              <a:rPr sz="1800" spc="-5" dirty="0"/>
              <a:t>by</a:t>
            </a:r>
            <a:r>
              <a:rPr sz="1800" spc="10" dirty="0"/>
              <a:t> </a:t>
            </a:r>
            <a:r>
              <a:rPr sz="1800" spc="-5" dirty="0"/>
              <a:t>special</a:t>
            </a:r>
            <a:r>
              <a:rPr sz="1800" spc="-15" dirty="0"/>
              <a:t> </a:t>
            </a:r>
            <a:r>
              <a:rPr sz="1800" spc="-5" dirty="0"/>
              <a:t>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95400" y="533400"/>
            <a:ext cx="754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2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40" dirty="0"/>
              <a:t> </a:t>
            </a:r>
            <a:r>
              <a:rPr dirty="0"/>
              <a:t>FUNCTIONING</a:t>
            </a:r>
            <a:r>
              <a:rPr spc="-50" dirty="0"/>
              <a:t> </a:t>
            </a:r>
            <a:r>
              <a:rPr spc="-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1" y="1662397"/>
            <a:ext cx="8077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0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provides for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communication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between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programs written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JAVA.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965" y="2743200"/>
            <a:ext cx="7360666" cy="3311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533400"/>
            <a:ext cx="5417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660144"/>
            <a:ext cx="4890770" cy="203517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complete</a:t>
            </a:r>
            <a:r>
              <a:rPr sz="18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System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 is</a:t>
            </a:r>
            <a:r>
              <a:rPr sz="18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divided</a:t>
            </a:r>
            <a:r>
              <a:rPr sz="18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4</a:t>
            </a:r>
            <a:r>
              <a:rPr sz="18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layers:</a:t>
            </a:r>
            <a:endParaRPr sz="1800">
              <a:latin typeface="Georgia"/>
              <a:cs typeface="Georgia"/>
            </a:endParaRPr>
          </a:p>
          <a:p>
            <a:pPr marL="228600" indent="-21653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29235" algn="l"/>
              </a:tabLst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Application</a:t>
            </a:r>
            <a:r>
              <a:rPr sz="1800" spc="-6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6540" indent="-24447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57175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Proxy</a:t>
            </a:r>
            <a:r>
              <a:rPr sz="18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5270" indent="-24320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55904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18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7810" indent="-2457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58445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Transport</a:t>
            </a:r>
            <a:r>
              <a:rPr sz="1800" spc="-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914400"/>
            <a:ext cx="7543800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1" y="1524000"/>
            <a:ext cx="8915400" cy="400096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94945">
              <a:lnSpc>
                <a:spcPct val="102699"/>
              </a:lnSpc>
              <a:spcBef>
                <a:spcPts val="225"/>
              </a:spcBef>
              <a:buAutoNum type="arabicPeriod"/>
              <a:tabLst>
                <a:tab pos="262890" algn="l"/>
              </a:tabLst>
            </a:pP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(implementation)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applications.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contain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apply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requirement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  <a:p>
            <a:pPr marL="12700" marR="125730">
              <a:lnSpc>
                <a:spcPct val="102800"/>
              </a:lnSpc>
              <a:spcBef>
                <a:spcPts val="735"/>
              </a:spcBef>
              <a:buAutoNum type="arabicPeriod"/>
              <a:tabLst>
                <a:tab pos="262890" algn="l"/>
              </a:tabLst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Proxy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“Stub/Skeleton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Layer”.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Stub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proxy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getting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reference.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proxy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objects 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Stub.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2800"/>
              </a:lnSpc>
              <a:spcBef>
                <a:spcPts val="730"/>
              </a:spcBef>
              <a:buAutoNum type="arabicPeriod"/>
              <a:tabLst>
                <a:tab pos="262890" algn="l"/>
              </a:tabLst>
            </a:pP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Layer”.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connections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setting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connections.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works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RRL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RRL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side.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side.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905000"/>
            <a:ext cx="9144000" cy="2959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240"/>
              </a:spcBef>
            </a:pP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4.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Layer(RRL)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managing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references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JVM(Client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JVM(Client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Server).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RRL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receives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tub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transferred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byte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stream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serialization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serialization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(Marshalling)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RRL.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RRL.</a:t>
            </a:r>
            <a:endParaRPr sz="2000" dirty="0">
              <a:latin typeface="Calibri"/>
              <a:cs typeface="Calibri"/>
            </a:endParaRPr>
          </a:p>
          <a:p>
            <a:pPr marL="12700" marR="278765" algn="just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RRL 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doing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reverse process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convert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object.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object. 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deserialization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unmarshalling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class.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912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Gabriola</vt:lpstr>
      <vt:lpstr>Georgia</vt:lpstr>
      <vt:lpstr>Microsoft Sans Serif</vt:lpstr>
      <vt:lpstr>Trebuchet MS</vt:lpstr>
      <vt:lpstr>Wingdings 3</vt:lpstr>
      <vt:lpstr>Facet</vt:lpstr>
      <vt:lpstr>PowerPoint Presentation</vt:lpstr>
      <vt:lpstr>INTRODUCTION</vt:lpstr>
      <vt:lpstr>WHY IT IS NEEDED..??</vt:lpstr>
      <vt:lpstr>WHAT IS NEEDED FOR RMI..??</vt:lpstr>
      <vt:lpstr>GENERAL FUNCTIONING DIAGRAM</vt:lpstr>
      <vt:lpstr>RMI ARCHITECTURE</vt:lpstr>
      <vt:lpstr>PowerPoint Presentation</vt:lpstr>
      <vt:lpstr>PowerPoint Presentation</vt:lpstr>
      <vt:lpstr>PowerPoint Presentation</vt:lpstr>
      <vt:lpstr>RMI COMPONENTS</vt:lpstr>
      <vt:lpstr>PowerPoint Presentation</vt:lpstr>
      <vt:lpstr>RMI SERVER</vt:lpstr>
      <vt:lpstr>RMI CLIENT</vt:lpstr>
      <vt:lpstr>RMI REGISTRY</vt:lpstr>
      <vt:lpstr>THE FUTURE OF RMI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Hiro_san</dc:creator>
  <cp:lastModifiedBy>adityajadhav9730@outlook.com</cp:lastModifiedBy>
  <cp:revision>2</cp:revision>
  <dcterms:created xsi:type="dcterms:W3CDTF">2023-01-18T16:18:15Z</dcterms:created>
  <dcterms:modified xsi:type="dcterms:W3CDTF">2023-01-18T16:44:09Z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2023-01-18T00:00:00Z</vt:filetime>
  </property>
</Properties>
</file>