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56" r:id="rId5"/>
    <p:sldId id="258" r:id="rId6"/>
    <p:sldId id="315" r:id="rId7"/>
    <p:sldId id="313" r:id="rId8"/>
    <p:sldId id="317" r:id="rId9"/>
    <p:sldId id="291" r:id="rId10"/>
    <p:sldId id="272" r:id="rId11"/>
    <p:sldId id="293" r:id="rId12"/>
    <p:sldId id="301" r:id="rId13"/>
    <p:sldId id="262" r:id="rId14"/>
    <p:sldId id="302" r:id="rId15"/>
    <p:sldId id="303" r:id="rId16"/>
    <p:sldId id="310" r:id="rId17"/>
    <p:sldId id="311" r:id="rId18"/>
    <p:sldId id="309" r:id="rId19"/>
    <p:sldId id="322" r:id="rId20"/>
    <p:sldId id="304" r:id="rId21"/>
    <p:sldId id="305" r:id="rId22"/>
    <p:sldId id="306" r:id="rId23"/>
    <p:sldId id="265" r:id="rId24"/>
    <p:sldId id="320" r:id="rId25"/>
    <p:sldId id="321" r:id="rId26"/>
    <p:sldId id="326" r:id="rId27"/>
    <p:sldId id="327" r:id="rId28"/>
    <p:sldId id="277" r:id="rId29"/>
    <p:sldId id="330" r:id="rId30"/>
    <p:sldId id="325" r:id="rId31"/>
    <p:sldId id="328" r:id="rId32"/>
    <p:sldId id="329" r:id="rId33"/>
    <p:sldId id="31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deep Meda" initials="JM" lastIdx="1" clrIdx="0">
    <p:extLst>
      <p:ext uri="{19B8F6BF-5375-455C-9EA6-DF929625EA0E}">
        <p15:presenceInfo xmlns:p15="http://schemas.microsoft.com/office/powerpoint/2012/main" userId="S::jaydeepm@iitk.ac.in::42e094e3-2815-4ef6-a91a-ce49d3194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6FDFC-9833-4F03-92F2-FE5AF45040D9}" v="19" dt="2022-04-28T18:30:55.779"/>
    <p1510:client id="{1277A60E-32F4-47A4-9CB5-D7A50E625602}" v="2" dt="2022-04-19T05:46:44.034"/>
    <p1510:client id="{2188222E-52C5-4484-8758-20EE6F983D81}" v="8" dt="2022-04-29T08:46:45.040"/>
    <p1510:client id="{23CF9F20-69C2-45F7-B7DA-78C54F755993}" v="1" dt="2022-04-19T06:36:23.998"/>
    <p1510:client id="{3F282F44-3293-49DB-92BA-FDA0A3E4047F}" v="86" dt="2022-04-18T17:24:35.242"/>
    <p1510:client id="{72FCC8A8-1D87-44C4-8310-0F9E72E9C516}" v="1370" dt="2022-04-29T14:33:17.351"/>
    <p1510:client id="{78EEE87A-8716-4DB3-BA3C-29FE4157FDB1}" v="200" dt="2022-04-18T18:08:03.184"/>
    <p1510:client id="{7B43D7AF-03E9-402B-A6CE-90366ED42196}" v="415" dt="2020-12-06T11:17:09.791"/>
    <p1510:client id="{7D81836C-DAB8-4E13-9AC9-690FA94598C2}" v="304" dt="2022-04-18T18:13:10.036"/>
    <p1510:client id="{7D9C720A-321B-479E-A7D6-79954F133CB1}" v="13" dt="2022-04-19T05:53:45.404"/>
    <p1510:client id="{81A52BCB-06ED-434B-A08B-C7DFDFBA536E}" v="1956" dt="2022-04-19T06:48:11.370"/>
    <p1510:client id="{96FF45FC-B97E-4358-BFA2-7B8D705C1569}" v="11" dt="2022-04-17T16:25:27.621"/>
    <p1510:client id="{A74C14CA-A543-46A2-A4D6-19E34C867A63}" v="352" dt="2022-04-19T04:35:10.736"/>
    <p1510:client id="{A7B2E6CB-8AFE-D67C-A287-79036C712163}" v="7" dt="2020-12-05T14:23:35.924"/>
    <p1510:client id="{A8E7946D-36FA-4223-BDAF-FFB8A211BD56}" v="45" dt="2022-04-18T21:47:48.011"/>
    <p1510:client id="{B2ED207E-9C4F-4A1F-9B8B-488DF79C9B8C}" v="43" dt="2022-04-19T05:54:07.339"/>
    <p1510:client id="{B41BA689-9D87-4A04-9B30-B766FC663187}" v="1855" dt="2022-04-18T19:47:01.967"/>
    <p1510:client id="{B650552D-482E-4200-AA59-189AE8210173}" v="95" dt="2022-04-18T10:15:17.496"/>
    <p1510:client id="{BD003157-B2BB-48FB-9132-6ECAA2411508}" v="12" dt="2022-04-18T16:59:31.503"/>
    <p1510:client id="{BFB27376-1DE8-4CFA-97BE-19EE050139A8}" v="916" dt="2022-04-18T19:27:11.987"/>
    <p1510:client id="{C7E96C86-B534-43C8-83F7-64839C0574BB}" v="693" dt="2022-04-18T15:57:42.518"/>
    <p1510:client id="{D4207D51-D9F4-14A5-D3E9-B79D996F9747}" v="326" dt="2020-12-05T15:28:21.082"/>
    <p1510:client id="{DBC90DA6-AFB6-42BB-98EF-D4F774416ED6}" v="48" dt="2022-04-18T06:56:17.043"/>
    <p1510:client id="{E3C5C95F-30C6-48E7-AE89-B820CC51080E}" v="207" dt="2022-04-19T06:54:54.119"/>
    <p1510:client id="{E75382EA-0BEB-42AE-B98E-C81D015017B5}" v="1416" dt="2022-04-19T06:05:12.261"/>
    <p1510:client id="{E7B40129-C927-4145-9C1C-E3B63B448EBE}" v="596" dt="2022-04-18T09:47:18.434"/>
    <p1510:client id="{EA252740-F51D-493D-BFC2-CF752D9D943B}" v="31" dt="2022-04-18T10:10:20.157"/>
    <p1510:client id="{F2BCFF29-C297-4E29-9578-5C6D95670118}" v="1937" dt="2022-04-18T12:27:35.833"/>
    <p1510:client id="{F31DFFCF-1A5F-432C-9714-732DEF98CDCE}" v="705" dt="2022-04-29T16:41:28.562"/>
    <p1510:client id="{F9205B15-FAA4-DFFE-D62F-1C640A00D2EA}" v="801" dt="2020-12-05T15:56:29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CF6D-B6D4-4B85-B8F5-AF58D1A2C6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7EE5F-C724-40AE-973F-A0755992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7EE5F-C724-40AE-973F-A07559929E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5E04-DBD7-4B26-B27A-5AF6F1BBFC7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4598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655A-B0E8-4148-A356-765918BDF766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59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910C-C466-4F97-8592-75F4D1F30D3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576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A400-4BA9-49CA-8A0C-1B86DFB74D4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20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A0B-702C-492D-8DA3-2B089EB45E6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072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21A-9CDE-4B29-A359-862364914ECD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2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1E39-2D79-40A9-A229-1A22DC630164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2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EE06-4AB3-48DA-90FF-4C87DCA2BAEB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70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11BB-E192-4D4F-99BC-B99128591982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CS658A: Malware Analysis and Intrusion Detection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74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38A23-4021-448A-86EC-87CF7398C7F3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CS658A: Malware Analysis and Intrusion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62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E33E-ADCD-40B3-8056-4CC8B338B13C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192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2FC97B-DAE7-45B8-B161-CCBAA469CC3B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CS658A: Malware Analysis and Intrusion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285FA-53EC-43DB-87DE-B7B076A00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maldroid-2020.html" TargetMode="External"/><Relationship Id="rId2" Type="http://schemas.openxmlformats.org/officeDocument/2006/relationships/hyperlink" Target="https://www.unb.ca/cic/datasets/andmal201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oguard/androgu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A5A9-3B1B-4784-B77C-A7E65407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54" y="758952"/>
            <a:ext cx="10411791" cy="352198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Anomaly-based Malware Detection in Android Applications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2673D-A669-444B-8FC0-15F23C75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59" y="907384"/>
            <a:ext cx="1695682" cy="16125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0C20CB-E5F5-46E0-BC32-F22247F3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306033-A33C-46B8-8719-7118849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ADEC6-2F6B-48B3-97DE-76010037BF6E}"/>
              </a:ext>
            </a:extLst>
          </p:cNvPr>
          <p:cNvSpPr/>
          <p:nvPr/>
        </p:nvSpPr>
        <p:spPr>
          <a:xfrm>
            <a:off x="5666551" y="4581563"/>
            <a:ext cx="5690404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3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Guided by 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Sandeep Shukla</a:t>
            </a:r>
            <a:endPara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403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Data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1777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We have represented the permissions as binary features.</a:t>
            </a:r>
            <a:endParaRPr lang="en-US"/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There are 1,501 features in total.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CC2E4A5-8382-EAF2-7EA5-4A8E43A6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6" y="2763477"/>
            <a:ext cx="10112296" cy="34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We have implemented following classifiers:</a:t>
            </a:r>
          </a:p>
          <a:p>
            <a:pPr marL="457200" indent="-457200"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Logistic Regression</a:t>
            </a:r>
          </a:p>
          <a:p>
            <a:pPr marL="457200" indent="-457200"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Decision Tree</a:t>
            </a:r>
          </a:p>
          <a:p>
            <a:pPr marL="457200" indent="-457200"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Random Forest</a:t>
            </a:r>
            <a:endParaRPr lang="en-US">
              <a:ea typeface="+mn-lt"/>
              <a:cs typeface="+mn-lt"/>
            </a:endParaRPr>
          </a:p>
          <a:p>
            <a:pPr marL="457200" indent="-457200" algn="just">
              <a:buFont typeface="Arial,Sans-Serif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Support Vector Classification</a:t>
            </a:r>
          </a:p>
          <a:p>
            <a:pPr marL="457200" indent="-457200" algn="just">
              <a:buFont typeface="Arial,Sans-Serif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K-Nearest Neighbours</a:t>
            </a:r>
          </a:p>
          <a:p>
            <a:pPr marL="457200" indent="-457200" algn="just">
              <a:buAutoNum type="arabicPeriod"/>
            </a:pP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Permission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  <a:p>
            <a:pPr marL="0" indent="0" algn="just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614ACB-EB04-FBA0-94C0-E15C2B2D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77534"/>
              </p:ext>
            </p:extLst>
          </p:nvPr>
        </p:nvGraphicFramePr>
        <p:xfrm>
          <a:off x="1235926" y="2044390"/>
          <a:ext cx="9872370" cy="369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74">
                  <a:extLst>
                    <a:ext uri="{9D8B030D-6E8A-4147-A177-3AD203B41FA5}">
                      <a16:colId xmlns:a16="http://schemas.microsoft.com/office/drawing/2014/main" val="926687060"/>
                    </a:ext>
                  </a:extLst>
                </a:gridCol>
                <a:gridCol w="1974474">
                  <a:extLst>
                    <a:ext uri="{9D8B030D-6E8A-4147-A177-3AD203B41FA5}">
                      <a16:colId xmlns:a16="http://schemas.microsoft.com/office/drawing/2014/main" val="2697537431"/>
                    </a:ext>
                  </a:extLst>
                </a:gridCol>
                <a:gridCol w="1974474">
                  <a:extLst>
                    <a:ext uri="{9D8B030D-6E8A-4147-A177-3AD203B41FA5}">
                      <a16:colId xmlns:a16="http://schemas.microsoft.com/office/drawing/2014/main" val="2132670699"/>
                    </a:ext>
                  </a:extLst>
                </a:gridCol>
                <a:gridCol w="1974474">
                  <a:extLst>
                    <a:ext uri="{9D8B030D-6E8A-4147-A177-3AD203B41FA5}">
                      <a16:colId xmlns:a16="http://schemas.microsoft.com/office/drawing/2014/main" val="791081640"/>
                    </a:ext>
                  </a:extLst>
                </a:gridCol>
                <a:gridCol w="1974474">
                  <a:extLst>
                    <a:ext uri="{9D8B030D-6E8A-4147-A177-3AD203B41FA5}">
                      <a16:colId xmlns:a16="http://schemas.microsoft.com/office/drawing/2014/main" val="555712341"/>
                    </a:ext>
                  </a:extLst>
                </a:gridCol>
              </a:tblGrid>
              <a:tr h="625106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08140"/>
                  </a:ext>
                </a:extLst>
              </a:tr>
              <a:tr h="6139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81.28%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5863"/>
                  </a:ext>
                </a:extLst>
              </a:tr>
              <a:tr h="625106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04330"/>
                  </a:ext>
                </a:extLst>
              </a:tr>
              <a:tr h="61394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95.16%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79.51%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95.65%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86.83%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71277"/>
                  </a:ext>
                </a:extLst>
              </a:tr>
              <a:tr h="625106"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93.96%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73.49%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95.31%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82.98%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46390"/>
                  </a:ext>
                </a:extLst>
              </a:tr>
              <a:tr h="591618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93.96%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85.54%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84.52%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85.02%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87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0ABFA1-BE8D-5EA1-2F04-BFADC3FF564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92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of Model on Permissions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1057"/>
            <a:ext cx="10058400" cy="3788037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developers can freely request any permission they want, so they can mock the requested permissions of benign applications. </a:t>
            </a:r>
            <a:endParaRPr lang="en-US">
              <a:cs typeface="Calibri"/>
            </a:endParaRPr>
          </a:p>
          <a:p>
            <a:pPr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There exists</a:t>
            </a:r>
            <a:r>
              <a:rPr lang="en-US" b="1">
                <a:ea typeface="+mn-lt"/>
                <a:cs typeface="+mn-lt"/>
              </a:rPr>
              <a:t> evasive attacks</a:t>
            </a:r>
            <a:r>
              <a:rPr lang="en-US">
                <a:ea typeface="+mn-lt"/>
                <a:cs typeface="+mn-lt"/>
              </a:rPr>
              <a:t> that are used by the malware writer to protect the malicious App from the basic anomaly detectors. </a:t>
            </a:r>
          </a:p>
          <a:p>
            <a:pPr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These evasive attacks includes defense mechanisms like packed malware, dynamic code loading, native code, and others that are used.</a:t>
            </a:r>
          </a:p>
          <a:p>
            <a:pPr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Generally, the malicious part is applied to the code available in the Dex file, where a malware writer hides the use of actual API by transforming it into another form.</a:t>
            </a: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dirty="0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API-Calls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1057"/>
            <a:ext cx="10058400" cy="3788037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The Android platform provides a framework API that Apps can use to interact with the underlying Android system.</a:t>
            </a:r>
            <a:endParaRPr lang="en-US">
              <a:cs typeface="Calibri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Since most functionalities of the applications are achieved through API calls, a malware detection model based on the API call information is more susceptible to the code evasive attacks.</a:t>
            </a: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dirty="0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Preprocessing: API-Call from Dataset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,Sans-Serif" panose="020F0502020204030204" pitchFamily="34" charset="0"/>
              <a:buChar char="•"/>
            </a:pPr>
            <a:endParaRPr lang="en-US">
              <a:solidFill>
                <a:srgbClr val="FF0000"/>
              </a:solidFill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pPr marL="383540" lvl="1"/>
            <a:endParaRPr lang="en-US">
              <a:ea typeface="Calibri"/>
              <a:cs typeface="Calibri"/>
            </a:endParaRPr>
          </a:p>
          <a:p>
            <a:pPr marL="383540" lvl="1"/>
            <a:endParaRPr lang="en-US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dirty="0" smtClean="0"/>
              <a:t>15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FA4B6EC-03E1-4A0C-8311-7E61E5BA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0" y="2495160"/>
            <a:ext cx="10010078" cy="3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4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Preprocessing: API-Call from Dataset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0895-5DAC-4DCD-AC6A-EB1226BE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,Sans-Serif" panose="020F0502020204030204" pitchFamily="34" charset="0"/>
              <a:buChar char="•"/>
            </a:pPr>
            <a:endParaRPr lang="en-US">
              <a:solidFill>
                <a:srgbClr val="FF0000"/>
              </a:solidFill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pPr marL="383540" lvl="1"/>
            <a:endParaRPr lang="en-US">
              <a:ea typeface="Calibri"/>
              <a:cs typeface="Calibri"/>
            </a:endParaRPr>
          </a:p>
          <a:p>
            <a:pPr marL="383540" lvl="1"/>
            <a:endParaRPr lang="en-US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dirty="0" smtClean="0"/>
              <a:t>16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748942F-046E-EEEA-12E4-A34EEC29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8" y="2162769"/>
            <a:ext cx="10010077" cy="36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API-Call Features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3AC4D2-A778-2448-F397-0B59A1CD7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936709"/>
              </p:ext>
            </p:extLst>
          </p:nvPr>
        </p:nvGraphicFramePr>
        <p:xfrm>
          <a:off x="1198756" y="1988634"/>
          <a:ext cx="9962555" cy="381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1">
                  <a:extLst>
                    <a:ext uri="{9D8B030D-6E8A-4147-A177-3AD203B41FA5}">
                      <a16:colId xmlns:a16="http://schemas.microsoft.com/office/drawing/2014/main" val="2959484587"/>
                    </a:ext>
                  </a:extLst>
                </a:gridCol>
                <a:gridCol w="1992511">
                  <a:extLst>
                    <a:ext uri="{9D8B030D-6E8A-4147-A177-3AD203B41FA5}">
                      <a16:colId xmlns:a16="http://schemas.microsoft.com/office/drawing/2014/main" val="498198721"/>
                    </a:ext>
                  </a:extLst>
                </a:gridCol>
                <a:gridCol w="1992511">
                  <a:extLst>
                    <a:ext uri="{9D8B030D-6E8A-4147-A177-3AD203B41FA5}">
                      <a16:colId xmlns:a16="http://schemas.microsoft.com/office/drawing/2014/main" val="2443522479"/>
                    </a:ext>
                  </a:extLst>
                </a:gridCol>
                <a:gridCol w="1992511">
                  <a:extLst>
                    <a:ext uri="{9D8B030D-6E8A-4147-A177-3AD203B41FA5}">
                      <a16:colId xmlns:a16="http://schemas.microsoft.com/office/drawing/2014/main" val="1230509013"/>
                    </a:ext>
                  </a:extLst>
                </a:gridCol>
                <a:gridCol w="1992511">
                  <a:extLst>
                    <a:ext uri="{9D8B030D-6E8A-4147-A177-3AD203B41FA5}">
                      <a16:colId xmlns:a16="http://schemas.microsoft.com/office/drawing/2014/main" val="668208886"/>
                    </a:ext>
                  </a:extLst>
                </a:gridCol>
              </a:tblGrid>
              <a:tr h="637096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2340"/>
                  </a:ext>
                </a:extLst>
              </a:tr>
              <a:tr h="637096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1627"/>
                  </a:ext>
                </a:extLst>
              </a:tr>
              <a:tr h="637096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88.76%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63316"/>
                  </a:ext>
                </a:extLst>
              </a:tr>
              <a:tr h="615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92.81%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60476"/>
                  </a:ext>
                </a:extLst>
              </a:tr>
              <a:tr h="637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3034"/>
                  </a:ext>
                </a:extLst>
              </a:tr>
              <a:tr h="647715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91.32%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72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API Call + Permission Features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D8C056B-13D8-8386-596E-C5A5E3CC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68923"/>
            <a:ext cx="10058400" cy="31345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5476B-9F96-18C0-CDDF-6459805A86A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CF957-ED02-B27B-70DF-8A48A3FDE9CA}"/>
              </a:ext>
            </a:extLst>
          </p:cNvPr>
          <p:cNvSpPr txBox="1"/>
          <p:nvPr/>
        </p:nvSpPr>
        <p:spPr>
          <a:xfrm>
            <a:off x="1354642" y="1833111"/>
            <a:ext cx="97498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The idea behind merging API call + Permission Features comes from the paper "</a:t>
            </a:r>
            <a:r>
              <a:rPr lang="en-GB">
                <a:ea typeface="+mn-lt"/>
                <a:cs typeface="+mn-lt"/>
              </a:rPr>
              <a:t>Machine Learning for Android Malware Detection Using Permission and API Calls</a:t>
            </a:r>
            <a:r>
              <a:rPr lang="en-GB">
                <a:cs typeface="Calibri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1508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706-4184-429F-A248-6C9EC818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 </a:t>
            </a:r>
            <a:r>
              <a:rPr lang="en-US">
                <a:ea typeface="+mj-lt"/>
                <a:cs typeface="+mj-lt"/>
              </a:rPr>
              <a:t>API+ Permission Call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2A17-D3EF-4701-B902-B6023C3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2815-33C2-4ACA-9EED-F319E31D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571479D-7EA6-1591-48B7-9112B4944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5600"/>
              </p:ext>
            </p:extLst>
          </p:nvPr>
        </p:nvGraphicFramePr>
        <p:xfrm>
          <a:off x="1189463" y="2035097"/>
          <a:ext cx="9962560" cy="3684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2">
                  <a:extLst>
                    <a:ext uri="{9D8B030D-6E8A-4147-A177-3AD203B41FA5}">
                      <a16:colId xmlns:a16="http://schemas.microsoft.com/office/drawing/2014/main" val="1045281509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562675615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1856851780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16884514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31258654"/>
                    </a:ext>
                  </a:extLst>
                </a:gridCol>
              </a:tblGrid>
              <a:tr h="632201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63737"/>
                  </a:ext>
                </a:extLst>
              </a:tr>
              <a:tr h="59950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00543"/>
                  </a:ext>
                </a:extLst>
              </a:tr>
              <a:tr h="621300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8063"/>
                  </a:ext>
                </a:extLst>
              </a:tr>
              <a:tr h="63220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54862"/>
                  </a:ext>
                </a:extLst>
              </a:tr>
              <a:tr h="5886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87.09%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74591"/>
                  </a:ext>
                </a:extLst>
              </a:tr>
              <a:tr h="610400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76.36%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4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D1E-E8F5-49E5-878D-1C6A87A3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7E93D1-53CE-4086-842B-7911864F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91354"/>
              </p:ext>
            </p:extLst>
          </p:nvPr>
        </p:nvGraphicFramePr>
        <p:xfrm>
          <a:off x="2032000" y="2582972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1775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852516"/>
                    </a:ext>
                  </a:extLst>
                </a:gridCol>
              </a:tblGrid>
              <a:tr h="33254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4982"/>
                  </a:ext>
                </a:extLst>
              </a:tr>
              <a:tr h="332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Aman Pratap Singh (Lead)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03618"/>
                  </a:ext>
                </a:extLst>
              </a:tr>
              <a:tr h="332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Aditya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21312"/>
                  </a:ext>
                </a:extLst>
              </a:tr>
              <a:tr h="332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Akash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Halayyanavar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49044"/>
                  </a:ext>
                </a:extLst>
              </a:tr>
              <a:tr h="332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Mani Kant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42160"/>
                  </a:ext>
                </a:extLst>
              </a:tr>
              <a:tr h="3325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Mohit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86342"/>
                  </a:ext>
                </a:extLst>
              </a:tr>
              <a:tr h="32304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Rohit 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20111051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4136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F956655-8C7A-4C26-ABA8-CF2AE250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2669"/>
              </p:ext>
            </p:extLst>
          </p:nvPr>
        </p:nvGraphicFramePr>
        <p:xfrm>
          <a:off x="2032000" y="221213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3544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Name: Toddlers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85959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BDACD9-C2BB-45CA-913E-8062431E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8B4AEC-6A05-4828-921C-8367E5CF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4A9C-3BAC-4E56-87E9-47B5ABF0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7871-DA84-45B1-BBC7-659E32E3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234"/>
            <a:ext cx="10058400" cy="38328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There is a total of </a:t>
            </a:r>
            <a:r>
              <a:rPr lang="en-US" b="1">
                <a:ea typeface="+mn-lt"/>
                <a:cs typeface="+mn-lt"/>
              </a:rPr>
              <a:t>505056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unique features extracted after the merging permissions and API-Call features. 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More the Number of Features, more the processing time.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Benefits of Feature Selection:</a:t>
            </a:r>
            <a:endParaRPr lang="en-US">
              <a:cs typeface="Calibri" panose="020F0502020204030204"/>
            </a:endParaRPr>
          </a:p>
          <a:p>
            <a:pPr marL="383540" lvl="1"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Reduces Training Time</a:t>
            </a:r>
          </a:p>
          <a:p>
            <a:pPr marL="383540" lvl="1"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Reduces Overfitting</a:t>
            </a:r>
          </a:p>
          <a:p>
            <a:pPr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Benefits of Hyperparameter Tuning:</a:t>
            </a:r>
          </a:p>
          <a:p>
            <a:pPr marL="383540" lvl="1" algn="just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Hyperparameters directly control the behavior of the training algorithm and have significant impact on the performance of the model that is being trained</a:t>
            </a:r>
          </a:p>
          <a:p>
            <a:pPr marL="200660" lvl="1" indent="0" algn="just">
              <a:buNone/>
            </a:pPr>
            <a:endParaRPr lang="en-US">
              <a:ea typeface="+mn-lt"/>
              <a:cs typeface="+mn-lt"/>
            </a:endParaRP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020B-A36F-43FF-A426-023D502A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D2F1-E1EE-4ADD-9D5D-673333D7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8DC4-FFFD-4D33-6A85-0A622FE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3150-F571-919B-231F-19C5C2E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38058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  Feature Selection Techniques Used:</a:t>
            </a:r>
            <a:endParaRPr lang="en-US">
              <a:cs typeface="Calibri" panose="020F0502020204030204"/>
            </a:endParaRPr>
          </a:p>
          <a:p>
            <a:pPr marL="749300" lvl="1" indent="-457200" algn="just">
              <a:buAutoNum type="arabicPeriod"/>
            </a:pPr>
            <a:r>
              <a:rPr lang="en-US">
                <a:ea typeface="+mn-lt"/>
                <a:cs typeface="+mn-lt"/>
              </a:rPr>
              <a:t>Filter Methods (Information Gain, Chi-Square)</a:t>
            </a:r>
          </a:p>
          <a:p>
            <a:pPr marL="749300" lvl="1" indent="-457200" algn="just">
              <a:buAutoNum type="arabicPeriod"/>
            </a:pPr>
            <a:r>
              <a:rPr lang="en-US">
                <a:ea typeface="+mn-lt"/>
                <a:cs typeface="+mn-lt"/>
              </a:rPr>
              <a:t>Principal Component Analysis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>
                <a:ea typeface="+mn-lt"/>
                <a:cs typeface="+mn-lt"/>
              </a:rPr>
              <a:t>Reduced the number of features to around 500. (Treated the number of features as hyperparameter)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>
                <a:ea typeface="+mn-lt"/>
                <a:cs typeface="+mn-lt"/>
              </a:rPr>
              <a:t>Used GridSearchCV for Hyperparameter Tuning.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2E00C-98B7-5DCB-3F86-2F4328E9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3D861-D5E5-A9FB-0C8D-CD2BCD12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AAA1405-5D0C-D980-E4C2-8905410C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63" y="2052704"/>
            <a:ext cx="5014685" cy="36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E8B0-F6A6-833F-F3BE-381F71D9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on Permission Dataset</a:t>
            </a: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(Feature Selection + Hyperparameter Tuning(PCA))</a:t>
            </a:r>
            <a:endParaRPr lang="en-US" sz="1800" dirty="0"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9D69-C5AE-A651-99C2-A8BB5DA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89078-61B8-5385-27DE-0920AF6A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D36919B7-DAA2-BE3C-E316-8051D597A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136877"/>
              </p:ext>
            </p:extLst>
          </p:nvPr>
        </p:nvGraphicFramePr>
        <p:xfrm>
          <a:off x="1074057" y="2140857"/>
          <a:ext cx="9962560" cy="362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2">
                  <a:extLst>
                    <a:ext uri="{9D8B030D-6E8A-4147-A177-3AD203B41FA5}">
                      <a16:colId xmlns:a16="http://schemas.microsoft.com/office/drawing/2014/main" val="1045281509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562675615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1856851780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16884514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31258654"/>
                    </a:ext>
                  </a:extLst>
                </a:gridCol>
              </a:tblGrid>
              <a:tr h="749897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63737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73.49%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00543"/>
                  </a:ext>
                </a:extLst>
              </a:tr>
              <a:tr h="586284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71.69%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8063"/>
                  </a:ext>
                </a:extLst>
              </a:tr>
              <a:tr h="59991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73.49%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54862"/>
                  </a:ext>
                </a:extLst>
              </a:tr>
              <a:tr h="545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87.49%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74591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85.88%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4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26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E8B0-F6A6-833F-F3BE-381F71D9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on API Dataset</a:t>
            </a: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(Feature Selection + Hyperparameter Tuning(PCA))</a:t>
            </a:r>
            <a:endParaRPr lang="en-US" sz="1800" dirty="0"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9D69-C5AE-A651-99C2-A8BB5DA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89078-61B8-5385-27DE-0920AF6A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D36919B7-DAA2-BE3C-E316-8051D597A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40486"/>
              </p:ext>
            </p:extLst>
          </p:nvPr>
        </p:nvGraphicFramePr>
        <p:xfrm>
          <a:off x="1074057" y="2140857"/>
          <a:ext cx="9962560" cy="362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2">
                  <a:extLst>
                    <a:ext uri="{9D8B030D-6E8A-4147-A177-3AD203B41FA5}">
                      <a16:colId xmlns:a16="http://schemas.microsoft.com/office/drawing/2014/main" val="1045281509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562675615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1856851780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16884514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31258654"/>
                    </a:ext>
                  </a:extLst>
                </a:gridCol>
              </a:tblGrid>
              <a:tr h="749897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63737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93.90%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00543"/>
                  </a:ext>
                </a:extLst>
              </a:tr>
              <a:tr h="586284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85.55%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8063"/>
                  </a:ext>
                </a:extLst>
              </a:tr>
              <a:tr h="59991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87.64%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95.12%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91.22%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54862"/>
                  </a:ext>
                </a:extLst>
              </a:tr>
              <a:tr h="545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74591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4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2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E8B0-F6A6-833F-F3BE-381F71D9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on API+Permission Dataset</a:t>
            </a: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(Feature Selection + Hyperparameter Tuning(PCA))</a:t>
            </a:r>
            <a:endParaRPr lang="en-US" sz="1800" dirty="0"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9D69-C5AE-A651-99C2-A8BB5DA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89078-61B8-5385-27DE-0920AF6A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D36919B7-DAA2-BE3C-E316-8051D597A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879699"/>
              </p:ext>
            </p:extLst>
          </p:nvPr>
        </p:nvGraphicFramePr>
        <p:xfrm>
          <a:off x="1074057" y="2140857"/>
          <a:ext cx="9962560" cy="362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12">
                  <a:extLst>
                    <a:ext uri="{9D8B030D-6E8A-4147-A177-3AD203B41FA5}">
                      <a16:colId xmlns:a16="http://schemas.microsoft.com/office/drawing/2014/main" val="1045281509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562675615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1856851780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16884514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3731258654"/>
                    </a:ext>
                  </a:extLst>
                </a:gridCol>
              </a:tblGrid>
              <a:tr h="749897">
                <a:tc>
                  <a:txBody>
                    <a:bodyPr/>
                    <a:lstStyle/>
                    <a:p>
                      <a:r>
                        <a:rPr lang="en-GB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63737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00543"/>
                  </a:ext>
                </a:extLst>
              </a:tr>
              <a:tr h="586284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78063"/>
                  </a:ext>
                </a:extLst>
              </a:tr>
              <a:tr h="59991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91.01%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54862"/>
                  </a:ext>
                </a:extLst>
              </a:tr>
              <a:tr h="545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74591"/>
                  </a:ext>
                </a:extLst>
              </a:tr>
              <a:tr h="572649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4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60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cs typeface="Calibri Light"/>
              </a:rPr>
              <a:t>Results Summary[w/o Feature Selection]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3310-6208-C272-EF49-50420FDA8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235445"/>
              </p:ext>
            </p:extLst>
          </p:nvPr>
        </p:nvGraphicFramePr>
        <p:xfrm>
          <a:off x="1096963" y="1846263"/>
          <a:ext cx="10058399" cy="370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435228099"/>
                    </a:ext>
                  </a:extLst>
                </a:gridCol>
                <a:gridCol w="2528711">
                  <a:extLst>
                    <a:ext uri="{9D8B030D-6E8A-4147-A177-3AD203B41FA5}">
                      <a16:colId xmlns:a16="http://schemas.microsoft.com/office/drawing/2014/main" val="911805589"/>
                    </a:ext>
                  </a:extLst>
                </a:gridCol>
                <a:gridCol w="2500488">
                  <a:extLst>
                    <a:ext uri="{9D8B030D-6E8A-4147-A177-3AD203B41FA5}">
                      <a16:colId xmlns:a16="http://schemas.microsoft.com/office/drawing/2014/main" val="13432813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0710323"/>
                    </a:ext>
                  </a:extLst>
                </a:gridCol>
              </a:tblGrid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permissions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API calls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</a:t>
                      </a:r>
                      <a:r>
                        <a:rPr lang="en-GB" dirty="0" err="1"/>
                        <a:t>permissions+API</a:t>
                      </a:r>
                      <a:r>
                        <a:rPr lang="en-GB" dirty="0"/>
                        <a:t> call)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80948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81.28%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93.04%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99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83.42%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88.76%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89.12%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66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86.83%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95.02%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94.43%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414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82.98%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87.09%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87.09%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2730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83.32%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76.36%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76.36%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6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Results Summary[with Feature Selection]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3310-6208-C272-EF49-50420FDA8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249173"/>
              </p:ext>
            </p:extLst>
          </p:nvPr>
        </p:nvGraphicFramePr>
        <p:xfrm>
          <a:off x="1077951" y="1849243"/>
          <a:ext cx="10077989" cy="370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192">
                  <a:extLst>
                    <a:ext uri="{9D8B030D-6E8A-4147-A177-3AD203B41FA5}">
                      <a16:colId xmlns:a16="http://schemas.microsoft.com/office/drawing/2014/main" val="1435228099"/>
                    </a:ext>
                  </a:extLst>
                </a:gridCol>
                <a:gridCol w="2528710">
                  <a:extLst>
                    <a:ext uri="{9D8B030D-6E8A-4147-A177-3AD203B41FA5}">
                      <a16:colId xmlns:a16="http://schemas.microsoft.com/office/drawing/2014/main" val="911805589"/>
                    </a:ext>
                  </a:extLst>
                </a:gridCol>
                <a:gridCol w="2500487">
                  <a:extLst>
                    <a:ext uri="{9D8B030D-6E8A-4147-A177-3AD203B41FA5}">
                      <a16:colId xmlns:a16="http://schemas.microsoft.com/office/drawing/2014/main" val="13432813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0710323"/>
                    </a:ext>
                  </a:extLst>
                </a:gridCol>
              </a:tblGrid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permissions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API calls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</a:t>
                      </a:r>
                      <a:r>
                        <a:rPr lang="en-GB" dirty="0" err="1"/>
                        <a:t>permissions+API</a:t>
                      </a:r>
                      <a:r>
                        <a:rPr lang="en-GB" dirty="0"/>
                        <a:t> call)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80948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99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71.69%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85.55%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90.38%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66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82.42%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91.22%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93.63%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414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87.49%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90.90%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2730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85.88%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89.26%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6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cs typeface="Calibri Light"/>
              </a:rPr>
              <a:t>Results Summary on Permission calls only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3310-6208-C272-EF49-50420FDA8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236169"/>
              </p:ext>
            </p:extLst>
          </p:nvPr>
        </p:nvGraphicFramePr>
        <p:xfrm>
          <a:off x="1619249" y="1913659"/>
          <a:ext cx="9187292" cy="367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35">
                  <a:extLst>
                    <a:ext uri="{9D8B030D-6E8A-4147-A177-3AD203B41FA5}">
                      <a16:colId xmlns:a16="http://schemas.microsoft.com/office/drawing/2014/main" val="1435228099"/>
                    </a:ext>
                  </a:extLst>
                </a:gridCol>
                <a:gridCol w="3359726">
                  <a:extLst>
                    <a:ext uri="{9D8B030D-6E8A-4147-A177-3AD203B41FA5}">
                      <a16:colId xmlns:a16="http://schemas.microsoft.com/office/drawing/2014/main" val="911805589"/>
                    </a:ext>
                  </a:extLst>
                </a:gridCol>
                <a:gridCol w="3506931">
                  <a:extLst>
                    <a:ext uri="{9D8B030D-6E8A-4147-A177-3AD203B41FA5}">
                      <a16:colId xmlns:a16="http://schemas.microsoft.com/office/drawing/2014/main" val="1343281336"/>
                    </a:ext>
                  </a:extLst>
                </a:gridCol>
              </a:tblGrid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score(w/o feature selection)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feature selection)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80948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81.28%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99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83.42%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71.69%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66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86.83%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82.42%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414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82.98%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87.49%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2730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83.32%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85.88%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6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Results Summary on API calls only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3310-6208-C272-EF49-50420FDA8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38657"/>
              </p:ext>
            </p:extLst>
          </p:nvPr>
        </p:nvGraphicFramePr>
        <p:xfrm>
          <a:off x="1619249" y="1913659"/>
          <a:ext cx="9187292" cy="367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35">
                  <a:extLst>
                    <a:ext uri="{9D8B030D-6E8A-4147-A177-3AD203B41FA5}">
                      <a16:colId xmlns:a16="http://schemas.microsoft.com/office/drawing/2014/main" val="1435228099"/>
                    </a:ext>
                  </a:extLst>
                </a:gridCol>
                <a:gridCol w="3359726">
                  <a:extLst>
                    <a:ext uri="{9D8B030D-6E8A-4147-A177-3AD203B41FA5}">
                      <a16:colId xmlns:a16="http://schemas.microsoft.com/office/drawing/2014/main" val="911805589"/>
                    </a:ext>
                  </a:extLst>
                </a:gridCol>
                <a:gridCol w="3506931">
                  <a:extLst>
                    <a:ext uri="{9D8B030D-6E8A-4147-A177-3AD203B41FA5}">
                      <a16:colId xmlns:a16="http://schemas.microsoft.com/office/drawing/2014/main" val="1343281336"/>
                    </a:ext>
                  </a:extLst>
                </a:gridCol>
              </a:tblGrid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score(w/o feature selection)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feature selection)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80948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92.30%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99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88.76%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85.55%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66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92.81%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91.22%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414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90.80%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89.82%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2730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91.32%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90.42%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6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Results Summary on API+Permission calls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3310-6208-C272-EF49-50420FDA8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59608"/>
              </p:ext>
            </p:extLst>
          </p:nvPr>
        </p:nvGraphicFramePr>
        <p:xfrm>
          <a:off x="1619249" y="1913659"/>
          <a:ext cx="9187292" cy="367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35">
                  <a:extLst>
                    <a:ext uri="{9D8B030D-6E8A-4147-A177-3AD203B41FA5}">
                      <a16:colId xmlns:a16="http://schemas.microsoft.com/office/drawing/2014/main" val="1435228099"/>
                    </a:ext>
                  </a:extLst>
                </a:gridCol>
                <a:gridCol w="3359726">
                  <a:extLst>
                    <a:ext uri="{9D8B030D-6E8A-4147-A177-3AD203B41FA5}">
                      <a16:colId xmlns:a16="http://schemas.microsoft.com/office/drawing/2014/main" val="911805589"/>
                    </a:ext>
                  </a:extLst>
                </a:gridCol>
                <a:gridCol w="3506931">
                  <a:extLst>
                    <a:ext uri="{9D8B030D-6E8A-4147-A177-3AD203B41FA5}">
                      <a16:colId xmlns:a16="http://schemas.microsoft.com/office/drawing/2014/main" val="1343281336"/>
                    </a:ext>
                  </a:extLst>
                </a:gridCol>
              </a:tblGrid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Models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score(w/o feature selection)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F1 score(with feature selection)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80948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0499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90.38%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66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94.43%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93.63%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4143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87.09%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90.90%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2730"/>
                  </a:ext>
                </a:extLst>
              </a:tr>
              <a:tr h="6125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76.36%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89.26%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6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102D-CBBF-619D-2A1B-C1CA9191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CE2C-EF81-80DB-81B5-3263C571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05268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Android has become one of the most popular OS for smartphones. This led to an increase in the number of malware targeting Android devices.</a:t>
            </a: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Android allows installation of an application from unverified sources.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Even Google Android Market cannot detect malicious applications that are hosted on the third party stores.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3C489-25DD-ED2C-2298-A342FA2B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C48A-3206-29ED-7341-3EC614AA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658793F-21CA-85EB-0AED-5072210E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6" y="1842909"/>
            <a:ext cx="4698520" cy="3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83CC-BD79-458E-A984-3312AE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cs typeface="Calibri Light"/>
              </a:rPr>
              <a:t>Assumptions And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2CE7-36B7-41DD-B38F-5C71B8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39F8-3FF5-431E-9F51-5E3F313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2B351-98DD-0C5E-8A0B-17A9D640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132" y="177988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latin typeface="Times New Roman"/>
                <a:cs typeface="Calibri"/>
              </a:rPr>
              <a:t>Any kind of permissions outside the manifest file is not accessible.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latin typeface="Times New Roman"/>
                <a:cs typeface="Calibri"/>
              </a:rPr>
              <a:t>All the API calls made by the application is present in .</a:t>
            </a:r>
            <a:r>
              <a:rPr lang="en-US" sz="2400" err="1">
                <a:latin typeface="Times New Roman"/>
                <a:cs typeface="Calibri"/>
              </a:rPr>
              <a:t>dex</a:t>
            </a:r>
            <a:r>
              <a:rPr lang="en-US" sz="2400">
                <a:latin typeface="Times New Roman"/>
                <a:cs typeface="Calibri"/>
              </a:rPr>
              <a:t> file.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latin typeface="Times New Roman"/>
                <a:cs typeface="Calibri"/>
              </a:rPr>
              <a:t>Our proposed method i.e. static analysis can't handle the part of the code that are downloaded during execution.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latin typeface="Times New Roman"/>
                <a:cs typeface="Calibri"/>
              </a:rPr>
              <a:t>Attacker make the API call obscure</a:t>
            </a:r>
            <a:r>
              <a:rPr lang="en-US" sz="2400">
                <a:ea typeface="+mn-lt"/>
                <a:cs typeface="+mn-lt"/>
              </a:rPr>
              <a:t> which can't be detected by </a:t>
            </a:r>
            <a:r>
              <a:rPr lang="en-US" sz="2400" err="1">
                <a:ea typeface="+mn-lt"/>
                <a:cs typeface="+mn-lt"/>
              </a:rPr>
              <a:t>Androguard</a:t>
            </a:r>
            <a:r>
              <a:rPr lang="en-US" sz="2400">
                <a:ea typeface="+mn-lt"/>
                <a:cs typeface="+mn-lt"/>
              </a:rPr>
              <a:t> that can impact the accuracy of the model.</a:t>
            </a:r>
            <a:endParaRPr lang="en-US" sz="2400">
              <a:latin typeface="Times New Roman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latin typeface="Times New Roman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latin typeface="Times New Roman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050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6DE5-8E94-45D5-A0A6-887E6158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CDF6-8C3E-41FD-A0F6-CFA6FF77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36EE8-50FA-42EF-B9CA-8B6FEBC0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1ECDD-6E41-48E7-922F-98CBBD3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1012B-56F6-4DB2-891C-71F6578513E7}"/>
              </a:ext>
            </a:extLst>
          </p:cNvPr>
          <p:cNvSpPr/>
          <p:nvPr/>
        </p:nvSpPr>
        <p:spPr>
          <a:xfrm>
            <a:off x="2891485" y="2967335"/>
            <a:ext cx="56175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380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A397-35BB-47E0-8EF4-469F423F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 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D96E-F3D6-4470-BF1B-913F08AD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417"/>
            <a:ext cx="10302815" cy="334671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We have designed a Heuristic Anomaly Detection model which detects the presence of malware in an Android application using static features.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We have trained a classifier to identify whether an App is potentially malicious or not. The permissions and API calls are used as features to characterize each application by the classifier.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We have improved the processing time of the anomaly detector through feature selection, to make the tool deployable on the real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B2FF-84D0-4732-BF64-43CEB10B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B10C-7AF4-4EAE-AF4E-FEA84F91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dirty="0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853-A966-B2CE-D71C-859728C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 Architecture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BB3CE84-993C-A607-61B5-F78221EE6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41" y="1861926"/>
            <a:ext cx="9956320" cy="42497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3947-8308-24DF-B27C-46834BEA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ED2E-7A81-4847-6EDD-F4CDD458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8A2D-44BC-402C-A62E-87161B2A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6C9A-1525-41E8-9359-1EFD52BD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5455"/>
            <a:ext cx="9972136" cy="374363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We have used</a:t>
            </a:r>
            <a:r>
              <a:rPr lang="en-US"/>
              <a:t> datasets from University of New Brunswick which are publicly available.</a:t>
            </a:r>
            <a:endParaRPr lang="en-US" err="1">
              <a:cs typeface="Calibri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/>
              <a:t> Below are the datasets used:</a:t>
            </a:r>
            <a:endParaRPr lang="en-US">
              <a:cs typeface="Calibri"/>
            </a:endParaRPr>
          </a:p>
          <a:p>
            <a:pPr marL="383540" lvl="1" algn="just">
              <a:buAutoNum type="arabicPeriod"/>
            </a:pPr>
            <a:r>
              <a:rPr lang="en-US"/>
              <a:t>CIC-AndMal2017 datasets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>
                <a:ea typeface="+mn-lt"/>
                <a:cs typeface="+mn-lt"/>
                <a:hlinkClick r:id="rId2"/>
              </a:rPr>
              <a:t>https://www.unb.ca/cic/datasets/andmal2017.html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marL="383540" lvl="1" algn="just">
              <a:buAutoNum type="arabicPeriod"/>
            </a:pPr>
            <a:r>
              <a:rPr lang="en-US" err="1"/>
              <a:t>CICMalDroid</a:t>
            </a:r>
            <a:r>
              <a:rPr lang="en-US"/>
              <a:t> 2020 (</a:t>
            </a:r>
            <a:r>
              <a:rPr lang="en-US">
                <a:hlinkClick r:id="rId3"/>
              </a:rPr>
              <a:t>https</a:t>
            </a:r>
            <a:r>
              <a:rPr lang="en-US">
                <a:ea typeface="+mn-lt"/>
                <a:cs typeface="+mn-lt"/>
                <a:hlinkClick r:id="rId3"/>
              </a:rPr>
              <a:t>://www.unb.ca/cic/datasets/maldroid-2020.html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These datasets contain the Android applications in the form of </a:t>
            </a:r>
            <a:r>
              <a:rPr lang="en-US" err="1">
                <a:ea typeface="+mn-lt"/>
                <a:cs typeface="+mn-lt"/>
              </a:rPr>
              <a:t>apk</a:t>
            </a:r>
            <a:r>
              <a:rPr lang="en-US">
                <a:ea typeface="+mn-lt"/>
                <a:cs typeface="+mn-lt"/>
              </a:rPr>
              <a:t> files and are already classified into benign and malware.</a:t>
            </a:r>
          </a:p>
          <a:p>
            <a:pPr marL="383540" lvl="1" algn="just">
              <a:buAutoNum type="arabicPeriod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F9AE6-4F3A-41FD-B637-372822C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DABB-9861-44E6-911D-D9DE3AB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E2C01-8BA6-4458-A7A9-08EA345C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4E82-C7A3-4B2B-B6E4-FEF1546F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1500">
                <a:solidFill>
                  <a:srgbClr val="FFFFFF"/>
                </a:solidFill>
                <a:cs typeface="Calibri"/>
              </a:rPr>
              <a:t>Decompress and Data Extractor</a:t>
            </a:r>
            <a:endParaRPr lang="en-US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sz="1500">
                <a:solidFill>
                  <a:srgbClr val="FFFFFF"/>
                </a:solidFill>
              </a:rPr>
              <a:t>App behavior characterizing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marL="383540" lvl="1"/>
            <a:r>
              <a:rPr lang="en-US" sz="1500">
                <a:solidFill>
                  <a:srgbClr val="FFFFFF"/>
                </a:solidFill>
              </a:rPr>
              <a:t>Feature generator and selection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marL="383540" lvl="1"/>
            <a:r>
              <a:rPr lang="en-US" sz="1500">
                <a:solidFill>
                  <a:srgbClr val="FFFFFF"/>
                </a:solidFill>
                <a:ea typeface="Calibri"/>
                <a:cs typeface="Calibri"/>
              </a:rPr>
              <a:t>Modeling</a:t>
            </a: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087FC-53A7-49C6-8CD9-61247218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9285FA-53EC-43DB-87DE-B7B076A0056A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C9568CC-E7A3-45C9-8099-008BDB0327A6}"/>
              </a:ext>
            </a:extLst>
          </p:cNvPr>
          <p:cNvSpPr txBox="1">
            <a:spLocks/>
          </p:cNvSpPr>
          <p:nvPr/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637052"/>
                </a:solidFill>
                <a:latin typeface="Calibri" panose="020F0502020204030204"/>
              </a:rPr>
              <a:t>CS685A: Data Mining Project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F0A0-D135-39D7-225F-08429F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0520FE3-BA37-D5AF-DA92-7DD3EE42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97" y="768224"/>
            <a:ext cx="8000030" cy="47717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5B6C09-012F-BA68-46B2-1C0628FBA5B8}"/>
              </a:ext>
            </a:extLst>
          </p:cNvPr>
          <p:cNvSpPr/>
          <p:nvPr/>
        </p:nvSpPr>
        <p:spPr>
          <a:xfrm>
            <a:off x="6357668" y="3834440"/>
            <a:ext cx="1955320" cy="1193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SVM, Random Forest, KNN</a:t>
            </a:r>
          </a:p>
        </p:txBody>
      </p:sp>
    </p:spTree>
    <p:extLst>
      <p:ext uri="{BB962C8B-B14F-4D97-AF65-F5344CB8AC3E}">
        <p14:creationId xmlns:p14="http://schemas.microsoft.com/office/powerpoint/2010/main" val="20522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8A2D-44BC-402C-A62E-87161B2A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6C9A-1525-41E8-9359-1EFD52BD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69" y="2024268"/>
            <a:ext cx="11079191" cy="3830449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>
                <a:ea typeface="+mn-lt"/>
                <a:cs typeface="+mn-lt"/>
                <a:hlinkClick r:id="rId2"/>
              </a:rPr>
              <a:t>Androguard</a:t>
            </a:r>
            <a:r>
              <a:rPr lang="en-US" sz="2000">
                <a:ea typeface="+mn-lt"/>
                <a:cs typeface="+mn-lt"/>
              </a:rPr>
              <a:t> is a python tool for reverse engineering on APK files. It decompiles the APK file to generate the </a:t>
            </a:r>
            <a:r>
              <a:rPr lang="en-US" sz="2000" err="1">
                <a:ea typeface="+mn-lt"/>
                <a:cs typeface="+mn-lt"/>
              </a:rPr>
              <a:t>AndroidManifest</a:t>
            </a:r>
            <a:r>
              <a:rPr lang="en-US" sz="2000">
                <a:ea typeface="+mn-lt"/>
                <a:cs typeface="+mn-lt"/>
              </a:rPr>
              <a:t> and Dex files.</a:t>
            </a:r>
            <a:endParaRPr lang="en-US" sz="2000">
              <a:cs typeface="Calibri"/>
            </a:endParaRPr>
          </a:p>
          <a:p>
            <a:pPr marL="566420" lvl="2" algn="just">
              <a:buFont typeface="Courier New" panose="020F050202020403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 b="1">
                <a:ea typeface="+mn-lt"/>
                <a:cs typeface="+mn-lt"/>
              </a:rPr>
              <a:t>AndroidManifest.xml </a:t>
            </a:r>
            <a:r>
              <a:rPr lang="en-US" sz="2000">
                <a:ea typeface="+mn-lt"/>
                <a:cs typeface="+mn-lt"/>
              </a:rPr>
              <a:t>file stores all the information about an App like permissions, intent, activities, etc. All the components of an App need to be registered in this file. If a component is not present in the Manifest file, then its functionality would not be visible to Android.</a:t>
            </a:r>
            <a:endParaRPr lang="en-US" sz="2000">
              <a:cs typeface="Calibri" panose="020F0502020204030204"/>
            </a:endParaRPr>
          </a:p>
          <a:p>
            <a:pPr marL="566420" lvl="2" algn="just">
              <a:buFont typeface="Courier New" panose="020F0502020204030204" pitchFamily="34" charset="0"/>
              <a:buChar char="o"/>
            </a:pPr>
            <a:r>
              <a:rPr lang="en-US" sz="2000" b="1">
                <a:ea typeface="+mn-lt"/>
                <a:cs typeface="+mn-lt"/>
              </a:rPr>
              <a:t>Dex Files: </a:t>
            </a:r>
            <a:r>
              <a:rPr lang="en-US" sz="2000">
                <a:ea typeface="+mn-lt"/>
                <a:cs typeface="+mn-lt"/>
              </a:rPr>
              <a:t>These files contains the main execution logic of an App. 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US" sz="2000">
                <a:cs typeface="Calibri" panose="020F0502020204030204"/>
              </a:rPr>
              <a:t>The features are generated by parsing the decompiled code generated by the </a:t>
            </a:r>
            <a:r>
              <a:rPr lang="en-US" sz="2000" err="1">
                <a:cs typeface="Calibri" panose="020F0502020204030204"/>
              </a:rPr>
              <a:t>Androguard</a:t>
            </a:r>
            <a:r>
              <a:rPr lang="en-US" sz="2000">
                <a:cs typeface="Calibri" panose="020F0502020204030204"/>
              </a:rPr>
              <a:t>.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US" sz="2000">
                <a:cs typeface="Calibri" panose="020F0502020204030204"/>
              </a:rPr>
              <a:t>The parsing requires significant processing capability and time.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US" sz="200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F9AE6-4F3A-41FD-B637-372822C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DABB-9861-44E6-911D-D9DE3AB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8A2D-44BC-402C-A62E-87161B2A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Permissions in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6C9A-1525-41E8-9359-1EFD52BD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645"/>
            <a:ext cx="10058400" cy="383044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 Android, an App can only perform the task for which it is designed.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Each App is assigned an unique user-ID and this ID is used to enforce the isolation between Apps at run-time.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To access a resource of the Android system, the App is required to get the specific permission approved.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One can detect the intentions of an App on analyzing the permissions it has requested.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Our observations shows that malicious Apps tends to request more permissions than benign. The malicious Apps tend to request more frequently SMS and storage related permissions.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F9AE6-4F3A-41FD-B637-372822C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CS658A: Malware Analysis and Intrusion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DABB-9861-44E6-911D-D9DE3AB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85FA-53EC-43DB-87DE-B7B076A005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6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1D7C1831F844089EE0838232F2C38" ma:contentTypeVersion="4" ma:contentTypeDescription="Create a new document." ma:contentTypeScope="" ma:versionID="b726adc4d640425fef0c3773dafe5119">
  <xsd:schema xmlns:xsd="http://www.w3.org/2001/XMLSchema" xmlns:xs="http://www.w3.org/2001/XMLSchema" xmlns:p="http://schemas.microsoft.com/office/2006/metadata/properties" xmlns:ns3="3c199a26-9080-4696-8c3a-102949ca1b3c" targetNamespace="http://schemas.microsoft.com/office/2006/metadata/properties" ma:root="true" ma:fieldsID="d8026dd61107eb8f3a9cc0c77bed4ff8" ns3:_="">
    <xsd:import namespace="3c199a26-9080-4696-8c3a-102949ca1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99a26-9080-4696-8c3a-102949ca1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0AD4-E098-4261-A158-4A2D9AC96BF3}">
  <ds:schemaRefs>
    <ds:schemaRef ds:uri="3c199a26-9080-4696-8c3a-102949ca1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B463B7-B31B-461E-9148-77E41E10C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D2D19-7DAD-4D1A-9F2A-45B9A33A940B}">
  <ds:schemaRefs>
    <ds:schemaRef ds:uri="3c199a26-9080-4696-8c3a-102949ca1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Anomaly-based Malware Detection in Android Applications</vt:lpstr>
      <vt:lpstr>Contributors</vt:lpstr>
      <vt:lpstr>Background</vt:lpstr>
      <vt:lpstr>Broad Aims of the Project</vt:lpstr>
      <vt:lpstr>Android Architecture</vt:lpstr>
      <vt:lpstr>Datasets Used</vt:lpstr>
      <vt:lpstr>Framework</vt:lpstr>
      <vt:lpstr>Feature Extraction</vt:lpstr>
      <vt:lpstr>Permissions in Android</vt:lpstr>
      <vt:lpstr>Permission Data</vt:lpstr>
      <vt:lpstr>Classifier Models Used</vt:lpstr>
      <vt:lpstr>Results on Permission Features</vt:lpstr>
      <vt:lpstr>Failure of Model on Permissions</vt:lpstr>
      <vt:lpstr>API-Calls as Features</vt:lpstr>
      <vt:lpstr>Preprocessing: API-Call from Dataset</vt:lpstr>
      <vt:lpstr>Preprocessing: API-Call from Dataset</vt:lpstr>
      <vt:lpstr>Results on API-Call Features</vt:lpstr>
      <vt:lpstr>API Call + Permission Features</vt:lpstr>
      <vt:lpstr>Results on API+ Permission Call Features</vt:lpstr>
      <vt:lpstr>Feature Selection and Hyperparameter Tuning</vt:lpstr>
      <vt:lpstr>Techniques</vt:lpstr>
      <vt:lpstr>Results on Permission Dataset (Feature Selection + Hyperparameter Tuning(PCA))</vt:lpstr>
      <vt:lpstr>Results on API Dataset (Feature Selection + Hyperparameter Tuning(PCA))</vt:lpstr>
      <vt:lpstr>Results on API+Permission Dataset (Feature Selection + Hyperparameter Tuning(PCA))</vt:lpstr>
      <vt:lpstr>Results Summary[w/o Feature Selection]</vt:lpstr>
      <vt:lpstr>Results Summary[with Feature Selection]</vt:lpstr>
      <vt:lpstr>Results Summary on Permission calls only</vt:lpstr>
      <vt:lpstr>Results Summary on API calls only</vt:lpstr>
      <vt:lpstr>Results Summary on API+Permission calls</vt:lpstr>
      <vt:lpstr>Assumptions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Number of Child Births and Infant Deaths in India</dc:title>
  <dc:creator>Jaydeep Meda</dc:creator>
  <cp:revision>203</cp:revision>
  <dcterms:created xsi:type="dcterms:W3CDTF">2020-12-06T06:18:15Z</dcterms:created>
  <dcterms:modified xsi:type="dcterms:W3CDTF">2022-04-29T16:58:42Z</dcterms:modified>
</cp:coreProperties>
</file>