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287" r:id="rId2"/>
    <p:sldId id="291" r:id="rId3"/>
    <p:sldId id="288" r:id="rId4"/>
    <p:sldId id="289" r:id="rId5"/>
    <p:sldId id="290" r:id="rId6"/>
    <p:sldId id="292" r:id="rId7"/>
    <p:sldId id="294" r:id="rId8"/>
    <p:sldId id="293" r:id="rId9"/>
  </p:sldIdLst>
  <p:sldSz cx="9144000" cy="5143500" type="screen16x9"/>
  <p:notesSz cx="6858000" cy="9144000"/>
  <p:embeddedFontLst>
    <p:embeddedFont>
      <p:font typeface="Staatliches" panose="020B0604020202020204" charset="0"/>
      <p:regular r:id="rId11"/>
    </p:embeddedFont>
    <p:embeddedFont>
      <p:font typeface="Copperplate33bc" pitchFamily="2" charset="0"/>
      <p:regular r:id="rId12"/>
    </p:embeddedFont>
    <p:embeddedFont>
      <p:font typeface="Work Sans"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34AD08-DF5C-43A0-935E-4FAEE13CE2DB}">
  <a:tblStyle styleId="{AF34AD08-DF5C-43A0-935E-4FAEE13CE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9"/>
          <p:cNvSpPr/>
          <p:nvPr/>
        </p:nvSpPr>
        <p:spPr>
          <a:xfrm>
            <a:off x="720100" y="1363950"/>
            <a:ext cx="3990300" cy="2415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789300" y="1465850"/>
            <a:ext cx="3852000" cy="108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50" name="Google Shape;50;p9"/>
          <p:cNvSpPr txBox="1">
            <a:spLocks noGrp="1"/>
          </p:cNvSpPr>
          <p:nvPr>
            <p:ph type="subTitle" idx="1"/>
          </p:nvPr>
        </p:nvSpPr>
        <p:spPr>
          <a:xfrm>
            <a:off x="789200" y="2813625"/>
            <a:ext cx="3852000" cy="7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5B595B"/>
              </a:buClr>
              <a:buSzPts val="1400"/>
              <a:buFont typeface="Lato"/>
              <a:buChar char="●"/>
              <a:defRPr/>
            </a:lvl1pPr>
            <a:lvl2pPr lvl="1" algn="ctr" rtl="0">
              <a:lnSpc>
                <a:spcPct val="100000"/>
              </a:lnSpc>
              <a:spcBef>
                <a:spcPts val="0"/>
              </a:spcBef>
              <a:spcAft>
                <a:spcPts val="0"/>
              </a:spcAft>
              <a:buClr>
                <a:srgbClr val="5B595B"/>
              </a:buClr>
              <a:buSzPts val="1400"/>
              <a:buFont typeface="Lato"/>
              <a:buChar char="○"/>
              <a:defRPr sz="2100"/>
            </a:lvl2pPr>
            <a:lvl3pPr lvl="2" algn="ctr" rtl="0">
              <a:lnSpc>
                <a:spcPct val="100000"/>
              </a:lnSpc>
              <a:spcBef>
                <a:spcPts val="0"/>
              </a:spcBef>
              <a:spcAft>
                <a:spcPts val="0"/>
              </a:spcAft>
              <a:buClr>
                <a:srgbClr val="5B595B"/>
              </a:buClr>
              <a:buSzPts val="1400"/>
              <a:buFont typeface="Lato"/>
              <a:buChar char="■"/>
              <a:defRPr sz="2100"/>
            </a:lvl3pPr>
            <a:lvl4pPr lvl="3" algn="ctr" rtl="0">
              <a:lnSpc>
                <a:spcPct val="100000"/>
              </a:lnSpc>
              <a:spcBef>
                <a:spcPts val="0"/>
              </a:spcBef>
              <a:spcAft>
                <a:spcPts val="0"/>
              </a:spcAft>
              <a:buClr>
                <a:srgbClr val="5B595B"/>
              </a:buClr>
              <a:buSzPts val="1400"/>
              <a:buFont typeface="Lato"/>
              <a:buChar char="●"/>
              <a:defRPr sz="2100"/>
            </a:lvl4pPr>
            <a:lvl5pPr lvl="4" algn="ctr" rtl="0">
              <a:lnSpc>
                <a:spcPct val="100000"/>
              </a:lnSpc>
              <a:spcBef>
                <a:spcPts val="0"/>
              </a:spcBef>
              <a:spcAft>
                <a:spcPts val="0"/>
              </a:spcAft>
              <a:buClr>
                <a:srgbClr val="5B595B"/>
              </a:buClr>
              <a:buSzPts val="1400"/>
              <a:buFont typeface="Lato"/>
              <a:buChar char="○"/>
              <a:defRPr sz="2100"/>
            </a:lvl5pPr>
            <a:lvl6pPr lvl="5" algn="ctr" rtl="0">
              <a:lnSpc>
                <a:spcPct val="100000"/>
              </a:lnSpc>
              <a:spcBef>
                <a:spcPts val="0"/>
              </a:spcBef>
              <a:spcAft>
                <a:spcPts val="0"/>
              </a:spcAft>
              <a:buClr>
                <a:srgbClr val="5B595B"/>
              </a:buClr>
              <a:buSzPts val="1400"/>
              <a:buFont typeface="Lato"/>
              <a:buChar char="■"/>
              <a:defRPr sz="2100"/>
            </a:lvl6pPr>
            <a:lvl7pPr lvl="6" algn="ctr" rtl="0">
              <a:lnSpc>
                <a:spcPct val="100000"/>
              </a:lnSpc>
              <a:spcBef>
                <a:spcPts val="0"/>
              </a:spcBef>
              <a:spcAft>
                <a:spcPts val="0"/>
              </a:spcAft>
              <a:buClr>
                <a:srgbClr val="5B595B"/>
              </a:buClr>
              <a:buSzPts val="1400"/>
              <a:buFont typeface="Lato"/>
              <a:buChar char="●"/>
              <a:defRPr sz="2100"/>
            </a:lvl7pPr>
            <a:lvl8pPr lvl="7" algn="ctr" rtl="0">
              <a:lnSpc>
                <a:spcPct val="100000"/>
              </a:lnSpc>
              <a:spcBef>
                <a:spcPts val="0"/>
              </a:spcBef>
              <a:spcAft>
                <a:spcPts val="0"/>
              </a:spcAft>
              <a:buClr>
                <a:srgbClr val="5B595B"/>
              </a:buClr>
              <a:buSzPts val="1400"/>
              <a:buFont typeface="Lato"/>
              <a:buChar char="○"/>
              <a:defRPr sz="2100"/>
            </a:lvl8pPr>
            <a:lvl9pPr lvl="8" algn="ctr" rtl="0">
              <a:lnSpc>
                <a:spcPct val="100000"/>
              </a:lnSpc>
              <a:spcBef>
                <a:spcPts val="0"/>
              </a:spcBef>
              <a:spcAft>
                <a:spcPts val="0"/>
              </a:spcAft>
              <a:buClr>
                <a:srgbClr val="5B595B"/>
              </a:buClr>
              <a:buSzPts val="1400"/>
              <a:buFont typeface="Lato"/>
              <a:buChar char="■"/>
              <a:defRPr sz="21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8" name="Google Shape;108;p20"/>
          <p:cNvSpPr/>
          <p:nvPr/>
        </p:nvSpPr>
        <p:spPr>
          <a:xfrm rot="10800000" flipH="1">
            <a:off x="1840750" y="1545725"/>
            <a:ext cx="5448300" cy="22290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title"/>
          </p:nvPr>
        </p:nvSpPr>
        <p:spPr>
          <a:xfrm>
            <a:off x="2195624" y="1734150"/>
            <a:ext cx="4752900" cy="551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10" name="Google Shape;110;p20"/>
          <p:cNvSpPr txBox="1">
            <a:spLocks noGrp="1"/>
          </p:cNvSpPr>
          <p:nvPr>
            <p:ph type="subTitle" idx="1"/>
          </p:nvPr>
        </p:nvSpPr>
        <p:spPr>
          <a:xfrm>
            <a:off x="2195425" y="2396600"/>
            <a:ext cx="4752900" cy="120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7_2_1">
    <p:spTree>
      <p:nvGrpSpPr>
        <p:cNvPr id="1" name="Shape 149"/>
        <p:cNvGrpSpPr/>
        <p:nvPr/>
      </p:nvGrpSpPr>
      <p:grpSpPr>
        <a:xfrm>
          <a:off x="0" y="0"/>
          <a:ext cx="0" cy="0"/>
          <a:chOff x="0" y="0"/>
          <a:chExt cx="0" cy="0"/>
        </a:xfrm>
      </p:grpSpPr>
      <p:pic>
        <p:nvPicPr>
          <p:cNvPr id="150" name="Google Shape;150;p27"/>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51" name="Google Shape;151;p27"/>
          <p:cNvSpPr/>
          <p:nvPr/>
        </p:nvSpPr>
        <p:spPr>
          <a:xfrm>
            <a:off x="720000" y="1359650"/>
            <a:ext cx="7704000" cy="3243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 name="Google Shape;153;p27"/>
          <p:cNvSpPr txBox="1">
            <a:spLocks noGrp="1"/>
          </p:cNvSpPr>
          <p:nvPr>
            <p:ph type="subTitle" idx="1"/>
          </p:nvPr>
        </p:nvSpPr>
        <p:spPr>
          <a:xfrm>
            <a:off x="2583763" y="2885198"/>
            <a:ext cx="3976500" cy="5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4" name="Google Shape;154;p27"/>
          <p:cNvSpPr txBox="1">
            <a:spLocks noGrp="1"/>
          </p:cNvSpPr>
          <p:nvPr>
            <p:ph type="subTitle" idx="2"/>
          </p:nvPr>
        </p:nvSpPr>
        <p:spPr>
          <a:xfrm>
            <a:off x="2583763" y="1909435"/>
            <a:ext cx="3976500" cy="5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5" name="Google Shape;155;p27"/>
          <p:cNvSpPr txBox="1">
            <a:spLocks noGrp="1"/>
          </p:cNvSpPr>
          <p:nvPr>
            <p:ph type="subTitle" idx="3"/>
          </p:nvPr>
        </p:nvSpPr>
        <p:spPr>
          <a:xfrm>
            <a:off x="2583738" y="3832449"/>
            <a:ext cx="3976500" cy="5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6" name="Google Shape;156;p27"/>
          <p:cNvSpPr txBox="1">
            <a:spLocks noGrp="1"/>
          </p:cNvSpPr>
          <p:nvPr>
            <p:ph type="subTitle" idx="4"/>
          </p:nvPr>
        </p:nvSpPr>
        <p:spPr>
          <a:xfrm>
            <a:off x="2583753" y="2466942"/>
            <a:ext cx="3976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7"/>
          <p:cNvSpPr txBox="1">
            <a:spLocks noGrp="1"/>
          </p:cNvSpPr>
          <p:nvPr>
            <p:ph type="subTitle" idx="5"/>
          </p:nvPr>
        </p:nvSpPr>
        <p:spPr>
          <a:xfrm>
            <a:off x="2583743" y="3414196"/>
            <a:ext cx="3976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7"/>
          <p:cNvSpPr txBox="1">
            <a:spLocks noGrp="1"/>
          </p:cNvSpPr>
          <p:nvPr>
            <p:ph type="subTitle" idx="6"/>
          </p:nvPr>
        </p:nvSpPr>
        <p:spPr>
          <a:xfrm>
            <a:off x="2583757" y="1491176"/>
            <a:ext cx="3976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6" r:id="rId5"/>
    <p:sldLayoutId id="2147483673" r:id="rId6"/>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6" y="871539"/>
            <a:ext cx="7515224" cy="2043112"/>
          </a:xfrm>
        </p:spPr>
        <p:txBody>
          <a:bodyPr/>
          <a:lstStyle/>
          <a:p>
            <a:r>
              <a:rPr lang="en-US" sz="5400" dirty="0">
                <a:solidFill>
                  <a:srgbClr val="0070C0"/>
                </a:solidFill>
              </a:rPr>
              <a:t>Unified Patient Treatment Platform (UPTP)</a:t>
            </a:r>
            <a:endParaRPr lang="en-IN" sz="5400" dirty="0">
              <a:solidFill>
                <a:srgbClr val="0070C0"/>
              </a:solidFill>
            </a:endParaRPr>
          </a:p>
        </p:txBody>
      </p:sp>
      <p:sp>
        <p:nvSpPr>
          <p:cNvPr id="3" name="Subtitle 2"/>
          <p:cNvSpPr>
            <a:spLocks noGrp="1"/>
          </p:cNvSpPr>
          <p:nvPr>
            <p:ph type="subTitle" idx="1"/>
          </p:nvPr>
        </p:nvSpPr>
        <p:spPr>
          <a:xfrm>
            <a:off x="3561347" y="2695075"/>
            <a:ext cx="5390148" cy="2245893"/>
          </a:xfrm>
        </p:spPr>
        <p:txBody>
          <a:bodyPr/>
          <a:lstStyle/>
          <a:p>
            <a:pPr algn="l"/>
            <a:r>
              <a:rPr lang="en-US" sz="3600" dirty="0" smtClean="0">
                <a:solidFill>
                  <a:schemeClr val="tx1">
                    <a:lumMod val="85000"/>
                  </a:schemeClr>
                </a:solidFill>
              </a:rPr>
              <a:t>Our team</a:t>
            </a:r>
          </a:p>
          <a:p>
            <a:r>
              <a:rPr lang="en-US" sz="2800" dirty="0" smtClean="0">
                <a:solidFill>
                  <a:schemeClr val="tx1">
                    <a:lumMod val="85000"/>
                  </a:schemeClr>
                </a:solidFill>
              </a:rPr>
              <a:t>    </a:t>
            </a:r>
            <a:r>
              <a:rPr lang="en-US" sz="2400" dirty="0" smtClean="0">
                <a:solidFill>
                  <a:schemeClr val="tx1">
                    <a:lumMod val="85000"/>
                  </a:schemeClr>
                </a:solidFill>
              </a:rPr>
              <a:t>Sreyash </a:t>
            </a:r>
            <a:r>
              <a:rPr lang="en-US" sz="2400" dirty="0" err="1" smtClean="0">
                <a:solidFill>
                  <a:schemeClr val="tx1">
                    <a:lumMod val="85000"/>
                  </a:schemeClr>
                </a:solidFill>
              </a:rPr>
              <a:t>Mohanty</a:t>
            </a:r>
            <a:r>
              <a:rPr lang="en-US" sz="2400" dirty="0" smtClean="0">
                <a:solidFill>
                  <a:schemeClr val="tx1">
                    <a:lumMod val="85000"/>
                  </a:schemeClr>
                </a:solidFill>
              </a:rPr>
              <a:t>(Team lead)</a:t>
            </a:r>
          </a:p>
          <a:p>
            <a:pPr algn="l"/>
            <a:r>
              <a:rPr lang="en-US" sz="2400" dirty="0" smtClean="0">
                <a:solidFill>
                  <a:schemeClr val="tx1">
                    <a:lumMod val="85000"/>
                  </a:schemeClr>
                </a:solidFill>
              </a:rPr>
              <a:t>      </a:t>
            </a:r>
            <a:r>
              <a:rPr lang="en-US" sz="2400" dirty="0" err="1" smtClean="0">
                <a:solidFill>
                  <a:schemeClr val="tx1">
                    <a:lumMod val="85000"/>
                  </a:schemeClr>
                </a:solidFill>
              </a:rPr>
              <a:t>Deepanshu</a:t>
            </a:r>
            <a:r>
              <a:rPr lang="en-US" sz="2400" dirty="0" smtClean="0">
                <a:solidFill>
                  <a:schemeClr val="tx1">
                    <a:lumMod val="85000"/>
                  </a:schemeClr>
                </a:solidFill>
              </a:rPr>
              <a:t> </a:t>
            </a:r>
            <a:r>
              <a:rPr lang="en-US" sz="2400" dirty="0" err="1" smtClean="0">
                <a:solidFill>
                  <a:schemeClr val="tx1">
                    <a:lumMod val="85000"/>
                  </a:schemeClr>
                </a:solidFill>
              </a:rPr>
              <a:t>Parashar</a:t>
            </a:r>
            <a:endParaRPr lang="en-US" sz="2400" dirty="0" smtClean="0">
              <a:solidFill>
                <a:schemeClr val="tx1">
                  <a:lumMod val="85000"/>
                </a:schemeClr>
              </a:solidFill>
            </a:endParaRPr>
          </a:p>
          <a:p>
            <a:pPr algn="l"/>
            <a:r>
              <a:rPr lang="en-US" sz="2400" dirty="0">
                <a:solidFill>
                  <a:schemeClr val="tx1">
                    <a:lumMod val="85000"/>
                  </a:schemeClr>
                </a:solidFill>
              </a:rPr>
              <a:t> </a:t>
            </a:r>
            <a:r>
              <a:rPr lang="en-US" sz="2400" dirty="0" smtClean="0">
                <a:solidFill>
                  <a:schemeClr val="tx1">
                    <a:lumMod val="85000"/>
                  </a:schemeClr>
                </a:solidFill>
              </a:rPr>
              <a:t>     Sushanta </a:t>
            </a:r>
            <a:r>
              <a:rPr lang="en-US" sz="2400" dirty="0" err="1" smtClean="0">
                <a:solidFill>
                  <a:schemeClr val="tx1">
                    <a:lumMod val="85000"/>
                  </a:schemeClr>
                </a:solidFill>
              </a:rPr>
              <a:t>sahoo</a:t>
            </a:r>
            <a:r>
              <a:rPr lang="en-US" sz="2400" dirty="0" smtClean="0">
                <a:solidFill>
                  <a:schemeClr val="tx1">
                    <a:lumMod val="85000"/>
                  </a:schemeClr>
                </a:solidFill>
              </a:rPr>
              <a:t> </a:t>
            </a:r>
          </a:p>
          <a:p>
            <a:pPr algn="l"/>
            <a:r>
              <a:rPr lang="en-US" sz="2400" dirty="0">
                <a:solidFill>
                  <a:schemeClr val="tx1">
                    <a:lumMod val="85000"/>
                  </a:schemeClr>
                </a:solidFill>
              </a:rPr>
              <a:t> </a:t>
            </a:r>
            <a:r>
              <a:rPr lang="en-US" sz="2400" dirty="0" smtClean="0">
                <a:solidFill>
                  <a:schemeClr val="tx1">
                    <a:lumMod val="85000"/>
                  </a:schemeClr>
                </a:solidFill>
              </a:rPr>
              <a:t>     Aditya </a:t>
            </a:r>
            <a:r>
              <a:rPr lang="en-US" sz="2400" dirty="0" err="1" smtClean="0">
                <a:solidFill>
                  <a:schemeClr val="tx1">
                    <a:lumMod val="85000"/>
                  </a:schemeClr>
                </a:solidFill>
              </a:rPr>
              <a:t>jain</a:t>
            </a:r>
            <a:endParaRPr lang="en-IN" sz="2400" dirty="0">
              <a:solidFill>
                <a:schemeClr val="tx1">
                  <a:lumMod val="85000"/>
                </a:schemeClr>
              </a:solidFill>
            </a:endParaRPr>
          </a:p>
        </p:txBody>
      </p:sp>
    </p:spTree>
    <p:extLst>
      <p:ext uri="{BB962C8B-B14F-4D97-AF65-F5344CB8AC3E}">
        <p14:creationId xmlns:p14="http://schemas.microsoft.com/office/powerpoint/2010/main" val="121177666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05245" y="602673"/>
            <a:ext cx="2514600" cy="524451"/>
          </a:xfrm>
        </p:spPr>
        <p:txBody>
          <a:bodyPr/>
          <a:lstStyle/>
          <a:p>
            <a:r>
              <a:rPr lang="en-US" sz="3200" dirty="0" smtClean="0">
                <a:solidFill>
                  <a:srgbClr val="0070C0"/>
                </a:solidFill>
              </a:rPr>
              <a:t>Idea overview</a:t>
            </a:r>
            <a:endParaRPr lang="en-IN" sz="3200" dirty="0">
              <a:solidFill>
                <a:srgbClr val="0070C0"/>
              </a:solidFill>
            </a:endParaRPr>
          </a:p>
        </p:txBody>
      </p:sp>
      <p:sp>
        <p:nvSpPr>
          <p:cNvPr id="3" name="Subtitle 2"/>
          <p:cNvSpPr>
            <a:spLocks noGrp="1"/>
          </p:cNvSpPr>
          <p:nvPr>
            <p:ph type="subTitle" idx="1"/>
          </p:nvPr>
        </p:nvSpPr>
        <p:spPr>
          <a:xfrm>
            <a:off x="0" y="4846232"/>
            <a:ext cx="1156964" cy="45719"/>
          </a:xfrm>
        </p:spPr>
        <p:txBody>
          <a:bodyPr/>
          <a:lstStyle/>
          <a:p>
            <a:r>
              <a:rPr lang="en-US" dirty="0" smtClean="0"/>
              <a:t>.</a:t>
            </a:r>
            <a:endParaRPr lang="en-IN" dirty="0"/>
          </a:p>
        </p:txBody>
      </p:sp>
      <p:sp>
        <p:nvSpPr>
          <p:cNvPr id="4" name="Subtitle 3"/>
          <p:cNvSpPr>
            <a:spLocks noGrp="1"/>
          </p:cNvSpPr>
          <p:nvPr>
            <p:ph type="subTitle" idx="2"/>
          </p:nvPr>
        </p:nvSpPr>
        <p:spPr>
          <a:xfrm>
            <a:off x="716972" y="1350818"/>
            <a:ext cx="7699663" cy="3252355"/>
          </a:xfrm>
        </p:spPr>
        <p:txBody>
          <a:bodyPr/>
          <a:lstStyle/>
          <a:p>
            <a:pPr algn="l">
              <a:buFont typeface="Wingdings" panose="05000000000000000000" pitchFamily="2" charset="2"/>
              <a:buChar char="Ø"/>
            </a:pPr>
            <a:endParaRPr lang="en-US" dirty="0" smtClean="0">
              <a:solidFill>
                <a:schemeClr val="accent1">
                  <a:lumMod val="75000"/>
                </a:schemeClr>
              </a:solidFill>
              <a:latin typeface="Copperplate33bc" pitchFamily="2" charset="0"/>
            </a:endParaRPr>
          </a:p>
          <a:p>
            <a:pPr algn="l">
              <a:buFont typeface="Wingdings" panose="05000000000000000000" pitchFamily="2" charset="2"/>
              <a:buChar char="Ø"/>
            </a:pPr>
            <a:r>
              <a:rPr lang="en-US" dirty="0" smtClean="0">
                <a:solidFill>
                  <a:schemeClr val="accent1">
                    <a:lumMod val="75000"/>
                  </a:schemeClr>
                </a:solidFill>
                <a:latin typeface="Copperplate33bc" pitchFamily="2" charset="0"/>
              </a:rPr>
              <a:t>Providing login page for patients, doctors, caretakers.</a:t>
            </a:r>
          </a:p>
          <a:p>
            <a:pPr algn="l">
              <a:buFont typeface="Wingdings" panose="05000000000000000000" pitchFamily="2" charset="2"/>
              <a:buChar char="Ø"/>
            </a:pPr>
            <a:endParaRPr lang="en-US" dirty="0">
              <a:solidFill>
                <a:schemeClr val="accent1">
                  <a:lumMod val="75000"/>
                </a:schemeClr>
              </a:solidFill>
              <a:latin typeface="Copperplate33bc" pitchFamily="2" charset="0"/>
            </a:endParaRPr>
          </a:p>
          <a:p>
            <a:pPr algn="l">
              <a:buFont typeface="Wingdings" panose="05000000000000000000" pitchFamily="2" charset="2"/>
              <a:buChar char="Ø"/>
            </a:pPr>
            <a:r>
              <a:rPr lang="en-US" dirty="0" smtClean="0">
                <a:solidFill>
                  <a:schemeClr val="accent1">
                    <a:lumMod val="75000"/>
                  </a:schemeClr>
                </a:solidFill>
                <a:latin typeface="Copperplate33bc" pitchFamily="2" charset="0"/>
              </a:rPr>
              <a:t>Choice to upload prescriptions</a:t>
            </a:r>
          </a:p>
          <a:p>
            <a:pPr algn="l">
              <a:buFont typeface="Wingdings" panose="05000000000000000000" pitchFamily="2" charset="2"/>
              <a:buChar char="Ø"/>
            </a:pPr>
            <a:endParaRPr lang="en-US" dirty="0" smtClean="0">
              <a:solidFill>
                <a:schemeClr val="accent1">
                  <a:lumMod val="75000"/>
                </a:schemeClr>
              </a:solidFill>
              <a:latin typeface="Copperplate33bc" pitchFamily="2" charset="0"/>
            </a:endParaRPr>
          </a:p>
          <a:p>
            <a:pPr algn="l">
              <a:buFont typeface="Wingdings" panose="05000000000000000000" pitchFamily="2" charset="2"/>
              <a:buChar char="Ø"/>
            </a:pPr>
            <a:r>
              <a:rPr lang="en-US" dirty="0" smtClean="0">
                <a:solidFill>
                  <a:schemeClr val="accent1">
                    <a:lumMod val="75000"/>
                  </a:schemeClr>
                </a:solidFill>
                <a:latin typeface="Copperplate33bc" pitchFamily="2" charset="0"/>
              </a:rPr>
              <a:t>Using </a:t>
            </a:r>
            <a:r>
              <a:rPr lang="en-US" dirty="0" err="1" smtClean="0">
                <a:solidFill>
                  <a:schemeClr val="accent1">
                    <a:lumMod val="75000"/>
                  </a:schemeClr>
                </a:solidFill>
                <a:latin typeface="Copperplate33bc" pitchFamily="2" charset="0"/>
              </a:rPr>
              <a:t>sso</a:t>
            </a:r>
            <a:r>
              <a:rPr lang="en-US" dirty="0">
                <a:solidFill>
                  <a:schemeClr val="accent1">
                    <a:lumMod val="75000"/>
                  </a:schemeClr>
                </a:solidFill>
                <a:latin typeface="Copperplate33bc" pitchFamily="2" charset="0"/>
              </a:rPr>
              <a:t> </a:t>
            </a:r>
            <a:r>
              <a:rPr lang="en-US" dirty="0" smtClean="0">
                <a:solidFill>
                  <a:schemeClr val="accent1">
                    <a:lumMod val="75000"/>
                  </a:schemeClr>
                </a:solidFill>
                <a:latin typeface="Copperplate33bc" pitchFamily="2" charset="0"/>
              </a:rPr>
              <a:t>authentication scheme.</a:t>
            </a:r>
          </a:p>
          <a:p>
            <a:pPr algn="l">
              <a:buFont typeface="Wingdings" panose="05000000000000000000" pitchFamily="2" charset="2"/>
              <a:buChar char="Ø"/>
            </a:pPr>
            <a:endParaRPr lang="en-IN" dirty="0" smtClean="0">
              <a:solidFill>
                <a:schemeClr val="accent1">
                  <a:lumMod val="75000"/>
                </a:schemeClr>
              </a:solidFill>
              <a:latin typeface="Copperplate33bc" pitchFamily="2" charset="0"/>
            </a:endParaRPr>
          </a:p>
          <a:p>
            <a:pPr algn="l">
              <a:buFont typeface="Wingdings" panose="05000000000000000000" pitchFamily="2" charset="2"/>
              <a:buChar char="Ø"/>
            </a:pPr>
            <a:r>
              <a:rPr lang="en-IN" dirty="0" smtClean="0">
                <a:solidFill>
                  <a:schemeClr val="accent1">
                    <a:lumMod val="75000"/>
                  </a:schemeClr>
                </a:solidFill>
                <a:latin typeface="Copperplate33bc" pitchFamily="2" charset="0"/>
              </a:rPr>
              <a:t>easily accessible</a:t>
            </a:r>
            <a:r>
              <a:rPr lang="en-IN" sz="1200" dirty="0" smtClean="0">
                <a:solidFill>
                  <a:schemeClr val="accent1">
                    <a:lumMod val="75000"/>
                  </a:schemeClr>
                </a:solidFill>
                <a:latin typeface="Copperplate33bc" pitchFamily="2" charset="0"/>
              </a:rPr>
              <a:t>.</a:t>
            </a:r>
            <a:endParaRPr lang="en-IN" sz="1200" dirty="0">
              <a:solidFill>
                <a:schemeClr val="accent1">
                  <a:lumMod val="75000"/>
                </a:schemeClr>
              </a:solidFill>
              <a:latin typeface="Copperplate33bc" pitchFamily="2" charset="0"/>
            </a:endParaRPr>
          </a:p>
        </p:txBody>
      </p:sp>
      <p:sp>
        <p:nvSpPr>
          <p:cNvPr id="5" name="Subtitle 4"/>
          <p:cNvSpPr>
            <a:spLocks noGrp="1"/>
          </p:cNvSpPr>
          <p:nvPr>
            <p:ph type="subTitle" idx="3"/>
          </p:nvPr>
        </p:nvSpPr>
        <p:spPr>
          <a:xfrm flipV="1">
            <a:off x="7813964" y="602673"/>
            <a:ext cx="1063446" cy="45719"/>
          </a:xfrm>
        </p:spPr>
        <p:txBody>
          <a:bodyPr/>
          <a:lstStyle/>
          <a:p>
            <a:r>
              <a:rPr lang="en-US" dirty="0" smtClean="0"/>
              <a:t>.</a:t>
            </a:r>
            <a:endParaRPr lang="en-IN" dirty="0"/>
          </a:p>
        </p:txBody>
      </p:sp>
      <p:sp>
        <p:nvSpPr>
          <p:cNvPr id="6" name="Subtitle 5"/>
          <p:cNvSpPr>
            <a:spLocks noGrp="1"/>
          </p:cNvSpPr>
          <p:nvPr>
            <p:ph type="subTitle" idx="4"/>
          </p:nvPr>
        </p:nvSpPr>
        <p:spPr>
          <a:xfrm>
            <a:off x="7301226" y="4800513"/>
            <a:ext cx="1842774" cy="45719"/>
          </a:xfrm>
        </p:spPr>
        <p:txBody>
          <a:bodyPr/>
          <a:lstStyle/>
          <a:p>
            <a:r>
              <a:rPr lang="en-US" dirty="0" smtClean="0"/>
              <a:t>.</a:t>
            </a:r>
            <a:endParaRPr lang="en-IN" dirty="0"/>
          </a:p>
        </p:txBody>
      </p:sp>
      <p:sp>
        <p:nvSpPr>
          <p:cNvPr id="7" name="Subtitle 6"/>
          <p:cNvSpPr>
            <a:spLocks noGrp="1"/>
          </p:cNvSpPr>
          <p:nvPr>
            <p:ph type="subTitle" idx="5"/>
          </p:nvPr>
        </p:nvSpPr>
        <p:spPr>
          <a:xfrm>
            <a:off x="-149066" y="73843"/>
            <a:ext cx="2154512" cy="97975"/>
          </a:xfrm>
        </p:spPr>
        <p:txBody>
          <a:bodyPr/>
          <a:lstStyle/>
          <a:p>
            <a:r>
              <a:rPr lang="en-US" dirty="0" smtClean="0"/>
              <a:t>.</a:t>
            </a:r>
            <a:endParaRPr lang="en-IN" dirty="0"/>
          </a:p>
        </p:txBody>
      </p:sp>
      <p:sp>
        <p:nvSpPr>
          <p:cNvPr id="8" name="Subtitle 7"/>
          <p:cNvSpPr>
            <a:spLocks noGrp="1"/>
          </p:cNvSpPr>
          <p:nvPr>
            <p:ph type="subTitle" idx="6"/>
          </p:nvPr>
        </p:nvSpPr>
        <p:spPr>
          <a:xfrm>
            <a:off x="3051348" y="171818"/>
            <a:ext cx="3976500" cy="59341"/>
          </a:xfrm>
        </p:spPr>
        <p:txBody>
          <a:bodyPr/>
          <a:lstStyle/>
          <a:p>
            <a:r>
              <a:rPr lang="en-US" dirty="0" smtClean="0"/>
              <a:t>.</a:t>
            </a:r>
            <a:endParaRPr lang="en-IN" dirty="0"/>
          </a:p>
        </p:txBody>
      </p:sp>
    </p:spTree>
    <p:extLst>
      <p:ext uri="{BB962C8B-B14F-4D97-AF65-F5344CB8AC3E}">
        <p14:creationId xmlns:p14="http://schemas.microsoft.com/office/powerpoint/2010/main" val="18770819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322115" y="540000"/>
            <a:ext cx="3023757" cy="477600"/>
          </a:xfrm>
        </p:spPr>
        <p:txBody>
          <a:bodyPr/>
          <a:lstStyle/>
          <a:p>
            <a:pPr algn="l"/>
            <a:r>
              <a:rPr lang="en-US" sz="3200" dirty="0">
                <a:solidFill>
                  <a:srgbClr val="0070C0"/>
                </a:solidFill>
                <a:latin typeface="Staatliches" panose="020B0604020202020204" charset="0"/>
              </a:rPr>
              <a:t>Market Prospects</a:t>
            </a:r>
            <a:endParaRPr lang="en-IN" dirty="0">
              <a:latin typeface="Staatliches" panose="020B0604020202020204" charset="0"/>
            </a:endParaRPr>
          </a:p>
        </p:txBody>
      </p:sp>
      <p:sp>
        <p:nvSpPr>
          <p:cNvPr id="3" name="Subtitle 2"/>
          <p:cNvSpPr>
            <a:spLocks noGrp="1"/>
          </p:cNvSpPr>
          <p:nvPr>
            <p:ph type="subTitle" idx="1"/>
          </p:nvPr>
        </p:nvSpPr>
        <p:spPr>
          <a:xfrm>
            <a:off x="716972" y="2638850"/>
            <a:ext cx="7699664" cy="775346"/>
          </a:xfrm>
        </p:spPr>
        <p:txBody>
          <a:bodyPr/>
          <a:lstStyle/>
          <a:p>
            <a:pPr algn="l"/>
            <a:r>
              <a:rPr lang="en-US" sz="1100" dirty="0">
                <a:solidFill>
                  <a:schemeClr val="accent1">
                    <a:lumMod val="75000"/>
                  </a:schemeClr>
                </a:solidFill>
                <a:latin typeface="Copperplate33bc" pitchFamily="2" charset="0"/>
              </a:rPr>
              <a:t>UPTP is designed to be the solution that bridges the existing gaps in healthcare by providing a </a:t>
            </a:r>
            <a:r>
              <a:rPr lang="en-US" sz="1100" dirty="0" smtClean="0">
                <a:solidFill>
                  <a:schemeClr val="accent1">
                    <a:lumMod val="75000"/>
                  </a:schemeClr>
                </a:solidFill>
                <a:latin typeface="Copperplate33bc" pitchFamily="2" charset="0"/>
              </a:rPr>
              <a:t>unified platform </a:t>
            </a:r>
            <a:r>
              <a:rPr lang="en-US" sz="1100" dirty="0">
                <a:solidFill>
                  <a:schemeClr val="accent1">
                    <a:lumMod val="75000"/>
                  </a:schemeClr>
                </a:solidFill>
                <a:latin typeface="Copperplate33bc" pitchFamily="2" charset="0"/>
              </a:rPr>
              <a:t>for healthcare data sharing and treatment </a:t>
            </a:r>
            <a:r>
              <a:rPr lang="en-US" sz="1100" dirty="0" smtClean="0">
                <a:solidFill>
                  <a:schemeClr val="accent1">
                    <a:lumMod val="75000"/>
                  </a:schemeClr>
                </a:solidFill>
                <a:latin typeface="Copperplate33bc" pitchFamily="2" charset="0"/>
              </a:rPr>
              <a:t>coordination.</a:t>
            </a:r>
          </a:p>
          <a:p>
            <a:pPr algn="l"/>
            <a:r>
              <a:rPr lang="en-US" sz="1100" dirty="0" smtClean="0">
                <a:solidFill>
                  <a:schemeClr val="accent1">
                    <a:lumMod val="75000"/>
                  </a:schemeClr>
                </a:solidFill>
                <a:latin typeface="Copperplate33bc" pitchFamily="2" charset="0"/>
              </a:rPr>
              <a:t>By </a:t>
            </a:r>
            <a:r>
              <a:rPr lang="en-US" sz="1100" dirty="0">
                <a:solidFill>
                  <a:schemeClr val="accent1">
                    <a:lumMod val="75000"/>
                  </a:schemeClr>
                </a:solidFill>
                <a:latin typeface="Copperplate33bc" pitchFamily="2" charset="0"/>
              </a:rPr>
              <a:t>streamlining patient information, UPTP can lead to faster diagnoses, reduced medical errors, and ultimately, improved patient outcomes.</a:t>
            </a:r>
            <a:endParaRPr lang="en-IN" sz="1100" dirty="0">
              <a:solidFill>
                <a:schemeClr val="accent1">
                  <a:lumMod val="75000"/>
                </a:schemeClr>
              </a:solidFill>
              <a:latin typeface="Copperplate33bc" pitchFamily="2" charset="0"/>
            </a:endParaRPr>
          </a:p>
        </p:txBody>
      </p:sp>
      <p:sp>
        <p:nvSpPr>
          <p:cNvPr id="4" name="Subtitle 3"/>
          <p:cNvSpPr>
            <a:spLocks noGrp="1"/>
          </p:cNvSpPr>
          <p:nvPr>
            <p:ph type="subTitle" idx="2"/>
          </p:nvPr>
        </p:nvSpPr>
        <p:spPr>
          <a:xfrm>
            <a:off x="716972" y="1776845"/>
            <a:ext cx="7699664" cy="904010"/>
          </a:xfrm>
        </p:spPr>
        <p:txBody>
          <a:bodyPr/>
          <a:lstStyle/>
          <a:p>
            <a:pPr marL="139700" indent="0"/>
            <a:r>
              <a:rPr lang="en-US" sz="1100" dirty="0">
                <a:solidFill>
                  <a:schemeClr val="accent1">
                    <a:lumMod val="75000"/>
                  </a:schemeClr>
                </a:solidFill>
                <a:latin typeface="Copperplate33bc" pitchFamily="2" charset="0"/>
              </a:rPr>
              <a:t>The healthcare industry is plagued by fragmented patient data, resulting in inefficiencies, delays in treatment, and suboptimal patient </a:t>
            </a:r>
            <a:r>
              <a:rPr lang="en-US" sz="1100" dirty="0" err="1" smtClean="0">
                <a:solidFill>
                  <a:schemeClr val="accent1">
                    <a:lumMod val="75000"/>
                  </a:schemeClr>
                </a:solidFill>
                <a:latin typeface="Copperplate33bc" pitchFamily="2" charset="0"/>
              </a:rPr>
              <a:t>care.Lack</a:t>
            </a:r>
            <a:r>
              <a:rPr lang="en-US" sz="1100" dirty="0" smtClean="0">
                <a:solidFill>
                  <a:schemeClr val="accent1">
                    <a:lumMod val="75000"/>
                  </a:schemeClr>
                </a:solidFill>
                <a:latin typeface="Copperplate33bc" pitchFamily="2" charset="0"/>
              </a:rPr>
              <a:t> </a:t>
            </a:r>
            <a:r>
              <a:rPr lang="en-US" sz="1100" dirty="0">
                <a:solidFill>
                  <a:schemeClr val="accent1">
                    <a:lumMod val="75000"/>
                  </a:schemeClr>
                </a:solidFill>
                <a:latin typeface="Copperplate33bc" pitchFamily="2" charset="0"/>
              </a:rPr>
              <a:t>of coordination among healthcare providers often leads to medical errors and increased healthcare costs.</a:t>
            </a:r>
          </a:p>
          <a:p>
            <a:pPr algn="l"/>
            <a:endParaRPr lang="en-IN" sz="1100" dirty="0">
              <a:latin typeface="Copperplate33bc" pitchFamily="2" charset="0"/>
            </a:endParaRPr>
          </a:p>
        </p:txBody>
      </p:sp>
      <p:sp>
        <p:nvSpPr>
          <p:cNvPr id="5" name="Subtitle 4"/>
          <p:cNvSpPr>
            <a:spLocks noGrp="1"/>
          </p:cNvSpPr>
          <p:nvPr>
            <p:ph type="subTitle" idx="3"/>
          </p:nvPr>
        </p:nvSpPr>
        <p:spPr>
          <a:xfrm>
            <a:off x="716972" y="3618540"/>
            <a:ext cx="7699664" cy="932677"/>
          </a:xfrm>
        </p:spPr>
        <p:txBody>
          <a:bodyPr/>
          <a:lstStyle/>
          <a:p>
            <a:pPr algn="l"/>
            <a:r>
              <a:rPr lang="en-US" sz="1100" dirty="0">
                <a:solidFill>
                  <a:schemeClr val="accent1">
                    <a:lumMod val="75000"/>
                  </a:schemeClr>
                </a:solidFill>
                <a:latin typeface="Copperplate33bc" pitchFamily="2" charset="0"/>
              </a:rPr>
              <a:t>The growing aging </a:t>
            </a:r>
            <a:r>
              <a:rPr lang="en-US" sz="1100" dirty="0" err="1">
                <a:solidFill>
                  <a:schemeClr val="accent1">
                    <a:lumMod val="75000"/>
                  </a:schemeClr>
                </a:solidFill>
                <a:latin typeface="Copperplate33bc" pitchFamily="2" charset="0"/>
              </a:rPr>
              <a:t>population.Increasing</a:t>
            </a:r>
            <a:r>
              <a:rPr lang="en-US" sz="1100" dirty="0">
                <a:solidFill>
                  <a:schemeClr val="accent1">
                    <a:lumMod val="75000"/>
                  </a:schemeClr>
                </a:solidFill>
                <a:latin typeface="Copperplate33bc" pitchFamily="2" charset="0"/>
              </a:rPr>
              <a:t> complexity in healthcare </a:t>
            </a:r>
            <a:r>
              <a:rPr lang="en-US" sz="1100" dirty="0" err="1" smtClean="0">
                <a:solidFill>
                  <a:schemeClr val="accent1">
                    <a:lumMod val="75000"/>
                  </a:schemeClr>
                </a:solidFill>
                <a:latin typeface="Copperplate33bc" pitchFamily="2" charset="0"/>
              </a:rPr>
              <a:t>treatments.The</a:t>
            </a:r>
            <a:r>
              <a:rPr lang="en-US" sz="1100" dirty="0" smtClean="0">
                <a:solidFill>
                  <a:schemeClr val="accent1">
                    <a:lumMod val="75000"/>
                  </a:schemeClr>
                </a:solidFill>
                <a:latin typeface="Copperplate33bc" pitchFamily="2" charset="0"/>
              </a:rPr>
              <a:t> need </a:t>
            </a:r>
            <a:r>
              <a:rPr lang="en-US" sz="1100" dirty="0">
                <a:solidFill>
                  <a:schemeClr val="accent1">
                    <a:lumMod val="75000"/>
                  </a:schemeClr>
                </a:solidFill>
                <a:latin typeface="Copperplate33bc" pitchFamily="2" charset="0"/>
              </a:rPr>
              <a:t>for remote healthcare and telemedicine solutions, which UPTP can support.</a:t>
            </a:r>
            <a:endParaRPr lang="en-IN" sz="1100" dirty="0">
              <a:solidFill>
                <a:schemeClr val="accent1">
                  <a:lumMod val="75000"/>
                </a:schemeClr>
              </a:solidFill>
              <a:latin typeface="Copperplate33bc" pitchFamily="2" charset="0"/>
            </a:endParaRPr>
          </a:p>
        </p:txBody>
      </p:sp>
      <p:sp>
        <p:nvSpPr>
          <p:cNvPr id="6" name="Subtitle 5"/>
          <p:cNvSpPr>
            <a:spLocks noGrp="1"/>
          </p:cNvSpPr>
          <p:nvPr>
            <p:ph type="subTitle" idx="4"/>
          </p:nvPr>
        </p:nvSpPr>
        <p:spPr>
          <a:xfrm>
            <a:off x="883227" y="2269559"/>
            <a:ext cx="5600700" cy="615639"/>
          </a:xfrm>
        </p:spPr>
        <p:txBody>
          <a:bodyPr/>
          <a:lstStyle/>
          <a:p>
            <a:r>
              <a:rPr lang="en-IN" sz="2000" dirty="0" smtClean="0">
                <a:solidFill>
                  <a:schemeClr val="accent1">
                    <a:lumMod val="75000"/>
                  </a:schemeClr>
                </a:solidFill>
              </a:rPr>
              <a:t>                              </a:t>
            </a:r>
            <a:r>
              <a:rPr lang="en-IN" sz="1800" dirty="0" smtClean="0">
                <a:solidFill>
                  <a:schemeClr val="accent1">
                    <a:lumMod val="75000"/>
                  </a:schemeClr>
                </a:solidFill>
              </a:rPr>
              <a:t>Opportunity </a:t>
            </a:r>
            <a:r>
              <a:rPr lang="en-IN" sz="1800" dirty="0">
                <a:solidFill>
                  <a:schemeClr val="accent1">
                    <a:lumMod val="75000"/>
                  </a:schemeClr>
                </a:solidFill>
              </a:rPr>
              <a:t>for UPTP</a:t>
            </a:r>
          </a:p>
        </p:txBody>
      </p:sp>
      <p:sp>
        <p:nvSpPr>
          <p:cNvPr id="7" name="Subtitle 6"/>
          <p:cNvSpPr>
            <a:spLocks noGrp="1"/>
          </p:cNvSpPr>
          <p:nvPr>
            <p:ph type="subTitle" idx="5"/>
          </p:nvPr>
        </p:nvSpPr>
        <p:spPr>
          <a:xfrm>
            <a:off x="810491" y="3249249"/>
            <a:ext cx="5749752" cy="642547"/>
          </a:xfrm>
        </p:spPr>
        <p:txBody>
          <a:bodyPr/>
          <a:lstStyle/>
          <a:p>
            <a:pPr algn="l"/>
            <a:r>
              <a:rPr lang="en-IN" sz="2000" dirty="0" smtClean="0">
                <a:solidFill>
                  <a:schemeClr val="accent1">
                    <a:lumMod val="75000"/>
                  </a:schemeClr>
                </a:solidFill>
              </a:rPr>
              <a:t>                                                                   </a:t>
            </a:r>
            <a:r>
              <a:rPr lang="en-IN" sz="1800" dirty="0" smtClean="0">
                <a:solidFill>
                  <a:schemeClr val="accent1">
                    <a:lumMod val="75000"/>
                  </a:schemeClr>
                </a:solidFill>
              </a:rPr>
              <a:t>Market </a:t>
            </a:r>
            <a:r>
              <a:rPr lang="en-IN" sz="1800" dirty="0">
                <a:solidFill>
                  <a:schemeClr val="accent1">
                    <a:lumMod val="75000"/>
                  </a:schemeClr>
                </a:solidFill>
              </a:rPr>
              <a:t>Demand</a:t>
            </a:r>
          </a:p>
        </p:txBody>
      </p:sp>
      <p:sp>
        <p:nvSpPr>
          <p:cNvPr id="8" name="Subtitle 7"/>
          <p:cNvSpPr>
            <a:spLocks noGrp="1"/>
          </p:cNvSpPr>
          <p:nvPr>
            <p:ph type="subTitle" idx="6"/>
          </p:nvPr>
        </p:nvSpPr>
        <p:spPr>
          <a:xfrm>
            <a:off x="716972" y="1381652"/>
            <a:ext cx="5843285" cy="523856"/>
          </a:xfrm>
        </p:spPr>
        <p:txBody>
          <a:bodyPr/>
          <a:lstStyle/>
          <a:p>
            <a:r>
              <a:rPr lang="en-US" dirty="0" smtClean="0">
                <a:solidFill>
                  <a:schemeClr val="accent1">
                    <a:lumMod val="75000"/>
                  </a:schemeClr>
                </a:solidFill>
              </a:rPr>
              <a:t>                            </a:t>
            </a:r>
            <a:r>
              <a:rPr lang="en-US" sz="1800" dirty="0" smtClean="0">
                <a:solidFill>
                  <a:schemeClr val="accent1">
                    <a:lumMod val="75000"/>
                  </a:schemeClr>
                </a:solidFill>
              </a:rPr>
              <a:t>Problem </a:t>
            </a:r>
            <a:r>
              <a:rPr lang="en-US" sz="1800" dirty="0">
                <a:solidFill>
                  <a:schemeClr val="accent1">
                    <a:lumMod val="75000"/>
                  </a:schemeClr>
                </a:solidFill>
              </a:rPr>
              <a:t>in Healthcare Industry</a:t>
            </a:r>
            <a:endParaRPr lang="en-IN" sz="1800" dirty="0"/>
          </a:p>
        </p:txBody>
      </p:sp>
    </p:spTree>
    <p:extLst>
      <p:ext uri="{BB962C8B-B14F-4D97-AF65-F5344CB8AC3E}">
        <p14:creationId xmlns:p14="http://schemas.microsoft.com/office/powerpoint/2010/main" val="33016893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36418" y="540000"/>
            <a:ext cx="2410691" cy="477600"/>
          </a:xfrm>
        </p:spPr>
        <p:txBody>
          <a:bodyPr/>
          <a:lstStyle/>
          <a:p>
            <a:pPr algn="l"/>
            <a:r>
              <a:rPr lang="en-US" sz="3200" dirty="0" smtClean="0">
                <a:solidFill>
                  <a:srgbClr val="0070C0"/>
                </a:solidFill>
              </a:rPr>
              <a:t>Future scope</a:t>
            </a:r>
            <a:endParaRPr lang="en-IN" sz="3200" dirty="0">
              <a:solidFill>
                <a:srgbClr val="0070C0"/>
              </a:solidFill>
            </a:endParaRPr>
          </a:p>
        </p:txBody>
      </p:sp>
      <p:sp>
        <p:nvSpPr>
          <p:cNvPr id="3" name="Subtitle 2"/>
          <p:cNvSpPr>
            <a:spLocks noGrp="1"/>
          </p:cNvSpPr>
          <p:nvPr>
            <p:ph type="subTitle" idx="1"/>
          </p:nvPr>
        </p:nvSpPr>
        <p:spPr>
          <a:xfrm flipV="1">
            <a:off x="737755" y="4812505"/>
            <a:ext cx="45719" cy="45719"/>
          </a:xfrm>
        </p:spPr>
        <p:txBody>
          <a:bodyPr>
            <a:noAutofit/>
          </a:bodyPr>
          <a:lstStyle/>
          <a:p>
            <a:pPr algn="l"/>
            <a:r>
              <a:rPr lang="en-US" sz="1200" dirty="0" smtClean="0">
                <a:solidFill>
                  <a:schemeClr val="accent1">
                    <a:lumMod val="75000"/>
                  </a:schemeClr>
                </a:solidFill>
                <a:latin typeface="Copperplate33bc" pitchFamily="2" charset="0"/>
              </a:rPr>
              <a:t>.</a:t>
            </a:r>
            <a:endParaRPr lang="en-IN" sz="1200" dirty="0">
              <a:solidFill>
                <a:schemeClr val="accent1">
                  <a:lumMod val="75000"/>
                </a:schemeClr>
              </a:solidFill>
              <a:latin typeface="Copperplate33bc" pitchFamily="2" charset="0"/>
            </a:endParaRPr>
          </a:p>
        </p:txBody>
      </p:sp>
      <p:sp>
        <p:nvSpPr>
          <p:cNvPr id="4" name="Subtitle 3"/>
          <p:cNvSpPr>
            <a:spLocks noGrp="1"/>
          </p:cNvSpPr>
          <p:nvPr>
            <p:ph type="subTitle" idx="2"/>
          </p:nvPr>
        </p:nvSpPr>
        <p:spPr>
          <a:xfrm>
            <a:off x="720523" y="1886807"/>
            <a:ext cx="7675332" cy="992741"/>
          </a:xfrm>
        </p:spPr>
        <p:txBody>
          <a:bodyPr/>
          <a:lstStyle/>
          <a:p>
            <a:pPr algn="l">
              <a:buFont typeface="Wingdings" panose="05000000000000000000" pitchFamily="2" charset="2"/>
              <a:buChar char="Ø"/>
            </a:pPr>
            <a:r>
              <a:rPr lang="en-US" sz="1100" dirty="0">
                <a:solidFill>
                  <a:schemeClr val="accent1">
                    <a:lumMod val="75000"/>
                  </a:schemeClr>
                </a:solidFill>
                <a:latin typeface="Copperplate33bc" pitchFamily="2" charset="0"/>
              </a:rPr>
              <a:t>Our long-term vision for UPTP is to become the central hub for all </a:t>
            </a:r>
            <a:r>
              <a:rPr lang="en-US" sz="1100" dirty="0" smtClean="0">
                <a:solidFill>
                  <a:schemeClr val="accent1">
                    <a:lumMod val="75000"/>
                  </a:schemeClr>
                </a:solidFill>
                <a:latin typeface="Copperplate33bc" pitchFamily="2" charset="0"/>
              </a:rPr>
              <a:t>healthcare-related      interactions</a:t>
            </a:r>
            <a:r>
              <a:rPr lang="en-US" sz="1100" dirty="0">
                <a:solidFill>
                  <a:schemeClr val="accent1">
                    <a:lumMod val="75000"/>
                  </a:schemeClr>
                </a:solidFill>
                <a:latin typeface="Copperplate33bc" pitchFamily="2" charset="0"/>
              </a:rPr>
              <a:t>, providing seamless and coordinated care to patients </a:t>
            </a:r>
            <a:r>
              <a:rPr lang="en-US" sz="1100" dirty="0" smtClean="0">
                <a:solidFill>
                  <a:schemeClr val="accent1">
                    <a:lumMod val="75000"/>
                  </a:schemeClr>
                </a:solidFill>
                <a:latin typeface="Copperplate33bc" pitchFamily="2" charset="0"/>
              </a:rPr>
              <a:t>worldwide.</a:t>
            </a:r>
          </a:p>
          <a:p>
            <a:pPr algn="l">
              <a:buFont typeface="Wingdings" panose="05000000000000000000" pitchFamily="2" charset="2"/>
              <a:buChar char="Ø"/>
            </a:pPr>
            <a:r>
              <a:rPr lang="en-US" sz="1100" dirty="0" smtClean="0">
                <a:solidFill>
                  <a:schemeClr val="accent1">
                    <a:lumMod val="75000"/>
                  </a:schemeClr>
                </a:solidFill>
                <a:latin typeface="Copperplate33bc" pitchFamily="2" charset="0"/>
              </a:rPr>
              <a:t>We </a:t>
            </a:r>
            <a:r>
              <a:rPr lang="en-US" sz="1100" dirty="0">
                <a:solidFill>
                  <a:schemeClr val="accent1">
                    <a:lumMod val="75000"/>
                  </a:schemeClr>
                </a:solidFill>
                <a:latin typeface="Copperplate33bc" pitchFamily="2" charset="0"/>
              </a:rPr>
              <a:t>aim to position UPTP as the go-to platform </a:t>
            </a:r>
            <a:r>
              <a:rPr lang="en-US" sz="1100" dirty="0" smtClean="0">
                <a:solidFill>
                  <a:schemeClr val="accent1">
                    <a:lumMod val="75000"/>
                  </a:schemeClr>
                </a:solidFill>
                <a:latin typeface="Copperplate33bc" pitchFamily="2" charset="0"/>
              </a:rPr>
              <a:t>for</a:t>
            </a:r>
          </a:p>
          <a:p>
            <a:pPr algn="l"/>
            <a:r>
              <a:rPr lang="en-US" sz="1100" dirty="0" smtClean="0">
                <a:solidFill>
                  <a:schemeClr val="accent1">
                    <a:lumMod val="75000"/>
                  </a:schemeClr>
                </a:solidFill>
                <a:latin typeface="Copperplate33bc" pitchFamily="2" charset="0"/>
              </a:rPr>
              <a:t>       healthcare </a:t>
            </a:r>
            <a:r>
              <a:rPr lang="en-US" sz="1100" dirty="0">
                <a:solidFill>
                  <a:schemeClr val="accent1">
                    <a:lumMod val="75000"/>
                  </a:schemeClr>
                </a:solidFill>
                <a:latin typeface="Copperplate33bc" pitchFamily="2" charset="0"/>
              </a:rPr>
              <a:t>providers, patients, </a:t>
            </a:r>
            <a:endParaRPr lang="en-US" sz="1100" dirty="0" smtClean="0">
              <a:solidFill>
                <a:schemeClr val="accent1">
                  <a:lumMod val="75000"/>
                </a:schemeClr>
              </a:solidFill>
              <a:latin typeface="Copperplate33bc" pitchFamily="2" charset="0"/>
            </a:endParaRPr>
          </a:p>
          <a:p>
            <a:pPr algn="l"/>
            <a:r>
              <a:rPr lang="en-US" sz="1100" dirty="0" smtClean="0">
                <a:solidFill>
                  <a:schemeClr val="accent1">
                    <a:lumMod val="75000"/>
                  </a:schemeClr>
                </a:solidFill>
                <a:latin typeface="Copperplate33bc" pitchFamily="2" charset="0"/>
              </a:rPr>
              <a:t>       researchers</a:t>
            </a:r>
            <a:r>
              <a:rPr lang="en-US" sz="1100" dirty="0">
                <a:solidFill>
                  <a:schemeClr val="accent1">
                    <a:lumMod val="75000"/>
                  </a:schemeClr>
                </a:solidFill>
                <a:latin typeface="Copperplate33bc" pitchFamily="2" charset="0"/>
              </a:rPr>
              <a:t>, fostering innovation </a:t>
            </a:r>
            <a:r>
              <a:rPr lang="en-US" sz="1100" dirty="0" smtClean="0">
                <a:solidFill>
                  <a:schemeClr val="accent1">
                    <a:lumMod val="75000"/>
                  </a:schemeClr>
                </a:solidFill>
                <a:latin typeface="Copperplate33bc" pitchFamily="2" charset="0"/>
              </a:rPr>
              <a:t>and</a:t>
            </a:r>
          </a:p>
          <a:p>
            <a:pPr algn="l"/>
            <a:r>
              <a:rPr lang="en-US" sz="1100" dirty="0">
                <a:solidFill>
                  <a:schemeClr val="accent1">
                    <a:lumMod val="75000"/>
                  </a:schemeClr>
                </a:solidFill>
                <a:latin typeface="Copperplate33bc" pitchFamily="2" charset="0"/>
              </a:rPr>
              <a:t> </a:t>
            </a:r>
            <a:r>
              <a:rPr lang="en-US" sz="1100" dirty="0" smtClean="0">
                <a:solidFill>
                  <a:schemeClr val="accent1">
                    <a:lumMod val="75000"/>
                  </a:schemeClr>
                </a:solidFill>
                <a:latin typeface="Copperplate33bc" pitchFamily="2" charset="0"/>
              </a:rPr>
              <a:t>     </a:t>
            </a:r>
            <a:r>
              <a:rPr lang="en-US" sz="1100" dirty="0">
                <a:solidFill>
                  <a:schemeClr val="accent1">
                    <a:lumMod val="75000"/>
                  </a:schemeClr>
                </a:solidFill>
                <a:latin typeface="Copperplate33bc" pitchFamily="2" charset="0"/>
              </a:rPr>
              <a:t> collaboration</a:t>
            </a:r>
            <a:r>
              <a:rPr lang="en-US" dirty="0">
                <a:solidFill>
                  <a:schemeClr val="accent1">
                    <a:lumMod val="75000"/>
                  </a:schemeClr>
                </a:solidFill>
                <a:latin typeface="Copperplate33bc" pitchFamily="2" charset="0"/>
              </a:rPr>
              <a:t>.</a:t>
            </a:r>
            <a:endParaRPr lang="en-IN" dirty="0">
              <a:solidFill>
                <a:schemeClr val="accent1">
                  <a:lumMod val="75000"/>
                </a:schemeClr>
              </a:solidFill>
              <a:latin typeface="Copperplate33bc" pitchFamily="2" charset="0"/>
            </a:endParaRPr>
          </a:p>
        </p:txBody>
      </p:sp>
      <p:sp>
        <p:nvSpPr>
          <p:cNvPr id="5" name="Subtitle 4"/>
          <p:cNvSpPr>
            <a:spLocks noGrp="1"/>
          </p:cNvSpPr>
          <p:nvPr>
            <p:ph type="subTitle" idx="3"/>
          </p:nvPr>
        </p:nvSpPr>
        <p:spPr>
          <a:xfrm>
            <a:off x="8605467" y="4824216"/>
            <a:ext cx="290376" cy="68015"/>
          </a:xfrm>
        </p:spPr>
        <p:txBody>
          <a:bodyPr/>
          <a:lstStyle/>
          <a:p>
            <a:r>
              <a:rPr lang="en-US" dirty="0" smtClean="0"/>
              <a:t>.</a:t>
            </a:r>
            <a:endParaRPr lang="en-IN" dirty="0"/>
          </a:p>
        </p:txBody>
      </p:sp>
      <p:sp>
        <p:nvSpPr>
          <p:cNvPr id="6" name="Subtitle 5"/>
          <p:cNvSpPr>
            <a:spLocks noGrp="1"/>
          </p:cNvSpPr>
          <p:nvPr>
            <p:ph type="subTitle" idx="4"/>
          </p:nvPr>
        </p:nvSpPr>
        <p:spPr>
          <a:xfrm flipV="1">
            <a:off x="0" y="137078"/>
            <a:ext cx="342900" cy="45719"/>
          </a:xfrm>
        </p:spPr>
        <p:txBody>
          <a:bodyPr/>
          <a:lstStyle/>
          <a:p>
            <a:r>
              <a:rPr lang="en-US" sz="2000" dirty="0" smtClean="0">
                <a:solidFill>
                  <a:schemeClr val="accent1">
                    <a:lumMod val="75000"/>
                  </a:schemeClr>
                </a:solidFill>
              </a:rPr>
              <a:t>.</a:t>
            </a:r>
            <a:endParaRPr lang="en-IN" sz="2000" dirty="0">
              <a:solidFill>
                <a:schemeClr val="accent1">
                  <a:lumMod val="75000"/>
                </a:schemeClr>
              </a:solidFill>
            </a:endParaRPr>
          </a:p>
        </p:txBody>
      </p:sp>
      <p:sp>
        <p:nvSpPr>
          <p:cNvPr id="7" name="Subtitle 6"/>
          <p:cNvSpPr>
            <a:spLocks noGrp="1"/>
          </p:cNvSpPr>
          <p:nvPr>
            <p:ph type="subTitle" idx="5"/>
          </p:nvPr>
        </p:nvSpPr>
        <p:spPr>
          <a:xfrm>
            <a:off x="8198429" y="31027"/>
            <a:ext cx="814077" cy="128911"/>
          </a:xfrm>
        </p:spPr>
        <p:txBody>
          <a:bodyPr/>
          <a:lstStyle/>
          <a:p>
            <a:r>
              <a:rPr lang="en-US" dirty="0" smtClean="0"/>
              <a:t>.</a:t>
            </a:r>
            <a:endParaRPr lang="en-IN" dirty="0"/>
          </a:p>
        </p:txBody>
      </p:sp>
      <p:sp>
        <p:nvSpPr>
          <p:cNvPr id="8" name="Subtitle 7"/>
          <p:cNvSpPr>
            <a:spLocks noGrp="1"/>
          </p:cNvSpPr>
          <p:nvPr>
            <p:ph type="subTitle" idx="6"/>
          </p:nvPr>
        </p:nvSpPr>
        <p:spPr>
          <a:xfrm>
            <a:off x="737755" y="1531736"/>
            <a:ext cx="7658100" cy="477600"/>
          </a:xfrm>
        </p:spPr>
        <p:txBody>
          <a:bodyPr/>
          <a:lstStyle/>
          <a:p>
            <a:r>
              <a:rPr lang="en-IN" sz="1800" dirty="0">
                <a:solidFill>
                  <a:schemeClr val="accent1">
                    <a:lumMod val="75000"/>
                  </a:schemeClr>
                </a:solidFill>
              </a:rPr>
              <a:t>Long-Term Vision</a:t>
            </a:r>
          </a:p>
        </p:txBody>
      </p:sp>
      <p:pic>
        <p:nvPicPr>
          <p:cNvPr id="9" name="Picture 8"/>
          <p:cNvPicPr>
            <a:picLocks noChangeAspect="1"/>
          </p:cNvPicPr>
          <p:nvPr/>
        </p:nvPicPr>
        <p:blipFill>
          <a:blip r:embed="rId2"/>
          <a:stretch>
            <a:fillRect/>
          </a:stretch>
        </p:blipFill>
        <p:spPr>
          <a:xfrm>
            <a:off x="5049981" y="2364407"/>
            <a:ext cx="3148447" cy="2034621"/>
          </a:xfrm>
          <a:prstGeom prst="rect">
            <a:avLst/>
          </a:prstGeom>
        </p:spPr>
      </p:pic>
    </p:spTree>
    <p:extLst>
      <p:ext uri="{BB962C8B-B14F-4D97-AF65-F5344CB8AC3E}">
        <p14:creationId xmlns:p14="http://schemas.microsoft.com/office/powerpoint/2010/main" val="26773990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319645"/>
            <a:ext cx="7704000" cy="3283528"/>
          </a:xfrm>
        </p:spPr>
        <p:txBody>
          <a:bodyPr/>
          <a:lstStyle/>
          <a:p>
            <a:pPr algn="l"/>
            <a:r>
              <a:rPr lang="en-US" sz="1100" b="1" dirty="0">
                <a:solidFill>
                  <a:schemeClr val="accent1">
                    <a:lumMod val="75000"/>
                  </a:schemeClr>
                </a:solidFill>
                <a:latin typeface="Copperplate33bc" pitchFamily="2" charset="0"/>
              </a:rPr>
              <a:t>                                    </a:t>
            </a:r>
            <a:r>
              <a:rPr lang="en-US" sz="1100" b="1" dirty="0" smtClean="0">
                <a:solidFill>
                  <a:schemeClr val="accent1">
                    <a:lumMod val="75000"/>
                  </a:schemeClr>
                </a:solidFill>
                <a:latin typeface="Copperplate33bc" pitchFamily="2" charset="0"/>
              </a:rPr>
              <a:t>      </a:t>
            </a:r>
            <a:r>
              <a:rPr lang="en-US" sz="1800" dirty="0" smtClean="0">
                <a:solidFill>
                  <a:schemeClr val="accent1">
                    <a:lumMod val="75000"/>
                  </a:schemeClr>
                </a:solidFill>
                <a:latin typeface="Staatliches" panose="020B0604020202020204" charset="0"/>
              </a:rPr>
              <a:t>Adaptability </a:t>
            </a:r>
            <a:r>
              <a:rPr lang="en-US" sz="1800" dirty="0">
                <a:solidFill>
                  <a:schemeClr val="accent1">
                    <a:lumMod val="75000"/>
                  </a:schemeClr>
                </a:solidFill>
                <a:latin typeface="Staatliches" panose="020B0604020202020204" charset="0"/>
              </a:rPr>
              <a:t>to Healthcare Trends</a:t>
            </a:r>
            <a:r>
              <a:rPr lang="en-US" sz="1100" b="1" dirty="0">
                <a:solidFill>
                  <a:schemeClr val="accent1">
                    <a:lumMod val="75000"/>
                  </a:schemeClr>
                </a:solidFill>
                <a:latin typeface="Copperplate33bc" pitchFamily="2" charset="0"/>
              </a:rPr>
              <a:t/>
            </a:r>
            <a:br>
              <a:rPr lang="en-US" sz="1100" b="1" dirty="0">
                <a:solidFill>
                  <a:schemeClr val="accent1">
                    <a:lumMod val="75000"/>
                  </a:schemeClr>
                </a:solidFill>
                <a:latin typeface="Copperplate33bc" pitchFamily="2" charset="0"/>
              </a:rPr>
            </a:br>
            <a:r>
              <a:rPr lang="en-US" sz="1100" dirty="0" smtClean="0">
                <a:solidFill>
                  <a:schemeClr val="accent1">
                    <a:lumMod val="75000"/>
                  </a:schemeClr>
                </a:solidFill>
                <a:latin typeface="Copperplate33bc" pitchFamily="2" charset="0"/>
              </a:rPr>
              <a:t>Integration </a:t>
            </a:r>
            <a:r>
              <a:rPr lang="en-US" sz="1100" dirty="0">
                <a:solidFill>
                  <a:schemeClr val="accent1">
                    <a:lumMod val="75000"/>
                  </a:schemeClr>
                </a:solidFill>
                <a:latin typeface="Copperplate33bc" pitchFamily="2" charset="0"/>
              </a:rPr>
              <a:t>with emerging healthcare devices and </a:t>
            </a:r>
            <a:r>
              <a:rPr lang="en-US" sz="1100" dirty="0" err="1">
                <a:solidFill>
                  <a:schemeClr val="accent1">
                    <a:lumMod val="75000"/>
                  </a:schemeClr>
                </a:solidFill>
                <a:latin typeface="Copperplate33bc" pitchFamily="2" charset="0"/>
              </a:rPr>
              <a:t>wearables.Compatibility</a:t>
            </a:r>
            <a:r>
              <a:rPr lang="en-US" sz="1100" dirty="0">
                <a:solidFill>
                  <a:schemeClr val="accent1">
                    <a:lumMod val="75000"/>
                  </a:schemeClr>
                </a:solidFill>
                <a:latin typeface="Copperplate33bc" pitchFamily="2" charset="0"/>
              </a:rPr>
              <a:t> with future </a:t>
            </a:r>
            <a:r>
              <a:rPr lang="en-US" sz="1100" dirty="0" smtClean="0">
                <a:solidFill>
                  <a:schemeClr val="accent1">
                    <a:lumMod val="75000"/>
                  </a:schemeClr>
                </a:solidFill>
                <a:latin typeface="Copperplate33bc" pitchFamily="2" charset="0"/>
              </a:rPr>
              <a:t>     healthcare </a:t>
            </a:r>
            <a:r>
              <a:rPr lang="en-US" sz="1100" dirty="0">
                <a:solidFill>
                  <a:schemeClr val="accent1">
                    <a:lumMod val="75000"/>
                  </a:schemeClr>
                </a:solidFill>
                <a:latin typeface="Copperplate33bc" pitchFamily="2" charset="0"/>
              </a:rPr>
              <a:t>data standards and interoperability </a:t>
            </a:r>
            <a:r>
              <a:rPr lang="en-US" sz="1100" dirty="0" err="1" smtClean="0">
                <a:solidFill>
                  <a:schemeClr val="accent1">
                    <a:lumMod val="75000"/>
                  </a:schemeClr>
                </a:solidFill>
                <a:latin typeface="Copperplate33bc" pitchFamily="2" charset="0"/>
              </a:rPr>
              <a:t>protocols.Support</a:t>
            </a:r>
            <a:r>
              <a:rPr lang="en-US" sz="1100" dirty="0" smtClean="0">
                <a:solidFill>
                  <a:schemeClr val="accent1">
                    <a:lumMod val="75000"/>
                  </a:schemeClr>
                </a:solidFill>
                <a:latin typeface="Copperplate33bc" pitchFamily="2" charset="0"/>
              </a:rPr>
              <a:t> </a:t>
            </a:r>
            <a:r>
              <a:rPr lang="en-US" sz="1100" dirty="0">
                <a:solidFill>
                  <a:schemeClr val="accent1">
                    <a:lumMod val="75000"/>
                  </a:schemeClr>
                </a:solidFill>
                <a:latin typeface="Copperplate33bc" pitchFamily="2" charset="0"/>
              </a:rPr>
              <a:t>for advancements in telemedicine and remote patient monitoring</a:t>
            </a:r>
            <a:r>
              <a:rPr lang="en-US" sz="1100" b="1" dirty="0" smtClean="0">
                <a:solidFill>
                  <a:schemeClr val="accent1">
                    <a:lumMod val="75000"/>
                  </a:schemeClr>
                </a:solidFill>
                <a:latin typeface="Copperplate33bc" pitchFamily="2" charset="0"/>
              </a:rPr>
              <a:t>.</a:t>
            </a:r>
            <a:br>
              <a:rPr lang="en-US" sz="1100" b="1" dirty="0" smtClean="0">
                <a:solidFill>
                  <a:schemeClr val="accent1">
                    <a:lumMod val="75000"/>
                  </a:schemeClr>
                </a:solidFill>
                <a:latin typeface="Copperplate33bc" pitchFamily="2" charset="0"/>
              </a:rPr>
            </a:br>
            <a:r>
              <a:rPr lang="en-US" sz="1100" b="1" dirty="0">
                <a:solidFill>
                  <a:schemeClr val="accent1">
                    <a:lumMod val="75000"/>
                  </a:schemeClr>
                </a:solidFill>
                <a:latin typeface="Copperplate33bc" pitchFamily="2" charset="0"/>
              </a:rPr>
              <a:t> </a:t>
            </a:r>
            <a:r>
              <a:rPr lang="en-US" sz="1100" b="1" dirty="0" smtClean="0">
                <a:solidFill>
                  <a:schemeClr val="accent1">
                    <a:lumMod val="75000"/>
                  </a:schemeClr>
                </a:solidFill>
                <a:latin typeface="Copperplate33bc" pitchFamily="2" charset="0"/>
              </a:rPr>
              <a:t>                                           </a:t>
            </a:r>
            <a:br>
              <a:rPr lang="en-US" sz="1100" b="1" dirty="0" smtClean="0">
                <a:solidFill>
                  <a:schemeClr val="accent1">
                    <a:lumMod val="75000"/>
                  </a:schemeClr>
                </a:solidFill>
                <a:latin typeface="Copperplate33bc" pitchFamily="2" charset="0"/>
              </a:rPr>
            </a:br>
            <a:r>
              <a:rPr lang="en-US" sz="1100" b="1" dirty="0" smtClean="0">
                <a:solidFill>
                  <a:schemeClr val="accent1">
                    <a:lumMod val="75000"/>
                  </a:schemeClr>
                </a:solidFill>
                <a:latin typeface="Copperplate33bc" pitchFamily="2" charset="0"/>
              </a:rPr>
              <a:t> </a:t>
            </a:r>
            <a:r>
              <a:rPr lang="en-US" sz="1100" b="1" dirty="0">
                <a:solidFill>
                  <a:schemeClr val="accent1">
                    <a:lumMod val="75000"/>
                  </a:schemeClr>
                </a:solidFill>
                <a:latin typeface="Copperplate33bc" pitchFamily="2" charset="0"/>
              </a:rPr>
              <a:t/>
            </a:r>
            <a:br>
              <a:rPr lang="en-US" sz="1100" b="1" dirty="0">
                <a:solidFill>
                  <a:schemeClr val="accent1">
                    <a:lumMod val="75000"/>
                  </a:schemeClr>
                </a:solidFill>
                <a:latin typeface="Copperplate33bc" pitchFamily="2" charset="0"/>
              </a:rPr>
            </a:br>
            <a:r>
              <a:rPr lang="en-US" sz="1100" b="1" dirty="0">
                <a:solidFill>
                  <a:schemeClr val="accent1">
                    <a:lumMod val="75000"/>
                  </a:schemeClr>
                </a:solidFill>
                <a:latin typeface="Copperplate33bc" pitchFamily="2" charset="0"/>
              </a:rPr>
              <a:t>                                  </a:t>
            </a:r>
            <a:r>
              <a:rPr lang="en-US" sz="1100" b="1" dirty="0" smtClean="0">
                <a:solidFill>
                  <a:schemeClr val="accent1">
                    <a:lumMod val="75000"/>
                  </a:schemeClr>
                </a:solidFill>
                <a:latin typeface="Copperplate33bc" pitchFamily="2" charset="0"/>
              </a:rPr>
              <a:t>                  </a:t>
            </a:r>
            <a:r>
              <a:rPr lang="en-US" sz="1800" dirty="0" smtClean="0">
                <a:solidFill>
                  <a:schemeClr val="accent1">
                    <a:lumMod val="75000"/>
                  </a:schemeClr>
                </a:solidFill>
                <a:latin typeface="Staatliches" panose="020B0604020202020204" charset="0"/>
              </a:rPr>
              <a:t>Research </a:t>
            </a:r>
            <a:r>
              <a:rPr lang="en-US" sz="1800" dirty="0">
                <a:solidFill>
                  <a:schemeClr val="accent1">
                    <a:lumMod val="75000"/>
                  </a:schemeClr>
                </a:solidFill>
                <a:latin typeface="Staatliches" panose="020B0604020202020204" charset="0"/>
              </a:rPr>
              <a:t>and Innovation        </a:t>
            </a:r>
            <a:r>
              <a:rPr lang="en-US" sz="2000" dirty="0">
                <a:solidFill>
                  <a:schemeClr val="accent1">
                    <a:lumMod val="75000"/>
                  </a:schemeClr>
                </a:solidFill>
                <a:latin typeface="Staatliches" panose="020B0604020202020204" charset="0"/>
              </a:rPr>
              <a:t/>
            </a:r>
            <a:br>
              <a:rPr lang="en-US" sz="2000" dirty="0">
                <a:solidFill>
                  <a:schemeClr val="accent1">
                    <a:lumMod val="75000"/>
                  </a:schemeClr>
                </a:solidFill>
                <a:latin typeface="Staatliches" panose="020B0604020202020204" charset="0"/>
              </a:rPr>
            </a:br>
            <a:r>
              <a:rPr lang="en-US" sz="1100" dirty="0">
                <a:solidFill>
                  <a:schemeClr val="accent1">
                    <a:lumMod val="75000"/>
                  </a:schemeClr>
                </a:solidFill>
                <a:latin typeface="Copperplate33bc" pitchFamily="2" charset="0"/>
              </a:rPr>
              <a:t>UPTP will provide anonymized and aggregated data for researchers, fueling breakthroughs in healthcare treatments and </a:t>
            </a:r>
            <a:r>
              <a:rPr lang="en-US" sz="1100" dirty="0" err="1" smtClean="0">
                <a:solidFill>
                  <a:schemeClr val="accent1">
                    <a:lumMod val="75000"/>
                  </a:schemeClr>
                </a:solidFill>
                <a:latin typeface="Copperplate33bc" pitchFamily="2" charset="0"/>
              </a:rPr>
              <a:t>therapies.Our</a:t>
            </a:r>
            <a:r>
              <a:rPr lang="en-US" sz="1100" dirty="0" smtClean="0">
                <a:solidFill>
                  <a:schemeClr val="accent1">
                    <a:lumMod val="75000"/>
                  </a:schemeClr>
                </a:solidFill>
                <a:latin typeface="Copperplate33bc" pitchFamily="2" charset="0"/>
              </a:rPr>
              <a:t> </a:t>
            </a:r>
            <a:r>
              <a:rPr lang="en-US" sz="1100" dirty="0">
                <a:solidFill>
                  <a:schemeClr val="accent1">
                    <a:lumMod val="75000"/>
                  </a:schemeClr>
                </a:solidFill>
                <a:latin typeface="Copperplate33bc" pitchFamily="2" charset="0"/>
              </a:rPr>
              <a:t>commitment to ongoing innovation means that UPTP will continuously evolve to meet the changing needs of the healthcare industry.</a:t>
            </a:r>
            <a:endParaRPr lang="en-IN" sz="1100" dirty="0">
              <a:solidFill>
                <a:schemeClr val="accent1">
                  <a:lumMod val="75000"/>
                </a:schemeClr>
              </a:solidFill>
              <a:latin typeface="Copperplate33bc" pitchFamily="2" charset="0"/>
            </a:endParaRPr>
          </a:p>
        </p:txBody>
      </p:sp>
    </p:spTree>
    <p:extLst>
      <p:ext uri="{BB962C8B-B14F-4D97-AF65-F5344CB8AC3E}">
        <p14:creationId xmlns:p14="http://schemas.microsoft.com/office/powerpoint/2010/main" val="28270705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6" y="1330037"/>
            <a:ext cx="1995056" cy="654628"/>
          </a:xfrm>
        </p:spPr>
        <p:txBody>
          <a:bodyPr/>
          <a:lstStyle/>
          <a:p>
            <a:pPr algn="ctr"/>
            <a:r>
              <a:rPr lang="en-US" sz="3200" dirty="0" smtClean="0">
                <a:solidFill>
                  <a:srgbClr val="0070C0"/>
                </a:solidFill>
              </a:rPr>
              <a:t>Tech stack</a:t>
            </a:r>
            <a:endParaRPr lang="en-IN" sz="3200" dirty="0">
              <a:solidFill>
                <a:srgbClr val="0070C0"/>
              </a:solidFill>
            </a:endParaRPr>
          </a:p>
        </p:txBody>
      </p:sp>
      <p:sp>
        <p:nvSpPr>
          <p:cNvPr id="3" name="Subtitle 2"/>
          <p:cNvSpPr>
            <a:spLocks noGrp="1"/>
          </p:cNvSpPr>
          <p:nvPr>
            <p:ph type="subTitle" idx="1"/>
          </p:nvPr>
        </p:nvSpPr>
        <p:spPr>
          <a:xfrm>
            <a:off x="529936" y="1787236"/>
            <a:ext cx="4111263" cy="1772789"/>
          </a:xfrm>
        </p:spPr>
        <p:txBody>
          <a:bodyPr/>
          <a:lstStyle/>
          <a:p>
            <a:pPr algn="l">
              <a:buFont typeface="Wingdings" panose="05000000000000000000" pitchFamily="2" charset="2"/>
              <a:buChar char="Ø"/>
            </a:pPr>
            <a:endParaRPr lang="en-US" sz="1100" dirty="0" smtClean="0">
              <a:solidFill>
                <a:schemeClr val="accent1">
                  <a:lumMod val="75000"/>
                </a:schemeClr>
              </a:solidFill>
              <a:latin typeface="Copperplate33bc" pitchFamily="2" charset="0"/>
            </a:endParaRPr>
          </a:p>
          <a:p>
            <a:pPr algn="l">
              <a:buFont typeface="Wingdings" panose="05000000000000000000" pitchFamily="2" charset="2"/>
              <a:buChar char="Ø"/>
            </a:pPr>
            <a:endParaRPr lang="en-US" sz="1100" dirty="0">
              <a:solidFill>
                <a:schemeClr val="accent1">
                  <a:lumMod val="75000"/>
                </a:schemeClr>
              </a:solidFill>
              <a:latin typeface="Copperplate33bc" pitchFamily="2" charset="0"/>
            </a:endParaRPr>
          </a:p>
          <a:p>
            <a:pPr algn="l">
              <a:buFont typeface="Wingdings" panose="05000000000000000000" pitchFamily="2" charset="2"/>
              <a:buChar char="Ø"/>
            </a:pPr>
            <a:r>
              <a:rPr lang="en-US" dirty="0" smtClean="0">
                <a:solidFill>
                  <a:schemeClr val="accent1">
                    <a:lumMod val="75000"/>
                  </a:schemeClr>
                </a:solidFill>
                <a:latin typeface="Copperplate33bc" pitchFamily="2" charset="0"/>
              </a:rPr>
              <a:t>Frontend </a:t>
            </a:r>
            <a:r>
              <a:rPr lang="en-US" dirty="0">
                <a:solidFill>
                  <a:schemeClr val="accent1">
                    <a:lumMod val="75000"/>
                  </a:schemeClr>
                </a:solidFill>
                <a:latin typeface="Copperplate33bc" pitchFamily="2" charset="0"/>
              </a:rPr>
              <a:t>- bootstrap , </a:t>
            </a:r>
            <a:r>
              <a:rPr lang="en-US" dirty="0" err="1" smtClean="0">
                <a:solidFill>
                  <a:schemeClr val="accent1">
                    <a:lumMod val="75000"/>
                  </a:schemeClr>
                </a:solidFill>
                <a:latin typeface="Copperplate33bc" pitchFamily="2" charset="0"/>
              </a:rPr>
              <a:t>reactjs</a:t>
            </a:r>
            <a:r>
              <a:rPr lang="en-US" dirty="0" smtClean="0">
                <a:solidFill>
                  <a:schemeClr val="accent1">
                    <a:lumMod val="75000"/>
                  </a:schemeClr>
                </a:solidFill>
                <a:latin typeface="Copperplate33bc" pitchFamily="2" charset="0"/>
              </a:rPr>
              <a:t>, </a:t>
            </a:r>
            <a:r>
              <a:rPr lang="en-US" dirty="0" err="1" smtClean="0">
                <a:solidFill>
                  <a:schemeClr val="accent1">
                    <a:lumMod val="75000"/>
                  </a:schemeClr>
                </a:solidFill>
                <a:latin typeface="Copperplate33bc" pitchFamily="2" charset="0"/>
              </a:rPr>
              <a:t>javascript</a:t>
            </a:r>
            <a:endParaRPr lang="en-US" dirty="0" smtClean="0">
              <a:solidFill>
                <a:schemeClr val="accent1">
                  <a:lumMod val="75000"/>
                </a:schemeClr>
              </a:solidFill>
              <a:latin typeface="Copperplate33bc" pitchFamily="2" charset="0"/>
            </a:endParaRPr>
          </a:p>
          <a:p>
            <a:pPr algn="l">
              <a:buFont typeface="Wingdings" panose="05000000000000000000" pitchFamily="2" charset="2"/>
              <a:buChar char="Ø"/>
            </a:pPr>
            <a:endParaRPr lang="en-US" dirty="0" smtClean="0">
              <a:solidFill>
                <a:schemeClr val="accent1">
                  <a:lumMod val="75000"/>
                </a:schemeClr>
              </a:solidFill>
              <a:latin typeface="Copperplate33bc" pitchFamily="2" charset="0"/>
            </a:endParaRPr>
          </a:p>
          <a:p>
            <a:pPr algn="l">
              <a:buFont typeface="Wingdings" panose="05000000000000000000" pitchFamily="2" charset="2"/>
              <a:buChar char="Ø"/>
            </a:pPr>
            <a:r>
              <a:rPr lang="en-US" dirty="0">
                <a:solidFill>
                  <a:schemeClr val="accent1">
                    <a:lumMod val="75000"/>
                  </a:schemeClr>
                </a:solidFill>
                <a:latin typeface="Copperplate33bc" pitchFamily="2" charset="0"/>
              </a:rPr>
              <a:t>Backend - </a:t>
            </a:r>
            <a:r>
              <a:rPr lang="en-US" dirty="0" err="1">
                <a:solidFill>
                  <a:schemeClr val="accent1">
                    <a:lumMod val="75000"/>
                  </a:schemeClr>
                </a:solidFill>
                <a:latin typeface="Copperplate33bc" pitchFamily="2" charset="0"/>
              </a:rPr>
              <a:t>nodejs</a:t>
            </a:r>
            <a:r>
              <a:rPr lang="en-US" dirty="0">
                <a:solidFill>
                  <a:schemeClr val="accent1">
                    <a:lumMod val="75000"/>
                  </a:schemeClr>
                </a:solidFill>
                <a:latin typeface="Copperplate33bc" pitchFamily="2" charset="0"/>
              </a:rPr>
              <a:t>, </a:t>
            </a:r>
            <a:r>
              <a:rPr lang="en-US" dirty="0" err="1">
                <a:solidFill>
                  <a:schemeClr val="accent1">
                    <a:lumMod val="75000"/>
                  </a:schemeClr>
                </a:solidFill>
                <a:latin typeface="Copperplate33bc" pitchFamily="2" charset="0"/>
              </a:rPr>
              <a:t>expressjs</a:t>
            </a:r>
            <a:r>
              <a:rPr lang="en-US" dirty="0">
                <a:solidFill>
                  <a:schemeClr val="accent1">
                    <a:lumMod val="75000"/>
                  </a:schemeClr>
                </a:solidFill>
                <a:latin typeface="Copperplate33bc" pitchFamily="2" charset="0"/>
              </a:rPr>
              <a:t>, </a:t>
            </a:r>
            <a:r>
              <a:rPr lang="en-US" dirty="0" err="1">
                <a:solidFill>
                  <a:schemeClr val="accent1">
                    <a:lumMod val="75000"/>
                  </a:schemeClr>
                </a:solidFill>
                <a:latin typeface="Copperplate33bc" pitchFamily="2" charset="0"/>
              </a:rPr>
              <a:t>sqLite</a:t>
            </a:r>
            <a:endParaRPr lang="en-IN" dirty="0">
              <a:solidFill>
                <a:schemeClr val="accent1">
                  <a:lumMod val="75000"/>
                </a:schemeClr>
              </a:solidFill>
              <a:latin typeface="Copperplate33bc" pitchFamily="2" charset="0"/>
            </a:endParaRPr>
          </a:p>
        </p:txBody>
      </p:sp>
      <p:pic>
        <p:nvPicPr>
          <p:cNvPr id="1026" name="Picture 2" descr="Download Web Design Development - Web Developer Logo Png PNG Image with No  Background - PNGke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47824">
            <a:off x="5236278" y="437444"/>
            <a:ext cx="3361586" cy="290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8777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57200" y="529936"/>
            <a:ext cx="1943100" cy="487664"/>
          </a:xfrm>
        </p:spPr>
        <p:txBody>
          <a:bodyPr/>
          <a:lstStyle/>
          <a:p>
            <a:r>
              <a:rPr lang="en-US" sz="3200" dirty="0" smtClean="0">
                <a:solidFill>
                  <a:srgbClr val="0070C0"/>
                </a:solidFill>
              </a:rPr>
              <a:t>EXECUTION</a:t>
            </a:r>
            <a:endParaRPr lang="en-IN" sz="3200" dirty="0">
              <a:solidFill>
                <a:srgbClr val="0070C0"/>
              </a:solidFill>
            </a:endParaRPr>
          </a:p>
        </p:txBody>
      </p:sp>
      <p:sp>
        <p:nvSpPr>
          <p:cNvPr id="3" name="Subtitle 2"/>
          <p:cNvSpPr>
            <a:spLocks noGrp="1"/>
          </p:cNvSpPr>
          <p:nvPr>
            <p:ph type="subTitle" idx="1"/>
          </p:nvPr>
        </p:nvSpPr>
        <p:spPr>
          <a:xfrm>
            <a:off x="728960" y="190373"/>
            <a:ext cx="699790" cy="47768"/>
          </a:xfrm>
        </p:spPr>
        <p:txBody>
          <a:bodyPr/>
          <a:lstStyle/>
          <a:p>
            <a:r>
              <a:rPr lang="en-US" dirty="0" smtClean="0"/>
              <a:t>.</a:t>
            </a:r>
            <a:endParaRPr lang="en-IN" dirty="0"/>
          </a:p>
        </p:txBody>
      </p:sp>
      <p:sp>
        <p:nvSpPr>
          <p:cNvPr id="4" name="Subtitle 3"/>
          <p:cNvSpPr>
            <a:spLocks noGrp="1"/>
          </p:cNvSpPr>
          <p:nvPr>
            <p:ph type="subTitle" idx="2"/>
          </p:nvPr>
        </p:nvSpPr>
        <p:spPr>
          <a:xfrm>
            <a:off x="728960" y="1610591"/>
            <a:ext cx="7687676" cy="2992582"/>
          </a:xfrm>
        </p:spPr>
        <p:txBody>
          <a:bodyPr/>
          <a:lstStyle/>
          <a:p>
            <a:pPr algn="l">
              <a:buFont typeface="Wingdings" panose="05000000000000000000" pitchFamily="2" charset="2"/>
              <a:buChar char="Ø"/>
            </a:pPr>
            <a:r>
              <a:rPr lang="en-US" sz="1300" dirty="0" smtClean="0">
                <a:solidFill>
                  <a:schemeClr val="accent1">
                    <a:lumMod val="75000"/>
                  </a:schemeClr>
                </a:solidFill>
                <a:latin typeface="Copperplate33bc" pitchFamily="2" charset="0"/>
              </a:rPr>
              <a:t>We </a:t>
            </a:r>
            <a:r>
              <a:rPr lang="en-US" sz="1300" dirty="0">
                <a:solidFill>
                  <a:schemeClr val="accent1">
                    <a:lumMod val="75000"/>
                  </a:schemeClr>
                </a:solidFill>
                <a:latin typeface="Copperplate33bc" pitchFamily="2" charset="0"/>
              </a:rPr>
              <a:t>initiate the process by collecting patient data, enabling it to be assessed </a:t>
            </a:r>
            <a:r>
              <a:rPr lang="en-US" sz="1300" dirty="0" smtClean="0">
                <a:solidFill>
                  <a:schemeClr val="accent1">
                    <a:lumMod val="75000"/>
                  </a:schemeClr>
                </a:solidFill>
                <a:latin typeface="Copperplate33bc" pitchFamily="2" charset="0"/>
              </a:rPr>
              <a:t>by multiple </a:t>
            </a:r>
            <a:r>
              <a:rPr lang="en-US" sz="1300" dirty="0">
                <a:solidFill>
                  <a:schemeClr val="accent1">
                    <a:lumMod val="75000"/>
                  </a:schemeClr>
                </a:solidFill>
                <a:latin typeface="Copperplate33bc" pitchFamily="2" charset="0"/>
              </a:rPr>
              <a:t>healthcare professionals. </a:t>
            </a:r>
            <a:endParaRPr lang="en-US" sz="1300" dirty="0" smtClean="0">
              <a:solidFill>
                <a:schemeClr val="accent1">
                  <a:lumMod val="75000"/>
                </a:schemeClr>
              </a:solidFill>
              <a:latin typeface="Copperplate33bc" pitchFamily="2" charset="0"/>
            </a:endParaRPr>
          </a:p>
          <a:p>
            <a:pPr algn="l">
              <a:buFont typeface="Wingdings" panose="05000000000000000000" pitchFamily="2" charset="2"/>
              <a:buChar char="Ø"/>
            </a:pPr>
            <a:r>
              <a:rPr lang="en-US" sz="1300" dirty="0" smtClean="0">
                <a:solidFill>
                  <a:schemeClr val="accent1">
                    <a:lumMod val="75000"/>
                  </a:schemeClr>
                </a:solidFill>
                <a:latin typeface="Copperplate33bc" pitchFamily="2" charset="0"/>
              </a:rPr>
              <a:t>Patients </a:t>
            </a:r>
            <a:r>
              <a:rPr lang="en-US" sz="1300" dirty="0">
                <a:solidFill>
                  <a:schemeClr val="accent1">
                    <a:lumMod val="75000"/>
                  </a:schemeClr>
                </a:solidFill>
                <a:latin typeface="Copperplate33bc" pitchFamily="2" charset="0"/>
              </a:rPr>
              <a:t>will have the option to select a doctor who aligns with their budget and preferences. The chosen doctor will provide consultations and prescriptions tailored to the patient's specific needs. </a:t>
            </a:r>
            <a:endParaRPr lang="en-US" sz="1300" dirty="0" smtClean="0">
              <a:solidFill>
                <a:schemeClr val="accent1">
                  <a:lumMod val="75000"/>
                </a:schemeClr>
              </a:solidFill>
              <a:latin typeface="Copperplate33bc" pitchFamily="2" charset="0"/>
            </a:endParaRPr>
          </a:p>
          <a:p>
            <a:pPr algn="l">
              <a:buFont typeface="Wingdings" panose="05000000000000000000" pitchFamily="2" charset="2"/>
              <a:buChar char="Ø"/>
            </a:pPr>
            <a:r>
              <a:rPr lang="en-US" sz="1300" dirty="0" smtClean="0">
                <a:solidFill>
                  <a:schemeClr val="accent1">
                    <a:lumMod val="75000"/>
                  </a:schemeClr>
                </a:solidFill>
                <a:latin typeface="Copperplate33bc" pitchFamily="2" charset="0"/>
              </a:rPr>
              <a:t>This </a:t>
            </a:r>
            <a:r>
              <a:rPr lang="en-US" sz="1300" dirty="0">
                <a:solidFill>
                  <a:schemeClr val="accent1">
                    <a:lumMod val="75000"/>
                  </a:schemeClr>
                </a:solidFill>
                <a:latin typeface="Copperplate33bc" pitchFamily="2" charset="0"/>
              </a:rPr>
              <a:t>approach aims to eliminate the time wasted waiting in long hospital queues, offering patients a more efficient healthcare experience</a:t>
            </a:r>
            <a:r>
              <a:rPr lang="en-US" sz="1300" dirty="0" smtClean="0">
                <a:solidFill>
                  <a:schemeClr val="accent1">
                    <a:lumMod val="75000"/>
                  </a:schemeClr>
                </a:solidFill>
                <a:latin typeface="Copperplate33bc" pitchFamily="2" charset="0"/>
              </a:rPr>
              <a:t>.</a:t>
            </a:r>
          </a:p>
          <a:p>
            <a:pPr algn="l">
              <a:buFont typeface="Wingdings" panose="05000000000000000000" pitchFamily="2" charset="2"/>
              <a:buChar char="Ø"/>
            </a:pPr>
            <a:r>
              <a:rPr lang="en-US" sz="1300" dirty="0">
                <a:solidFill>
                  <a:schemeClr val="accent1">
                    <a:lumMod val="75000"/>
                  </a:schemeClr>
                </a:solidFill>
                <a:latin typeface="Copperplate33bc" pitchFamily="2" charset="0"/>
              </a:rPr>
              <a:t>In addition, patients will have the capability to upload their BMI (Body Mass Index) ,</a:t>
            </a:r>
            <a:r>
              <a:rPr lang="en-US" sz="1300" dirty="0" smtClean="0">
                <a:solidFill>
                  <a:schemeClr val="accent1">
                    <a:lumMod val="75000"/>
                  </a:schemeClr>
                </a:solidFill>
                <a:latin typeface="Copperplate33bc" pitchFamily="2" charset="0"/>
              </a:rPr>
              <a:t> </a:t>
            </a:r>
            <a:r>
              <a:rPr lang="en-US" sz="1300" dirty="0">
                <a:solidFill>
                  <a:schemeClr val="accent1">
                    <a:lumMod val="75000"/>
                  </a:schemeClr>
                </a:solidFill>
                <a:latin typeface="Copperplate33bc" pitchFamily="2" charset="0"/>
              </a:rPr>
              <a:t>BP (Blood Pressure</a:t>
            </a:r>
            <a:r>
              <a:rPr lang="en-US" sz="1300" dirty="0" smtClean="0">
                <a:solidFill>
                  <a:schemeClr val="accent1">
                    <a:lumMod val="75000"/>
                  </a:schemeClr>
                </a:solidFill>
                <a:latin typeface="Copperplate33bc" pitchFamily="2" charset="0"/>
              </a:rPr>
              <a:t>) and prescription </a:t>
            </a:r>
            <a:r>
              <a:rPr lang="en-US" sz="1300" dirty="0">
                <a:solidFill>
                  <a:schemeClr val="accent1">
                    <a:lumMod val="75000"/>
                  </a:schemeClr>
                </a:solidFill>
                <a:latin typeface="Copperplate33bc" pitchFamily="2" charset="0"/>
              </a:rPr>
              <a:t>data as part of their medical history, ensuring that healthcare providers have a comprehensive understanding of their health status</a:t>
            </a:r>
            <a:r>
              <a:rPr lang="en-US" sz="1300" dirty="0" smtClean="0">
                <a:solidFill>
                  <a:schemeClr val="accent1">
                    <a:lumMod val="75000"/>
                  </a:schemeClr>
                </a:solidFill>
                <a:latin typeface="Copperplate33bc" pitchFamily="2" charset="0"/>
              </a:rPr>
              <a:t>.</a:t>
            </a:r>
            <a:endParaRPr lang="en-IN" sz="1300" dirty="0">
              <a:solidFill>
                <a:schemeClr val="accent1">
                  <a:lumMod val="75000"/>
                </a:schemeClr>
              </a:solidFill>
              <a:latin typeface="Copperplate33bc" pitchFamily="2" charset="0"/>
            </a:endParaRPr>
          </a:p>
        </p:txBody>
      </p:sp>
      <p:sp>
        <p:nvSpPr>
          <p:cNvPr id="5" name="Subtitle 4"/>
          <p:cNvSpPr>
            <a:spLocks noGrp="1"/>
          </p:cNvSpPr>
          <p:nvPr>
            <p:ph type="subTitle" idx="3"/>
          </p:nvPr>
        </p:nvSpPr>
        <p:spPr>
          <a:xfrm>
            <a:off x="0" y="2743202"/>
            <a:ext cx="647811" cy="85486"/>
          </a:xfrm>
        </p:spPr>
        <p:txBody>
          <a:bodyPr/>
          <a:lstStyle/>
          <a:p>
            <a:r>
              <a:rPr lang="en-US" dirty="0" smtClean="0"/>
              <a:t>.</a:t>
            </a:r>
            <a:endParaRPr lang="en-IN" dirty="0"/>
          </a:p>
        </p:txBody>
      </p:sp>
      <p:sp>
        <p:nvSpPr>
          <p:cNvPr id="6" name="Subtitle 5"/>
          <p:cNvSpPr>
            <a:spLocks noGrp="1"/>
          </p:cNvSpPr>
          <p:nvPr>
            <p:ph type="subTitle" idx="4"/>
          </p:nvPr>
        </p:nvSpPr>
        <p:spPr>
          <a:xfrm>
            <a:off x="294346" y="4961398"/>
            <a:ext cx="325708" cy="45719"/>
          </a:xfrm>
        </p:spPr>
        <p:txBody>
          <a:bodyPr/>
          <a:lstStyle/>
          <a:p>
            <a:r>
              <a:rPr lang="en-US" dirty="0" smtClean="0"/>
              <a:t>.</a:t>
            </a:r>
            <a:endParaRPr lang="en-IN" dirty="0"/>
          </a:p>
        </p:txBody>
      </p:sp>
      <p:sp>
        <p:nvSpPr>
          <p:cNvPr id="7" name="Subtitle 6"/>
          <p:cNvSpPr>
            <a:spLocks noGrp="1"/>
          </p:cNvSpPr>
          <p:nvPr>
            <p:ph type="subTitle" idx="5"/>
          </p:nvPr>
        </p:nvSpPr>
        <p:spPr>
          <a:xfrm>
            <a:off x="8513553" y="4915679"/>
            <a:ext cx="471170" cy="45719"/>
          </a:xfrm>
        </p:spPr>
        <p:txBody>
          <a:bodyPr/>
          <a:lstStyle/>
          <a:p>
            <a:r>
              <a:rPr lang="en-US" dirty="0" smtClean="0"/>
              <a:t>.</a:t>
            </a:r>
            <a:endParaRPr lang="en-IN" dirty="0"/>
          </a:p>
        </p:txBody>
      </p:sp>
      <p:sp>
        <p:nvSpPr>
          <p:cNvPr id="8" name="Subtitle 7"/>
          <p:cNvSpPr>
            <a:spLocks noGrp="1"/>
          </p:cNvSpPr>
          <p:nvPr>
            <p:ph type="subTitle" idx="6"/>
          </p:nvPr>
        </p:nvSpPr>
        <p:spPr>
          <a:xfrm>
            <a:off x="7883106" y="113482"/>
            <a:ext cx="1260894" cy="45719"/>
          </a:xfrm>
        </p:spPr>
        <p:txBody>
          <a:bodyPr/>
          <a:lstStyle/>
          <a:p>
            <a:r>
              <a:rPr lang="en-US" dirty="0" smtClean="0"/>
              <a:t>.</a:t>
            </a:r>
            <a:endParaRPr lang="en-IN" dirty="0"/>
          </a:p>
        </p:txBody>
      </p:sp>
    </p:spTree>
    <p:extLst>
      <p:ext uri="{BB962C8B-B14F-4D97-AF65-F5344CB8AC3E}">
        <p14:creationId xmlns:p14="http://schemas.microsoft.com/office/powerpoint/2010/main" val="873015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192350">
            <a:off x="2244436" y="1776845"/>
            <a:ext cx="4436918" cy="1724891"/>
          </a:xfrm>
          <a:ln>
            <a:noFill/>
          </a:ln>
          <a:effectLst>
            <a:outerShdw blurRad="149987" dist="250190" dir="8460000" algn="ctr">
              <a:srgbClr val="000000">
                <a:alpha val="28000"/>
              </a:srgbClr>
            </a:outerShdw>
          </a:effectLst>
          <a:scene3d>
            <a:camera prst="perspectiveLeft"/>
            <a:lightRig rig="contrasting" dir="t">
              <a:rot lat="0" lon="0" rev="1500000"/>
            </a:lightRig>
          </a:scene3d>
          <a:sp3d prstMaterial="metal">
            <a:bevelT w="88900" h="88900"/>
          </a:sp3d>
        </p:spPr>
        <p:txBody>
          <a:bodyPr/>
          <a:lstStyle/>
          <a:p>
            <a:r>
              <a:rPr lang="en-US" sz="9600" dirty="0">
                <a:ln w="0"/>
                <a:solidFill>
                  <a:schemeClr val="tx1"/>
                </a:solidFill>
                <a:effectLst>
                  <a:outerShdw blurRad="38100" dist="19050" dir="2700000" algn="tl" rotWithShape="0">
                    <a:schemeClr val="dk1">
                      <a:alpha val="40000"/>
                    </a:schemeClr>
                  </a:outerShdw>
                </a:effectLst>
              </a:rPr>
              <a:t/>
            </a:r>
            <a:br>
              <a:rPr lang="en-US" sz="9600" dirty="0">
                <a:ln w="0"/>
                <a:solidFill>
                  <a:schemeClr val="tx1"/>
                </a:solidFill>
                <a:effectLst>
                  <a:outerShdw blurRad="38100" dist="19050" dir="2700000" algn="tl" rotWithShape="0">
                    <a:schemeClr val="dk1">
                      <a:alpha val="40000"/>
                    </a:schemeClr>
                  </a:outerShdw>
                </a:effectLst>
              </a:rPr>
            </a:br>
            <a:r>
              <a:rPr lang="en-US" sz="9600" dirty="0" smtClean="0"/>
              <a:t/>
            </a:r>
            <a:br>
              <a:rPr lang="en-US" sz="9600" dirty="0" smtClean="0"/>
            </a:br>
            <a:r>
              <a:rPr lang="en-US" sz="8800" dirty="0" smtClean="0">
                <a:solidFill>
                  <a:srgbClr val="0070C0"/>
                </a:solidFill>
              </a:rPr>
              <a:t>Thank you</a:t>
            </a:r>
            <a:endParaRPr lang="en-IN" sz="8800" dirty="0">
              <a:solidFill>
                <a:srgbClr val="0070C0"/>
              </a:solidFill>
            </a:endParaRPr>
          </a:p>
        </p:txBody>
      </p:sp>
      <p:sp>
        <p:nvSpPr>
          <p:cNvPr id="3" name="Subtitle 2"/>
          <p:cNvSpPr>
            <a:spLocks noGrp="1"/>
          </p:cNvSpPr>
          <p:nvPr>
            <p:ph type="subTitle" idx="1"/>
          </p:nvPr>
        </p:nvSpPr>
        <p:spPr>
          <a:xfrm>
            <a:off x="0" y="4853643"/>
            <a:ext cx="2667270" cy="45719"/>
          </a:xfrm>
        </p:spPr>
        <p:txBody>
          <a:bodyPr/>
          <a:lstStyle/>
          <a:p>
            <a:r>
              <a:rPr lang="en-US" dirty="0" smtClean="0"/>
              <a:t>.</a:t>
            </a:r>
            <a:endParaRPr lang="en-IN" dirty="0"/>
          </a:p>
        </p:txBody>
      </p:sp>
    </p:spTree>
    <p:extLst>
      <p:ext uri="{BB962C8B-B14F-4D97-AF65-F5344CB8AC3E}">
        <p14:creationId xmlns:p14="http://schemas.microsoft.com/office/powerpoint/2010/main" val="330912952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956</TotalTime>
  <Words>366</Words>
  <Application>Microsoft Office PowerPoint</Application>
  <PresentationFormat>On-screen Show (16:9)</PresentationFormat>
  <Paragraphs>58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Staatliches</vt:lpstr>
      <vt:lpstr>Arial</vt:lpstr>
      <vt:lpstr>Anton</vt:lpstr>
      <vt:lpstr>Copperplate33bc</vt:lpstr>
      <vt:lpstr>Work Sans</vt:lpstr>
      <vt:lpstr>Wingdings</vt:lpstr>
      <vt:lpstr>Roboto</vt:lpstr>
      <vt:lpstr>Lato</vt:lpstr>
      <vt:lpstr>Hackathon Project Proposal by Slidesgo</vt:lpstr>
      <vt:lpstr>Unified Patient Treatment Platform (UPTP)</vt:lpstr>
      <vt:lpstr>Idea overview</vt:lpstr>
      <vt:lpstr>Market Prospects</vt:lpstr>
      <vt:lpstr>Future scope</vt:lpstr>
      <vt:lpstr>                                          Adaptability to Healthcare Trends Integration with emerging healthcare devices and wearables.Compatibility with future      healthcare data standards and interoperability protocols.Support for advancements in telemedicine and remote patient monitoring.                                                                                                    Research and Innovation         UPTP will provide anonymized and aggregated data for researchers, fueling breakthroughs in healthcare treatments and therapies.Our commitment to ongoing innovation means that UPTP will continuously evolve to meet the changing needs of the healthcare industry.</vt:lpstr>
      <vt:lpstr>Tech stack</vt:lpstr>
      <vt:lpstr>EXECUTION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Project Proposal</dc:title>
  <dc:creator>Sushanta</dc:creator>
  <cp:lastModifiedBy>Sushanta</cp:lastModifiedBy>
  <cp:revision>27</cp:revision>
  <dcterms:modified xsi:type="dcterms:W3CDTF">2023-10-08T09:40:03Z</dcterms:modified>
</cp:coreProperties>
</file>