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DDDDD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7241092378609"/>
          <c:y val="2.1308536641283293E-2"/>
          <c:w val="0.63914430165888392"/>
          <c:h val="0.958716170697554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47-437E-985C-BF270CEA6F8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647-437E-985C-BF270CEA6F8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47-437E-985C-BF270CEA6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Sheet1!$A$2:$A$162</c:f>
              <c:strCache>
                <c:ptCount val="161"/>
                <c:pt idx="0">
                  <c:v>Incorrect information on your report</c:v>
                </c:pt>
                <c:pt idx="1">
                  <c:v>Problem with a credit reporting company's investigation into an existing problem</c:v>
                </c:pt>
                <c:pt idx="2">
                  <c:v>Incorrect information on credit report</c:v>
                </c:pt>
                <c:pt idx="3">
                  <c:v>Attempts to collect debt not owed</c:v>
                </c:pt>
                <c:pt idx="4">
                  <c:v>Cont'd attempts collect debt not owed</c:v>
                </c:pt>
                <c:pt idx="5">
                  <c:v>Improper use of your report</c:v>
                </c:pt>
                <c:pt idx="6">
                  <c:v>Loan servicing, payments, escrow account</c:v>
                </c:pt>
                <c:pt idx="7">
                  <c:v>Communication tactics</c:v>
                </c:pt>
                <c:pt idx="8">
                  <c:v>Loan modification,collection,foreclosure</c:v>
                </c:pt>
                <c:pt idx="9">
                  <c:v>Trouble during payment process</c:v>
                </c:pt>
                <c:pt idx="10">
                  <c:v>Written notification about debt</c:v>
                </c:pt>
                <c:pt idx="11">
                  <c:v>False statements or representation</c:v>
                </c:pt>
                <c:pt idx="12">
                  <c:v>Dealing with my lender or servicer</c:v>
                </c:pt>
                <c:pt idx="13">
                  <c:v>Disclosure verification of debt</c:v>
                </c:pt>
                <c:pt idx="14">
                  <c:v>Dealing with your lender or servicer</c:v>
                </c:pt>
                <c:pt idx="15">
                  <c:v>Managing an account</c:v>
                </c:pt>
                <c:pt idx="16">
                  <c:v>Managing the loan or lease</c:v>
                </c:pt>
                <c:pt idx="17">
                  <c:v>Struggling to pay mortgage</c:v>
                </c:pt>
                <c:pt idx="18">
                  <c:v>Account opening, closing, or management</c:v>
                </c:pt>
                <c:pt idx="19">
                  <c:v>Credit reporting company's investigation</c:v>
                </c:pt>
                <c:pt idx="20">
                  <c:v>Took or threatened to take negative or legal action</c:v>
                </c:pt>
                <c:pt idx="21">
                  <c:v>Problem with a purchase shown on your statement</c:v>
                </c:pt>
                <c:pt idx="22">
                  <c:v>Application, originator, mortgage broker</c:v>
                </c:pt>
                <c:pt idx="23">
                  <c:v>Deposits and withdrawals</c:v>
                </c:pt>
                <c:pt idx="24">
                  <c:v>Billing disputes</c:v>
                </c:pt>
                <c:pt idx="25">
                  <c:v>Other features, terms, or problems</c:v>
                </c:pt>
                <c:pt idx="26">
                  <c:v>Can't repay my loan</c:v>
                </c:pt>
                <c:pt idx="27">
                  <c:v>Fees or interest</c:v>
                </c:pt>
                <c:pt idx="28">
                  <c:v>Taking/threatening an illegal action</c:v>
                </c:pt>
                <c:pt idx="29">
                  <c:v>Improper contact or sharing of info</c:v>
                </c:pt>
                <c:pt idx="30">
                  <c:v>Struggling to repay your loan</c:v>
                </c:pt>
                <c:pt idx="31">
                  <c:v>Problem when making payments</c:v>
                </c:pt>
                <c:pt idx="32">
                  <c:v>Fraud or scam</c:v>
                </c:pt>
                <c:pt idx="33">
                  <c:v>Problems when you are unable to pay</c:v>
                </c:pt>
                <c:pt idx="34">
                  <c:v>Unable to get credit report/credit score</c:v>
                </c:pt>
                <c:pt idx="35">
                  <c:v>Settlement process and costs</c:v>
                </c:pt>
                <c:pt idx="36">
                  <c:v>Problem with fraud alerts or security freezes</c:v>
                </c:pt>
                <c:pt idx="37">
                  <c:v>Problems caused by my funds being low</c:v>
                </c:pt>
                <c:pt idx="38">
                  <c:v>Unable to get your credit report or credit score</c:v>
                </c:pt>
                <c:pt idx="39">
                  <c:v>Applying for a mortgage or refinancing an existing mortgage</c:v>
                </c:pt>
                <c:pt idx="40">
                  <c:v>Other</c:v>
                </c:pt>
                <c:pt idx="41">
                  <c:v>Struggling to pay your loan</c:v>
                </c:pt>
                <c:pt idx="42">
                  <c:v>Closing on a mortgage</c:v>
                </c:pt>
                <c:pt idx="43">
                  <c:v>Identity theft / Fraud / Embezzlement</c:v>
                </c:pt>
                <c:pt idx="44">
                  <c:v>Getting a credit card</c:v>
                </c:pt>
                <c:pt idx="45">
                  <c:v>Closing your account</c:v>
                </c:pt>
                <c:pt idx="46">
                  <c:v>Advertising and marketing, including promotional offers</c:v>
                </c:pt>
                <c:pt idx="47">
                  <c:v>Credit monitoring or identity theft protection services</c:v>
                </c:pt>
                <c:pt idx="48">
                  <c:v>Closing an account</c:v>
                </c:pt>
                <c:pt idx="49">
                  <c:v>Using a debit or ATM card</c:v>
                </c:pt>
                <c:pt idx="50">
                  <c:v>Taking out the loan or lease</c:v>
                </c:pt>
                <c:pt idx="51">
                  <c:v>Improper use of my credit report</c:v>
                </c:pt>
                <c:pt idx="52">
                  <c:v>Opening an account</c:v>
                </c:pt>
                <c:pt idx="53">
                  <c:v>Problem with a lender or other company charging your account</c:v>
                </c:pt>
                <c:pt idx="54">
                  <c:v>Closing/Cancelling account</c:v>
                </c:pt>
                <c:pt idx="55">
                  <c:v>Making/receiving payments, sending money</c:v>
                </c:pt>
                <c:pt idx="56">
                  <c:v>Threatened to contact someone or share information improperly</c:v>
                </c:pt>
                <c:pt idx="57">
                  <c:v>Money was not available when promised</c:v>
                </c:pt>
                <c:pt idx="58">
                  <c:v>Credit decision / Underwriting</c:v>
                </c:pt>
                <c:pt idx="59">
                  <c:v>Charged fees or interest you didn't expect</c:v>
                </c:pt>
                <c:pt idx="60">
                  <c:v>Problem caused by your funds being low</c:v>
                </c:pt>
                <c:pt idx="61">
                  <c:v>Other transaction problem</c:v>
                </c:pt>
                <c:pt idx="62">
                  <c:v>Problems at the end of the loan or lease</c:v>
                </c:pt>
                <c:pt idx="63">
                  <c:v>Customer service / Customer relations</c:v>
                </c:pt>
                <c:pt idx="64">
                  <c:v>Credit monitoring or identity protection</c:v>
                </c:pt>
                <c:pt idx="65">
                  <c:v>Rewards</c:v>
                </c:pt>
                <c:pt idx="66">
                  <c:v>Trouble using your card</c:v>
                </c:pt>
                <c:pt idx="67">
                  <c:v>Charged fees or interest I didn't expect</c:v>
                </c:pt>
                <c:pt idx="68">
                  <c:v>Delinquent account</c:v>
                </c:pt>
                <c:pt idx="69">
                  <c:v>Advertising and marketing</c:v>
                </c:pt>
                <c:pt idx="70">
                  <c:v>APR or interest rate</c:v>
                </c:pt>
                <c:pt idx="71">
                  <c:v>Late fee</c:v>
                </c:pt>
                <c:pt idx="72">
                  <c:v>Credit card protection / Debt protection</c:v>
                </c:pt>
                <c:pt idx="73">
                  <c:v>Transaction issue</c:v>
                </c:pt>
                <c:pt idx="74">
                  <c:v>Shopping for a loan or lease</c:v>
                </c:pt>
                <c:pt idx="75">
                  <c:v>Getting a loan or lease</c:v>
                </c:pt>
                <c:pt idx="76">
                  <c:v>Billing statement</c:v>
                </c:pt>
                <c:pt idx="77">
                  <c:v>Unauthorized transactions/trans. issues</c:v>
                </c:pt>
                <c:pt idx="78">
                  <c:v>Payoff process</c:v>
                </c:pt>
                <c:pt idx="79">
                  <c:v>Credit determination</c:v>
                </c:pt>
                <c:pt idx="80">
                  <c:v>Other fee</c:v>
                </c:pt>
                <c:pt idx="81">
                  <c:v>Unsolicited issuance of credit card</c:v>
                </c:pt>
                <c:pt idx="82">
                  <c:v>Unexpected or other fees</c:v>
                </c:pt>
                <c:pt idx="83">
                  <c:v>Other transaction issues</c:v>
                </c:pt>
                <c:pt idx="84">
                  <c:v>Problem with a purchase or transfer</c:v>
                </c:pt>
                <c:pt idx="85">
                  <c:v>Problem with the payoff process at the end of the loan</c:v>
                </c:pt>
                <c:pt idx="86">
                  <c:v>Credit line increase/decrease</c:v>
                </c:pt>
                <c:pt idx="87">
                  <c:v>Getting a loan</c:v>
                </c:pt>
                <c:pt idx="88">
                  <c:v>Managing, opening, or closing account</c:v>
                </c:pt>
                <c:pt idx="89">
                  <c:v>Can't contact lender</c:v>
                </c:pt>
                <c:pt idx="90">
                  <c:v>Struggling to pay your bill</c:v>
                </c:pt>
                <c:pt idx="91">
                  <c:v>Unauthorized transactions or other transaction problem</c:v>
                </c:pt>
                <c:pt idx="92">
                  <c:v>Other service problem</c:v>
                </c:pt>
                <c:pt idx="93">
                  <c:v>Managing, opening, or closing your mobile wallet account</c:v>
                </c:pt>
                <c:pt idx="94">
                  <c:v>Problem with a company's investigation into an existing issue</c:v>
                </c:pt>
                <c:pt idx="95">
                  <c:v>Balance transfer</c:v>
                </c:pt>
                <c:pt idx="96">
                  <c:v>Trouble using the card</c:v>
                </c:pt>
                <c:pt idx="97">
                  <c:v>Getting the loan</c:v>
                </c:pt>
                <c:pt idx="98">
                  <c:v>Problem with customer service</c:v>
                </c:pt>
                <c:pt idx="99">
                  <c:v>Received a loan I didn't apply for</c:v>
                </c:pt>
                <c:pt idx="100">
                  <c:v>Wrong amount charged or received</c:v>
                </c:pt>
                <c:pt idx="101">
                  <c:v>Confusing or missing disclosures</c:v>
                </c:pt>
                <c:pt idx="102">
                  <c:v>Identity theft protection or other monitoring services</c:v>
                </c:pt>
                <c:pt idx="103">
                  <c:v>Problem getting a card or closing an account</c:v>
                </c:pt>
                <c:pt idx="104">
                  <c:v>Can't stop charges to bank account</c:v>
                </c:pt>
                <c:pt idx="105">
                  <c:v>Payment to acct not credited</c:v>
                </c:pt>
                <c:pt idx="106">
                  <c:v>Applying for a mortgage</c:v>
                </c:pt>
                <c:pt idx="107">
                  <c:v>Other service issues</c:v>
                </c:pt>
                <c:pt idx="108">
                  <c:v>Getting a line of credit</c:v>
                </c:pt>
                <c:pt idx="109">
                  <c:v>Can't contact lender or servicer</c:v>
                </c:pt>
                <c:pt idx="110">
                  <c:v>Confusing or misleading advertising or marketing</c:v>
                </c:pt>
                <c:pt idx="111">
                  <c:v>Problem with additional add-on products or services</c:v>
                </c:pt>
                <c:pt idx="112">
                  <c:v>Received a loan you didn't apply for</c:v>
                </c:pt>
                <c:pt idx="113">
                  <c:v>Application processing delay</c:v>
                </c:pt>
                <c:pt idx="114">
                  <c:v>Charged bank acct wrong day or amt</c:v>
                </c:pt>
                <c:pt idx="115">
                  <c:v>Privacy</c:v>
                </c:pt>
                <c:pt idx="116">
                  <c:v>Can't stop withdrawals from your bank account</c:v>
                </c:pt>
                <c:pt idx="117">
                  <c:v>Sale of account</c:v>
                </c:pt>
                <c:pt idx="118">
                  <c:v>Bankruptcy</c:v>
                </c:pt>
                <c:pt idx="119">
                  <c:v>Adding money</c:v>
                </c:pt>
                <c:pt idx="120">
                  <c:v>Loan payment wasn't credited to your account</c:v>
                </c:pt>
                <c:pt idx="121">
                  <c:v>Applied for loan/did not receive money</c:v>
                </c:pt>
                <c:pt idx="122">
                  <c:v>Forbearance / Workout plans</c:v>
                </c:pt>
                <c:pt idx="123">
                  <c:v>Arbitration</c:v>
                </c:pt>
                <c:pt idx="124">
                  <c:v>Fees</c:v>
                </c:pt>
                <c:pt idx="125">
                  <c:v>Vehicle was repossessed or sold the vehicle</c:v>
                </c:pt>
                <c:pt idx="126">
                  <c:v>Problem adding money</c:v>
                </c:pt>
                <c:pt idx="127">
                  <c:v>Excessive fees</c:v>
                </c:pt>
                <c:pt idx="128">
                  <c:v>Money was taken from your bank account on the wrong day or for the wrong amount</c:v>
                </c:pt>
                <c:pt idx="129">
                  <c:v>Incorrect/missing disclosures or info</c:v>
                </c:pt>
                <c:pt idx="130">
                  <c:v>Customer service/Customer relations</c:v>
                </c:pt>
                <c:pt idx="131">
                  <c:v>Balance transfer fee</c:v>
                </c:pt>
                <c:pt idx="132">
                  <c:v>Lost or stolen check</c:v>
                </c:pt>
                <c:pt idx="133">
                  <c:v>Was approved for a loan, but didn't receive the money</c:v>
                </c:pt>
                <c:pt idx="134">
                  <c:v>Advertising</c:v>
                </c:pt>
                <c:pt idx="135">
                  <c:v>Lost or stolen money order</c:v>
                </c:pt>
                <c:pt idx="136">
                  <c:v>Cash advance</c:v>
                </c:pt>
                <c:pt idx="137">
                  <c:v>Cash advance fee</c:v>
                </c:pt>
                <c:pt idx="138">
                  <c:v>Convenience checks</c:v>
                </c:pt>
                <c:pt idx="139">
                  <c:v>Lender repossessed or sold the vehicle</c:v>
                </c:pt>
                <c:pt idx="140">
                  <c:v>Overlimit fee</c:v>
                </c:pt>
                <c:pt idx="141">
                  <c:v>Advertising, marketing or disclosures</c:v>
                </c:pt>
                <c:pt idx="142">
                  <c:v>Vehicle was damaged or destroyed the vehicle</c:v>
                </c:pt>
                <c:pt idx="143">
                  <c:v>Unexpected/Other fees</c:v>
                </c:pt>
                <c:pt idx="144">
                  <c:v>Incorrect exchange rate</c:v>
                </c:pt>
                <c:pt idx="145">
                  <c:v>Credit limit changed</c:v>
                </c:pt>
                <c:pt idx="146">
                  <c:v>Account terms and changes</c:v>
                </c:pt>
                <c:pt idx="147">
                  <c:v>Overdraft, savings or rewards features</c:v>
                </c:pt>
                <c:pt idx="148">
                  <c:v>Problem with cash advance</c:v>
                </c:pt>
                <c:pt idx="149">
                  <c:v>Managing the line of credit</c:v>
                </c:pt>
                <c:pt idx="150">
                  <c:v>Disclosures</c:v>
                </c:pt>
                <c:pt idx="151">
                  <c:v>Problem with overdraft</c:v>
                </c:pt>
                <c:pt idx="152">
                  <c:v>Shopping for a line of credit</c:v>
                </c:pt>
                <c:pt idx="153">
                  <c:v>Was approved for a loan, but didn't receive money</c:v>
                </c:pt>
                <c:pt idx="154">
                  <c:v>Overdraft, savings, or rewards features</c:v>
                </c:pt>
                <c:pt idx="155">
                  <c:v>Lender sold the property</c:v>
                </c:pt>
                <c:pt idx="156">
                  <c:v>Property was sold</c:v>
                </c:pt>
                <c:pt idx="157">
                  <c:v>Lender damaged or destroyed vehicle</c:v>
                </c:pt>
                <c:pt idx="158">
                  <c:v>Property was damaged or destroyed property</c:v>
                </c:pt>
                <c:pt idx="159">
                  <c:v>Lender damaged or destroyed property</c:v>
                </c:pt>
                <c:pt idx="160">
                  <c:v>Problem with an overdraft</c:v>
                </c:pt>
              </c:strCache>
            </c:strRef>
          </c:cat>
          <c:val>
            <c:numRef>
              <c:f>Sheet1!$B$2:$B$162</c:f>
              <c:numCache>
                <c:formatCode>0%</c:formatCode>
                <c:ptCount val="161"/>
                <c:pt idx="0">
                  <c:v>0.13</c:v>
                </c:pt>
                <c:pt idx="1">
                  <c:v>0.06</c:v>
                </c:pt>
                <c:pt idx="2">
                  <c:v>0.06</c:v>
                </c:pt>
                <c:pt idx="3">
                  <c:v>0.05</c:v>
                </c:pt>
                <c:pt idx="4">
                  <c:v>0.05</c:v>
                </c:pt>
                <c:pt idx="5">
                  <c:v>0.04</c:v>
                </c:pt>
                <c:pt idx="6">
                  <c:v>0.04</c:v>
                </c:pt>
                <c:pt idx="7">
                  <c:v>0.03</c:v>
                </c:pt>
                <c:pt idx="8">
                  <c:v>0.03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0.02</c:v>
                </c:pt>
                <c:pt idx="14">
                  <c:v>0.02</c:v>
                </c:pt>
                <c:pt idx="15">
                  <c:v>0.02</c:v>
                </c:pt>
                <c:pt idx="16">
                  <c:v>0.02</c:v>
                </c:pt>
                <c:pt idx="17">
                  <c:v>0.02</c:v>
                </c:pt>
                <c:pt idx="18">
                  <c:v>0.02</c:v>
                </c:pt>
                <c:pt idx="19">
                  <c:v>0.01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0.01</c:v>
                </c:pt>
                <c:pt idx="32">
                  <c:v>0.01</c:v>
                </c:pt>
                <c:pt idx="33">
                  <c:v>0.01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0.01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18-4A64-B199-4F0A2D99C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67906223"/>
        <c:axId val="967911631"/>
      </c:barChart>
      <c:catAx>
        <c:axId val="967906223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Issue type</a:t>
                </a:r>
              </a:p>
            </c:rich>
          </c:tx>
          <c:layout>
            <c:manualLayout>
              <c:xMode val="edge"/>
              <c:yMode val="edge"/>
              <c:x val="3.4800463640822676E-2"/>
              <c:y val="0.409937809991595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911631"/>
        <c:crosses val="autoZero"/>
        <c:auto val="1"/>
        <c:lblAlgn val="ctr"/>
        <c:lblOffset val="100"/>
        <c:noMultiLvlLbl val="0"/>
      </c:catAx>
      <c:valAx>
        <c:axId val="96791163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occurrence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906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Incorrect information on your report</c:v>
                </c:pt>
                <c:pt idx="1">
                  <c:v>Problem with a credit reporting company's investigation into an existing problem</c:v>
                </c:pt>
                <c:pt idx="2">
                  <c:v>Incorrect information on credit report</c:v>
                </c:pt>
                <c:pt idx="3">
                  <c:v>Attempts to collect debt not owed</c:v>
                </c:pt>
                <c:pt idx="4">
                  <c:v>Cont'd attempts collect debt not owed</c:v>
                </c:pt>
                <c:pt idx="5">
                  <c:v>Improper use of your report</c:v>
                </c:pt>
                <c:pt idx="6">
                  <c:v>Loan servicing, payments, escrow account</c:v>
                </c:pt>
                <c:pt idx="7">
                  <c:v>Communication tactics</c:v>
                </c:pt>
                <c:pt idx="8">
                  <c:v>Loan modification,collection,foreclosure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0.264569</c:v>
                </c:pt>
                <c:pt idx="1">
                  <c:v>0.134131</c:v>
                </c:pt>
                <c:pt idx="2">
                  <c:v>0.115091</c:v>
                </c:pt>
                <c:pt idx="3">
                  <c:v>0.10764899999999999</c:v>
                </c:pt>
                <c:pt idx="4">
                  <c:v>9.4575999999999993E-2</c:v>
                </c:pt>
                <c:pt idx="5">
                  <c:v>8.3179000000000003E-2</c:v>
                </c:pt>
                <c:pt idx="6">
                  <c:v>7.9858999999999999E-2</c:v>
                </c:pt>
                <c:pt idx="7">
                  <c:v>6.2413999999999997E-2</c:v>
                </c:pt>
                <c:pt idx="8">
                  <c:v>5.8529999999999999E-2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B1-4FE8-8D5C-BD03EEEC8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67906223"/>
        <c:axId val="967911631"/>
      </c:barChart>
      <c:catAx>
        <c:axId val="967906223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Issue</a:t>
                </a:r>
                <a:r>
                  <a:rPr lang="en-US" baseline="0" dirty="0"/>
                  <a:t> Type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911631"/>
        <c:crosses val="autoZero"/>
        <c:auto val="1"/>
        <c:lblAlgn val="ctr"/>
        <c:lblOffset val="100"/>
        <c:noMultiLvlLbl val="0"/>
      </c:catAx>
      <c:valAx>
        <c:axId val="96791163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Occurrence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90622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Accuracy</c:v>
                </c:pt>
              </c:strCache>
            </c:strRef>
          </c:tx>
          <c:spPr>
            <a:solidFill>
              <a:srgbClr val="FFCCC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Incorrect information on your report</c:v>
                </c:pt>
                <c:pt idx="1">
                  <c:v>Problem with a credit reporting company's investigation into an existing problem</c:v>
                </c:pt>
                <c:pt idx="2">
                  <c:v>Incorrect information on credit report</c:v>
                </c:pt>
                <c:pt idx="3">
                  <c:v>Attempts to collect debt not owed</c:v>
                </c:pt>
                <c:pt idx="4">
                  <c:v>Cont'd attempts collect debt not owed</c:v>
                </c:pt>
                <c:pt idx="5">
                  <c:v>Improper use of your report</c:v>
                </c:pt>
                <c:pt idx="6">
                  <c:v>Loan servicing, payments, escrow account</c:v>
                </c:pt>
                <c:pt idx="7">
                  <c:v>Communication tactics</c:v>
                </c:pt>
                <c:pt idx="8">
                  <c:v>Loan modification,collection,foreclosure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0.86873999999999996</c:v>
                </c:pt>
                <c:pt idx="1">
                  <c:v>0.17074700000000001</c:v>
                </c:pt>
                <c:pt idx="2">
                  <c:v>5.6831E-2</c:v>
                </c:pt>
                <c:pt idx="3">
                  <c:v>8.7708999999999995E-2</c:v>
                </c:pt>
                <c:pt idx="4">
                  <c:v>6.9540000000000005E-2</c:v>
                </c:pt>
                <c:pt idx="5">
                  <c:v>0.13680700000000001</c:v>
                </c:pt>
                <c:pt idx="6">
                  <c:v>8.2396999999999998E-2</c:v>
                </c:pt>
                <c:pt idx="7">
                  <c:v>0.10090300000000001</c:v>
                </c:pt>
                <c:pt idx="8">
                  <c:v>7.7280000000000001E-2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B3-4550-9B73-663551B235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proportion in data</c:v>
                </c:pt>
              </c:strCache>
            </c:strRef>
          </c:tx>
          <c:spPr>
            <a:solidFill>
              <a:srgbClr val="DDDD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Incorrect information on your report</c:v>
                </c:pt>
                <c:pt idx="1">
                  <c:v>Problem with a credit reporting company's investigation into an existing problem</c:v>
                </c:pt>
                <c:pt idx="2">
                  <c:v>Incorrect information on credit report</c:v>
                </c:pt>
                <c:pt idx="3">
                  <c:v>Attempts to collect debt not owed</c:v>
                </c:pt>
                <c:pt idx="4">
                  <c:v>Cont'd attempts collect debt not owed</c:v>
                </c:pt>
                <c:pt idx="5">
                  <c:v>Improper use of your report</c:v>
                </c:pt>
                <c:pt idx="6">
                  <c:v>Loan servicing, payments, escrow account</c:v>
                </c:pt>
                <c:pt idx="7">
                  <c:v>Communication tactics</c:v>
                </c:pt>
                <c:pt idx="8">
                  <c:v>Loan modification,collection,foreclosure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0.26323661999999998</c:v>
                </c:pt>
                <c:pt idx="1">
                  <c:v>0.13294978000000002</c:v>
                </c:pt>
                <c:pt idx="2">
                  <c:v>0.11598586</c:v>
                </c:pt>
                <c:pt idx="3">
                  <c:v>0.1083258</c:v>
                </c:pt>
                <c:pt idx="4">
                  <c:v>9.5734359999999991E-2</c:v>
                </c:pt>
                <c:pt idx="5">
                  <c:v>8.2666229999999993E-2</c:v>
                </c:pt>
                <c:pt idx="6">
                  <c:v>7.9000580000000001E-2</c:v>
                </c:pt>
                <c:pt idx="7">
                  <c:v>6.1905150000000006E-2</c:v>
                </c:pt>
                <c:pt idx="8">
                  <c:v>6.0195610000000004E-2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B3-4550-9B73-663551B23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67906223"/>
        <c:axId val="967911631"/>
      </c:barChart>
      <c:catAx>
        <c:axId val="967906223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Issue</a:t>
                </a:r>
                <a:r>
                  <a:rPr lang="en-US" baseline="0" dirty="0"/>
                  <a:t> Type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911631"/>
        <c:crosses val="autoZero"/>
        <c:auto val="1"/>
        <c:lblAlgn val="ctr"/>
        <c:lblOffset val="100"/>
        <c:noMultiLvlLbl val="0"/>
      </c:catAx>
      <c:valAx>
        <c:axId val="96791163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Prediction</a:t>
                </a:r>
                <a:r>
                  <a:rPr lang="en-US" baseline="0" dirty="0"/>
                  <a:t> accuracy vs </a:t>
                </a:r>
                <a:r>
                  <a:rPr lang="en-US" dirty="0"/>
                  <a:t>Occurrence in test data</a:t>
                </a:r>
              </a:p>
            </c:rich>
          </c:tx>
          <c:layout>
            <c:manualLayout>
              <c:xMode val="edge"/>
              <c:yMode val="edge"/>
              <c:x val="0.24301152764937833"/>
              <c:y val="2.71586510412727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90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Accuracy</c:v>
                </c:pt>
              </c:strCache>
            </c:strRef>
          </c:tx>
          <c:spPr>
            <a:solidFill>
              <a:srgbClr val="FFCCC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Incorrect information on your report</c:v>
                </c:pt>
                <c:pt idx="1">
                  <c:v>Problem with a credit reporting company's investigation into an existing problem</c:v>
                </c:pt>
                <c:pt idx="2">
                  <c:v>Incorrect information on credit report</c:v>
                </c:pt>
                <c:pt idx="3">
                  <c:v>Attempts to collect debt not owed</c:v>
                </c:pt>
                <c:pt idx="4">
                  <c:v>Cont'd attempts collect debt not owed</c:v>
                </c:pt>
                <c:pt idx="5">
                  <c:v>Improper use of your report</c:v>
                </c:pt>
                <c:pt idx="6">
                  <c:v>Loan servicing, payments, escrow account</c:v>
                </c:pt>
                <c:pt idx="7">
                  <c:v>Communication tactics</c:v>
                </c:pt>
                <c:pt idx="8">
                  <c:v>Loan modification,collection,foreclosure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0.96534299999999995</c:v>
                </c:pt>
                <c:pt idx="1">
                  <c:v>0.56775500000000001</c:v>
                </c:pt>
                <c:pt idx="2">
                  <c:v>0.31207499999999999</c:v>
                </c:pt>
                <c:pt idx="3">
                  <c:v>0.309863</c:v>
                </c:pt>
                <c:pt idx="4">
                  <c:v>0.224416</c:v>
                </c:pt>
                <c:pt idx="5">
                  <c:v>0.32670500000000002</c:v>
                </c:pt>
                <c:pt idx="6">
                  <c:v>0.29463200000000001</c:v>
                </c:pt>
                <c:pt idx="7">
                  <c:v>0.24376</c:v>
                </c:pt>
                <c:pt idx="8">
                  <c:v>0.214364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0-47E5-9362-BA02D1C11C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proportion in data</c:v>
                </c:pt>
              </c:strCache>
            </c:strRef>
          </c:tx>
          <c:spPr>
            <a:solidFill>
              <a:srgbClr val="DDDD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Incorrect information on your report</c:v>
                </c:pt>
                <c:pt idx="1">
                  <c:v>Problem with a credit reporting company's investigation into an existing problem</c:v>
                </c:pt>
                <c:pt idx="2">
                  <c:v>Incorrect information on credit report</c:v>
                </c:pt>
                <c:pt idx="3">
                  <c:v>Attempts to collect debt not owed</c:v>
                </c:pt>
                <c:pt idx="4">
                  <c:v>Cont'd attempts collect debt not owed</c:v>
                </c:pt>
                <c:pt idx="5">
                  <c:v>Improper use of your report</c:v>
                </c:pt>
                <c:pt idx="6">
                  <c:v>Loan servicing, payments, escrow account</c:v>
                </c:pt>
                <c:pt idx="7">
                  <c:v>Communication tactics</c:v>
                </c:pt>
                <c:pt idx="8">
                  <c:v>Loan modification,collection,foreclosure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0.26323661999999998</c:v>
                </c:pt>
                <c:pt idx="1">
                  <c:v>0.13294978000000002</c:v>
                </c:pt>
                <c:pt idx="2">
                  <c:v>0.11598586</c:v>
                </c:pt>
                <c:pt idx="3">
                  <c:v>0.1083258</c:v>
                </c:pt>
                <c:pt idx="4">
                  <c:v>9.5734359999999991E-2</c:v>
                </c:pt>
                <c:pt idx="5">
                  <c:v>8.2666229999999993E-2</c:v>
                </c:pt>
                <c:pt idx="6">
                  <c:v>7.9000580000000001E-2</c:v>
                </c:pt>
                <c:pt idx="7">
                  <c:v>6.1905150000000006E-2</c:v>
                </c:pt>
                <c:pt idx="8">
                  <c:v>6.0195610000000004E-2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0-47E5-9362-BA02D1C11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67906223"/>
        <c:axId val="967911631"/>
      </c:barChart>
      <c:catAx>
        <c:axId val="967906223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Issue</a:t>
                </a:r>
                <a:r>
                  <a:rPr lang="en-US" baseline="0" dirty="0"/>
                  <a:t> Type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911631"/>
        <c:crosses val="autoZero"/>
        <c:auto val="1"/>
        <c:lblAlgn val="ctr"/>
        <c:lblOffset val="100"/>
        <c:noMultiLvlLbl val="0"/>
      </c:catAx>
      <c:valAx>
        <c:axId val="96791163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Prediction</a:t>
                </a:r>
                <a:r>
                  <a:rPr lang="en-US" baseline="0" dirty="0"/>
                  <a:t> accuracy vs </a:t>
                </a:r>
                <a:r>
                  <a:rPr lang="en-US" dirty="0"/>
                  <a:t>Occurrence in test data</a:t>
                </a:r>
              </a:p>
            </c:rich>
          </c:tx>
          <c:layout>
            <c:manualLayout>
              <c:xMode val="edge"/>
              <c:yMode val="edge"/>
              <c:x val="0.24301152764937833"/>
              <c:y val="2.71586510412727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90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7241092378609"/>
          <c:y val="2.1308536641283293E-2"/>
          <c:w val="0.63914430165888392"/>
          <c:h val="0.958716170697554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77-4620-815B-347FECFBD65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77-4620-815B-347FECFBD65B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0.47</c:v>
                </c:pt>
                <c:pt idx="1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77-4620-815B-347FECFBD6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7241092378609"/>
          <c:y val="2.1308536641283293E-2"/>
          <c:w val="0.63914430165888392"/>
          <c:h val="0.958716170697554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46-40DD-A580-CF44600FA1C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46-40DD-A580-CF44600FA1C4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0.41</c:v>
                </c:pt>
                <c:pt idx="1">
                  <c:v>0.59000000000000008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46-40DD-A580-CF44600FA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7241092378609"/>
          <c:y val="2.1308536641283293E-2"/>
          <c:w val="0.63914430165888392"/>
          <c:h val="0.958716170697554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7A-4C73-A951-9FCCB6A027F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7A-4C73-A951-9FCCB6A027F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0.12</c:v>
                </c:pt>
                <c:pt idx="1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7A-4C73-A951-9FCCB6A02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7241092378609"/>
          <c:y val="2.1308536641283293E-2"/>
          <c:w val="0.63914430165888392"/>
          <c:h val="0.958716170697554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72-4994-B804-E30FFE70F0A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72-4994-B804-E30FFE70F0A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0.91</c:v>
                </c:pt>
                <c:pt idx="1">
                  <c:v>8.9999999999999969E-2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72-4994-B804-E30FFE70F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7241092378609"/>
          <c:y val="2.1308536641283293E-2"/>
          <c:w val="0.63914430165888392"/>
          <c:h val="0.958716170697554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D3-4E3A-A1F8-447D7458013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D3-4E3A-A1F8-447D7458013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0.47</c:v>
                </c:pt>
                <c:pt idx="1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D3-4E3A-A1F8-447D74580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7241092378609"/>
          <c:y val="2.1308536641283293E-2"/>
          <c:w val="0.63914430165888392"/>
          <c:h val="0.958716170697554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E9-4F48-8C26-06F07071F6D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E9-4F48-8C26-06F07071F6D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E9-4F48-8C26-06F07071F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7241092378609"/>
          <c:y val="2.1308536641283293E-2"/>
          <c:w val="0.63914430165888392"/>
          <c:h val="0.958716170697554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86-42E2-BE83-32F685A6465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86-42E2-BE83-32F685A64650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0.33</c:v>
                </c:pt>
                <c:pt idx="1">
                  <c:v>0.66999999999999993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86-42E2-BE83-32F685A64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7241092378609"/>
          <c:y val="2.1308536641283293E-2"/>
          <c:w val="0.63914430165888392"/>
          <c:h val="0.958716170697554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27-4070-9A93-0349FCDE1FB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27-4070-9A93-0349FCDE1FBA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0.27</c:v>
                </c:pt>
                <c:pt idx="1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27-4070-9A93-0349FCDE1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3782-C032-4F08-851F-9BFC4FD3C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68A4D-D8DD-4809-847A-4252CF806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3DBF-FDAC-475C-A740-42F52806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F6E8-BAEF-4228-A3C9-70A3FC0248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FF50-6120-4352-A4E7-53D65659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D73D-9221-40C8-9920-52FF75B6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09B-1D0E-4665-9FD2-1A76CA642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7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3175-E9F1-4F97-9265-66FCFC64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757F2-DB8F-4725-B260-C8B34B316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042B3-32D5-4BE6-B51F-6DD6B774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F6E8-BAEF-4228-A3C9-70A3FC0248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354E-506D-453A-A7F8-2E4A1C8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F62D-8EF4-4FC3-ADAF-C21FD9BE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09B-1D0E-4665-9FD2-1A76CA642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8A00A-E632-461F-8D0E-07D80E4A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9EE1B-E8E1-4B44-9007-07BF63E08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C5DC-59ED-4CC5-A496-0A5119A1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F6E8-BAEF-4228-A3C9-70A3FC0248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E344-0591-4282-B55C-FAADFB7D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C98B-0690-4616-9CF1-CE229897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09B-1D0E-4665-9FD2-1A76CA642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D94E-F204-42F4-A984-C76070C6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1AC1C-0255-4527-AC16-7C52A38D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BE7E-5B72-4B42-90E2-56DCC92F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F6E8-BAEF-4228-A3C9-70A3FC0248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3C16-AE7D-4977-B01B-8193C7E3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D09E-7560-4671-811F-96405090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09B-1D0E-4665-9FD2-1A76CA642B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B36E890-52FA-4082-8CAA-59FC8C7A52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4112" y="681037"/>
            <a:ext cx="3914775" cy="4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3CB3-9249-4E3C-A442-B3B662A3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D89A5-7E49-4A98-AF42-B4DDA72F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E01C-2B21-45E4-876F-A54A5A4B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F6E8-BAEF-4228-A3C9-70A3FC0248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94C2-F3FC-403C-ABA8-DD6C46DC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7518-2D43-412E-9B6B-666A3E33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09B-1D0E-4665-9FD2-1A76CA642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3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C079-9D0B-4738-BE14-D4F1B498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08B9-EC79-40E4-AAA8-5472B2500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4FD7D-83DE-4040-9BC8-95DE25DCC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C334D-14DF-44CC-966C-A2C5A222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F6E8-BAEF-4228-A3C9-70A3FC0248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F282-B3DE-4E70-9603-D1987207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1EE24-496F-4443-B169-17B5753A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09B-1D0E-4665-9FD2-1A76CA642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75C7-2829-4ADE-9335-C046DE97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00F6A-78FE-42B8-AD2C-AC9650CA7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ACCC7-9D0C-4A17-9127-26F109FDB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6EA9E-314F-4AEF-9345-F22310535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4E8CE-7318-476D-BE72-F92FE49A7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A79D4-3007-4CCB-A078-F40D36E5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F6E8-BAEF-4228-A3C9-70A3FC0248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A4B3D-D3F6-467B-B907-A2117568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E3AE7-2634-43F0-AA96-76414A97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09B-1D0E-4665-9FD2-1A76CA642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74B4-CA17-4EBD-A523-0A133CA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B08CF-F42F-44D2-A1DD-9C3D48FC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F6E8-BAEF-4228-A3C9-70A3FC0248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E11E6-2847-4C2A-8DCF-276542BB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B32F9-ADC9-4E4B-9484-A45B466B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09B-1D0E-4665-9FD2-1A76CA642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E2CEE-FCA6-487C-BF45-8BC8D0B2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F6E8-BAEF-4228-A3C9-70A3FC0248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CD6D6-7F48-488E-9184-E7E16C54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48E94-7506-47CD-9B35-D8C9824E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09B-1D0E-4665-9FD2-1A76CA642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9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02F1-1C62-4A8D-BAE5-BD58302E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D5AA-063A-4EEA-8BBF-049F8ECA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4BF67-1248-4B6D-A7A8-415AF3D1C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EE19-D915-4003-A943-A290DE44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F6E8-BAEF-4228-A3C9-70A3FC0248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8E062-B213-429C-A189-237C49F7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5A0F-8DCE-4282-8E09-A97A22F9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09B-1D0E-4665-9FD2-1A76CA642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7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6881-1186-4803-B11D-2A0C810C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1C55C-6F65-4DCC-9282-274CE0E15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152DC-0CED-42BC-A44C-20F8D2489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ECD9D-BA46-4F78-A333-224FEDC9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F6E8-BAEF-4228-A3C9-70A3FC0248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6CD58-413F-438D-9328-6C25D386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5E17-A5EE-4FD7-BBE0-BBED8054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E09B-1D0E-4665-9FD2-1A76CA642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3E307-F448-48A1-9C2B-7068203E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CB1D5-46EE-4FB0-882D-74BBEAA9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858C2-7C67-4126-807C-BDA3779A8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F6E8-BAEF-4228-A3C9-70A3FC02489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0FDB-9B02-4654-AD66-66A49398F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B5771-5EC8-4E6D-8B07-903F7FEF3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E09B-1D0E-4665-9FD2-1A76CA642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1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blue, dark, cloudy&#10;&#10;Description automatically generated">
            <a:extLst>
              <a:ext uri="{FF2B5EF4-FFF2-40B4-BE49-F238E27FC236}">
                <a16:creationId xmlns:a16="http://schemas.microsoft.com/office/drawing/2014/main" id="{A03687B8-5511-4734-95F9-FBC38833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95118-B7A1-4A8C-B41F-5A67CF5CBC45}"/>
              </a:ext>
            </a:extLst>
          </p:cNvPr>
          <p:cNvSpPr txBox="1"/>
          <p:nvPr/>
        </p:nvSpPr>
        <p:spPr>
          <a:xfrm>
            <a:off x="-1522" y="6642556"/>
            <a:ext cx="6553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Image reference: https://www.wallpaperflare.com/geometry-cyberspace-digital-art-blue-lines-abstract-cloud-sky-wallpaper-pjcsi/download/1920x1080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F2AC5-4974-4EF8-A985-E08C12AA49A3}"/>
              </a:ext>
            </a:extLst>
          </p:cNvPr>
          <p:cNvSpPr txBox="1"/>
          <p:nvPr/>
        </p:nvSpPr>
        <p:spPr>
          <a:xfrm>
            <a:off x="115329" y="337752"/>
            <a:ext cx="81225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Complaint categorization in the financial sector</a:t>
            </a:r>
          </a:p>
          <a:p>
            <a:r>
              <a:rPr lang="en-US" dirty="0">
                <a:solidFill>
                  <a:schemeClr val="bg1"/>
                </a:solidFill>
              </a:rPr>
              <a:t>By Aditya Joseph James &amp; Yash Solanky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18BCFE-A87F-4064-85A2-5E7ECD8AFF9C}"/>
              </a:ext>
            </a:extLst>
          </p:cNvPr>
          <p:cNvSpPr txBox="1"/>
          <p:nvPr/>
        </p:nvSpPr>
        <p:spPr>
          <a:xfrm>
            <a:off x="115328" y="3351654"/>
            <a:ext cx="8122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B565 Data Mining – Fall 2021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8</a:t>
            </a:r>
            <a:r>
              <a:rPr lang="en-US" sz="2800" b="1" baseline="30000" dirty="0">
                <a:solidFill>
                  <a:schemeClr val="bg1"/>
                </a:solidFill>
              </a:rPr>
              <a:t>th</a:t>
            </a:r>
            <a:r>
              <a:rPr lang="en-US" sz="2800" b="1" dirty="0">
                <a:solidFill>
                  <a:schemeClr val="bg1"/>
                </a:solidFill>
              </a:rPr>
              <a:t> Dec’21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0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0DAB87-39B3-49F4-A802-1C4213C02BF6}"/>
              </a:ext>
            </a:extLst>
          </p:cNvPr>
          <p:cNvSpPr txBox="1"/>
          <p:nvPr/>
        </p:nvSpPr>
        <p:spPr>
          <a:xfrm>
            <a:off x="402916" y="58934"/>
            <a:ext cx="100896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91% of customers who have had a bad customer experience leave the brand without warning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loss of customers can result in decreased profits and negative branding for the company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7A61E-8AD8-46EF-BF1A-0C258A8A00FD}"/>
              </a:ext>
            </a:extLst>
          </p:cNvPr>
          <p:cNvGrpSpPr/>
          <p:nvPr/>
        </p:nvGrpSpPr>
        <p:grpSpPr>
          <a:xfrm>
            <a:off x="415956" y="3112369"/>
            <a:ext cx="11149173" cy="2291625"/>
            <a:chOff x="403654" y="549917"/>
            <a:chExt cx="11149173" cy="22916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ABEE05-2F9C-4395-ABC6-0924657DCF0C}"/>
                </a:ext>
              </a:extLst>
            </p:cNvPr>
            <p:cNvGrpSpPr/>
            <p:nvPr/>
          </p:nvGrpSpPr>
          <p:grpSpPr>
            <a:xfrm>
              <a:off x="986661" y="954434"/>
              <a:ext cx="2830661" cy="1887108"/>
              <a:chOff x="788027" y="1382449"/>
              <a:chExt cx="2830661" cy="1887108"/>
            </a:xfrm>
          </p:grpSpPr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8621C002-B084-45CD-A093-1FA5676F00C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95627029"/>
                  </p:ext>
                </p:extLst>
              </p:nvPr>
            </p:nvGraphicFramePr>
            <p:xfrm>
              <a:off x="788027" y="1382449"/>
              <a:ext cx="2830661" cy="18871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66B176-0FF8-445A-97F0-4776B224535C}"/>
                  </a:ext>
                </a:extLst>
              </p:cNvPr>
              <p:cNvSpPr txBox="1"/>
              <p:nvPr/>
            </p:nvSpPr>
            <p:spPr>
              <a:xfrm>
                <a:off x="1714520" y="1889819"/>
                <a:ext cx="977676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62%</a:t>
                </a:r>
              </a:p>
              <a:p>
                <a:pPr algn="ctr"/>
                <a:r>
                  <a:rPr lang="en-US" sz="1100" dirty="0"/>
                  <a:t>Use Email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D24566-FBE8-415C-9EA5-116D9ACFAAD3}"/>
                </a:ext>
              </a:extLst>
            </p:cNvPr>
            <p:cNvSpPr txBox="1"/>
            <p:nvPr/>
          </p:nvSpPr>
          <p:spPr>
            <a:xfrm>
              <a:off x="403654" y="549917"/>
              <a:ext cx="4586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Consumer service channels that consumers use*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45D3424-DE2A-4065-AAAD-5F57249159A0}"/>
                </a:ext>
              </a:extLst>
            </p:cNvPr>
            <p:cNvCxnSpPr/>
            <p:nvPr/>
          </p:nvCxnSpPr>
          <p:spPr>
            <a:xfrm>
              <a:off x="519230" y="846295"/>
              <a:ext cx="1103359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2ACE778-918B-487A-AF38-8A1F15DD6641}"/>
                </a:ext>
              </a:extLst>
            </p:cNvPr>
            <p:cNvGrpSpPr/>
            <p:nvPr/>
          </p:nvGrpSpPr>
          <p:grpSpPr>
            <a:xfrm>
              <a:off x="3432373" y="954434"/>
              <a:ext cx="2830661" cy="1887108"/>
              <a:chOff x="788027" y="1382449"/>
              <a:chExt cx="2830661" cy="1887108"/>
            </a:xfrm>
          </p:grpSpPr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9A524B67-B972-4E3E-8C58-A6E0ECCF19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27788724"/>
                  </p:ext>
                </p:extLst>
              </p:nvPr>
            </p:nvGraphicFramePr>
            <p:xfrm>
              <a:off x="788027" y="1382449"/>
              <a:ext cx="2830661" cy="18871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CBAFF0-8942-4420-B1F7-097ACDDC956D}"/>
                  </a:ext>
                </a:extLst>
              </p:cNvPr>
              <p:cNvSpPr txBox="1"/>
              <p:nvPr/>
            </p:nvSpPr>
            <p:spPr>
              <a:xfrm>
                <a:off x="1714520" y="1889819"/>
                <a:ext cx="977676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47%</a:t>
                </a:r>
              </a:p>
              <a:p>
                <a:pPr algn="ctr"/>
                <a:r>
                  <a:rPr lang="en-US" sz="1100" dirty="0"/>
                  <a:t>Use live chat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A87911-64B7-49AE-BADA-17DA81856F25}"/>
                </a:ext>
              </a:extLst>
            </p:cNvPr>
            <p:cNvGrpSpPr/>
            <p:nvPr/>
          </p:nvGrpSpPr>
          <p:grpSpPr>
            <a:xfrm>
              <a:off x="5878085" y="954434"/>
              <a:ext cx="2830661" cy="1887108"/>
              <a:chOff x="788027" y="1382449"/>
              <a:chExt cx="2830661" cy="1887108"/>
            </a:xfrm>
          </p:grpSpPr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49F5C5D6-C48A-4B47-897A-FEB616303D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14687385"/>
                  </p:ext>
                </p:extLst>
              </p:nvPr>
            </p:nvGraphicFramePr>
            <p:xfrm>
              <a:off x="788027" y="1382449"/>
              <a:ext cx="2830661" cy="18871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A03ED6-0B11-4EAE-B3FE-FCDFA5FCDEBB}"/>
                  </a:ext>
                </a:extLst>
              </p:cNvPr>
              <p:cNvSpPr txBox="1"/>
              <p:nvPr/>
            </p:nvSpPr>
            <p:spPr>
              <a:xfrm>
                <a:off x="1572271" y="1842243"/>
                <a:ext cx="1262172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41%</a:t>
                </a:r>
              </a:p>
              <a:p>
                <a:pPr algn="ctr"/>
                <a:r>
                  <a:rPr lang="en-US" sz="1100" dirty="0"/>
                  <a:t>Use in-person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0DCC71-C46B-41B3-B8A9-BE3FA418E748}"/>
                </a:ext>
              </a:extLst>
            </p:cNvPr>
            <p:cNvGrpSpPr/>
            <p:nvPr/>
          </p:nvGrpSpPr>
          <p:grpSpPr>
            <a:xfrm>
              <a:off x="8323796" y="937571"/>
              <a:ext cx="2830661" cy="1887108"/>
              <a:chOff x="788027" y="1382449"/>
              <a:chExt cx="2830661" cy="1887108"/>
            </a:xfrm>
          </p:grpSpPr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7725BD98-6BB1-4F77-BA4F-EA8CB71970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85238972"/>
                  </p:ext>
                </p:extLst>
              </p:nvPr>
            </p:nvGraphicFramePr>
            <p:xfrm>
              <a:off x="788027" y="1382449"/>
              <a:ext cx="2830661" cy="18871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781A7-5F3F-43A2-B6D1-07AFA119CB8D}"/>
                  </a:ext>
                </a:extLst>
              </p:cNvPr>
              <p:cNvSpPr txBox="1"/>
              <p:nvPr/>
            </p:nvSpPr>
            <p:spPr>
              <a:xfrm>
                <a:off x="1572271" y="1842243"/>
                <a:ext cx="1262172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12%</a:t>
                </a:r>
              </a:p>
              <a:p>
                <a:pPr algn="ctr"/>
                <a:r>
                  <a:rPr lang="en-US" sz="1100" dirty="0"/>
                  <a:t>Mobile app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527E5D-C2BB-4E14-BFEB-498A7679E86C}"/>
              </a:ext>
            </a:extLst>
          </p:cNvPr>
          <p:cNvGrpSpPr/>
          <p:nvPr/>
        </p:nvGrpSpPr>
        <p:grpSpPr>
          <a:xfrm>
            <a:off x="-117395" y="647719"/>
            <a:ext cx="12426790" cy="2291625"/>
            <a:chOff x="-133689" y="977932"/>
            <a:chExt cx="12426790" cy="22916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E196F9-0326-46C2-A561-1D756AEB3415}"/>
                </a:ext>
              </a:extLst>
            </p:cNvPr>
            <p:cNvGrpSpPr/>
            <p:nvPr/>
          </p:nvGrpSpPr>
          <p:grpSpPr>
            <a:xfrm>
              <a:off x="-133689" y="1382449"/>
              <a:ext cx="2830661" cy="1887108"/>
              <a:chOff x="788027" y="1382449"/>
              <a:chExt cx="2830661" cy="1887108"/>
            </a:xfrm>
          </p:grpSpPr>
          <p:graphicFrame>
            <p:nvGraphicFramePr>
              <p:cNvPr id="42" name="Chart 41">
                <a:extLst>
                  <a:ext uri="{FF2B5EF4-FFF2-40B4-BE49-F238E27FC236}">
                    <a16:creationId xmlns:a16="http://schemas.microsoft.com/office/drawing/2014/main" id="{1E6ECA24-D9BE-4A79-A8DA-61DD0E149C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4203776"/>
                  </p:ext>
                </p:extLst>
              </p:nvPr>
            </p:nvGraphicFramePr>
            <p:xfrm>
              <a:off x="788027" y="1382449"/>
              <a:ext cx="2830661" cy="18871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43E34E-43DD-421E-9FDB-AF7CA94EB460}"/>
                  </a:ext>
                </a:extLst>
              </p:cNvPr>
              <p:cNvSpPr txBox="1"/>
              <p:nvPr/>
            </p:nvSpPr>
            <p:spPr>
              <a:xfrm>
                <a:off x="1714520" y="1889819"/>
                <a:ext cx="97767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91%</a:t>
                </a:r>
              </a:p>
              <a:p>
                <a:pPr algn="ctr"/>
                <a:r>
                  <a:rPr lang="en-US" sz="1100" dirty="0"/>
                  <a:t>leave without warning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CD1496-CD07-4577-A69E-753AE601A408}"/>
                </a:ext>
              </a:extLst>
            </p:cNvPr>
            <p:cNvSpPr txBox="1"/>
            <p:nvPr/>
          </p:nvSpPr>
          <p:spPr>
            <a:xfrm>
              <a:off x="403654" y="977932"/>
              <a:ext cx="4586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Consumer reaction to bad customer service*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8B567B-411A-49DC-80D5-92964A86BB7B}"/>
                </a:ext>
              </a:extLst>
            </p:cNvPr>
            <p:cNvCxnSpPr/>
            <p:nvPr/>
          </p:nvCxnSpPr>
          <p:spPr>
            <a:xfrm>
              <a:off x="519230" y="1274310"/>
              <a:ext cx="1103359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8D9674-5141-4AE7-88C7-7E8A65B50F0A}"/>
                </a:ext>
              </a:extLst>
            </p:cNvPr>
            <p:cNvGrpSpPr/>
            <p:nvPr/>
          </p:nvGrpSpPr>
          <p:grpSpPr>
            <a:xfrm>
              <a:off x="2265343" y="1382449"/>
              <a:ext cx="2830661" cy="1887108"/>
              <a:chOff x="788027" y="1382449"/>
              <a:chExt cx="2830661" cy="1887108"/>
            </a:xfrm>
          </p:grpSpPr>
          <p:graphicFrame>
            <p:nvGraphicFramePr>
              <p:cNvPr id="40" name="Chart 39">
                <a:extLst>
                  <a:ext uri="{FF2B5EF4-FFF2-40B4-BE49-F238E27FC236}">
                    <a16:creationId xmlns:a16="http://schemas.microsoft.com/office/drawing/2014/main" id="{474F38DA-DA41-490B-8445-D8B5FFA6E5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16829600"/>
                  </p:ext>
                </p:extLst>
              </p:nvPr>
            </p:nvGraphicFramePr>
            <p:xfrm>
              <a:off x="788027" y="1382449"/>
              <a:ext cx="2830661" cy="18871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C48C96-AAE0-4A0C-87A8-C12156429C9E}"/>
                  </a:ext>
                </a:extLst>
              </p:cNvPr>
              <p:cNvSpPr txBox="1"/>
              <p:nvPr/>
            </p:nvSpPr>
            <p:spPr>
              <a:xfrm>
                <a:off x="1714520" y="1889819"/>
                <a:ext cx="977676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47%</a:t>
                </a:r>
              </a:p>
              <a:p>
                <a:pPr algn="ctr"/>
                <a:r>
                  <a:rPr lang="en-US" sz="1100" dirty="0"/>
                  <a:t>Switch brand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5887F75-BDCA-4D97-9F4A-EA40C9D4B68A}"/>
                </a:ext>
              </a:extLst>
            </p:cNvPr>
            <p:cNvGrpSpPr/>
            <p:nvPr/>
          </p:nvGrpSpPr>
          <p:grpSpPr>
            <a:xfrm>
              <a:off x="4664375" y="1382449"/>
              <a:ext cx="2830661" cy="1887108"/>
              <a:chOff x="788027" y="1382449"/>
              <a:chExt cx="2830661" cy="1887108"/>
            </a:xfrm>
          </p:grpSpPr>
          <p:graphicFrame>
            <p:nvGraphicFramePr>
              <p:cNvPr id="38" name="Chart 37">
                <a:extLst>
                  <a:ext uri="{FF2B5EF4-FFF2-40B4-BE49-F238E27FC236}">
                    <a16:creationId xmlns:a16="http://schemas.microsoft.com/office/drawing/2014/main" id="{5C1F58AA-A82E-4297-9630-8C98D5D97D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54385125"/>
                  </p:ext>
                </p:extLst>
              </p:nvPr>
            </p:nvGraphicFramePr>
            <p:xfrm>
              <a:off x="788027" y="1382449"/>
              <a:ext cx="2830661" cy="18871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73F0DC5-3F9C-47B4-85F6-7E0146ED51BA}"/>
                  </a:ext>
                </a:extLst>
              </p:cNvPr>
              <p:cNvSpPr txBox="1"/>
              <p:nvPr/>
            </p:nvSpPr>
            <p:spPr>
              <a:xfrm>
                <a:off x="1572271" y="1842243"/>
                <a:ext cx="1262172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40%</a:t>
                </a:r>
              </a:p>
              <a:p>
                <a:pPr algn="ctr"/>
                <a:r>
                  <a:rPr lang="en-US" sz="1100" dirty="0"/>
                  <a:t>Would not  recommend the business to others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66CB08-98BA-4D0D-9C4A-686408EAC237}"/>
                </a:ext>
              </a:extLst>
            </p:cNvPr>
            <p:cNvGrpSpPr/>
            <p:nvPr/>
          </p:nvGrpSpPr>
          <p:grpSpPr>
            <a:xfrm>
              <a:off x="7063407" y="1382449"/>
              <a:ext cx="2830661" cy="1887108"/>
              <a:chOff x="788027" y="1382449"/>
              <a:chExt cx="2830661" cy="1887108"/>
            </a:xfrm>
          </p:grpSpPr>
          <p:graphicFrame>
            <p:nvGraphicFramePr>
              <p:cNvPr id="36" name="Chart 35">
                <a:extLst>
                  <a:ext uri="{FF2B5EF4-FFF2-40B4-BE49-F238E27FC236}">
                    <a16:creationId xmlns:a16="http://schemas.microsoft.com/office/drawing/2014/main" id="{8EE179A8-57C3-458A-89B4-93D99B0F70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40470230"/>
                  </p:ext>
                </p:extLst>
              </p:nvPr>
            </p:nvGraphicFramePr>
            <p:xfrm>
              <a:off x="788027" y="1382449"/>
              <a:ext cx="2830661" cy="18871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DCAEAC-778F-4070-8D43-CBD0FE444AA5}"/>
                  </a:ext>
                </a:extLst>
              </p:cNvPr>
              <p:cNvSpPr txBox="1"/>
              <p:nvPr/>
            </p:nvSpPr>
            <p:spPr>
              <a:xfrm>
                <a:off x="1572271" y="1842243"/>
                <a:ext cx="126217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33%</a:t>
                </a:r>
              </a:p>
              <a:p>
                <a:pPr algn="ctr"/>
                <a:r>
                  <a:rPr lang="en-US" sz="1100" dirty="0"/>
                  <a:t>Consider switching companies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F6F6C84-9E2E-4206-809A-D4F8DFA1753C}"/>
                </a:ext>
              </a:extLst>
            </p:cNvPr>
            <p:cNvGrpSpPr/>
            <p:nvPr/>
          </p:nvGrpSpPr>
          <p:grpSpPr>
            <a:xfrm>
              <a:off x="9462440" y="1382449"/>
              <a:ext cx="2830661" cy="1887108"/>
              <a:chOff x="788027" y="1382449"/>
              <a:chExt cx="2830661" cy="1887108"/>
            </a:xfrm>
          </p:grpSpPr>
          <p:graphicFrame>
            <p:nvGraphicFramePr>
              <p:cNvPr id="34" name="Chart 33">
                <a:extLst>
                  <a:ext uri="{FF2B5EF4-FFF2-40B4-BE49-F238E27FC236}">
                    <a16:creationId xmlns:a16="http://schemas.microsoft.com/office/drawing/2014/main" id="{DBFBF29F-A9FC-4A98-8206-7C9E2BB6FE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18508924"/>
                  </p:ext>
                </p:extLst>
              </p:nvPr>
            </p:nvGraphicFramePr>
            <p:xfrm>
              <a:off x="788027" y="1382449"/>
              <a:ext cx="2830661" cy="18871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3B6722-F1A3-4696-88F2-6C4D85324714}"/>
                  </a:ext>
                </a:extLst>
              </p:cNvPr>
              <p:cNvSpPr txBox="1"/>
              <p:nvPr/>
            </p:nvSpPr>
            <p:spPr>
              <a:xfrm>
                <a:off x="1572271" y="1842243"/>
                <a:ext cx="126217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27%</a:t>
                </a:r>
              </a:p>
              <a:p>
                <a:pPr algn="ctr"/>
                <a:r>
                  <a:rPr lang="en-US" sz="1100" dirty="0"/>
                  <a:t>It is their top frustration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BEFDC00-F9BD-4D59-BBE8-CA331FCF3CEE}"/>
              </a:ext>
            </a:extLst>
          </p:cNvPr>
          <p:cNvSpPr txBox="1"/>
          <p:nvPr/>
        </p:nvSpPr>
        <p:spPr>
          <a:xfrm>
            <a:off x="359976" y="6657945"/>
            <a:ext cx="22958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* https://financesonline.com/customer-service-statistics/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4D7559-B4E4-488D-A2D5-1FAB5376FAB8}"/>
              </a:ext>
            </a:extLst>
          </p:cNvPr>
          <p:cNvSpPr txBox="1"/>
          <p:nvPr/>
        </p:nvSpPr>
        <p:spPr>
          <a:xfrm>
            <a:off x="-72595" y="5909149"/>
            <a:ext cx="1248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Given the above statistics our project aims to use complaints narrative to classify complaints to streamline the resolution process</a:t>
            </a:r>
          </a:p>
        </p:txBody>
      </p:sp>
    </p:spTree>
    <p:extLst>
      <p:ext uri="{BB962C8B-B14F-4D97-AF65-F5344CB8AC3E}">
        <p14:creationId xmlns:p14="http://schemas.microsoft.com/office/powerpoint/2010/main" val="8854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6D18E3E-E159-4F9C-B00F-48C82CCB86E0}"/>
              </a:ext>
            </a:extLst>
          </p:cNvPr>
          <p:cNvSpPr txBox="1"/>
          <p:nvPr/>
        </p:nvSpPr>
        <p:spPr>
          <a:xfrm>
            <a:off x="402916" y="-15030"/>
            <a:ext cx="888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of complaints into issue categories based on the complaint narrative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obtained from consumer financial protection bureau available on Kaggle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A372A779-81B1-4944-946F-AE421A897D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32071" b="30721"/>
          <a:stretch/>
        </p:blipFill>
        <p:spPr>
          <a:xfrm>
            <a:off x="10554168" y="32106"/>
            <a:ext cx="1637832" cy="3419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0BC8C2-B735-4353-AC00-87A7BFCBA608}"/>
              </a:ext>
            </a:extLst>
          </p:cNvPr>
          <p:cNvSpPr txBox="1"/>
          <p:nvPr/>
        </p:nvSpPr>
        <p:spPr>
          <a:xfrm>
            <a:off x="930879" y="706889"/>
            <a:ext cx="43792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161 different issues types across 1.28M complaints</a:t>
            </a:r>
          </a:p>
          <a:p>
            <a:pPr algn="ctr"/>
            <a:r>
              <a:rPr lang="en-US" sz="1200" dirty="0"/>
              <a:t>Occurrences of same issue tag across products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D347F9-D1C8-4C0B-9B23-CC47574648A3}"/>
              </a:ext>
            </a:extLst>
          </p:cNvPr>
          <p:cNvSpPr txBox="1"/>
          <p:nvPr/>
        </p:nvSpPr>
        <p:spPr>
          <a:xfrm>
            <a:off x="6718964" y="751699"/>
            <a:ext cx="33756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9 different issues types</a:t>
            </a:r>
          </a:p>
          <a:p>
            <a:pPr algn="ctr"/>
            <a:r>
              <a:rPr lang="en-US" sz="1200" dirty="0"/>
              <a:t>&gt;10,000 occurrences in the data</a:t>
            </a:r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86220E44-91A4-486E-931D-BC36B0BD6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715771"/>
              </p:ext>
            </p:extLst>
          </p:nvPr>
        </p:nvGraphicFramePr>
        <p:xfrm>
          <a:off x="827747" y="1199233"/>
          <a:ext cx="4379252" cy="532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686BE3-C5BD-4388-93CA-BB1B9817851F}"/>
              </a:ext>
            </a:extLst>
          </p:cNvPr>
          <p:cNvSpPr/>
          <p:nvPr/>
        </p:nvSpPr>
        <p:spPr>
          <a:xfrm>
            <a:off x="5357934" y="2135142"/>
            <a:ext cx="1049147" cy="344929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100" b="1" dirty="0"/>
              <a:t>Filtered</a:t>
            </a: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45B73202-E51F-4F68-BC6D-0BB85A457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492233"/>
              </p:ext>
            </p:extLst>
          </p:nvPr>
        </p:nvGraphicFramePr>
        <p:xfrm>
          <a:off x="6779424" y="1273564"/>
          <a:ext cx="3151581" cy="514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F2565FC2-07B9-4704-9CDA-799A51741BA8}"/>
              </a:ext>
            </a:extLst>
          </p:cNvPr>
          <p:cNvSpPr/>
          <p:nvPr/>
        </p:nvSpPr>
        <p:spPr>
          <a:xfrm>
            <a:off x="9328850" y="3508156"/>
            <a:ext cx="362465" cy="716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6E4CAE3-E87A-4AF8-B780-09E5A0A7C31B}"/>
              </a:ext>
            </a:extLst>
          </p:cNvPr>
          <p:cNvSpPr/>
          <p:nvPr/>
        </p:nvSpPr>
        <p:spPr>
          <a:xfrm>
            <a:off x="9955433" y="2186079"/>
            <a:ext cx="362465" cy="858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CEB6E-4C16-4A77-89B9-93AD81FD0807}"/>
              </a:ext>
            </a:extLst>
          </p:cNvPr>
          <p:cNvSpPr txBox="1"/>
          <p:nvPr/>
        </p:nvSpPr>
        <p:spPr>
          <a:xfrm>
            <a:off x="10287668" y="2480050"/>
            <a:ext cx="2027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Might have similar narratives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AE4B1-B67C-4CFA-B6DF-29F20C6F83E1}"/>
              </a:ext>
            </a:extLst>
          </p:cNvPr>
          <p:cNvSpPr txBox="1"/>
          <p:nvPr/>
        </p:nvSpPr>
        <p:spPr>
          <a:xfrm>
            <a:off x="9691315" y="3735697"/>
            <a:ext cx="2027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Might have similar narratives 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913920D-E3D3-4897-ABF9-3AF0843C9290}"/>
              </a:ext>
            </a:extLst>
          </p:cNvPr>
          <p:cNvSpPr/>
          <p:nvPr/>
        </p:nvSpPr>
        <p:spPr>
          <a:xfrm>
            <a:off x="9212951" y="5006340"/>
            <a:ext cx="362465" cy="999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F48DB-770D-4AFE-B0F9-9AB43F906240}"/>
              </a:ext>
            </a:extLst>
          </p:cNvPr>
          <p:cNvSpPr txBox="1"/>
          <p:nvPr/>
        </p:nvSpPr>
        <p:spPr>
          <a:xfrm>
            <a:off x="9575416" y="5325062"/>
            <a:ext cx="2027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Might have similar narratives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885FA-A95B-4A57-AE64-4DE2A3EACB41}"/>
              </a:ext>
            </a:extLst>
          </p:cNvPr>
          <p:cNvSpPr txBox="1"/>
          <p:nvPr/>
        </p:nvSpPr>
        <p:spPr>
          <a:xfrm>
            <a:off x="402916" y="6642556"/>
            <a:ext cx="2898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https://www.kaggle.com/selener/consumer-complaint-database</a:t>
            </a:r>
          </a:p>
        </p:txBody>
      </p:sp>
    </p:spTree>
    <p:extLst>
      <p:ext uri="{BB962C8B-B14F-4D97-AF65-F5344CB8AC3E}">
        <p14:creationId xmlns:p14="http://schemas.microsoft.com/office/powerpoint/2010/main" val="272730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6D18E3E-E159-4F9C-B00F-48C82CCB86E0}"/>
              </a:ext>
            </a:extLst>
          </p:cNvPr>
          <p:cNvSpPr txBox="1"/>
          <p:nvPr/>
        </p:nvSpPr>
        <p:spPr>
          <a:xfrm>
            <a:off x="402916" y="-15030"/>
            <a:ext cx="1139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Implemented LSH to tag issue type based on the match of test narrative with train complaint narrative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the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Minhash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MinhashLSHForest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modules from the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datasketch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package to implement LSH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E48B9E-3A59-45C0-9E2A-C25B5A9D7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121517"/>
              </p:ext>
            </p:extLst>
          </p:nvPr>
        </p:nvGraphicFramePr>
        <p:xfrm>
          <a:off x="402916" y="1168141"/>
          <a:ext cx="5300300" cy="514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1D011B0-5143-4A87-A820-0D0DDC2DD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232043"/>
              </p:ext>
            </p:extLst>
          </p:nvPr>
        </p:nvGraphicFramePr>
        <p:xfrm>
          <a:off x="6220825" y="1168140"/>
          <a:ext cx="5300300" cy="514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D80A02-32BC-4C7B-947C-54B3E991ACBF}"/>
              </a:ext>
            </a:extLst>
          </p:cNvPr>
          <p:cNvSpPr txBox="1"/>
          <p:nvPr/>
        </p:nvSpPr>
        <p:spPr>
          <a:xfrm>
            <a:off x="783405" y="813840"/>
            <a:ext cx="503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accuracy when the best match was taken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22608-301D-46C0-8AFC-ED4AF555476C}"/>
              </a:ext>
            </a:extLst>
          </p:cNvPr>
          <p:cNvSpPr txBox="1"/>
          <p:nvPr/>
        </p:nvSpPr>
        <p:spPr>
          <a:xfrm>
            <a:off x="6486127" y="813840"/>
            <a:ext cx="543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accuracy when the top 2 matches were taken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F464D-A320-4632-962A-C5F360BE7890}"/>
              </a:ext>
            </a:extLst>
          </p:cNvPr>
          <p:cNvSpPr txBox="1"/>
          <p:nvPr/>
        </p:nvSpPr>
        <p:spPr>
          <a:xfrm>
            <a:off x="2334424" y="6207236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accuracy ~ 30%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67ACD-1371-42F3-BD5F-7EEA0932862A}"/>
              </a:ext>
            </a:extLst>
          </p:cNvPr>
          <p:cNvSpPr txBox="1"/>
          <p:nvPr/>
        </p:nvSpPr>
        <p:spPr>
          <a:xfrm>
            <a:off x="7703283" y="6189923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accuracy ~ 50%</a:t>
            </a:r>
          </a:p>
        </p:txBody>
      </p:sp>
    </p:spTree>
    <p:extLst>
      <p:ext uri="{BB962C8B-B14F-4D97-AF65-F5344CB8AC3E}">
        <p14:creationId xmlns:p14="http://schemas.microsoft.com/office/powerpoint/2010/main" val="302418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DF3A8F-ED6B-42FC-860A-D97AAD1BDFAA}"/>
              </a:ext>
            </a:extLst>
          </p:cNvPr>
          <p:cNvSpPr txBox="1">
            <a:spLocks/>
          </p:cNvSpPr>
          <p:nvPr/>
        </p:nvSpPr>
        <p:spPr>
          <a:xfrm>
            <a:off x="218855" y="-241218"/>
            <a:ext cx="11565924" cy="941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of classification of Issue from complaint narrative with Naïve bayes and SVM</a:t>
            </a:r>
            <a:endParaRPr lang="en-IN" sz="2000" dirty="0">
              <a:latin typeface="+mn-lt"/>
            </a:endParaRPr>
          </a:p>
        </p:txBody>
      </p:sp>
      <p:sp>
        <p:nvSpPr>
          <p:cNvPr id="5" name="Subtitle 15">
            <a:extLst>
              <a:ext uri="{FF2B5EF4-FFF2-40B4-BE49-F238E27FC236}">
                <a16:creationId xmlns:a16="http://schemas.microsoft.com/office/drawing/2014/main" id="{90964283-40C7-4A2C-829A-227497E4B163}"/>
              </a:ext>
            </a:extLst>
          </p:cNvPr>
          <p:cNvSpPr txBox="1">
            <a:spLocks/>
          </p:cNvSpPr>
          <p:nvPr/>
        </p:nvSpPr>
        <p:spPr>
          <a:xfrm>
            <a:off x="2068166" y="4396919"/>
            <a:ext cx="3173905" cy="117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800" dirty="0"/>
              <a:t>Multinomial Naïve Bayes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Accuracy : 58%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Accuracy(Top 2) : 81%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33C7E-73F7-47BD-A4DD-580355C5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9" t="11038" r="25205" b="11940"/>
          <a:stretch/>
        </p:blipFill>
        <p:spPr>
          <a:xfrm>
            <a:off x="5137083" y="943156"/>
            <a:ext cx="2800631" cy="3453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69E9E-6ABA-4115-9B5C-B9269AA8DB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0" t="12269" r="12683" b="12198"/>
          <a:stretch/>
        </p:blipFill>
        <p:spPr>
          <a:xfrm>
            <a:off x="8108576" y="967882"/>
            <a:ext cx="3399063" cy="3453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058D9-2402-44B9-95AD-B5568466BB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" t="129" r="9197" b="39216"/>
          <a:stretch/>
        </p:blipFill>
        <p:spPr>
          <a:xfrm>
            <a:off x="85431" y="943156"/>
            <a:ext cx="4966221" cy="3429058"/>
          </a:xfrm>
          <a:prstGeom prst="rect">
            <a:avLst/>
          </a:prstGeom>
        </p:spPr>
      </p:pic>
      <p:sp>
        <p:nvSpPr>
          <p:cNvPr id="9" name="Subtitle 15">
            <a:extLst>
              <a:ext uri="{FF2B5EF4-FFF2-40B4-BE49-F238E27FC236}">
                <a16:creationId xmlns:a16="http://schemas.microsoft.com/office/drawing/2014/main" id="{83FB720E-28C8-4F44-B3A8-6D8A9CAA1794}"/>
              </a:ext>
            </a:extLst>
          </p:cNvPr>
          <p:cNvSpPr txBox="1">
            <a:spLocks/>
          </p:cNvSpPr>
          <p:nvPr/>
        </p:nvSpPr>
        <p:spPr>
          <a:xfrm>
            <a:off x="5284787" y="4421665"/>
            <a:ext cx="2707341" cy="824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/>
          </a:p>
        </p:txBody>
      </p:sp>
      <p:sp>
        <p:nvSpPr>
          <p:cNvPr id="10" name="Subtitle 15">
            <a:extLst>
              <a:ext uri="{FF2B5EF4-FFF2-40B4-BE49-F238E27FC236}">
                <a16:creationId xmlns:a16="http://schemas.microsoft.com/office/drawing/2014/main" id="{EC2A23D7-1ABB-43AB-9FF1-D51026EACC86}"/>
              </a:ext>
            </a:extLst>
          </p:cNvPr>
          <p:cNvSpPr txBox="1">
            <a:spLocks/>
          </p:cNvSpPr>
          <p:nvPr/>
        </p:nvSpPr>
        <p:spPr>
          <a:xfrm>
            <a:off x="8417859" y="4512504"/>
            <a:ext cx="2633514" cy="111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Support vector machine</a:t>
            </a:r>
          </a:p>
          <a:p>
            <a:pPr algn="ctr"/>
            <a:r>
              <a:rPr lang="en-IN" sz="1800" dirty="0"/>
              <a:t>Accuracy : 58%</a:t>
            </a:r>
          </a:p>
        </p:txBody>
      </p:sp>
      <p:sp>
        <p:nvSpPr>
          <p:cNvPr id="11" name="Subtitle 15">
            <a:extLst>
              <a:ext uri="{FF2B5EF4-FFF2-40B4-BE49-F238E27FC236}">
                <a16:creationId xmlns:a16="http://schemas.microsoft.com/office/drawing/2014/main" id="{5ECFA51F-7543-4081-AC69-5962E289EDAC}"/>
              </a:ext>
            </a:extLst>
          </p:cNvPr>
          <p:cNvSpPr txBox="1">
            <a:spLocks/>
          </p:cNvSpPr>
          <p:nvPr/>
        </p:nvSpPr>
        <p:spPr>
          <a:xfrm>
            <a:off x="5056175" y="4396918"/>
            <a:ext cx="3173905" cy="117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800" dirty="0"/>
              <a:t>Compliment Naïve Bayes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Accuracy : 54%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Accuracy(Top 2) : 77%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7162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DF3A8F-ED6B-42FC-860A-D97AAD1BDFAA}"/>
              </a:ext>
            </a:extLst>
          </p:cNvPr>
          <p:cNvSpPr txBox="1">
            <a:spLocks/>
          </p:cNvSpPr>
          <p:nvPr/>
        </p:nvSpPr>
        <p:spPr>
          <a:xfrm>
            <a:off x="218855" y="-241218"/>
            <a:ext cx="11565924" cy="941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Classification of Issue from complaint narrative with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Keras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large-scale multi-label text classification</a:t>
            </a:r>
            <a:endParaRPr lang="en-IN" sz="2000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9E7B37-DB84-423D-BEDC-D6FC29F4D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8" t="37421" r="38576" b="54566"/>
          <a:stretch/>
        </p:blipFill>
        <p:spPr>
          <a:xfrm>
            <a:off x="280112" y="3574882"/>
            <a:ext cx="6900622" cy="8862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BDBF90-58A0-4BF8-A2C8-1F0D613B2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43679" r="43823" b="25360"/>
          <a:stretch/>
        </p:blipFill>
        <p:spPr>
          <a:xfrm>
            <a:off x="7422841" y="1626447"/>
            <a:ext cx="4563241" cy="2655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3A6FF9-118A-496B-9FD3-046329A12B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8" t="44837" r="43750" b="40523"/>
          <a:stretch/>
        </p:blipFill>
        <p:spPr>
          <a:xfrm>
            <a:off x="285491" y="1424554"/>
            <a:ext cx="6854488" cy="20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DF3A8F-ED6B-42FC-860A-D97AAD1BDFAA}"/>
              </a:ext>
            </a:extLst>
          </p:cNvPr>
          <p:cNvSpPr txBox="1">
            <a:spLocks/>
          </p:cNvSpPr>
          <p:nvPr/>
        </p:nvSpPr>
        <p:spPr>
          <a:xfrm>
            <a:off x="218854" y="-241218"/>
            <a:ext cx="11973145" cy="941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of classification of Issue from complaint narrative with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Keras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large-scale multi-label text classification</a:t>
            </a:r>
            <a:endParaRPr lang="en-IN" sz="2000" dirty="0">
              <a:latin typeface="+mn-lt"/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5AD0ACB-CC4D-4313-8074-38BC09D5D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20" y="1564849"/>
            <a:ext cx="5331622" cy="355441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8815A4-972D-48BE-9417-97B24A79E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4849"/>
            <a:ext cx="5331623" cy="3554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10A813-0F11-4BF7-995D-43814ACBCB7D}"/>
              </a:ext>
            </a:extLst>
          </p:cNvPr>
          <p:cNvSpPr txBox="1"/>
          <p:nvPr/>
        </p:nvSpPr>
        <p:spPr>
          <a:xfrm>
            <a:off x="4405228" y="5108485"/>
            <a:ext cx="338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on Test set: 70.89%</a:t>
            </a:r>
          </a:p>
        </p:txBody>
      </p:sp>
    </p:spTree>
    <p:extLst>
      <p:ext uri="{BB962C8B-B14F-4D97-AF65-F5344CB8AC3E}">
        <p14:creationId xmlns:p14="http://schemas.microsoft.com/office/powerpoint/2010/main" val="236847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BB02DB7-72AA-4C1C-A88C-D575930313F1}"/>
              </a:ext>
            </a:extLst>
          </p:cNvPr>
          <p:cNvSpPr txBox="1">
            <a:spLocks/>
          </p:cNvSpPr>
          <p:nvPr/>
        </p:nvSpPr>
        <p:spPr>
          <a:xfrm>
            <a:off x="218855" y="-165803"/>
            <a:ext cx="11973145" cy="941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Future work and next steps</a:t>
            </a:r>
            <a:endParaRPr lang="en-IN" sz="2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B34AD-2B16-4229-B79F-7982945C4FE5}"/>
              </a:ext>
            </a:extLst>
          </p:cNvPr>
          <p:cNvSpPr txBox="1"/>
          <p:nvPr/>
        </p:nvSpPr>
        <p:spPr>
          <a:xfrm>
            <a:off x="367646" y="1168924"/>
            <a:ext cx="7362336" cy="243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/>
              <a:t>Further refinement of data to minimize overlap between issues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/>
              <a:t>Combining categories with similar issue type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/>
              <a:t>Try and implement </a:t>
            </a:r>
            <a:r>
              <a:rPr lang="en-US" dirty="0" err="1"/>
              <a:t>RoBERTa</a:t>
            </a:r>
            <a:r>
              <a:rPr lang="en-US" dirty="0"/>
              <a:t> (by Facebook) to further improve the results</a:t>
            </a:r>
          </a:p>
        </p:txBody>
      </p:sp>
    </p:spTree>
    <p:extLst>
      <p:ext uri="{BB962C8B-B14F-4D97-AF65-F5344CB8AC3E}">
        <p14:creationId xmlns:p14="http://schemas.microsoft.com/office/powerpoint/2010/main" val="413427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DF3A8F-ED6B-42FC-860A-D97AAD1BDFAA}"/>
              </a:ext>
            </a:extLst>
          </p:cNvPr>
          <p:cNvSpPr txBox="1">
            <a:spLocks/>
          </p:cNvSpPr>
          <p:nvPr/>
        </p:nvSpPr>
        <p:spPr>
          <a:xfrm>
            <a:off x="109427" y="1860957"/>
            <a:ext cx="11973145" cy="234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Thank you</a:t>
            </a:r>
            <a:endParaRPr lang="en-IN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683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427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James, Aditya Joseph</dc:creator>
  <cp:lastModifiedBy>James, Aditya Joseph</cp:lastModifiedBy>
  <cp:revision>36</cp:revision>
  <dcterms:created xsi:type="dcterms:W3CDTF">2021-12-06T05:13:26Z</dcterms:created>
  <dcterms:modified xsi:type="dcterms:W3CDTF">2021-12-12T23:14:06Z</dcterms:modified>
</cp:coreProperties>
</file>