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80732A-C2CF-406F-B3EA-0DC4BA16ACBA}" type="datetimeFigureOut">
              <a:rPr lang="en-IN" smtClean="0"/>
              <a:t>22-09-2017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A7D9-D99E-41E1-B0C6-2589A095531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80732A-C2CF-406F-B3EA-0DC4BA16ACBA}" type="datetimeFigureOut">
              <a:rPr lang="en-IN" smtClean="0"/>
              <a:t>22-09-2017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A7D9-D99E-41E1-B0C6-2589A09553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80732A-C2CF-406F-B3EA-0DC4BA16ACBA}" type="datetimeFigureOut">
              <a:rPr lang="en-IN" smtClean="0"/>
              <a:t>22-09-2017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A7D9-D99E-41E1-B0C6-2589A09553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80732A-C2CF-406F-B3EA-0DC4BA16ACBA}" type="datetimeFigureOut">
              <a:rPr lang="en-IN" smtClean="0"/>
              <a:t>22-09-2017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A7D9-D99E-41E1-B0C6-2589A09553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80732A-C2CF-406F-B3EA-0DC4BA16ACBA}" type="datetimeFigureOut">
              <a:rPr lang="en-IN" smtClean="0"/>
              <a:t>22-09-2017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3A7D9-D99E-41E1-B0C6-2589A095531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80732A-C2CF-406F-B3EA-0DC4BA16ACBA}" type="datetimeFigureOut">
              <a:rPr lang="en-IN" smtClean="0"/>
              <a:t>22-09-2017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3A7D9-D99E-41E1-B0C6-2589A095531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80732A-C2CF-406F-B3EA-0DC4BA16ACBA}" type="datetimeFigureOut">
              <a:rPr lang="en-IN" smtClean="0"/>
              <a:t>22-09-2017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D3A7D9-D99E-41E1-B0C6-2589A095531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80732A-C2CF-406F-B3EA-0DC4BA16ACBA}" type="datetimeFigureOut">
              <a:rPr lang="en-IN" smtClean="0"/>
              <a:t>22-09-2017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D3A7D9-D99E-41E1-B0C6-2589A09553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0732A-C2CF-406F-B3EA-0DC4BA16ACBA}" type="datetimeFigureOut">
              <a:rPr lang="en-IN" smtClean="0"/>
              <a:t>22-09-2017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D3A7D9-D99E-41E1-B0C6-2589A09553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0732A-C2CF-406F-B3EA-0DC4BA16ACBA}" type="datetimeFigureOut">
              <a:rPr lang="en-IN" smtClean="0"/>
              <a:t>22-09-2017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3A7D9-D99E-41E1-B0C6-2589A0955315}"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A80732A-C2CF-406F-B3EA-0DC4BA16ACBA}" type="datetimeFigureOut">
              <a:rPr lang="en-IN" smtClean="0"/>
              <a:t>22-09-2017</a:t>
            </a:fld>
            <a:endParaRPr lang="en-IN"/>
          </a:p>
        </p:txBody>
      </p:sp>
      <p:sp>
        <p:nvSpPr>
          <p:cNvPr id="9" name="Slide Number Placeholder 8"/>
          <p:cNvSpPr>
            <a:spLocks noGrp="1"/>
          </p:cNvSpPr>
          <p:nvPr>
            <p:ph type="sldNum" sz="quarter" idx="11"/>
          </p:nvPr>
        </p:nvSpPr>
        <p:spPr/>
        <p:txBody>
          <a:bodyPr/>
          <a:lstStyle/>
          <a:p>
            <a:fld id="{32D3A7D9-D99E-41E1-B0C6-2589A0955315}"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2D3A7D9-D99E-41E1-B0C6-2589A0955315}"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A80732A-C2CF-406F-B3EA-0DC4BA16ACBA}" type="datetimeFigureOut">
              <a:rPr lang="en-IN" smtClean="0"/>
              <a:t>22-09-2017</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Credit Risk Modelling: Case Study using R</a:t>
            </a:r>
            <a:endParaRPr lang="en-IN" dirty="0"/>
          </a:p>
        </p:txBody>
      </p:sp>
      <p:sp>
        <p:nvSpPr>
          <p:cNvPr id="3" name="Subtitle 2"/>
          <p:cNvSpPr>
            <a:spLocks noGrp="1"/>
          </p:cNvSpPr>
          <p:nvPr>
            <p:ph type="subTitle" idx="1"/>
          </p:nvPr>
        </p:nvSpPr>
        <p:spPr/>
        <p:txBody>
          <a:bodyPr/>
          <a:lstStyle/>
          <a:p>
            <a:r>
              <a:rPr lang="en-IN" dirty="0" smtClean="0"/>
              <a:t>-</a:t>
            </a:r>
            <a:r>
              <a:rPr lang="en-IN" b="1" dirty="0" smtClean="0">
                <a:solidFill>
                  <a:schemeClr val="tx1"/>
                </a:solidFill>
              </a:rPr>
              <a:t>Aditya Janardhan</a:t>
            </a:r>
            <a:endParaRPr lang="en-IN" b="1" dirty="0">
              <a:solidFill>
                <a:schemeClr val="tx1"/>
              </a:solidFill>
            </a:endParaRPr>
          </a:p>
        </p:txBody>
      </p:sp>
    </p:spTree>
    <p:extLst>
      <p:ext uri="{BB962C8B-B14F-4D97-AF65-F5344CB8AC3E}">
        <p14:creationId xmlns:p14="http://schemas.microsoft.com/office/powerpoint/2010/main" val="2408411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Validation</a:t>
            </a:r>
            <a:endParaRPr lang="en-IN" dirty="0"/>
          </a:p>
        </p:txBody>
      </p:sp>
      <p:sp>
        <p:nvSpPr>
          <p:cNvPr id="3" name="Content Placeholder 2"/>
          <p:cNvSpPr>
            <a:spLocks noGrp="1"/>
          </p:cNvSpPr>
          <p:nvPr>
            <p:ph idx="1"/>
          </p:nvPr>
        </p:nvSpPr>
        <p:spPr/>
        <p:txBody>
          <a:bodyPr/>
          <a:lstStyle/>
          <a:p>
            <a:r>
              <a:rPr lang="en-IN" dirty="0" smtClean="0"/>
              <a:t>Creating the </a:t>
            </a:r>
            <a:r>
              <a:rPr lang="en-IN" b="1" dirty="0"/>
              <a:t>C</a:t>
            </a:r>
            <a:r>
              <a:rPr lang="en-IN" b="1" dirty="0" smtClean="0"/>
              <a:t>onfusion matrix</a:t>
            </a:r>
            <a:r>
              <a:rPr lang="en-IN" dirty="0" smtClean="0"/>
              <a:t>.</a:t>
            </a:r>
          </a:p>
          <a:p>
            <a:endParaRPr lang="en-IN" dirty="0" smtClean="0"/>
          </a:p>
          <a:p>
            <a:endParaRPr lang="en-IN" dirty="0"/>
          </a:p>
          <a:p>
            <a:pPr marL="114300" indent="0">
              <a:buNone/>
            </a:pPr>
            <a:endParaRPr lang="en-IN" dirty="0"/>
          </a:p>
          <a:p>
            <a:endParaRPr lang="en-IN" dirty="0" smtClean="0"/>
          </a:p>
          <a:p>
            <a:endParaRPr lang="en-IN" dirty="0"/>
          </a:p>
          <a:p>
            <a:r>
              <a:rPr lang="en-IN" b="1" dirty="0" smtClean="0"/>
              <a:t>Accuracy</a:t>
            </a:r>
            <a:r>
              <a:rPr lang="en-IN" dirty="0" smtClean="0"/>
              <a:t> = 473+31/(473+67+9+31) = 86.8%</a:t>
            </a:r>
          </a:p>
          <a:p>
            <a:r>
              <a:rPr lang="en-IN" b="1" dirty="0"/>
              <a:t>Sensitivity</a:t>
            </a:r>
            <a:r>
              <a:rPr lang="en-IN" dirty="0" smtClean="0"/>
              <a:t>=31/(31+9)=77.5%+</a:t>
            </a:r>
          </a:p>
          <a:p>
            <a:r>
              <a:rPr lang="en-IN" b="1" dirty="0"/>
              <a:t>Specificity</a:t>
            </a:r>
            <a:r>
              <a:rPr lang="en-IN" dirty="0" smtClean="0"/>
              <a:t>=473/(473+67)=87.6%</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190063193"/>
              </p:ext>
            </p:extLst>
          </p:nvPr>
        </p:nvGraphicFramePr>
        <p:xfrm>
          <a:off x="899592" y="2276872"/>
          <a:ext cx="4896544" cy="1224137"/>
        </p:xfrm>
        <a:graphic>
          <a:graphicData uri="http://schemas.openxmlformats.org/drawingml/2006/table">
            <a:tbl>
              <a:tblPr firstRow="1" bandRow="1">
                <a:tableStyleId>{5C22544A-7EE6-4342-B048-85BDC9FD1C3A}</a:tableStyleId>
              </a:tblPr>
              <a:tblGrid>
                <a:gridCol w="1476345"/>
                <a:gridCol w="1785674"/>
                <a:gridCol w="1634525"/>
              </a:tblGrid>
              <a:tr h="453384">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a:effectLst/>
                        </a:rPr>
                        <a:t>Predicted Non-Events (0)</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Predicted Events (1)</a:t>
                      </a:r>
                      <a:endParaRPr lang="en-IN" sz="1100" b="1" i="0" u="none" strike="noStrike">
                        <a:solidFill>
                          <a:srgbClr val="000000"/>
                        </a:solidFill>
                        <a:effectLst/>
                        <a:latin typeface="Calibri"/>
                      </a:endParaRPr>
                    </a:p>
                  </a:txBody>
                  <a:tcPr marL="9525" marR="9525" marT="9525" marB="0" anchor="b"/>
                </a:tc>
              </a:tr>
              <a:tr h="377820">
                <a:tc>
                  <a:txBody>
                    <a:bodyPr/>
                    <a:lstStyle/>
                    <a:p>
                      <a:pPr algn="l" fontAlgn="b"/>
                      <a:r>
                        <a:rPr lang="en-IN" sz="1100" u="none" strike="noStrike" dirty="0">
                          <a:effectLst/>
                        </a:rPr>
                        <a:t>Actual Non-Events (0)</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a:effectLst/>
                        </a:rPr>
                        <a:t>True Negatives  (473)</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False Positives (67)</a:t>
                      </a:r>
                      <a:endParaRPr lang="en-IN" sz="1100" b="1" i="0" u="none" strike="noStrike">
                        <a:solidFill>
                          <a:srgbClr val="000000"/>
                        </a:solidFill>
                        <a:effectLst/>
                        <a:latin typeface="Calibri"/>
                      </a:endParaRPr>
                    </a:p>
                  </a:txBody>
                  <a:tcPr marL="9525" marR="9525" marT="9525" marB="0" anchor="b"/>
                </a:tc>
              </a:tr>
              <a:tr h="392933">
                <a:tc>
                  <a:txBody>
                    <a:bodyPr/>
                    <a:lstStyle/>
                    <a:p>
                      <a:pPr algn="l" fontAlgn="b"/>
                      <a:r>
                        <a:rPr lang="en-IN" sz="1100" u="none" strike="noStrike">
                          <a:effectLst/>
                        </a:rPr>
                        <a:t>Actual Events (1)</a:t>
                      </a:r>
                      <a:endParaRPr lang="en-IN" sz="1100" b="1" i="0" u="none" strike="noStrike">
                        <a:solidFill>
                          <a:srgbClr val="000000"/>
                        </a:solidFill>
                        <a:effectLst/>
                        <a:latin typeface="Calibri"/>
                      </a:endParaRPr>
                    </a:p>
                  </a:txBody>
                  <a:tcPr marL="9525" marR="9525" marT="9525" marB="0" anchor="b"/>
                </a:tc>
                <a:tc>
                  <a:txBody>
                    <a:bodyPr/>
                    <a:lstStyle/>
                    <a:p>
                      <a:pPr algn="l" fontAlgn="b"/>
                      <a:r>
                        <a:rPr lang="en-IN" sz="1100" u="none" strike="noStrike" dirty="0">
                          <a:effectLst/>
                        </a:rPr>
                        <a:t>False Negatives  (9)</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True Positives (31)</a:t>
                      </a:r>
                      <a:endParaRPr lang="en-IN"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63384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dirty="0" smtClean="0"/>
              <a:t>Created ROC curve.</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It shows a good fit. Thus we will also compute the AUC, which is 0.8255.</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24063"/>
            <a:ext cx="57245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728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dirty="0" smtClean="0"/>
              <a:t>Created a Decision tree.</a:t>
            </a: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1988840"/>
            <a:ext cx="5907647"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69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r>
              <a:rPr lang="en-IN" dirty="0" smtClean="0"/>
              <a:t>Before going further, we check the ROC and AUC and compare it with </a:t>
            </a:r>
            <a:r>
              <a:rPr lang="en-IN" dirty="0"/>
              <a:t>L</a:t>
            </a:r>
            <a:r>
              <a:rPr lang="en-IN" dirty="0" smtClean="0"/>
              <a:t>ogistic model.</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Curve for Logistic seems much better. We’ll prove it by computing the </a:t>
            </a:r>
            <a:r>
              <a:rPr lang="en-IN" dirty="0"/>
              <a:t>AUC which is </a:t>
            </a:r>
            <a:r>
              <a:rPr lang="en-IN" dirty="0" smtClean="0"/>
              <a:t>0.65684</a:t>
            </a:r>
          </a:p>
          <a:p>
            <a:r>
              <a:rPr lang="en-IN" dirty="0"/>
              <a:t> </a:t>
            </a:r>
            <a:r>
              <a:rPr lang="en-IN" dirty="0" smtClean="0"/>
              <a:t>AUC(Logistic)&gt;AUC(Decision)</a:t>
            </a:r>
            <a:endParaRPr lang="en-IN" dirty="0"/>
          </a:p>
          <a:p>
            <a:endParaRPr lang="en-IN"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20888"/>
            <a:ext cx="562927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047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dirty="0" smtClean="0"/>
              <a:t>Therefore, we’ll go ahead with Logistic Model for further interpretation.</a:t>
            </a:r>
            <a:endParaRPr lang="en-IN" dirty="0"/>
          </a:p>
        </p:txBody>
      </p:sp>
    </p:spTree>
    <p:extLst>
      <p:ext uri="{BB962C8B-B14F-4D97-AF65-F5344CB8AC3E}">
        <p14:creationId xmlns:p14="http://schemas.microsoft.com/office/powerpoint/2010/main" val="2098909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Interpretation</a:t>
            </a:r>
            <a:endParaRPr lang="en-IN" dirty="0"/>
          </a:p>
        </p:txBody>
      </p:sp>
      <p:sp>
        <p:nvSpPr>
          <p:cNvPr id="3" name="Content Placeholder 2"/>
          <p:cNvSpPr>
            <a:spLocks noGrp="1"/>
          </p:cNvSpPr>
          <p:nvPr>
            <p:ph idx="1"/>
          </p:nvPr>
        </p:nvSpPr>
        <p:spPr/>
        <p:txBody>
          <a:bodyPr/>
          <a:lstStyle/>
          <a:p>
            <a:r>
              <a:rPr lang="en-IN" dirty="0" smtClean="0"/>
              <a:t>Looking out for the significant variables in the Logistic model.</a:t>
            </a:r>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59108"/>
            <a:ext cx="553402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378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dirty="0" smtClean="0"/>
              <a:t>The significant variables are Region, Default60, Default90, Default91 and Revolve variables are the significant ones.</a:t>
            </a:r>
          </a:p>
          <a:p>
            <a:r>
              <a:rPr lang="en-IN" dirty="0" smtClean="0"/>
              <a:t>For Region variable, when the applicant belongs to East then the log-odds ratio of default increases by 3.02. </a:t>
            </a:r>
          </a:p>
          <a:p>
            <a:r>
              <a:rPr lang="en-IN" dirty="0" smtClean="0"/>
              <a:t>When the applicant belongs to West then the log-odds ratio of default increases by 5.47.</a:t>
            </a:r>
          </a:p>
          <a:p>
            <a:r>
              <a:rPr lang="en-IN" dirty="0" smtClean="0"/>
              <a:t>We can infer that w.r.t Central all other areas have good chances of defaulting.</a:t>
            </a:r>
          </a:p>
          <a:p>
            <a:r>
              <a:rPr lang="en-IN" dirty="0" smtClean="0"/>
              <a:t>If the person has defaulted before in 30-59 days for once then log-odds ratio of default increases by 0.833.</a:t>
            </a:r>
          </a:p>
          <a:p>
            <a:r>
              <a:rPr lang="en-IN" dirty="0" smtClean="0"/>
              <a:t>If the person has  defaulted before in 30-59 days for thrice or more then thrice the log-odds ratio increases by 1.39.</a:t>
            </a:r>
            <a:endParaRPr lang="en-IN" dirty="0"/>
          </a:p>
        </p:txBody>
      </p:sp>
    </p:spTree>
    <p:extLst>
      <p:ext uri="{BB962C8B-B14F-4D97-AF65-F5344CB8AC3E}">
        <p14:creationId xmlns:p14="http://schemas.microsoft.com/office/powerpoint/2010/main" val="1776412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dirty="0" smtClean="0"/>
              <a:t>If the there is at least one default in 60-90 days then the log-odds ratio increases by 1.5.</a:t>
            </a:r>
          </a:p>
          <a:p>
            <a:r>
              <a:rPr lang="en-IN" dirty="0" smtClean="0"/>
              <a:t>If there is at least one default in more than 90-180 days then the log odds ratio increases by 2.07.</a:t>
            </a:r>
          </a:p>
          <a:p>
            <a:r>
              <a:rPr lang="en-IN" dirty="0" smtClean="0"/>
              <a:t>For revolve variable the log-odds ratio increases by 2.32 for every unit increase.</a:t>
            </a:r>
            <a:endParaRPr lang="en-IN" dirty="0"/>
          </a:p>
        </p:txBody>
      </p:sp>
    </p:spTree>
    <p:extLst>
      <p:ext uri="{BB962C8B-B14F-4D97-AF65-F5344CB8AC3E}">
        <p14:creationId xmlns:p14="http://schemas.microsoft.com/office/powerpoint/2010/main" val="1018612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Decreasing the default rate</a:t>
            </a:r>
            <a:endParaRPr lang="en-IN" dirty="0"/>
          </a:p>
        </p:txBody>
      </p:sp>
      <p:sp>
        <p:nvSpPr>
          <p:cNvPr id="3" name="Content Placeholder 2"/>
          <p:cNvSpPr>
            <a:spLocks noGrp="1"/>
          </p:cNvSpPr>
          <p:nvPr>
            <p:ph idx="1"/>
          </p:nvPr>
        </p:nvSpPr>
        <p:spPr/>
        <p:txBody>
          <a:bodyPr/>
          <a:lstStyle/>
          <a:p>
            <a:r>
              <a:rPr lang="en-IN" dirty="0" smtClean="0"/>
              <a:t>As the business objective says that we need to reduce the loss by accepting only 80% of the applicants, we use our model to achieve that.</a:t>
            </a:r>
          </a:p>
          <a:p>
            <a:endParaRPr lang="en-IN" dirty="0"/>
          </a:p>
          <a:p>
            <a:endParaRPr lang="en-IN" dirty="0" smtClean="0"/>
          </a:p>
          <a:p>
            <a:endParaRPr lang="en-IN" dirty="0" smtClean="0"/>
          </a:p>
          <a:p>
            <a:r>
              <a:rPr lang="en-IN" dirty="0" smtClean="0"/>
              <a:t>We find the predicted probability of the new dataset of applicants using our logistic model for default and non default.</a:t>
            </a:r>
          </a:p>
          <a:p>
            <a:r>
              <a:rPr lang="en-IN" dirty="0" smtClean="0"/>
              <a:t>We take the percentile of probability of  80% as the cut off value. Therefore any value above this will ideally default according to our model.</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62" y="3337008"/>
            <a:ext cx="4209138" cy="66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770" y="2656253"/>
            <a:ext cx="7206689" cy="646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581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endParaRPr lang="en-IN" dirty="0"/>
          </a:p>
        </p:txBody>
      </p:sp>
      <p:sp>
        <p:nvSpPr>
          <p:cNvPr id="3" name="Content Placeholder 2"/>
          <p:cNvSpPr>
            <a:spLocks noGrp="1"/>
          </p:cNvSpPr>
          <p:nvPr>
            <p:ph idx="1"/>
          </p:nvPr>
        </p:nvSpPr>
        <p:spPr/>
        <p:txBody>
          <a:bodyPr/>
          <a:lstStyle/>
          <a:p>
            <a:r>
              <a:rPr lang="en-IN" dirty="0" smtClean="0"/>
              <a:t>We find the predicted values now and combine it with actual values of the test dataset.</a:t>
            </a:r>
          </a:p>
          <a:p>
            <a:endParaRPr lang="en-IN" dirty="0"/>
          </a:p>
          <a:p>
            <a:endParaRPr lang="en-IN" dirty="0" smtClean="0"/>
          </a:p>
          <a:p>
            <a:endParaRPr lang="en-IN" dirty="0"/>
          </a:p>
          <a:p>
            <a:endParaRPr lang="en-IN" dirty="0" smtClean="0"/>
          </a:p>
          <a:p>
            <a:endParaRPr lang="en-IN" dirty="0"/>
          </a:p>
          <a:p>
            <a:endParaRPr lang="en-IN" dirty="0" smtClean="0"/>
          </a:p>
          <a:p>
            <a:r>
              <a:rPr lang="en-IN" dirty="0" smtClean="0"/>
              <a:t>We compare the predicted non default values by model with the values in actual status column.</a:t>
            </a:r>
          </a:p>
          <a:p>
            <a:endParaRPr lang="en-IN" dirty="0" smtClean="0"/>
          </a:p>
          <a:p>
            <a:endParaRPr lang="en-IN" dirty="0"/>
          </a:p>
          <a:p>
            <a:endParaRPr lang="en-IN" dirty="0" smtClean="0"/>
          </a:p>
          <a:p>
            <a:endParaRPr lang="en-IN" dirty="0"/>
          </a:p>
          <a:p>
            <a:endParaRPr lang="en-IN" dirty="0" smtClean="0"/>
          </a:p>
          <a:p>
            <a:endParaRPr lang="en-IN" dirty="0"/>
          </a:p>
          <a:p>
            <a:pPr marL="114300" indent="0">
              <a:buNone/>
            </a:pPr>
            <a:endParaRPr lang="en-IN" dirty="0" smtClean="0"/>
          </a:p>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80438"/>
            <a:ext cx="2304256" cy="224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91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Contents</a:t>
            </a:r>
            <a:endParaRPr lang="en-IN" dirty="0"/>
          </a:p>
        </p:txBody>
      </p:sp>
      <p:sp>
        <p:nvSpPr>
          <p:cNvPr id="2" name="Content Placeholder 1"/>
          <p:cNvSpPr>
            <a:spLocks noGrp="1"/>
          </p:cNvSpPr>
          <p:nvPr>
            <p:ph idx="1"/>
          </p:nvPr>
        </p:nvSpPr>
        <p:spPr/>
        <p:txBody>
          <a:bodyPr>
            <a:normAutofit lnSpcReduction="10000"/>
          </a:bodyPr>
          <a:lstStyle/>
          <a:p>
            <a:r>
              <a:rPr lang="en-IN" dirty="0"/>
              <a:t>Introduction</a:t>
            </a:r>
          </a:p>
          <a:p>
            <a:r>
              <a:rPr lang="en-IN" dirty="0"/>
              <a:t>Problem Statement</a:t>
            </a:r>
          </a:p>
          <a:p>
            <a:r>
              <a:rPr lang="en-IN" dirty="0"/>
              <a:t>Solution Design</a:t>
            </a:r>
          </a:p>
          <a:p>
            <a:r>
              <a:rPr lang="en-IN" dirty="0"/>
              <a:t>Solution Implementation</a:t>
            </a:r>
          </a:p>
          <a:p>
            <a:pPr lvl="1"/>
            <a:r>
              <a:rPr lang="en-IN" dirty="0"/>
              <a:t>Data Exploration</a:t>
            </a:r>
          </a:p>
          <a:p>
            <a:pPr lvl="1"/>
            <a:r>
              <a:rPr lang="en-IN" dirty="0"/>
              <a:t>Data Preparation</a:t>
            </a:r>
          </a:p>
          <a:p>
            <a:pPr lvl="1"/>
            <a:r>
              <a:rPr lang="en-IN" dirty="0"/>
              <a:t>Model Creation</a:t>
            </a:r>
          </a:p>
          <a:p>
            <a:r>
              <a:rPr lang="en-IN" dirty="0"/>
              <a:t>Model Validation</a:t>
            </a:r>
          </a:p>
          <a:p>
            <a:r>
              <a:rPr lang="en-IN" dirty="0"/>
              <a:t>Findings and interpretation</a:t>
            </a:r>
          </a:p>
          <a:p>
            <a:pPr marL="393192" lvl="1" indent="0">
              <a:buNone/>
            </a:pPr>
            <a:r>
              <a:rPr lang="en-IN" dirty="0"/>
              <a:t>	</a:t>
            </a:r>
            <a:r>
              <a:rPr lang="en-IN" dirty="0" smtClean="0"/>
              <a:t>																															</a:t>
            </a:r>
            <a:endParaRPr lang="en-IN" dirty="0"/>
          </a:p>
        </p:txBody>
      </p:sp>
    </p:spTree>
    <p:extLst>
      <p:ext uri="{BB962C8B-B14F-4D97-AF65-F5344CB8AC3E}">
        <p14:creationId xmlns:p14="http://schemas.microsoft.com/office/powerpoint/2010/main" val="354476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endParaRPr lang="en-IN" dirty="0"/>
          </a:p>
        </p:txBody>
      </p:sp>
      <p:sp>
        <p:nvSpPr>
          <p:cNvPr id="3" name="Content Placeholder 2"/>
          <p:cNvSpPr>
            <a:spLocks noGrp="1"/>
          </p:cNvSpPr>
          <p:nvPr>
            <p:ph idx="1"/>
          </p:nvPr>
        </p:nvSpPr>
        <p:spPr/>
        <p:txBody>
          <a:bodyPr>
            <a:normAutofit lnSpcReduction="10000"/>
          </a:bodyPr>
          <a:lstStyle/>
          <a:p>
            <a:r>
              <a:rPr lang="en-IN" dirty="0" smtClean="0"/>
              <a:t>Use the predicted values assigned by the cut-off set to predict the non  defaulters. Then we find the default rate.</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The default  rate now is 1.55% </a:t>
            </a:r>
            <a:r>
              <a:rPr lang="en-IN" smtClean="0"/>
              <a:t>on our Test </a:t>
            </a:r>
            <a:r>
              <a:rPr lang="en-IN" dirty="0" smtClean="0"/>
              <a:t>dataset. Thus we have successfully reduced the default significantly using the model compared to 7.2% in the original dataset.</a:t>
            </a: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564904"/>
            <a:ext cx="516207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477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Recommendations</a:t>
            </a:r>
            <a:endParaRPr lang="en-IN" dirty="0"/>
          </a:p>
        </p:txBody>
      </p:sp>
      <p:sp>
        <p:nvSpPr>
          <p:cNvPr id="3" name="Content Placeholder 2"/>
          <p:cNvSpPr>
            <a:spLocks noGrp="1"/>
          </p:cNvSpPr>
          <p:nvPr>
            <p:ph idx="1"/>
          </p:nvPr>
        </p:nvSpPr>
        <p:spPr/>
        <p:txBody>
          <a:bodyPr/>
          <a:lstStyle/>
          <a:p>
            <a:r>
              <a:rPr lang="en-IN" dirty="0" smtClean="0"/>
              <a:t>The applicants from Central region are very less likely to default compared to other regions such as North, South. Therefore a little bit of leniency could be permitted </a:t>
            </a:r>
          </a:p>
          <a:p>
            <a:r>
              <a:rPr lang="en-IN" dirty="0" smtClean="0"/>
              <a:t>The applicants from West region are more highly likely to default, therefore more scrutiny into the applicants would be recommended before approving.</a:t>
            </a:r>
          </a:p>
          <a:p>
            <a:r>
              <a:rPr lang="en-IN" dirty="0" smtClean="0"/>
              <a:t>The default payment history has to be studied carefully for each applicant. The chances of default increases  depending on the number of defaults and also the delay in days on payments.</a:t>
            </a:r>
          </a:p>
          <a:p>
            <a:r>
              <a:rPr lang="en-IN" dirty="0" smtClean="0"/>
              <a:t>The balance ratio of credit balance and permitted withdrawal amount should be checked carefully because higher the ratio higher are the chances to default.</a:t>
            </a:r>
            <a:endParaRPr lang="en-IN" dirty="0"/>
          </a:p>
        </p:txBody>
      </p:sp>
    </p:spTree>
    <p:extLst>
      <p:ext uri="{BB962C8B-B14F-4D97-AF65-F5344CB8AC3E}">
        <p14:creationId xmlns:p14="http://schemas.microsoft.com/office/powerpoint/2010/main" val="126779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buNone/>
            </a:pPr>
            <a:r>
              <a:rPr lang="en-IN" sz="7200" dirty="0" smtClean="0">
                <a:solidFill>
                  <a:schemeClr val="bg2">
                    <a:lumMod val="50000"/>
                  </a:schemeClr>
                </a:solidFill>
              </a:rPr>
              <a:t>       </a:t>
            </a:r>
          </a:p>
          <a:p>
            <a:pPr marL="114300" indent="0">
              <a:buNone/>
            </a:pPr>
            <a:r>
              <a:rPr lang="en-IN" sz="7200" dirty="0">
                <a:solidFill>
                  <a:schemeClr val="bg2">
                    <a:lumMod val="50000"/>
                  </a:schemeClr>
                </a:solidFill>
              </a:rPr>
              <a:t> </a:t>
            </a:r>
            <a:r>
              <a:rPr lang="en-IN" sz="7200" dirty="0" smtClean="0">
                <a:solidFill>
                  <a:schemeClr val="bg2">
                    <a:lumMod val="50000"/>
                  </a:schemeClr>
                </a:solidFill>
              </a:rPr>
              <a:t>     Thank You!</a:t>
            </a:r>
            <a:endParaRPr lang="en-IN" sz="7200" dirty="0">
              <a:solidFill>
                <a:schemeClr val="bg2">
                  <a:lumMod val="50000"/>
                </a:schemeClr>
              </a:solidFill>
            </a:endParaRPr>
          </a:p>
        </p:txBody>
      </p:sp>
    </p:spTree>
    <p:extLst>
      <p:ext uri="{BB962C8B-B14F-4D97-AF65-F5344CB8AC3E}">
        <p14:creationId xmlns:p14="http://schemas.microsoft.com/office/powerpoint/2010/main" val="294646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IN" dirty="0"/>
              <a:t>A credit card company wants to make a model to predict bad customers using the historical data.</a:t>
            </a:r>
          </a:p>
          <a:p>
            <a:r>
              <a:rPr lang="en-IN" dirty="0"/>
              <a:t>The data has details such as demographic data and credit </a:t>
            </a:r>
            <a:r>
              <a:rPr lang="en-US" dirty="0"/>
              <a:t>bureau data</a:t>
            </a:r>
            <a:r>
              <a:rPr lang="en-US" dirty="0" smtClean="0"/>
              <a:t>.</a:t>
            </a:r>
          </a:p>
          <a:p>
            <a:r>
              <a:rPr lang="en-US" dirty="0" smtClean="0"/>
              <a:t>In order to reduce the financial loss, the company only wants to accept only 80% of the applications. The company want to use a suitable model to achieve this.</a:t>
            </a:r>
            <a:endParaRPr lang="en-US" dirty="0"/>
          </a:p>
          <a:p>
            <a:pPr marL="114300" indent="0">
              <a:buNone/>
            </a:pPr>
            <a:endParaRPr lang="en-IN" dirty="0" smtClean="0"/>
          </a:p>
        </p:txBody>
      </p:sp>
    </p:spTree>
    <p:extLst>
      <p:ext uri="{BB962C8B-B14F-4D97-AF65-F5344CB8AC3E}">
        <p14:creationId xmlns:p14="http://schemas.microsoft.com/office/powerpoint/2010/main" val="232170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Design</a:t>
            </a:r>
          </a:p>
        </p:txBody>
      </p:sp>
      <p:sp>
        <p:nvSpPr>
          <p:cNvPr id="3" name="Content Placeholder 2"/>
          <p:cNvSpPr>
            <a:spLocks noGrp="1"/>
          </p:cNvSpPr>
          <p:nvPr>
            <p:ph idx="1"/>
          </p:nvPr>
        </p:nvSpPr>
        <p:spPr/>
        <p:txBody>
          <a:bodyPr/>
          <a:lstStyle/>
          <a:p>
            <a:r>
              <a:rPr lang="en-IN" dirty="0"/>
              <a:t>In the given dataset credit.csv, the target variable </a:t>
            </a:r>
            <a:r>
              <a:rPr lang="en-IN" dirty="0" err="1"/>
              <a:t>ie</a:t>
            </a:r>
            <a:r>
              <a:rPr lang="en-IN" dirty="0"/>
              <a:t> </a:t>
            </a:r>
            <a:r>
              <a:rPr lang="en-IN" dirty="0" err="1"/>
              <a:t>NPA_Status</a:t>
            </a:r>
            <a:r>
              <a:rPr lang="en-IN" dirty="0"/>
              <a:t> is binary. </a:t>
            </a:r>
          </a:p>
          <a:p>
            <a:pPr lvl="1"/>
            <a:r>
              <a:rPr lang="en-IN" dirty="0"/>
              <a:t>1 is for defaulted customers.</a:t>
            </a:r>
          </a:p>
          <a:p>
            <a:pPr lvl="1"/>
            <a:r>
              <a:rPr lang="en-IN" dirty="0"/>
              <a:t>0 is for no- default. </a:t>
            </a:r>
          </a:p>
          <a:p>
            <a:r>
              <a:rPr lang="en-IN" dirty="0"/>
              <a:t>We have a combination of categorical and continuous variables.</a:t>
            </a:r>
          </a:p>
          <a:p>
            <a:r>
              <a:rPr lang="en-IN" dirty="0"/>
              <a:t>We’ll  go ahead with Logistic Regression to create the </a:t>
            </a:r>
            <a:r>
              <a:rPr lang="en-IN" dirty="0" smtClean="0"/>
              <a:t>model since the target variable is binary.</a:t>
            </a:r>
          </a:p>
          <a:p>
            <a:r>
              <a:rPr lang="en-IN" dirty="0" smtClean="0"/>
              <a:t>We’ll also check Decision trees and compare their efficiencies.</a:t>
            </a:r>
          </a:p>
          <a:p>
            <a:r>
              <a:rPr lang="en-IN" dirty="0" smtClean="0"/>
              <a:t>Finally we’ll use the effective model to find the new default rate when the acceptance rate is 80%.</a:t>
            </a:r>
            <a:endParaRPr lang="en-IN" dirty="0"/>
          </a:p>
          <a:p>
            <a:endParaRPr lang="en-IN" dirty="0"/>
          </a:p>
        </p:txBody>
      </p:sp>
    </p:spTree>
    <p:extLst>
      <p:ext uri="{BB962C8B-B14F-4D97-AF65-F5344CB8AC3E}">
        <p14:creationId xmlns:p14="http://schemas.microsoft.com/office/powerpoint/2010/main" val="116399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Exploration</a:t>
            </a:r>
            <a:endParaRPr lang="en-IN" dirty="0"/>
          </a:p>
        </p:txBody>
      </p:sp>
      <p:sp>
        <p:nvSpPr>
          <p:cNvPr id="3" name="Content Placeholder 2"/>
          <p:cNvSpPr>
            <a:spLocks noGrp="1"/>
          </p:cNvSpPr>
          <p:nvPr>
            <p:ph idx="1"/>
          </p:nvPr>
        </p:nvSpPr>
        <p:spPr/>
        <p:txBody>
          <a:bodyPr/>
          <a:lstStyle/>
          <a:p>
            <a:pPr marL="114300" indent="0">
              <a:buNone/>
            </a:pPr>
            <a:r>
              <a:rPr lang="en-IN" dirty="0" smtClean="0"/>
              <a:t>We use summary to check all the summary statistics to explore the variables and also to find the duplicate values.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538471"/>
            <a:ext cx="580072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9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dirty="0" smtClean="0"/>
              <a:t>Assessed the quality of the data by checking for missing values and also the extreme values.</a:t>
            </a:r>
          </a:p>
          <a:p>
            <a:r>
              <a:rPr lang="en-IN" dirty="0" smtClean="0"/>
              <a:t>Checked the distribution </a:t>
            </a:r>
            <a:r>
              <a:rPr lang="en-IN" dirty="0"/>
              <a:t>of various variables </a:t>
            </a:r>
            <a:r>
              <a:rPr lang="en-IN" dirty="0" smtClean="0"/>
              <a:t>by using summary, plotting and tabulation.</a:t>
            </a:r>
          </a:p>
          <a:p>
            <a:r>
              <a:rPr lang="en-IN" dirty="0" smtClean="0"/>
              <a:t>Performed sanity check by seeing how many % of customers have defaulted in the data, which in this is approximately 7.7%.</a:t>
            </a:r>
          </a:p>
          <a:p>
            <a:r>
              <a:rPr lang="en-IN" dirty="0" smtClean="0"/>
              <a:t>Checked if the variables that we expect to lead to defaults such as late-repayment has relation with actual defaults.</a:t>
            </a:r>
          </a:p>
          <a:p>
            <a:r>
              <a:rPr lang="en-IN" dirty="0" smtClean="0"/>
              <a:t>Did anomaly detection such as checking percentage values  not exceeding 100 where we don’t expect to.</a:t>
            </a:r>
          </a:p>
          <a:p>
            <a:endParaRPr lang="en-IN" dirty="0" smtClean="0"/>
          </a:p>
          <a:p>
            <a:endParaRPr lang="en-IN" dirty="0" smtClean="0"/>
          </a:p>
          <a:p>
            <a:endParaRPr lang="en-IN" dirty="0" smtClean="0"/>
          </a:p>
        </p:txBody>
      </p:sp>
    </p:spTree>
    <p:extLst>
      <p:ext uri="{BB962C8B-B14F-4D97-AF65-F5344CB8AC3E}">
        <p14:creationId xmlns:p14="http://schemas.microsoft.com/office/powerpoint/2010/main" val="302055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 </a:t>
            </a:r>
            <a:endParaRPr lang="en-IN" dirty="0"/>
          </a:p>
        </p:txBody>
      </p:sp>
      <p:sp>
        <p:nvSpPr>
          <p:cNvPr id="3" name="Content Placeholder 2"/>
          <p:cNvSpPr>
            <a:spLocks noGrp="1"/>
          </p:cNvSpPr>
          <p:nvPr>
            <p:ph idx="1"/>
          </p:nvPr>
        </p:nvSpPr>
        <p:spPr/>
        <p:txBody>
          <a:bodyPr/>
          <a:lstStyle/>
          <a:p>
            <a:r>
              <a:rPr lang="en-IN" dirty="0" smtClean="0"/>
              <a:t>Deleted the missing values for Dependents variable.</a:t>
            </a:r>
          </a:p>
          <a:p>
            <a:r>
              <a:rPr lang="en-IN" dirty="0" smtClean="0"/>
              <a:t>Replaced the percentage values that has values greater than 1.</a:t>
            </a:r>
          </a:p>
          <a:p>
            <a:r>
              <a:rPr lang="en-IN" dirty="0" smtClean="0"/>
              <a:t>Simplified various values across variables  such as Defaults by checking tabulation with target variable for convenience in regression. This was done because there were less data points for higher values.</a:t>
            </a:r>
          </a:p>
          <a:p>
            <a:r>
              <a:rPr lang="en-IN" dirty="0" smtClean="0"/>
              <a:t>Deleted the outlier values for </a:t>
            </a:r>
            <a:r>
              <a:rPr lang="en-IN" dirty="0" err="1"/>
              <a:t>M</a:t>
            </a:r>
            <a:r>
              <a:rPr lang="en-IN" dirty="0" err="1" smtClean="0"/>
              <a:t>onthlyincome</a:t>
            </a:r>
            <a:r>
              <a:rPr lang="en-IN" dirty="0" smtClean="0"/>
              <a:t> variable  and imputed the missing values with appropriate method.</a:t>
            </a:r>
          </a:p>
          <a:p>
            <a:r>
              <a:rPr lang="en-IN" dirty="0" smtClean="0"/>
              <a:t>Converted simplified values into factor variables.</a:t>
            </a:r>
          </a:p>
          <a:p>
            <a:r>
              <a:rPr lang="en-IN" dirty="0" smtClean="0"/>
              <a:t>Split the dataset into Train and Test.</a:t>
            </a:r>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339858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Creation</a:t>
            </a:r>
            <a:endParaRPr lang="en-IN" dirty="0"/>
          </a:p>
        </p:txBody>
      </p:sp>
      <p:sp>
        <p:nvSpPr>
          <p:cNvPr id="3" name="Content Placeholder 2"/>
          <p:cNvSpPr>
            <a:spLocks noGrp="1"/>
          </p:cNvSpPr>
          <p:nvPr>
            <p:ph idx="1"/>
          </p:nvPr>
        </p:nvSpPr>
        <p:spPr/>
        <p:txBody>
          <a:bodyPr>
            <a:normAutofit lnSpcReduction="10000"/>
          </a:bodyPr>
          <a:lstStyle/>
          <a:p>
            <a:r>
              <a:rPr lang="en-IN" dirty="0" smtClean="0"/>
              <a:t>Created Logistic Model on the Train dataset.</a:t>
            </a:r>
          </a:p>
          <a:p>
            <a:endParaRPr lang="en-IN" dirty="0"/>
          </a:p>
          <a:p>
            <a:endParaRPr lang="en-IN" dirty="0" smtClean="0"/>
          </a:p>
          <a:p>
            <a:endParaRPr lang="en-IN" dirty="0"/>
          </a:p>
          <a:p>
            <a:r>
              <a:rPr lang="en-IN" dirty="0" smtClean="0"/>
              <a:t>Checking the Null deviance, residual deviance and AIC.</a:t>
            </a:r>
          </a:p>
          <a:p>
            <a:endParaRPr lang="en-IN" dirty="0"/>
          </a:p>
          <a:p>
            <a:endParaRPr lang="en-IN" dirty="0" smtClean="0"/>
          </a:p>
          <a:p>
            <a:endParaRPr lang="en-IN" dirty="0"/>
          </a:p>
          <a:p>
            <a:endParaRPr lang="en-IN" dirty="0" smtClean="0"/>
          </a:p>
          <a:p>
            <a:endParaRPr lang="en-IN" dirty="0"/>
          </a:p>
          <a:p>
            <a:r>
              <a:rPr lang="en-IN" dirty="0" smtClean="0"/>
              <a:t>We find that we got low values for Null deviance, residual deviance and AIC. Also Residual deviance &lt; Null deviance indicating that we are headed in the right direction.</a:t>
            </a:r>
          </a:p>
          <a:p>
            <a:endParaRPr lang="en-IN" dirty="0"/>
          </a:p>
          <a:p>
            <a:endParaRPr lang="en-IN" dirty="0" smtClean="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04864"/>
            <a:ext cx="58769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017818"/>
            <a:ext cx="43148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86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dirty="0"/>
              <a:t>Found the predicted probabilities for Test dataset.</a:t>
            </a:r>
          </a:p>
          <a:p>
            <a:endParaRPr lang="en-IN" dirty="0"/>
          </a:p>
          <a:p>
            <a:endParaRPr lang="en-IN" dirty="0"/>
          </a:p>
          <a:p>
            <a:r>
              <a:rPr lang="en-IN" dirty="0"/>
              <a:t>Found the optimum cut-off value by hit-and-trial considering the default rate in the Credit dataset and ensuring high accuracy and sensitivity values because of the priority of the company being minimising the loss</a:t>
            </a:r>
            <a:r>
              <a:rPr lang="en-IN" dirty="0" smtClean="0"/>
              <a:t>.</a:t>
            </a:r>
          </a:p>
          <a:p>
            <a:endParaRPr lang="en-IN" dirty="0"/>
          </a:p>
          <a:p>
            <a:endParaRPr lang="en-IN" dirty="0"/>
          </a:p>
          <a:p>
            <a:endParaRPr lang="en-IN" dirty="0" smtClean="0"/>
          </a:p>
          <a:p>
            <a:endParaRPr lang="en-IN" dirty="0"/>
          </a:p>
          <a:p>
            <a:r>
              <a:rPr lang="en-IN" dirty="0" smtClean="0"/>
              <a:t>We use these predicted values for further analysis.</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509121"/>
            <a:ext cx="6381230"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053033"/>
            <a:ext cx="6628645" cy="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1" y="2053033"/>
            <a:ext cx="6480721" cy="667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6149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2510</TotalTime>
  <Words>1111</Words>
  <Application>Microsoft Office PowerPoint</Application>
  <PresentationFormat>On-screen Show (4:3)</PresentationFormat>
  <Paragraphs>164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Credit Risk Modelling: Case Study using R</vt:lpstr>
      <vt:lpstr>Contents</vt:lpstr>
      <vt:lpstr>Introduction</vt:lpstr>
      <vt:lpstr>Solution Design</vt:lpstr>
      <vt:lpstr>Data Exploration</vt:lpstr>
      <vt:lpstr>Cont.</vt:lpstr>
      <vt:lpstr>Data Preparation </vt:lpstr>
      <vt:lpstr>Model Creation</vt:lpstr>
      <vt:lpstr>Cont.</vt:lpstr>
      <vt:lpstr>Model Validation</vt:lpstr>
      <vt:lpstr>Cont.</vt:lpstr>
      <vt:lpstr>Cont.</vt:lpstr>
      <vt:lpstr>Cont.</vt:lpstr>
      <vt:lpstr>Cont.</vt:lpstr>
      <vt:lpstr>Model Interpretation</vt:lpstr>
      <vt:lpstr>Cont.</vt:lpstr>
      <vt:lpstr>Cont.</vt:lpstr>
      <vt:lpstr>Decreasing the default rate</vt:lpstr>
      <vt:lpstr>Cont</vt:lpstr>
      <vt:lpstr>Cont</vt:lpstr>
      <vt:lpstr>Recommendations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Modelling:Case Study using R</dc:title>
  <dc:creator>Windows User</dc:creator>
  <cp:lastModifiedBy>Windows User</cp:lastModifiedBy>
  <cp:revision>37</cp:revision>
  <dcterms:created xsi:type="dcterms:W3CDTF">2017-09-22T14:27:01Z</dcterms:created>
  <dcterms:modified xsi:type="dcterms:W3CDTF">2017-09-24T08:24:48Z</dcterms:modified>
</cp:coreProperties>
</file>