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67" r:id="rId5"/>
    <p:sldId id="258" r:id="rId6"/>
    <p:sldId id="259" r:id="rId8"/>
    <p:sldId id="260" r:id="rId9"/>
    <p:sldId id="261" r:id="rId10"/>
    <p:sldId id="263" r:id="rId11"/>
    <p:sldId id="277" r:id="rId12"/>
    <p:sldId id="265" r:id="rId13"/>
    <p:sldId id="266" r:id="rId14"/>
  </p:sldIdLst>
  <p:sldSz cx="12192000" cy="6858000"/>
  <p:notesSz cx="6858000" cy="9144000"/>
  <p:embeddedFontLst>
    <p:embeddedFont>
      <p:font typeface="Gill Sans" panose="020B0502020104020203"/>
      <p:regular r:id="rId18"/>
    </p:embeddedFont>
    <p:embeddedFont>
      <p:font typeface="Calibri" panose="020F0502020204030204"/>
      <p:regular r:id="rId19"/>
    </p:embeddedFont>
    <p:embeddedFont>
      <p:font typeface="Book Antiqua" panose="02040602050305030304" pitchFamily="18" charset="0"/>
      <p:regular r:id="rId20"/>
      <p:bold r:id="rId21"/>
      <p:italic r:id="rId22"/>
      <p:boldItalic r:id="rId23"/>
    </p:embeddedFont>
    <p:embeddedFont>
      <p:font typeface="Roboto" panose="0200000000000000000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1f30b4a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g161f30b4a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1f30b4a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161f30b4a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1f30b4ad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161f30b4ad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1f30b4ad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g161f30b4ad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1f30b4ad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g161f30b4ad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1f30b4ad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g161f30b4ad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f30b4ada_0_9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1f30b4ada_0_9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161f30b4ada_0_9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61f30b4ada_0_9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61f30b4ada_0_9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f30b4ada_0_10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61f30b4ada_0_10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g161f30b4ada_0_10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61f30b4ada_0_10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61f30b4ada_0_10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f30b4ada_0_107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61f30b4ada_0_10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g161f30b4ada_0_10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61f30b4ada_0_10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61f30b4ada_0_10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f30b4ada_0_1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61f30b4ada_0_1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g161f30b4ada_0_113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g161f30b4ada_0_1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61f30b4ada_0_1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61f30b4ada_0_1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f30b4ada_0_1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61f30b4ada_0_1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0" name="Google Shape;130;g161f30b4ada_0_1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g161f30b4ada_0_120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2" name="Google Shape;132;g161f30b4ada_0_120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g161f30b4ada_0_1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61f30b4ada_0_1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61f30b4ada_0_1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f30b4ada_0_1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61f30b4ada_0_1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61f30b4ada_0_12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61f30b4ada_0_1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1f30b4ada_0_1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61f30b4ada_0_13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61f30b4ada_0_1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1f30b4ada_0_13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3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61f30b4ada_0_13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g161f30b4ada_0_13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g161f30b4ada_0_1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61f30b4ada_0_1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61f30b4ada_0_1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f30b4ada_0_1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61f30b4ada_0_1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g161f30b4ada_0_1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g161f30b4ada_0_1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61f30b4ada_0_14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61f30b4ada_0_1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1f30b4ada_0_15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61f30b4ada_0_152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161f30b4ada_0_1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61f30b4ada_0_15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61f30b4ada_0_15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1f30b4ada_0_158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61f30b4ada_0_158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161f30b4ada_0_1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61f30b4ada_0_15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61f30b4ada_0_15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 panose="020B0502020104020203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1" name="Google Shape;61;p1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 panose="020B0502020104020203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515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 panose="020B0502020104020203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 panose="020B0502020104020203"/>
              <a:buNone/>
              <a:defRPr sz="28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40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2194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105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9845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f30b4ada_0_8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g161f30b4ada_0_8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9" name="Google Shape;99;g161f30b4ada_0_8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0" name="Google Shape;100;g161f30b4ada_0_8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1" name="Google Shape;101;g161f30b4ada_0_8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png"/><Relationship Id="rId1" Type="http://schemas.openxmlformats.org/officeDocument/2006/relationships/hyperlink" Target="https://bbdec.ac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arxiv.org/search/cs?searchtype=author&amp;query=Shu,+L" TargetMode="External"/><Relationship Id="rId8" Type="http://schemas.openxmlformats.org/officeDocument/2006/relationships/hyperlink" Target="https://arxiv.org/search/cs?searchtype=author&amp;query=Liu,+B" TargetMode="External"/><Relationship Id="rId7" Type="http://schemas.openxmlformats.org/officeDocument/2006/relationships/hyperlink" Target="https://arxiv.org/search/cs?searchtype=author&amp;query=Xu,+H" TargetMode="External"/><Relationship Id="rId6" Type="http://schemas.openxmlformats.org/officeDocument/2006/relationships/hyperlink" Target="https://doi.org/10.1177/0165551510388123" TargetMode="External"/><Relationship Id="rId5" Type="http://schemas.openxmlformats.org/officeDocument/2006/relationships/hyperlink" Target="https://towardsdatascience.com/sentiment-analysis-using-logistic-regression-and-naive-bayes-16b806eb4c4b" TargetMode="External"/><Relationship Id="rId4" Type="http://schemas.openxmlformats.org/officeDocument/2006/relationships/hyperlink" Target="https://atharva-mashalkar.medium.com/?source=post_page-----16b806eb4c4b--------------------------------" TargetMode="External"/><Relationship Id="rId3" Type="http://schemas.openxmlformats.org/officeDocument/2006/relationships/hyperlink" Target="https://medium.com/life-at-hopper/conducting-sentiment-analysis-on-app-reviews-to-inform-product-decisions-64fcc71822ed" TargetMode="External"/><Relationship Id="rId2" Type="http://schemas.openxmlformats.org/officeDocument/2006/relationships/hyperlink" Target="https://symbl.ai/about/" TargetMode="Externa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2.jpeg"/><Relationship Id="rId12" Type="http://schemas.openxmlformats.org/officeDocument/2006/relationships/hyperlink" Target="https://monkeylearn.com/blog/sentiment-analysis-of-product-reviews/" TargetMode="External"/><Relationship Id="rId11" Type="http://schemas.openxmlformats.org/officeDocument/2006/relationships/hyperlink" Target="https://doi.org/10.48550/arXiv.1904.02232" TargetMode="External"/><Relationship Id="rId10" Type="http://schemas.openxmlformats.org/officeDocument/2006/relationships/hyperlink" Target="https://arxiv.org/search/cs?searchtype=author&amp;query=Yu,+P+S" TargetMode="External"/><Relationship Id="rId1" Type="http://schemas.openxmlformats.org/officeDocument/2006/relationships/hyperlink" Target="https://doi.org/10.1186/s40537-015-0015-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36802" y="4"/>
            <a:ext cx="10160000" cy="1525061"/>
          </a:xfrm>
          <a:prstGeom prst="rect">
            <a:avLst/>
          </a:prstGeom>
          <a:noFill/>
        </p:spPr>
        <p:txBody>
          <a:bodyPr wrap="square" lIns="77752" tIns="38876" rIns="77752" bIns="38876">
            <a:spAutoFit/>
          </a:bodyPr>
          <a:lstStyle/>
          <a:p>
            <a:pPr algn="ctr"/>
            <a:endParaRPr lang="en-US" sz="4700" dirty="0" smtClean="0">
              <a:hlinkClick r:id="rId1"/>
            </a:endParaRPr>
          </a:p>
          <a:p>
            <a:pPr algn="ctr"/>
            <a:endParaRPr lang="en-US" sz="47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7506" y="1400984"/>
            <a:ext cx="5523865" cy="523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7752" tIns="38876" rIns="77752" bIns="38876" rtlCol="0">
            <a:spAutoFit/>
          </a:bodyPr>
          <a:lstStyle/>
          <a:p>
            <a:r>
              <a:rPr lang="en-US" sz="29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REPORT PRESENTATION</a:t>
            </a:r>
            <a:endParaRPr lang="en-US" sz="29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354" y="2084578"/>
            <a:ext cx="10576693" cy="10941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7752" tIns="38876" rIns="77752" bIns="38876">
            <a:spAutoFit/>
          </a:bodyPr>
          <a:lstStyle/>
          <a:p>
            <a:pPr algn="ctr"/>
            <a:r>
              <a:rPr lang="en-US" sz="3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DYNAMIC PRODUCT REVIEW USING SENTIMENT ANALYSIS</a:t>
            </a:r>
            <a:endParaRPr lang="en-US" sz="3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742" y="4587973"/>
            <a:ext cx="2082026" cy="500567"/>
          </a:xfrm>
          <a:prstGeom prst="rect">
            <a:avLst/>
          </a:prstGeom>
          <a:noFill/>
        </p:spPr>
        <p:txBody>
          <a:bodyPr wrap="square" lIns="69006" tIns="34503" rIns="69006" bIns="34503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6519" y="4596228"/>
            <a:ext cx="2052955" cy="499110"/>
          </a:xfrm>
          <a:prstGeom prst="rect">
            <a:avLst/>
          </a:prstGeom>
          <a:noFill/>
        </p:spPr>
        <p:txBody>
          <a:bodyPr wrap="none" lIns="69006" tIns="34503" rIns="69006" bIns="34503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acer\Desktop\ec_logo-mob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77" y="128105"/>
            <a:ext cx="11533089" cy="12684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93685" y="5320030"/>
            <a:ext cx="3498215" cy="714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9019" tIns="34509" rIns="69019" bIns="34509" rtlCol="0">
            <a:sp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Dr. Avinash Gupta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(Head of department, CSE)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91" y="5088286"/>
            <a:ext cx="3743960" cy="1176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9019" tIns="34509" rIns="69019" bIns="34509" rtlCol="0">
            <a:sp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Aditya Jayant Gupta(1905080100005)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Kumar Yadav(1905080100006)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 Prajapati(1905080100035)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4th year, CS41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9545" y="3370284"/>
            <a:ext cx="4754880" cy="15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69019" tIns="34509" rIns="69019" bIns="34509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1f30b4ada_0_82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This project is titled “Dynamic Product Review Using Sentiment Analysis” </a:t>
            </a:r>
            <a:endParaRPr sz="28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The aim of this project is to identify and analyze the probable sentiments of reviews for given products across shopping platforms and provide a visual representation of the customers’ feelings towards said product</a:t>
            </a:r>
            <a:endParaRPr sz="2800" dirty="0"/>
          </a:p>
        </p:txBody>
      </p:sp>
      <p:pic>
        <p:nvPicPr>
          <p:cNvPr id="223" name="Google Shape;223;g161f30b4ada_0_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161f30b4ada_0_82"/>
          <p:cNvCxnSpPr/>
          <p:nvPr/>
        </p:nvCxnSpPr>
        <p:spPr>
          <a:xfrm>
            <a:off x="2480584" y="135988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61f30b4ada_0_82"/>
          <p:cNvSpPr txBox="1"/>
          <p:nvPr/>
        </p:nvSpPr>
        <p:spPr>
          <a:xfrm>
            <a:off x="2550924" y="1270000"/>
            <a:ext cx="55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Title</a:t>
            </a:r>
            <a:endParaRPr sz="18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1f30b4ada_0_165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Generate dynamic product review reports using supervised machine learning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Identify and analyze the sentiments and keywords of reviews for the given products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Create a web application frontend to allow interactive user access  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Provide a visual representation of the generated analysis data 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To facilitate easier and faster product research for users before making consumer decisions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Future scope:</a:t>
            </a:r>
            <a:endParaRPr lang="en-US" sz="2300" dirty="0">
              <a:solidFill>
                <a:srgbClr val="3D3D3D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010" dirty="0">
                <a:solidFill>
                  <a:srgbClr val="3D3D3D"/>
                </a:solidFill>
              </a:rPr>
              <a:t>Create browser extensions for different browsers to enable direct product lookup</a:t>
            </a:r>
            <a:endParaRPr lang="en-US" sz="2010" dirty="0">
              <a:solidFill>
                <a:srgbClr val="3D3D3D"/>
              </a:solidFill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010" dirty="0">
                <a:solidFill>
                  <a:srgbClr val="3D3D3D"/>
                </a:solidFill>
              </a:rPr>
              <a:t>Extend support for more shopping platforms </a:t>
            </a:r>
            <a:endParaRPr lang="en-US" sz="2010" dirty="0">
              <a:solidFill>
                <a:srgbClr val="3D3D3D"/>
              </a:solidFill>
            </a:endParaRPr>
          </a:p>
        </p:txBody>
      </p:sp>
      <p:pic>
        <p:nvPicPr>
          <p:cNvPr id="232" name="Google Shape;232;g161f30b4ada_0_1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161f30b4ada_0_165"/>
          <p:cNvCxnSpPr/>
          <p:nvPr/>
        </p:nvCxnSpPr>
        <p:spPr>
          <a:xfrm>
            <a:off x="2621264" y="135988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1f30b4ada_0_174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70% of the work is done; Modules completed - </a:t>
            </a:r>
            <a:r>
              <a:rPr lang="en-US" sz="2300" dirty="0" smtClean="0">
                <a:solidFill>
                  <a:srgbClr val="3D3D3D"/>
                </a:solidFill>
              </a:rPr>
              <a:t>2 </a:t>
            </a:r>
            <a:r>
              <a:rPr lang="en-US" sz="2300" dirty="0">
                <a:solidFill>
                  <a:srgbClr val="3D3D3D"/>
                </a:solidFill>
              </a:rPr>
              <a:t>: Review Analysis </a:t>
            </a:r>
            <a:r>
              <a:rPr lang="en-US" sz="2300" dirty="0" smtClean="0">
                <a:solidFill>
                  <a:srgbClr val="3D3D3D"/>
                </a:solidFill>
              </a:rPr>
              <a:t>Backend, Basic Frontend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 smtClean="0">
                <a:solidFill>
                  <a:srgbClr val="3D3D3D"/>
                </a:solidFill>
              </a:rPr>
              <a:t>Created basic front end for user interface.</a:t>
            </a:r>
            <a:endParaRPr lang="en-US" sz="2300" dirty="0" smtClean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 smtClean="0">
                <a:solidFill>
                  <a:srgbClr val="3D3D3D"/>
                </a:solidFill>
              </a:rPr>
              <a:t>Created </a:t>
            </a:r>
            <a:r>
              <a:rPr lang="en-US" sz="2300" dirty="0">
                <a:solidFill>
                  <a:srgbClr val="3D3D3D"/>
                </a:solidFill>
              </a:rPr>
              <a:t>scrapers to fetch review data for targeted products from Amazon and Flipkart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Implemented sentiment analysis, keyword generation, and summarization of reviews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Improved model performance by 20% through multithreading and caching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Implemented automatic search functionality for available products on other platforms</a:t>
            </a:r>
            <a:endParaRPr lang="en-US" sz="2300" dirty="0">
              <a:solidFill>
                <a:srgbClr val="3D3D3D"/>
              </a:solidFill>
            </a:endParaRPr>
          </a:p>
        </p:txBody>
      </p:sp>
      <p:pic>
        <p:nvPicPr>
          <p:cNvPr id="241" name="Google Shape;241;g161f30b4ada_0_1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161f30b4ada_0_174"/>
          <p:cNvCxnSpPr/>
          <p:nvPr/>
        </p:nvCxnSpPr>
        <p:spPr>
          <a:xfrm>
            <a:off x="2297700" y="1345812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Done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61f30b4ada_0_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161f30b4ada_0_182"/>
          <p:cNvCxnSpPr/>
          <p:nvPr/>
        </p:nvCxnSpPr>
        <p:spPr>
          <a:xfrm>
            <a:off x="2339904" y="12192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g161f30b4ada_0_174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30% work remaining; Better frontend UI</a:t>
            </a:r>
            <a:r>
              <a:rPr lang="en-US" sz="2300">
                <a:solidFill>
                  <a:srgbClr val="3D3D3D"/>
                </a:solidFill>
              </a:rPr>
              <a:t>, aspect based sentiment analysis</a:t>
            </a:r>
            <a:endParaRPr lang="en-US" sz="230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Create better and more engaging frontend UI</a:t>
            </a:r>
            <a:endParaRPr lang="en-US" sz="2300" dirty="0">
              <a:solidFill>
                <a:srgbClr val="3D3D3D"/>
              </a:solidFill>
            </a:endParaRPr>
          </a:p>
          <a:p>
            <a:pPr marL="457200" marR="0" lvl="0" indent="-374650" algn="l" rtl="0">
              <a:lnSpc>
                <a:spcPct val="115000"/>
              </a:lnSpc>
              <a:spcBef>
                <a:spcPts val="1060"/>
              </a:spcBef>
              <a:spcAft>
                <a:spcPts val="0"/>
              </a:spcAft>
              <a:buClr>
                <a:srgbClr val="3D3D3D"/>
              </a:buClr>
              <a:buSzPts val="2300"/>
              <a:buChar char="•"/>
            </a:pPr>
            <a:r>
              <a:rPr lang="en-US" sz="2300" dirty="0">
                <a:solidFill>
                  <a:srgbClr val="3D3D3D"/>
                </a:solidFill>
              </a:rPr>
              <a:t>Implement aspect based sentiment analysis by processing keywords from reviews and generating feature-based reports</a:t>
            </a:r>
            <a:endParaRPr lang="en-US" sz="2300" dirty="0">
              <a:solidFill>
                <a:srgbClr val="3D3D3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Work Left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61f30b4ada_0_1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161f30b4ada_0_196"/>
          <p:cNvCxnSpPr/>
          <p:nvPr/>
        </p:nvCxnSpPr>
        <p:spPr>
          <a:xfrm>
            <a:off x="2438380" y="1303608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Flow Chart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1f30b4ada_0_196"/>
          <p:cNvSpPr txBox="1"/>
          <p:nvPr/>
        </p:nvSpPr>
        <p:spPr>
          <a:xfrm>
            <a:off x="8536625" y="6473425"/>
            <a:ext cx="420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Fig 1: Application general flowchart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Blank diagram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0"/>
            <a:ext cx="65252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1569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1f30b4ada_0_231"/>
          <p:cNvSpPr txBox="1">
            <a:spLocks noGrp="1"/>
          </p:cNvSpPr>
          <p:nvPr>
            <p:ph type="title"/>
          </p:nvPr>
        </p:nvSpPr>
        <p:spPr>
          <a:xfrm>
            <a:off x="3352800" y="152400"/>
            <a:ext cx="8229600" cy="1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286" name="Google Shape;286;g161f30b4ada_0_231"/>
          <p:cNvSpPr txBox="1">
            <a:spLocks noGrp="1"/>
          </p:cNvSpPr>
          <p:nvPr>
            <p:ph type="body" idx="1"/>
          </p:nvPr>
        </p:nvSpPr>
        <p:spPr>
          <a:xfrm>
            <a:off x="609600" y="1843625"/>
            <a:ext cx="10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[1] Fang, X., Zhan, J. Sentiment analysis using product review data.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Journal of Big Data 2, 5 (2015).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https://doi.org/10.1186/s40537-015-0015-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[2] NLP and Sentiment analysis by symbl.ai,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https://symbl.ai/abou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[3] Tamir Bennatan, Conducting Sentiment Analysis on App Reviews to Inform Product Decisions.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Hopper,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Medium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(Jun 13, 2019).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https://medium.com/life-at-hopper/conducting-sentiment-analysis-on-app-reviews-to-inform-product-decisions-64fcc71822ed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[4]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Atharva Mashalkar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Sentiment Analysis using Logistic Regression and Naive Bayes.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TowardsDataScience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(Nov 28, 2020).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https://towardsdatascience.com/sentiment-analysis-using-logistic-regression-and-naive-bayes-16b806eb4c4b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[5] Thura, T., Na, J.-C., &amp; Khoo, C. S. G. (2010). Aspect-based sentiment analysis of movie reviews on discussion boards.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Journal of Information Science, 36(6), 823–848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6"/>
              </a:rPr>
              <a:t>https://doi.org/10.1177/0165551510388123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[6]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7"/>
              </a:rPr>
              <a:t>Hu Xu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8"/>
              </a:rPr>
              <a:t>Bing Liu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9"/>
              </a:rPr>
              <a:t>Lei Shu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0"/>
              </a:rPr>
              <a:t>Philip S. Yu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(2019). BERT Post-Training for Review Reading Comprehension and Aspect-based Sentiment Analysis.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1"/>
              </a:rPr>
              <a:t>https://doi.org/10.48550/arXiv.1904.02232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[7] Federico Pascual, Analyze Sentiment in Product Reviews. </a:t>
            </a:r>
            <a:r>
              <a:rPr lang="en-US" sz="1400" i="1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MonkeyLearn Blog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(Mar 23, 2019). </a:t>
            </a:r>
            <a:r>
              <a:rPr lang="en-US" sz="1400" u="sng">
                <a:solidFill>
                  <a:schemeClr val="hlink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2"/>
              </a:rPr>
              <a:t>https://monkeylearn.com/blog/sentiment-analysis-of-product-reviews/</a:t>
            </a:r>
            <a:r>
              <a:rPr lang="en-US" sz="1400">
                <a:solidFill>
                  <a:srgbClr val="333333"/>
                </a:solidFill>
                <a:highlight>
                  <a:srgbClr val="FCFCF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333333"/>
              </a:solidFill>
              <a:highlight>
                <a:srgbClr val="FCFCF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87" name="Google Shape;287;g161f30b4ada_0_23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09600" y="235525"/>
            <a:ext cx="1055853" cy="11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161f30b4ada_0_231"/>
          <p:cNvCxnSpPr/>
          <p:nvPr/>
        </p:nvCxnSpPr>
        <p:spPr>
          <a:xfrm>
            <a:off x="3352800" y="12192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6" name="Google Shape;296;p10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7" name="Google Shape;297;p10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0" name="Google Shape;300;p10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 panose="020B0502020104020203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1" name="Google Shape;301;p10" descr="Digital Numbers"/>
          <p:cNvPicPr preferRelativeResize="0"/>
          <p:nvPr/>
        </p:nvPicPr>
        <p:blipFill rotWithShape="1">
          <a:blip r:embed="rId1"/>
          <a:srcRect l="2189" r="9641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3167</Words>
  <Application>WPS Presentation</Application>
  <PresentationFormat>Custom</PresentationFormat>
  <Paragraphs>81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Arial</vt:lpstr>
      <vt:lpstr>Gill Sans</vt:lpstr>
      <vt:lpstr>Noto Sans Symbols</vt:lpstr>
      <vt:lpstr>CaskaydiaCove Nerd Font Mono</vt:lpstr>
      <vt:lpstr>Calibri</vt:lpstr>
      <vt:lpstr>Book Antiqua</vt:lpstr>
      <vt:lpstr>Times New Roman</vt:lpstr>
      <vt:lpstr>Roboto</vt:lpstr>
      <vt:lpstr>Microsoft YaHei</vt:lpstr>
      <vt:lpstr>Arial Unicode MS</vt:lpstr>
      <vt:lpstr>Dividend</vt:lpstr>
      <vt:lpstr>Office Theme</vt:lpstr>
      <vt:lpstr>1_Office Theme</vt:lpstr>
      <vt:lpstr>PowerPoint 演示文稿</vt:lpstr>
      <vt:lpstr>Introduction</vt:lpstr>
      <vt:lpstr>Objective</vt:lpstr>
      <vt:lpstr>Work Done</vt:lpstr>
      <vt:lpstr>Work Left</vt:lpstr>
      <vt:lpstr>Flow Chart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Suhani Gupta</dc:creator>
  <cp:lastModifiedBy>adity</cp:lastModifiedBy>
  <cp:revision>11</cp:revision>
  <dcterms:created xsi:type="dcterms:W3CDTF">2022-09-19T13:59:00Z</dcterms:created>
  <dcterms:modified xsi:type="dcterms:W3CDTF">2023-04-16T12:45:59Z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64723CADD5BB452CA8CCEA9C9A410A36</vt:lpwstr>
  </property>
  <property fmtid="{D5CDD505-2E9C-101B-9397-08002B2CF9AE}" pid="3" name="KSOProductBuildVer">
    <vt:lpwstr>1033-11.2.0.11516</vt:lpwstr>
  </property>
</Properties>
</file>