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93" r:id="rId2"/>
    <p:sldId id="501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495" r:id="rId14"/>
    <p:sldId id="513" r:id="rId15"/>
    <p:sldId id="5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E367AB-7EE8-44BF-88C1-29AB4D7ECFC6}">
          <p14:sldIdLst>
            <p14:sldId id="493"/>
            <p14:sldId id="501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495"/>
            <p14:sldId id="513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day Bhoomagoud" initials="UB" lastIdx="1" clrIdx="0">
    <p:extLst>
      <p:ext uri="{19B8F6BF-5375-455C-9EA6-DF929625EA0E}">
        <p15:presenceInfo xmlns:p15="http://schemas.microsoft.com/office/powerpoint/2012/main" userId="29755961c93e45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0692" autoAdjust="0"/>
  </p:normalViewPr>
  <p:slideViewPr>
    <p:cSldViewPr snapToGrid="0">
      <p:cViewPr varScale="1">
        <p:scale>
          <a:sx n="67" d="100"/>
          <a:sy n="67" d="100"/>
        </p:scale>
        <p:origin x="2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74BB007-E583-46C9-9932-282F7CF3FE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8B8086-02CF-4961-8386-8175387516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234F5-3CB0-4ABD-901B-A736BC08D82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9372D3-1B5B-4FDF-ABDD-C257FF3C9D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5B5515-611E-494A-905F-A66D09DB4F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0E7A9-C58C-483C-9D5C-447D1A49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0544B-7CB0-49CE-8539-1831E1B104B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B99B1-D529-438E-83DC-BC7A0CC3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0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D831B-1A82-4978-98E2-0C46F2520E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4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99B1-D529-438E-83DC-BC7A0CC3F0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5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79ED3-B10A-4011-AF67-6ACD5DA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EC7CEF-61EF-4CD0-8527-A825A9BE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54" y="1372864"/>
            <a:ext cx="1051560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383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7E614-69A2-422B-98D8-72BE7852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634CC5-394D-496A-8C37-97576518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54BA71-5FE3-432E-BF12-2D2784651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15FB58-E8FC-4F0D-9758-BF087AE3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7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87278-1FD8-415C-AE1D-45F3021B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D12B3E8-7C2C-40FD-BD3D-84658280B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A792C1-1478-447A-92F4-1D4FA477D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172DB45-B534-49F2-9982-1C550BFE97E3}"/>
              </a:ext>
            </a:extLst>
          </p:cNvPr>
          <p:cNvSpPr txBox="1">
            <a:spLocks/>
          </p:cNvSpPr>
          <p:nvPr userDrawn="1"/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93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E49C9B2-008E-4048-9FE2-AB3E28E45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AEC9CE-F677-4A68-B9CA-B401A4E9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DFCF35C-83F6-4F0B-9F40-A5280990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5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E041BA94-CFCE-4938-B330-BFF43C38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57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63617-BFF5-46E2-B3DD-2F203030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0D1006-0AAF-43C0-932D-A7EA8AF04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0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79ED3-B10A-4011-AF67-6ACD5DA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78DDC46-9B3D-46C2-ADCE-19B2C6DC5A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977" y="1847848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xmlns="" id="{1BF323E5-6151-4669-ABC7-7C78D88ABD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74364" y="1847848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xmlns="" id="{E3D2213A-128A-4330-A0BB-AFA2CB01F0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45138" y="1847848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xmlns="" id="{C1D6DFBD-21FE-44CA-8F1E-11FCBB643B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30525" y="1847848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xmlns="" id="{A1762A90-19B1-48E7-B8E9-6AB92F3F41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59751" y="1853580"/>
            <a:ext cx="1828800" cy="1828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Page_MT_Title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51C6D3-C641-4214-965C-FC6D77B454E3}"/>
              </a:ext>
            </a:extLst>
          </p:cNvPr>
          <p:cNvSpPr txBox="1"/>
          <p:nvPr userDrawn="1"/>
        </p:nvSpPr>
        <p:spPr>
          <a:xfrm>
            <a:off x="1482114" y="2853889"/>
            <a:ext cx="175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www.mouritech.com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9D153A-85D4-4F26-A281-65D45DABC568}"/>
              </a:ext>
            </a:extLst>
          </p:cNvPr>
          <p:cNvSpPr txBox="1"/>
          <p:nvPr userDrawn="1"/>
        </p:nvSpPr>
        <p:spPr>
          <a:xfrm>
            <a:off x="746377" y="2222948"/>
            <a:ext cx="400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MOURI Tech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xmlns="" id="{26954000-20E3-482A-B4B0-5D22939CF736}"/>
              </a:ext>
            </a:extLst>
          </p:cNvPr>
          <p:cNvSpPr/>
          <p:nvPr userDrawn="1"/>
        </p:nvSpPr>
        <p:spPr>
          <a:xfrm>
            <a:off x="3071232" y="3550798"/>
            <a:ext cx="6621408" cy="3307202"/>
          </a:xfrm>
          <a:prstGeom prst="triangle">
            <a:avLst>
              <a:gd name="adj" fmla="val 49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4CE37A-ECF5-410C-B6BD-6E2EDFADC040}"/>
              </a:ext>
            </a:extLst>
          </p:cNvPr>
          <p:cNvSpPr txBox="1"/>
          <p:nvPr userDrawn="1"/>
        </p:nvSpPr>
        <p:spPr>
          <a:xfrm>
            <a:off x="3520440" y="6455664"/>
            <a:ext cx="67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USA   |   CANADA   |   UK   |   GERMANY   |   INDIA   |   UAE   |   S. AFRICA    |    AUSTRALIA </a:t>
            </a:r>
          </a:p>
        </p:txBody>
      </p:sp>
      <p:pic>
        <p:nvPicPr>
          <p:cNvPr id="18" name="Picture Placeholder 5" descr="A picture containing person, indoor, clothing, man&#10;&#10;Description automatically generated">
            <a:extLst>
              <a:ext uri="{FF2B5EF4-FFF2-40B4-BE49-F238E27FC236}">
                <a16:creationId xmlns:a16="http://schemas.microsoft.com/office/drawing/2014/main" xmlns="" id="{ED3484C4-B905-40F1-B8FD-A42F11B5F7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r="19318"/>
          <a:stretch>
            <a:fillRect/>
          </a:stretch>
        </p:blipFill>
        <p:spPr>
          <a:xfrm rot="18943378">
            <a:off x="6761868" y="2767859"/>
            <a:ext cx="1361164" cy="1361164"/>
          </a:xfrm>
          <a:prstGeom prst="rect">
            <a:avLst/>
          </a:prstGeom>
        </p:spPr>
      </p:pic>
      <p:pic>
        <p:nvPicPr>
          <p:cNvPr id="19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xmlns="" id="{0618D849-162F-46EC-8EFA-B9384C8FAB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129" t="-77120" r="-91398" b="-51912"/>
          <a:stretch/>
        </p:blipFill>
        <p:spPr>
          <a:xfrm>
            <a:off x="3136262" y="3448441"/>
            <a:ext cx="6614400" cy="33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80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_Subjec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xmlns="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xmlns="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xmlns="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34D05A-E35A-4B83-BE73-13C53A3B9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265" y="1443168"/>
            <a:ext cx="4527550" cy="1698625"/>
          </a:xfrm>
        </p:spPr>
        <p:txBody>
          <a:bodyPr/>
          <a:lstStyle>
            <a:lvl1pPr marL="571500" indent="-571500">
              <a:buFont typeface="Arial" panose="020B0604020202020204" pitchFamily="34" charset="0"/>
              <a:buChar char="•"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059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9376" y="3244878"/>
            <a:ext cx="5875160" cy="245183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xmlns="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xmlns="" id="{42A00E48-5D27-4A3C-8BB2-A39822868FBC}"/>
              </a:ext>
            </a:extLst>
          </p:cNvPr>
          <p:cNvSpPr txBox="1">
            <a:spLocks/>
          </p:cNvSpPr>
          <p:nvPr userDrawn="1"/>
        </p:nvSpPr>
        <p:spPr>
          <a:xfrm>
            <a:off x="5821532" y="6467321"/>
            <a:ext cx="3736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F49E36-C404-406F-B6D8-08CEFBC26D91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3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xmlns="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48C52D-FE52-4612-94F8-A19BC2416499}"/>
              </a:ext>
            </a:extLst>
          </p:cNvPr>
          <p:cNvSpPr txBox="1"/>
          <p:nvPr userDrawn="1"/>
        </p:nvSpPr>
        <p:spPr>
          <a:xfrm>
            <a:off x="1855295" y="6596390"/>
            <a:ext cx="3780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www.mouritech.com | </a:t>
            </a: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info@mouritech.com 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xmlns="" id="{44D1CAC3-6326-4129-99D2-FB679770CAF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3C988B-E45C-407C-9435-386DE577E007}"/>
              </a:ext>
            </a:extLst>
          </p:cNvPr>
          <p:cNvSpPr txBox="1"/>
          <p:nvPr userDrawn="1"/>
        </p:nvSpPr>
        <p:spPr>
          <a:xfrm>
            <a:off x="680085" y="2857245"/>
            <a:ext cx="352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47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84D35A-504E-4CC7-8849-573C729FA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33CE2D-B3E7-4DFE-9B90-04D78FB03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8E5273-B025-4656-866F-9334D7C5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9C5B282F-BEB5-4105-BD80-2545D902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88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496B37D-6341-4AF1-99EF-CF2AF93B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76C1EE-3917-4881-A597-C4D76B30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85B6CA-F987-4CBC-9B90-6906EB9E7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6D7D55-4440-4B3D-A8C9-C5AD8855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www.mouritech.com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B77707-0A0A-4C39-A940-FF668BF48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9E36-C404-406F-B6D8-08CEFBC26D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FEC8C3E-FC73-4206-AA27-5B4ABCF7E55A}"/>
              </a:ext>
            </a:extLst>
          </p:cNvPr>
          <p:cNvSpPr/>
          <p:nvPr userDrawn="1"/>
        </p:nvSpPr>
        <p:spPr>
          <a:xfrm>
            <a:off x="0" y="6340207"/>
            <a:ext cx="12192000" cy="5177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91D5D0-EADB-46FF-BEDE-324908AF194B}"/>
              </a:ext>
            </a:extLst>
          </p:cNvPr>
          <p:cNvSpPr txBox="1"/>
          <p:nvPr userDrawn="1"/>
        </p:nvSpPr>
        <p:spPr>
          <a:xfrm>
            <a:off x="154365" y="6491381"/>
            <a:ext cx="256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Copyright © MOURI Tech. All Rights Reserved.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xmlns="" id="{D8353F3A-2EA5-4407-B714-59A227870F73}"/>
              </a:ext>
            </a:extLst>
          </p:cNvPr>
          <p:cNvSpPr txBox="1">
            <a:spLocks/>
          </p:cNvSpPr>
          <p:nvPr userDrawn="1"/>
        </p:nvSpPr>
        <p:spPr>
          <a:xfrm>
            <a:off x="5821532" y="6467321"/>
            <a:ext cx="3736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F49E36-C404-406F-B6D8-08CEFBC26D91}" type="slidenum">
              <a:rPr lang="en-US" sz="1100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C9026A98-605F-4786-A699-BB93F86A8A1B}"/>
              </a:ext>
            </a:extLst>
          </p:cNvPr>
          <p:cNvSpPr txBox="1">
            <a:spLocks/>
          </p:cNvSpPr>
          <p:nvPr userDrawn="1"/>
        </p:nvSpPr>
        <p:spPr>
          <a:xfrm>
            <a:off x="10511161" y="6467321"/>
            <a:ext cx="1680839" cy="270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www.mouritech.com</a:t>
            </a:r>
          </a:p>
        </p:txBody>
      </p:sp>
    </p:spTree>
    <p:extLst>
      <p:ext uri="{BB962C8B-B14F-4D97-AF65-F5344CB8AC3E}">
        <p14:creationId xmlns:p14="http://schemas.microsoft.com/office/powerpoint/2010/main" val="162183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  <p:sldLayoutId id="2147483689" r:id="rId4"/>
    <p:sldLayoutId id="2147483686" r:id="rId5"/>
    <p:sldLayoutId id="2147483702" r:id="rId6"/>
    <p:sldLayoutId id="2147483687" r:id="rId7"/>
    <p:sldLayoutId id="2147483703" r:id="rId8"/>
    <p:sldLayoutId id="2147483652" r:id="rId9"/>
    <p:sldLayoutId id="2147483656" r:id="rId10"/>
    <p:sldLayoutId id="2147483657" r:id="rId11"/>
    <p:sldLayoutId id="2147483658" r:id="rId12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dirty="0">
          <a:solidFill>
            <a:schemeClr val="accent5">
              <a:lumMod val="7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svg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21" Type="http://schemas.openxmlformats.org/officeDocument/2006/relationships/image" Target="../media/image131.svg"/><Relationship Id="rId34" Type="http://schemas.openxmlformats.org/officeDocument/2006/relationships/image" Target="../media/image26.png"/><Relationship Id="rId7" Type="http://schemas.openxmlformats.org/officeDocument/2006/relationships/image" Target="../media/image117.svg"/><Relationship Id="rId12" Type="http://schemas.openxmlformats.org/officeDocument/2006/relationships/image" Target="../media/image15.png"/><Relationship Id="rId17" Type="http://schemas.openxmlformats.org/officeDocument/2006/relationships/image" Target="../media/image127.svg"/><Relationship Id="rId25" Type="http://schemas.openxmlformats.org/officeDocument/2006/relationships/image" Target="../media/image135.svg"/><Relationship Id="rId33" Type="http://schemas.openxmlformats.org/officeDocument/2006/relationships/image" Target="../media/image143.sv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image" Target="../media/image1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21.svg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image" Target="../media/image147.svg"/><Relationship Id="rId5" Type="http://schemas.openxmlformats.org/officeDocument/2006/relationships/image" Target="../media/image115.svg"/><Relationship Id="rId15" Type="http://schemas.openxmlformats.org/officeDocument/2006/relationships/image" Target="../media/image125.svg"/><Relationship Id="rId23" Type="http://schemas.openxmlformats.org/officeDocument/2006/relationships/image" Target="../media/image133.svg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129.svg"/><Relationship Id="rId31" Type="http://schemas.openxmlformats.org/officeDocument/2006/relationships/image" Target="../media/image141.svg"/><Relationship Id="rId4" Type="http://schemas.openxmlformats.org/officeDocument/2006/relationships/image" Target="../media/image11.png"/><Relationship Id="rId9" Type="http://schemas.openxmlformats.org/officeDocument/2006/relationships/image" Target="../media/image119.svg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image" Target="../media/image137.svg"/><Relationship Id="rId30" Type="http://schemas.openxmlformats.org/officeDocument/2006/relationships/image" Target="../media/image24.png"/><Relationship Id="rId35" Type="http://schemas.openxmlformats.org/officeDocument/2006/relationships/image" Target="../media/image145.svg"/><Relationship Id="rId8" Type="http://schemas.openxmlformats.org/officeDocument/2006/relationships/image" Target="../media/image13.png"/><Relationship Id="rId3" Type="http://schemas.openxmlformats.org/officeDocument/2006/relationships/image" Target="../media/image1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682BA027-05D3-420C-A6D2-F251355E5A2C}"/>
              </a:ext>
            </a:extLst>
          </p:cNvPr>
          <p:cNvSpPr txBox="1">
            <a:spLocks/>
          </p:cNvSpPr>
          <p:nvPr/>
        </p:nvSpPr>
        <p:spPr>
          <a:xfrm>
            <a:off x="627160" y="4006412"/>
            <a:ext cx="4033839" cy="5209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 -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pic>
        <p:nvPicPr>
          <p:cNvPr id="11" name="Picture Placeholder 10" descr="A group of people sitting at a table using a computer&#10;&#10;Description automatically generated">
            <a:extLst>
              <a:ext uri="{FF2B5EF4-FFF2-40B4-BE49-F238E27FC236}">
                <a16:creationId xmlns:a16="http://schemas.microsoft.com/office/drawing/2014/main" xmlns="" id="{B452FDAD-54F3-4A38-B075-72E5CA4D0E1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5188815" y="-50799"/>
            <a:ext cx="6613725" cy="3306863"/>
          </a:xfrm>
        </p:spPr>
      </p:pic>
      <p:sp>
        <p:nvSpPr>
          <p:cNvPr id="2" name="TextBox 1"/>
          <p:cNvSpPr txBox="1"/>
          <p:nvPr/>
        </p:nvSpPr>
        <p:spPr>
          <a:xfrm>
            <a:off x="496531" y="5255287"/>
            <a:ext cx="3064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Name?</a:t>
            </a:r>
            <a:endParaRPr lang="en-IN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1888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Support </a:t>
            </a:r>
            <a:endParaRPr lang="en-US" dirty="0" smtClean="0"/>
          </a:p>
          <a:p>
            <a:r>
              <a:rPr lang="en-US" dirty="0" smtClean="0"/>
              <a:t>required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r="17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157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18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0376" y="3217582"/>
            <a:ext cx="5875160" cy="24518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Assuran</a:t>
            </a:r>
            <a:r>
              <a:rPr lang="en-US" sz="3600" dirty="0" smtClean="0"/>
              <a:t>ce of </a:t>
            </a:r>
          </a:p>
          <a:p>
            <a:r>
              <a:rPr lang="en-US" sz="3600" dirty="0" smtClean="0"/>
              <a:t>Completion</a:t>
            </a:r>
          </a:p>
          <a:p>
            <a:endParaRPr lang="en-US" sz="36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r="17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817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4CF349-B5F7-4678-9783-D95AB51DC5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4775"/>
            <a:ext cx="2743200" cy="365125"/>
          </a:xfrm>
        </p:spPr>
        <p:txBody>
          <a:bodyPr/>
          <a:lstStyle/>
          <a:p>
            <a:fld id="{F2F49E36-C404-406F-B6D8-08CEFBC26D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703A757E-7E57-4B1F-BE4D-D2156C036E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  <a:p>
            <a:endParaRPr lang="en-US" dirty="0"/>
          </a:p>
        </p:txBody>
      </p:sp>
      <p:pic>
        <p:nvPicPr>
          <p:cNvPr id="11" name="Picture Placeholder 10" descr="A close up of a keyboard&#10;&#10;Description automatically generated">
            <a:extLst>
              <a:ext uri="{FF2B5EF4-FFF2-40B4-BE49-F238E27FC236}">
                <a16:creationId xmlns:a16="http://schemas.microsoft.com/office/drawing/2014/main" xmlns="" id="{164AC6E9-6BBA-4EDE-9641-F7C9E62E42F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r="10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806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5DD48D-7C3D-4DB2-8AF5-21A51359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Document to track the Development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84464" y="982307"/>
          <a:ext cx="5098472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4" imgW="5956042" imgH="4800499" progId="Word.Document.12">
                  <p:embed/>
                </p:oleObj>
              </mc:Choice>
              <mc:Fallback>
                <p:oleObj name="Document" r:id="rId4" imgW="5956042" imgH="48004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464" y="982307"/>
                        <a:ext cx="5098472" cy="475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50222" y="1106032"/>
          <a:ext cx="5596301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6" imgW="12030019" imgH="9820182" progId="Excel.Sheet.12">
                  <p:embed/>
                </p:oleObj>
              </mc:Choice>
              <mc:Fallback>
                <p:oleObj name="Worksheet" r:id="rId6" imgW="12030019" imgH="98201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50222" y="1106032"/>
                        <a:ext cx="5596301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70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xmlns="" id="{563B3ED5-2F53-44CE-ADDF-ACD36776967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4" r="17004"/>
          <a:stretch>
            <a:fillRect/>
          </a:stretch>
        </p:blipFill>
        <p:spPr>
          <a:xfrm>
            <a:off x="4132615" y="-19307"/>
            <a:ext cx="8074880" cy="6877307"/>
          </a:xfrm>
        </p:spPr>
      </p:pic>
      <p:pic>
        <p:nvPicPr>
          <p:cNvPr id="10" name="Picture 9" descr="A picture containing light&#10;&#10;Description automatically generated">
            <a:extLst>
              <a:ext uri="{FF2B5EF4-FFF2-40B4-BE49-F238E27FC236}">
                <a16:creationId xmlns:a16="http://schemas.microsoft.com/office/drawing/2014/main" xmlns="" id="{04E8B2B4-2506-4511-BCAC-B6AB69E4DE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294" y="5889899"/>
            <a:ext cx="1358456" cy="840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F603C7-974B-4EB3-816D-D762C159B778}"/>
              </a:ext>
            </a:extLst>
          </p:cNvPr>
          <p:cNvSpPr txBox="1"/>
          <p:nvPr/>
        </p:nvSpPr>
        <p:spPr>
          <a:xfrm>
            <a:off x="779814" y="4191000"/>
            <a:ext cx="40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AiZen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4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5">
            <a:extLst>
              <a:ext uri="{FF2B5EF4-FFF2-40B4-BE49-F238E27FC236}">
                <a16:creationId xmlns:a16="http://schemas.microsoft.com/office/drawing/2014/main" xmlns="" id="{3887E36E-D8A6-4282-96A2-12B79877F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1730"/>
              </p:ext>
            </p:extLst>
          </p:nvPr>
        </p:nvGraphicFramePr>
        <p:xfrm>
          <a:off x="512466" y="1085223"/>
          <a:ext cx="11193864" cy="4474924"/>
        </p:xfrm>
        <a:graphic>
          <a:graphicData uri="http://schemas.openxmlformats.org/drawingml/2006/table">
            <a:tbl>
              <a:tblPr/>
              <a:tblGrid>
                <a:gridCol w="1333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80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2211">
                  <a:extLst>
                    <a:ext uri="{9D8B030D-6E8A-4147-A177-3AD203B41FA5}">
                      <a16:colId xmlns:a16="http://schemas.microsoft.com/office/drawing/2014/main" xmlns="" val="3467868088"/>
                    </a:ext>
                  </a:extLst>
                </a:gridCol>
              </a:tblGrid>
              <a:tr h="66615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af-Z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01 </a:t>
                      </a:r>
                      <a:endParaRPr kumimoji="0" lang="en-GB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Details </a:t>
                      </a:r>
                      <a:r>
                        <a:rPr kumimoji="0" lang="en-IN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the team [Name, Designation, Practice Area]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615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af-ZA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kumimoji="0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Brief explanation </a:t>
                      </a: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idea &amp; implementation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948773"/>
                  </a:ext>
                </a:extLst>
              </a:tr>
              <a:tr h="666158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af-Z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03</a:t>
                      </a:r>
                      <a:endParaRPr kumimoji="0" lang="en-GB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Technologies used</a:t>
                      </a: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6158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05</a:t>
                      </a: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required, if any </a:t>
                      </a: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0093513"/>
                  </a:ext>
                </a:extLst>
              </a:tr>
              <a:tr h="1144134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06</a:t>
                      </a: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Assurance on completion of the idea implementation before the HACKATHON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deadlines</a:t>
                      </a: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6158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07</a:t>
                      </a: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af-ZA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688B5757-7E83-4432-BD57-D789C0CF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2875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9376" y="3244878"/>
            <a:ext cx="5875160" cy="2451834"/>
          </a:xfrm>
        </p:spPr>
        <p:txBody>
          <a:bodyPr/>
          <a:lstStyle/>
          <a:p>
            <a:r>
              <a:rPr lang="en-US" dirty="0"/>
              <a:t>Detail of Team</a:t>
            </a:r>
            <a:endParaRPr lang="en-US" dirty="0"/>
          </a:p>
        </p:txBody>
      </p:sp>
      <p:pic>
        <p:nvPicPr>
          <p:cNvPr id="6" name="Picture Placeholder 5" descr="A picture containing person, indoor, clothing, man&#10;&#10;Description automatically generated">
            <a:extLst>
              <a:ext uri="{FF2B5EF4-FFF2-40B4-BE49-F238E27FC236}">
                <a16:creationId xmlns:a16="http://schemas.microsoft.com/office/drawing/2014/main" xmlns="" id="{D166CA1E-273D-42C9-B693-894038FE7F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1" r="139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15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D613D4-C521-4429-B320-9A8E258C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72" y="263490"/>
            <a:ext cx="10941728" cy="762339"/>
          </a:xfrm>
        </p:spPr>
        <p:txBody>
          <a:bodyPr/>
          <a:lstStyle/>
          <a:p>
            <a:r>
              <a:rPr lang="en-US" dirty="0" smtClean="0"/>
              <a:t>Team - </a:t>
            </a:r>
            <a:r>
              <a:rPr lang="en-US" dirty="0" err="1" smtClean="0"/>
              <a:t>AiZen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87" y="2335212"/>
            <a:ext cx="88868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5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6635" y="3624510"/>
            <a:ext cx="5875160" cy="2451834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Brief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explanation of idea &amp; implementation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7" r="248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351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8DE7CD-C7A7-4A15-ABC8-384E034E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AiZen</a:t>
            </a:r>
            <a:r>
              <a:rPr lang="en-IN" dirty="0" smtClean="0"/>
              <a:t> Capabilities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9A1799D-40DC-45A1-A448-3180F668976B}"/>
              </a:ext>
            </a:extLst>
          </p:cNvPr>
          <p:cNvSpPr/>
          <p:nvPr/>
        </p:nvSpPr>
        <p:spPr>
          <a:xfrm>
            <a:off x="4087528" y="2826742"/>
            <a:ext cx="71003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Application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 developer to build easy, reliable application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Have capability to scale up using </a:t>
            </a:r>
            <a:r>
              <a:rPr lang="en-US" sz="1600" dirty="0" err="1" smtClean="0"/>
              <a:t>nginx</a:t>
            </a:r>
            <a:r>
              <a:rPr lang="en-US" sz="1600" dirty="0"/>
              <a:t> </a:t>
            </a:r>
            <a:r>
              <a:rPr lang="en-US" sz="1600" dirty="0" smtClean="0"/>
              <a:t>and allow parallel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E97BA6-8D23-4D69-A796-6D85E2D306A4}"/>
              </a:ext>
            </a:extLst>
          </p:cNvPr>
          <p:cNvSpPr/>
          <p:nvPr/>
        </p:nvSpPr>
        <p:spPr>
          <a:xfrm>
            <a:off x="1187565" y="980927"/>
            <a:ext cx="6982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AiZen</a:t>
            </a:r>
            <a:r>
              <a:rPr lang="en-US" sz="1600" b="1" dirty="0" smtClean="0"/>
              <a:t>- Interface</a:t>
            </a:r>
            <a:r>
              <a:rPr lang="en-US" sz="1600" b="1" dirty="0" smtClean="0"/>
              <a:t> 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dirty="0" smtClean="0"/>
              <a:t>llow secure and reliable platform to perform Data Profiling.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Feature like Training the Classification and Regression Model with smooth UI with great user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Full control to the user regarding feature selection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B85AC87-9CA3-4293-8EF8-CCE5120A08AE}"/>
              </a:ext>
            </a:extLst>
          </p:cNvPr>
          <p:cNvSpPr/>
          <p:nvPr/>
        </p:nvSpPr>
        <p:spPr>
          <a:xfrm>
            <a:off x="1187565" y="4953415"/>
            <a:ext cx="71846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Data Science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 data clean, compatible, comparable &amp; reliable, even when it comes from a wide range of unrelated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Ensure data is ready </a:t>
            </a:r>
            <a:r>
              <a:rPr lang="en-US" sz="1600" dirty="0" smtClean="0"/>
              <a:t>for supervised learning and model engineering.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5" y="363872"/>
            <a:ext cx="2143125" cy="2143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09" y="2751232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4" y="4621587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4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D613D4-C521-4429-B320-9A8E258C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50790"/>
            <a:ext cx="10941728" cy="762339"/>
          </a:xfrm>
        </p:spPr>
        <p:txBody>
          <a:bodyPr/>
          <a:lstStyle/>
          <a:p>
            <a:r>
              <a:rPr lang="en-US" dirty="0"/>
              <a:t>Industry Verticals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02219ECA-5402-4A0E-9B87-9E12D80FBF1F}"/>
              </a:ext>
            </a:extLst>
          </p:cNvPr>
          <p:cNvGrpSpPr/>
          <p:nvPr/>
        </p:nvGrpSpPr>
        <p:grpSpPr>
          <a:xfrm>
            <a:off x="425598" y="1464178"/>
            <a:ext cx="6961671" cy="4387393"/>
            <a:chOff x="425598" y="1464178"/>
            <a:chExt cx="6961671" cy="438739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0D560CA3-43B1-4E58-8B41-26C12F3AF664}"/>
                </a:ext>
              </a:extLst>
            </p:cNvPr>
            <p:cNvSpPr/>
            <p:nvPr/>
          </p:nvSpPr>
          <p:spPr>
            <a:xfrm>
              <a:off x="607220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132BB319-DFCE-4919-AC1B-59E76C2C5CFC}"/>
                </a:ext>
              </a:extLst>
            </p:cNvPr>
            <p:cNvSpPr/>
            <p:nvPr/>
          </p:nvSpPr>
          <p:spPr>
            <a:xfrm>
              <a:off x="2392379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xmlns="" id="{460586F4-8588-46C8-9AAC-3CFE77832890}"/>
                </a:ext>
              </a:extLst>
            </p:cNvPr>
            <p:cNvSpPr/>
            <p:nvPr/>
          </p:nvSpPr>
          <p:spPr>
            <a:xfrm>
              <a:off x="4216016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xmlns="" id="{41B66353-CE6C-4D00-9538-9FC8E19986CC}"/>
                </a:ext>
              </a:extLst>
            </p:cNvPr>
            <p:cNvSpPr/>
            <p:nvPr/>
          </p:nvSpPr>
          <p:spPr>
            <a:xfrm>
              <a:off x="5993475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xmlns="" id="{4D1BF6A4-95F3-42DE-AAE8-9CB2870DBA0B}"/>
                </a:ext>
              </a:extLst>
            </p:cNvPr>
            <p:cNvSpPr/>
            <p:nvPr/>
          </p:nvSpPr>
          <p:spPr>
            <a:xfrm>
              <a:off x="589838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xmlns="" id="{0D129BA7-3C87-4251-8AC1-81529612D676}"/>
                </a:ext>
              </a:extLst>
            </p:cNvPr>
            <p:cNvSpPr/>
            <p:nvPr/>
          </p:nvSpPr>
          <p:spPr>
            <a:xfrm>
              <a:off x="2374997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xmlns="" id="{529C90E3-B118-4D63-A6B3-FB139FAB14BC}"/>
                </a:ext>
              </a:extLst>
            </p:cNvPr>
            <p:cNvSpPr/>
            <p:nvPr/>
          </p:nvSpPr>
          <p:spPr>
            <a:xfrm>
              <a:off x="4198634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xmlns="" id="{A22F4B5C-CCEE-47FD-8E27-4CFF92287EEB}"/>
                </a:ext>
              </a:extLst>
            </p:cNvPr>
            <p:cNvSpPr/>
            <p:nvPr/>
          </p:nvSpPr>
          <p:spPr>
            <a:xfrm>
              <a:off x="5976093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00EB3EAA-3EE9-4A37-BA8C-FB8F205D04DA}"/>
                </a:ext>
              </a:extLst>
            </p:cNvPr>
            <p:cNvSpPr txBox="1"/>
            <p:nvPr/>
          </p:nvSpPr>
          <p:spPr>
            <a:xfrm>
              <a:off x="442981" y="2271663"/>
              <a:ext cx="1722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FOODTECH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AD8207D-0C40-41EC-87C5-6FD9DF82FEB4}"/>
                </a:ext>
              </a:extLst>
            </p:cNvPr>
            <p:cNvSpPr txBox="1"/>
            <p:nvPr/>
          </p:nvSpPr>
          <p:spPr>
            <a:xfrm>
              <a:off x="2269571" y="2286416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HITECH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4714BEDB-C879-40F0-88CD-EA1ED521DD4F}"/>
                </a:ext>
              </a:extLst>
            </p:cNvPr>
            <p:cNvSpPr txBox="1"/>
            <p:nvPr/>
          </p:nvSpPr>
          <p:spPr>
            <a:xfrm>
              <a:off x="4096168" y="2278311"/>
              <a:ext cx="1722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LOGISTICS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DB96F0A-E8C5-43F1-8F3B-6C5C24C706C0}"/>
                </a:ext>
              </a:extLst>
            </p:cNvPr>
            <p:cNvSpPr txBox="1"/>
            <p:nvPr/>
          </p:nvSpPr>
          <p:spPr>
            <a:xfrm>
              <a:off x="425598" y="3932091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UTILITIES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9CA7B6E9-D632-42EB-9074-EB90C59F94EF}"/>
                </a:ext>
              </a:extLst>
            </p:cNvPr>
            <p:cNvSpPr txBox="1"/>
            <p:nvPr/>
          </p:nvSpPr>
          <p:spPr>
            <a:xfrm>
              <a:off x="2201421" y="3932091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TELECOM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CDA21A6-DF49-453A-A6D6-FF3B85EB1C1E}"/>
                </a:ext>
              </a:extLst>
            </p:cNvPr>
            <p:cNvSpPr txBox="1"/>
            <p:nvPr/>
          </p:nvSpPr>
          <p:spPr>
            <a:xfrm>
              <a:off x="4069908" y="3920792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OIL &amp; GAS</a:t>
              </a:r>
            </a:p>
          </p:txBody>
        </p:sp>
        <p:pic>
          <p:nvPicPr>
            <p:cNvPr id="62" name="Graphic 61" descr="High voltage">
              <a:extLst>
                <a:ext uri="{FF2B5EF4-FFF2-40B4-BE49-F238E27FC236}">
                  <a16:creationId xmlns:a16="http://schemas.microsoft.com/office/drawing/2014/main" xmlns="" id="{171F65E0-1FFF-420D-9499-21AE0B8F2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20733" y="3158454"/>
              <a:ext cx="731997" cy="731997"/>
            </a:xfrm>
            <a:prstGeom prst="rect">
              <a:avLst/>
            </a:prstGeom>
          </p:spPr>
        </p:pic>
        <p:pic>
          <p:nvPicPr>
            <p:cNvPr id="63" name="Graphic 62" descr="Internet">
              <a:extLst>
                <a:ext uri="{FF2B5EF4-FFF2-40B4-BE49-F238E27FC236}">
                  <a16:creationId xmlns:a16="http://schemas.microsoft.com/office/drawing/2014/main" xmlns="" id="{A578A9D1-1E42-4BF4-BEDF-D612CCBF9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726264" y="1545953"/>
              <a:ext cx="762339" cy="762339"/>
            </a:xfrm>
            <a:prstGeom prst="rect">
              <a:avLst/>
            </a:prstGeom>
          </p:spPr>
        </p:pic>
        <p:pic>
          <p:nvPicPr>
            <p:cNvPr id="64" name="Graphic 63" descr="Burger and drink">
              <a:extLst>
                <a:ext uri="{FF2B5EF4-FFF2-40B4-BE49-F238E27FC236}">
                  <a16:creationId xmlns:a16="http://schemas.microsoft.com/office/drawing/2014/main" xmlns="" id="{B592C4AA-B14C-48E5-82E4-4F31EE67F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75220" y="1464178"/>
              <a:ext cx="857790" cy="857790"/>
            </a:xfrm>
            <a:prstGeom prst="rect">
              <a:avLst/>
            </a:prstGeom>
          </p:spPr>
        </p:pic>
        <p:pic>
          <p:nvPicPr>
            <p:cNvPr id="73" name="Graphic 72" descr="Network">
              <a:extLst>
                <a:ext uri="{FF2B5EF4-FFF2-40B4-BE49-F238E27FC236}">
                  <a16:creationId xmlns:a16="http://schemas.microsoft.com/office/drawing/2014/main" xmlns="" id="{6049D75C-7A09-4519-8B9C-2D63A25E6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2752951" y="3192601"/>
              <a:ext cx="674199" cy="674199"/>
            </a:xfrm>
            <a:prstGeom prst="rect">
              <a:avLst/>
            </a:prstGeom>
          </p:spPr>
        </p:pic>
        <p:pic>
          <p:nvPicPr>
            <p:cNvPr id="74" name="Graphic 73" descr="Truck">
              <a:extLst>
                <a:ext uri="{FF2B5EF4-FFF2-40B4-BE49-F238E27FC236}">
                  <a16:creationId xmlns:a16="http://schemas.microsoft.com/office/drawing/2014/main" xmlns="" id="{6B124322-FFA3-425D-9C99-83E717941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4594280" y="1609729"/>
              <a:ext cx="637266" cy="637266"/>
            </a:xfrm>
            <a:prstGeom prst="rect">
              <a:avLst/>
            </a:prstGeom>
          </p:spPr>
        </p:pic>
        <p:pic>
          <p:nvPicPr>
            <p:cNvPr id="75" name="Graphic 74" descr="Shopping cart">
              <a:extLst>
                <a:ext uri="{FF2B5EF4-FFF2-40B4-BE49-F238E27FC236}">
                  <a16:creationId xmlns:a16="http://schemas.microsoft.com/office/drawing/2014/main" xmlns="" id="{9F727B00-1624-4A05-A337-4242FEE4F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6375259" y="1609729"/>
              <a:ext cx="630226" cy="630226"/>
            </a:xfrm>
            <a:prstGeom prst="rect">
              <a:avLst/>
            </a:prstGeom>
          </p:spPr>
        </p:pic>
        <p:pic>
          <p:nvPicPr>
            <p:cNvPr id="76" name="Graphic 75" descr="Fire">
              <a:extLst>
                <a:ext uri="{FF2B5EF4-FFF2-40B4-BE49-F238E27FC236}">
                  <a16:creationId xmlns:a16="http://schemas.microsoft.com/office/drawing/2014/main" xmlns="" id="{35E65347-7D22-471E-A9FA-32CF301BF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589248" y="3254234"/>
              <a:ext cx="612566" cy="612566"/>
            </a:xfrm>
            <a:prstGeom prst="rect">
              <a:avLst/>
            </a:prstGeom>
          </p:spPr>
        </p:pic>
        <p:pic>
          <p:nvPicPr>
            <p:cNvPr id="77" name="Graphic 76" descr="Factory">
              <a:extLst>
                <a:ext uri="{FF2B5EF4-FFF2-40B4-BE49-F238E27FC236}">
                  <a16:creationId xmlns:a16="http://schemas.microsoft.com/office/drawing/2014/main" xmlns="" id="{2C8E0786-2CF2-490E-ABF5-FF1BD43A3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6361531" y="3228714"/>
              <a:ext cx="663606" cy="663606"/>
            </a:xfrm>
            <a:prstGeom prst="rect">
              <a:avLst/>
            </a:prstGeom>
          </p:spPr>
        </p:pic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xmlns="" id="{CAD9F6CC-FECF-4ADC-8255-3B4ED03035C4}"/>
                </a:ext>
              </a:extLst>
            </p:cNvPr>
            <p:cNvSpPr/>
            <p:nvPr/>
          </p:nvSpPr>
          <p:spPr>
            <a:xfrm>
              <a:off x="589838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24256330-49A1-45ED-93C9-708DB2579C40}"/>
                </a:ext>
              </a:extLst>
            </p:cNvPr>
            <p:cNvSpPr/>
            <p:nvPr/>
          </p:nvSpPr>
          <p:spPr>
            <a:xfrm>
              <a:off x="2374997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xmlns="" id="{5D8EEB0E-B903-4CF6-A0C6-FF61D7F5F40D}"/>
                </a:ext>
              </a:extLst>
            </p:cNvPr>
            <p:cNvSpPr/>
            <p:nvPr/>
          </p:nvSpPr>
          <p:spPr>
            <a:xfrm>
              <a:off x="4198634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F412A66F-2EAA-46F1-8702-9FAEA11C84FF}"/>
                </a:ext>
              </a:extLst>
            </p:cNvPr>
            <p:cNvSpPr/>
            <p:nvPr/>
          </p:nvSpPr>
          <p:spPr>
            <a:xfrm>
              <a:off x="5976093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65C60FB8-276E-47CF-A036-DFF8E5BC9551}"/>
                </a:ext>
              </a:extLst>
            </p:cNvPr>
            <p:cNvSpPr txBox="1"/>
            <p:nvPr/>
          </p:nvSpPr>
          <p:spPr>
            <a:xfrm>
              <a:off x="425598" y="5574572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C3381520-EFB4-4AA0-9B0C-4EF9E787F16D}"/>
                </a:ext>
              </a:extLst>
            </p:cNvPr>
            <p:cNvSpPr txBox="1"/>
            <p:nvPr/>
          </p:nvSpPr>
          <p:spPr>
            <a:xfrm>
              <a:off x="2201421" y="5574572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ENTERTAINMENT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DC79AA1D-D74B-4F98-AE6B-2AB1F39DEB55}"/>
                </a:ext>
              </a:extLst>
            </p:cNvPr>
            <p:cNvSpPr txBox="1"/>
            <p:nvPr/>
          </p:nvSpPr>
          <p:spPr>
            <a:xfrm>
              <a:off x="4069908" y="5563273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FINANCIAL</a:t>
              </a:r>
            </a:p>
          </p:txBody>
        </p:sp>
        <p:pic>
          <p:nvPicPr>
            <p:cNvPr id="86" name="Graphic 85" descr="Film reel">
              <a:extLst>
                <a:ext uri="{FF2B5EF4-FFF2-40B4-BE49-F238E27FC236}">
                  <a16:creationId xmlns:a16="http://schemas.microsoft.com/office/drawing/2014/main" xmlns="" id="{B7C5823F-2EFC-4F2E-AA19-3B04BBA6E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935529" y="4861938"/>
              <a:ext cx="640331" cy="640331"/>
            </a:xfrm>
            <a:prstGeom prst="rect">
              <a:avLst/>
            </a:prstGeom>
          </p:spPr>
        </p:pic>
        <p:pic>
          <p:nvPicPr>
            <p:cNvPr id="87" name="Graphic 86" descr="Theatre">
              <a:extLst>
                <a:ext uri="{FF2B5EF4-FFF2-40B4-BE49-F238E27FC236}">
                  <a16:creationId xmlns:a16="http://schemas.microsoft.com/office/drawing/2014/main" xmlns="" id="{5298A890-A142-4FB9-A1C2-FAE87D214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752951" y="4907991"/>
              <a:ext cx="595040" cy="595040"/>
            </a:xfrm>
            <a:prstGeom prst="rect">
              <a:avLst/>
            </a:prstGeom>
          </p:spPr>
        </p:pic>
        <p:pic>
          <p:nvPicPr>
            <p:cNvPr id="88" name="Graphic 87" descr="Money">
              <a:extLst>
                <a:ext uri="{FF2B5EF4-FFF2-40B4-BE49-F238E27FC236}">
                  <a16:creationId xmlns:a16="http://schemas.microsoft.com/office/drawing/2014/main" xmlns="" id="{9D84112B-E12B-41C6-B391-99BB76020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4604152" y="4884748"/>
              <a:ext cx="617521" cy="617521"/>
            </a:xfrm>
            <a:prstGeom prst="rect">
              <a:avLst/>
            </a:prstGeom>
          </p:spPr>
        </p:pic>
        <p:pic>
          <p:nvPicPr>
            <p:cNvPr id="89" name="Graphic 88" descr="Train">
              <a:extLst>
                <a:ext uri="{FF2B5EF4-FFF2-40B4-BE49-F238E27FC236}">
                  <a16:creationId xmlns:a16="http://schemas.microsoft.com/office/drawing/2014/main" xmlns="" id="{3A9A2E9E-BE87-48D4-8B24-D02882AD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6397730" y="4938904"/>
              <a:ext cx="563365" cy="563365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F0455B7B-77F0-41A8-8F75-CFB1A1291AA7}"/>
              </a:ext>
            </a:extLst>
          </p:cNvPr>
          <p:cNvGrpSpPr/>
          <p:nvPr/>
        </p:nvGrpSpPr>
        <p:grpSpPr>
          <a:xfrm>
            <a:off x="8020058" y="1463836"/>
            <a:ext cx="3619590" cy="4554894"/>
            <a:chOff x="8020058" y="1463836"/>
            <a:chExt cx="3619590" cy="4554894"/>
          </a:xfrm>
        </p:grpSpPr>
        <p:sp>
          <p:nvSpPr>
            <p:cNvPr id="91" name="Rectangle: Rounded Corners 14">
              <a:extLst>
                <a:ext uri="{FF2B5EF4-FFF2-40B4-BE49-F238E27FC236}">
                  <a16:creationId xmlns:a16="http://schemas.microsoft.com/office/drawing/2014/main" xmlns="" id="{8ED8681E-E3FA-4F56-B962-3FD6A39AC3DF}"/>
                </a:ext>
              </a:extLst>
            </p:cNvPr>
            <p:cNvSpPr/>
            <p:nvPr/>
          </p:nvSpPr>
          <p:spPr>
            <a:xfrm>
              <a:off x="8040405" y="481869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" name="Rectangle: Rounded Corners 18">
              <a:extLst>
                <a:ext uri="{FF2B5EF4-FFF2-40B4-BE49-F238E27FC236}">
                  <a16:creationId xmlns:a16="http://schemas.microsoft.com/office/drawing/2014/main" xmlns="" id="{A7CB4DDC-FA71-4C2C-9087-0490E93009B6}"/>
                </a:ext>
              </a:extLst>
            </p:cNvPr>
            <p:cNvSpPr/>
            <p:nvPr/>
          </p:nvSpPr>
          <p:spPr>
            <a:xfrm>
              <a:off x="10033742" y="1469833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: Rounded Corners 20">
              <a:extLst>
                <a:ext uri="{FF2B5EF4-FFF2-40B4-BE49-F238E27FC236}">
                  <a16:creationId xmlns:a16="http://schemas.microsoft.com/office/drawing/2014/main" xmlns="" id="{3AC7E16A-FB95-40AB-866E-54473CD42419}"/>
                </a:ext>
              </a:extLst>
            </p:cNvPr>
            <p:cNvSpPr/>
            <p:nvPr/>
          </p:nvSpPr>
          <p:spPr>
            <a:xfrm>
              <a:off x="10072967" y="4788730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4" name="Graphic 93" descr="Target Audience">
              <a:extLst>
                <a:ext uri="{FF2B5EF4-FFF2-40B4-BE49-F238E27FC236}">
                  <a16:creationId xmlns:a16="http://schemas.microsoft.com/office/drawing/2014/main" xmlns="" id="{C985881B-059B-4DD0-9072-B26FE465A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p:blipFill>
          <p:spPr>
            <a:xfrm>
              <a:off x="8377756" y="4861938"/>
              <a:ext cx="719091" cy="719091"/>
            </a:xfrm>
            <a:prstGeom prst="rect">
              <a:avLst/>
            </a:prstGeom>
          </p:spPr>
        </p:pic>
        <p:pic>
          <p:nvPicPr>
            <p:cNvPr id="95" name="Graphic 94" descr="Office worker">
              <a:extLst>
                <a:ext uri="{FF2B5EF4-FFF2-40B4-BE49-F238E27FC236}">
                  <a16:creationId xmlns:a16="http://schemas.microsoft.com/office/drawing/2014/main" xmlns="" id="{ACB077C4-C930-4621-B9CD-FA6E7F541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10382930" y="1463836"/>
              <a:ext cx="719091" cy="719091"/>
            </a:xfrm>
            <a:prstGeom prst="rect">
              <a:avLst/>
            </a:prstGeom>
          </p:spPr>
        </p:pic>
        <p:sp>
          <p:nvSpPr>
            <p:cNvPr id="96" name="Rectangle: Rounded Corners 30">
              <a:extLst>
                <a:ext uri="{FF2B5EF4-FFF2-40B4-BE49-F238E27FC236}">
                  <a16:creationId xmlns:a16="http://schemas.microsoft.com/office/drawing/2014/main" xmlns="" id="{9B1172EB-C300-4896-8109-BF9DD22C7676}"/>
                </a:ext>
              </a:extLst>
            </p:cNvPr>
            <p:cNvSpPr/>
            <p:nvPr/>
          </p:nvSpPr>
          <p:spPr>
            <a:xfrm>
              <a:off x="8080529" y="320390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: Rounded Corners 31">
              <a:extLst>
                <a:ext uri="{FF2B5EF4-FFF2-40B4-BE49-F238E27FC236}">
                  <a16:creationId xmlns:a16="http://schemas.microsoft.com/office/drawing/2014/main" xmlns="" id="{9C68D4FF-F8AC-4E7C-A587-BAB7B22A216A}"/>
                </a:ext>
              </a:extLst>
            </p:cNvPr>
            <p:cNvSpPr/>
            <p:nvPr/>
          </p:nvSpPr>
          <p:spPr>
            <a:xfrm>
              <a:off x="10046106" y="3189379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32">
              <a:extLst>
                <a:ext uri="{FF2B5EF4-FFF2-40B4-BE49-F238E27FC236}">
                  <a16:creationId xmlns:a16="http://schemas.microsoft.com/office/drawing/2014/main" xmlns="" id="{A1087763-2AE5-4C0D-A173-477C64DF3AA1}"/>
                </a:ext>
              </a:extLst>
            </p:cNvPr>
            <p:cNvSpPr/>
            <p:nvPr/>
          </p:nvSpPr>
          <p:spPr>
            <a:xfrm>
              <a:off x="8020058" y="1517022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C61BC350-0839-481E-98B5-C78BBA2B26F1}"/>
                </a:ext>
              </a:extLst>
            </p:cNvPr>
            <p:cNvSpPr txBox="1"/>
            <p:nvPr/>
          </p:nvSpPr>
          <p:spPr>
            <a:xfrm>
              <a:off x="9906494" y="2276229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ADVISORY</a:t>
              </a:r>
            </a:p>
          </p:txBody>
        </p:sp>
        <p:pic>
          <p:nvPicPr>
            <p:cNvPr id="100" name="Graphic 99" descr="Circles with arrows">
              <a:extLst>
                <a:ext uri="{FF2B5EF4-FFF2-40B4-BE49-F238E27FC236}">
                  <a16:creationId xmlns:a16="http://schemas.microsoft.com/office/drawing/2014/main" xmlns="" id="{1DD6105C-EB75-4F7A-83B6-D1C55E77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8380889" y="3203905"/>
              <a:ext cx="816746" cy="816746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AA32ED6A-5C90-4CB7-BF30-E30C23E3A3EF}"/>
                </a:ext>
              </a:extLst>
            </p:cNvPr>
            <p:cNvSpPr txBox="1"/>
            <p:nvPr/>
          </p:nvSpPr>
          <p:spPr>
            <a:xfrm>
              <a:off x="9911692" y="5557065"/>
              <a:ext cx="172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HARDWARE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RESELLER</a:t>
              </a:r>
            </a:p>
          </p:txBody>
        </p:sp>
        <p:pic>
          <p:nvPicPr>
            <p:cNvPr id="102" name="Graphic 101" descr="Processor">
              <a:extLst>
                <a:ext uri="{FF2B5EF4-FFF2-40B4-BE49-F238E27FC236}">
                  <a16:creationId xmlns:a16="http://schemas.microsoft.com/office/drawing/2014/main" xmlns="" id="{CE54EF4F-814C-4442-AF07-8BBC946C5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3"/>
                </a:ext>
              </a:extLst>
            </a:blip>
            <a:stretch>
              <a:fillRect/>
            </a:stretch>
          </p:blipFill>
          <p:spPr>
            <a:xfrm>
              <a:off x="10440280" y="4861938"/>
              <a:ext cx="659167" cy="659167"/>
            </a:xfrm>
            <a:prstGeom prst="rect">
              <a:avLst/>
            </a:prstGeom>
          </p:spPr>
        </p:pic>
        <p:pic>
          <p:nvPicPr>
            <p:cNvPr id="103" name="Graphic 102" descr="Brain in head">
              <a:extLst>
                <a:ext uri="{FF2B5EF4-FFF2-40B4-BE49-F238E27FC236}">
                  <a16:creationId xmlns:a16="http://schemas.microsoft.com/office/drawing/2014/main" xmlns="" id="{96A27A7D-9B2C-4205-8A7F-987B6E6FA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5"/>
                </a:ext>
              </a:extLst>
            </a:blip>
            <a:stretch>
              <a:fillRect/>
            </a:stretch>
          </p:blipFill>
          <p:spPr>
            <a:xfrm>
              <a:off x="10457581" y="3240964"/>
              <a:ext cx="641866" cy="641866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FDB9E2B9-9155-4B06-BB59-E746C9B2179D}"/>
                </a:ext>
              </a:extLst>
            </p:cNvPr>
            <p:cNvSpPr txBox="1"/>
            <p:nvPr/>
          </p:nvSpPr>
          <p:spPr>
            <a:xfrm>
              <a:off x="9917380" y="3990029"/>
              <a:ext cx="172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EMERGING </a:t>
              </a:r>
            </a:p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TECHNOLOGIES</a:t>
              </a:r>
            </a:p>
          </p:txBody>
        </p:sp>
        <p:pic>
          <p:nvPicPr>
            <p:cNvPr id="105" name="Graphic 104" descr="Group brainstorm">
              <a:extLst>
                <a:ext uri="{FF2B5EF4-FFF2-40B4-BE49-F238E27FC236}">
                  <a16:creationId xmlns:a16="http://schemas.microsoft.com/office/drawing/2014/main" xmlns="" id="{8DB2A74F-F39C-408D-AA76-DBBAA2FF8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37"/>
                </a:ext>
              </a:extLst>
            </a:blip>
            <a:stretch>
              <a:fillRect/>
            </a:stretch>
          </p:blipFill>
          <p:spPr>
            <a:xfrm>
              <a:off x="8387371" y="1547138"/>
              <a:ext cx="699857" cy="699857"/>
            </a:xfrm>
            <a:prstGeom prst="rect">
              <a:avLst/>
            </a:prstGeom>
          </p:spPr>
        </p:pic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BC06CE5A-FCCC-4D70-AE8F-1A34DFF6F06C}"/>
              </a:ext>
            </a:extLst>
          </p:cNvPr>
          <p:cNvCxnSpPr>
            <a:cxnSpLocks/>
          </p:cNvCxnSpPr>
          <p:nvPr/>
        </p:nvCxnSpPr>
        <p:spPr>
          <a:xfrm>
            <a:off x="7697972" y="1371600"/>
            <a:ext cx="45205" cy="470465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:a16="http://schemas.microsoft.com/office/drawing/2014/main" xmlns="" id="{92B7E390-F13A-4E24-B986-72BF2BED6D5D}"/>
              </a:ext>
            </a:extLst>
          </p:cNvPr>
          <p:cNvSpPr txBox="1">
            <a:spLocks/>
          </p:cNvSpPr>
          <p:nvPr/>
        </p:nvSpPr>
        <p:spPr>
          <a:xfrm>
            <a:off x="8588026" y="364462"/>
            <a:ext cx="2889513" cy="1325563"/>
          </a:xfrm>
          <a:prstGeom prst="rect">
            <a:avLst/>
          </a:prstGeom>
        </p:spPr>
        <p:txBody>
          <a:bodyPr vert="horz" lIns="82263" tIns="41133" rIns="82263" bIns="4113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spc="-136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Service Portfolio</a:t>
            </a:r>
          </a:p>
        </p:txBody>
      </p:sp>
      <p:sp>
        <p:nvSpPr>
          <p:cNvPr id="108" name="Title 3">
            <a:extLst>
              <a:ext uri="{FF2B5EF4-FFF2-40B4-BE49-F238E27FC236}">
                <a16:creationId xmlns:a16="http://schemas.microsoft.com/office/drawing/2014/main" xmlns="" id="{24B3A5E9-1F27-4611-83FB-CF9436B73D5E}"/>
              </a:ext>
            </a:extLst>
          </p:cNvPr>
          <p:cNvSpPr txBox="1">
            <a:spLocks/>
          </p:cNvSpPr>
          <p:nvPr/>
        </p:nvSpPr>
        <p:spPr>
          <a:xfrm>
            <a:off x="3178726" y="364462"/>
            <a:ext cx="2889513" cy="1325563"/>
          </a:xfrm>
          <a:prstGeom prst="rect">
            <a:avLst/>
          </a:prstGeom>
        </p:spPr>
        <p:txBody>
          <a:bodyPr vert="horz" lIns="82263" tIns="41133" rIns="82263" bIns="4113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spc="-136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Industry Focus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EC3BFF8-498E-42C8-93E9-D08EA8B9FDD3}"/>
              </a:ext>
            </a:extLst>
          </p:cNvPr>
          <p:cNvSpPr txBox="1"/>
          <p:nvPr/>
        </p:nvSpPr>
        <p:spPr>
          <a:xfrm>
            <a:off x="5832200" y="2286416"/>
            <a:ext cx="172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ED1051-8D33-4CCB-976A-794B10DEC4CA}"/>
              </a:ext>
            </a:extLst>
          </p:cNvPr>
          <p:cNvSpPr txBox="1"/>
          <p:nvPr/>
        </p:nvSpPr>
        <p:spPr>
          <a:xfrm>
            <a:off x="5832200" y="3918543"/>
            <a:ext cx="172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MAUFACTURING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B28EB64-1BD0-4C3B-80CD-970B66E3D32B}"/>
              </a:ext>
            </a:extLst>
          </p:cNvPr>
          <p:cNvSpPr txBox="1"/>
          <p:nvPr/>
        </p:nvSpPr>
        <p:spPr>
          <a:xfrm>
            <a:off x="5832200" y="5561024"/>
            <a:ext cx="172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62A7A9-98E0-40AD-988D-0D4AA8EB11D2}"/>
              </a:ext>
            </a:extLst>
          </p:cNvPr>
          <p:cNvSpPr txBox="1"/>
          <p:nvPr/>
        </p:nvSpPr>
        <p:spPr>
          <a:xfrm>
            <a:off x="7876165" y="5614588"/>
            <a:ext cx="17222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 CONSULTING &amp; STAFFING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636CAC-B1C2-4557-80B3-04C1CECA973A}"/>
              </a:ext>
            </a:extLst>
          </p:cNvPr>
          <p:cNvSpPr txBox="1"/>
          <p:nvPr/>
        </p:nvSpPr>
        <p:spPr>
          <a:xfrm>
            <a:off x="7928128" y="415687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ITSM</a:t>
            </a:r>
          </a:p>
          <a:p>
            <a:pPr algn="ctr"/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5EBBBF-9EB9-45F2-BB2C-BD17EB2DEE78}"/>
              </a:ext>
            </a:extLst>
          </p:cNvPr>
          <p:cNvSpPr txBox="1"/>
          <p:nvPr/>
        </p:nvSpPr>
        <p:spPr>
          <a:xfrm>
            <a:off x="7876165" y="233644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SOLUTIONS</a:t>
            </a:r>
          </a:p>
        </p:txBody>
      </p:sp>
    </p:spTree>
    <p:extLst>
      <p:ext uri="{BB962C8B-B14F-4D97-AF65-F5344CB8AC3E}">
        <p14:creationId xmlns:p14="http://schemas.microsoft.com/office/powerpoint/2010/main" val="291412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</a:p>
          <a:p>
            <a:r>
              <a:rPr lang="en-US" dirty="0" smtClean="0"/>
              <a:t>Used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5" r="19175"/>
          <a:stretch>
            <a:fillRect/>
          </a:stretch>
        </p:blipFill>
        <p:spPr>
          <a:xfrm>
            <a:off x="4117120" y="-193776"/>
            <a:ext cx="8074880" cy="6877307"/>
          </a:xfrm>
        </p:spPr>
      </p:pic>
    </p:spTree>
    <p:extLst>
      <p:ext uri="{BB962C8B-B14F-4D97-AF65-F5344CB8AC3E}">
        <p14:creationId xmlns:p14="http://schemas.microsoft.com/office/powerpoint/2010/main" val="334182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68DE7CD-C7A7-4A15-ABC8-384E034E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04" y="2133600"/>
            <a:ext cx="9956033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4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219</Words>
  <Application>Microsoft Office PowerPoint</Application>
  <PresentationFormat>Widescreen</PresentationFormat>
  <Paragraphs>68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Open Sans</vt:lpstr>
      <vt:lpstr>Wingdings</vt:lpstr>
      <vt:lpstr>Office Theme</vt:lpstr>
      <vt:lpstr>Microsoft Word Document</vt:lpstr>
      <vt:lpstr>Microsoft Excel Worksheet</vt:lpstr>
      <vt:lpstr>PowerPoint Presentation</vt:lpstr>
      <vt:lpstr>Agenda</vt:lpstr>
      <vt:lpstr>PowerPoint Presentation</vt:lpstr>
      <vt:lpstr>Team - AiZen </vt:lpstr>
      <vt:lpstr>PowerPoint Presentation</vt:lpstr>
      <vt:lpstr>AiZen Capabilities</vt:lpstr>
      <vt:lpstr>Industry Verticals</vt:lpstr>
      <vt:lpstr>PowerPoint Presentation</vt:lpstr>
      <vt:lpstr>Technologies Used</vt:lpstr>
      <vt:lpstr>PowerPoint Presentation</vt:lpstr>
      <vt:lpstr>Support Required</vt:lpstr>
      <vt:lpstr>PowerPoint Presentation</vt:lpstr>
      <vt:lpstr>PowerPoint Presentation</vt:lpstr>
      <vt:lpstr>Document to track the Development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Bhoomagoud</dc:creator>
  <cp:lastModifiedBy>Chanabasagouda PATIL</cp:lastModifiedBy>
  <cp:revision>472</cp:revision>
  <cp:lastPrinted>2020-02-09T00:28:45Z</cp:lastPrinted>
  <dcterms:created xsi:type="dcterms:W3CDTF">2020-01-22T20:59:03Z</dcterms:created>
  <dcterms:modified xsi:type="dcterms:W3CDTF">2020-11-05T08:21:40Z</dcterms:modified>
</cp:coreProperties>
</file>