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58"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6" d="100"/>
          <a:sy n="76"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55CD-D045-4A4E-8E4C-5D23C66D79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1868EC-2BB0-4385-A5A2-BA775AC78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C0506D-0367-40F2-B1AB-1813C537EFBB}"/>
              </a:ext>
            </a:extLst>
          </p:cNvPr>
          <p:cNvSpPr>
            <a:spLocks noGrp="1"/>
          </p:cNvSpPr>
          <p:nvPr>
            <p:ph type="dt" sz="half" idx="10"/>
          </p:nvPr>
        </p:nvSpPr>
        <p:spPr/>
        <p:txBody>
          <a:bodyPr/>
          <a:lstStyle/>
          <a:p>
            <a:fld id="{DE3FCA5A-FFD3-4C39-8BC5-381F6258A2BA}" type="datetimeFigureOut">
              <a:rPr lang="en-US" smtClean="0"/>
              <a:t>10/9/2022</a:t>
            </a:fld>
            <a:endParaRPr lang="en-US"/>
          </a:p>
        </p:txBody>
      </p:sp>
      <p:sp>
        <p:nvSpPr>
          <p:cNvPr id="5" name="Footer Placeholder 4">
            <a:extLst>
              <a:ext uri="{FF2B5EF4-FFF2-40B4-BE49-F238E27FC236}">
                <a16:creationId xmlns:a16="http://schemas.microsoft.com/office/drawing/2014/main" id="{11F1E585-58C8-4A4C-BEDB-3BA6A09A8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C397C-75DA-446E-BE07-0DDE16833CB7}"/>
              </a:ext>
            </a:extLst>
          </p:cNvPr>
          <p:cNvSpPr>
            <a:spLocks noGrp="1"/>
          </p:cNvSpPr>
          <p:nvPr>
            <p:ph type="sldNum" sz="quarter" idx="12"/>
          </p:nvPr>
        </p:nvSpPr>
        <p:spPr/>
        <p:txBody>
          <a:bodyPr/>
          <a:lstStyle/>
          <a:p>
            <a:fld id="{C1AA410C-FD8A-49B1-A5FD-968A45B8818B}" type="slidenum">
              <a:rPr lang="en-US" smtClean="0"/>
              <a:t>‹#›</a:t>
            </a:fld>
            <a:endParaRPr lang="en-US"/>
          </a:p>
        </p:txBody>
      </p:sp>
    </p:spTree>
    <p:extLst>
      <p:ext uri="{BB962C8B-B14F-4D97-AF65-F5344CB8AC3E}">
        <p14:creationId xmlns:p14="http://schemas.microsoft.com/office/powerpoint/2010/main" val="9528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6D0D-7DC7-44E9-BC0B-C94CE1FE05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72D2C9-0AD1-43D1-B0CF-8533A712F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C6157-0D95-47FD-AB37-3B180649FE00}"/>
              </a:ext>
            </a:extLst>
          </p:cNvPr>
          <p:cNvSpPr>
            <a:spLocks noGrp="1"/>
          </p:cNvSpPr>
          <p:nvPr>
            <p:ph type="dt" sz="half" idx="10"/>
          </p:nvPr>
        </p:nvSpPr>
        <p:spPr/>
        <p:txBody>
          <a:bodyPr/>
          <a:lstStyle/>
          <a:p>
            <a:fld id="{DE3FCA5A-FFD3-4C39-8BC5-381F6258A2BA}" type="datetimeFigureOut">
              <a:rPr lang="en-US" smtClean="0"/>
              <a:t>10/9/2022</a:t>
            </a:fld>
            <a:endParaRPr lang="en-US"/>
          </a:p>
        </p:txBody>
      </p:sp>
      <p:sp>
        <p:nvSpPr>
          <p:cNvPr id="5" name="Footer Placeholder 4">
            <a:extLst>
              <a:ext uri="{FF2B5EF4-FFF2-40B4-BE49-F238E27FC236}">
                <a16:creationId xmlns:a16="http://schemas.microsoft.com/office/drawing/2014/main" id="{2B97F2FF-2AE6-486A-8796-6CD072AF3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2FD08-7DBE-4E61-B4C4-D193B21977FF}"/>
              </a:ext>
            </a:extLst>
          </p:cNvPr>
          <p:cNvSpPr>
            <a:spLocks noGrp="1"/>
          </p:cNvSpPr>
          <p:nvPr>
            <p:ph type="sldNum" sz="quarter" idx="12"/>
          </p:nvPr>
        </p:nvSpPr>
        <p:spPr/>
        <p:txBody>
          <a:bodyPr/>
          <a:lstStyle/>
          <a:p>
            <a:fld id="{C1AA410C-FD8A-49B1-A5FD-968A45B8818B}" type="slidenum">
              <a:rPr lang="en-US" smtClean="0"/>
              <a:t>‹#›</a:t>
            </a:fld>
            <a:endParaRPr lang="en-US"/>
          </a:p>
        </p:txBody>
      </p:sp>
    </p:spTree>
    <p:extLst>
      <p:ext uri="{BB962C8B-B14F-4D97-AF65-F5344CB8AC3E}">
        <p14:creationId xmlns:p14="http://schemas.microsoft.com/office/powerpoint/2010/main" val="305184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CD5EC-59FF-4706-8E9A-F20CE8EE4B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668427-C685-4981-9AD9-916517C557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0F110-21C3-477A-9EFC-6670CF4B3248}"/>
              </a:ext>
            </a:extLst>
          </p:cNvPr>
          <p:cNvSpPr>
            <a:spLocks noGrp="1"/>
          </p:cNvSpPr>
          <p:nvPr>
            <p:ph type="dt" sz="half" idx="10"/>
          </p:nvPr>
        </p:nvSpPr>
        <p:spPr/>
        <p:txBody>
          <a:bodyPr/>
          <a:lstStyle/>
          <a:p>
            <a:fld id="{DE3FCA5A-FFD3-4C39-8BC5-381F6258A2BA}" type="datetimeFigureOut">
              <a:rPr lang="en-US" smtClean="0"/>
              <a:t>10/9/2022</a:t>
            </a:fld>
            <a:endParaRPr lang="en-US"/>
          </a:p>
        </p:txBody>
      </p:sp>
      <p:sp>
        <p:nvSpPr>
          <p:cNvPr id="5" name="Footer Placeholder 4">
            <a:extLst>
              <a:ext uri="{FF2B5EF4-FFF2-40B4-BE49-F238E27FC236}">
                <a16:creationId xmlns:a16="http://schemas.microsoft.com/office/drawing/2014/main" id="{DFB7F84C-E0B4-43CE-9F1A-B89D37236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66683-577F-4468-B565-BC0F1EC4EB40}"/>
              </a:ext>
            </a:extLst>
          </p:cNvPr>
          <p:cNvSpPr>
            <a:spLocks noGrp="1"/>
          </p:cNvSpPr>
          <p:nvPr>
            <p:ph type="sldNum" sz="quarter" idx="12"/>
          </p:nvPr>
        </p:nvSpPr>
        <p:spPr/>
        <p:txBody>
          <a:bodyPr/>
          <a:lstStyle/>
          <a:p>
            <a:fld id="{C1AA410C-FD8A-49B1-A5FD-968A45B8818B}" type="slidenum">
              <a:rPr lang="en-US" smtClean="0"/>
              <a:t>‹#›</a:t>
            </a:fld>
            <a:endParaRPr lang="en-US"/>
          </a:p>
        </p:txBody>
      </p:sp>
    </p:spTree>
    <p:extLst>
      <p:ext uri="{BB962C8B-B14F-4D97-AF65-F5344CB8AC3E}">
        <p14:creationId xmlns:p14="http://schemas.microsoft.com/office/powerpoint/2010/main" val="306920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E25E-18AC-4811-A371-F093CCC04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08F9B-BB56-4F8E-9F21-2321C31405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A309E-FE70-4569-9B8D-E3C1BDA24A54}"/>
              </a:ext>
            </a:extLst>
          </p:cNvPr>
          <p:cNvSpPr>
            <a:spLocks noGrp="1"/>
          </p:cNvSpPr>
          <p:nvPr>
            <p:ph type="dt" sz="half" idx="10"/>
          </p:nvPr>
        </p:nvSpPr>
        <p:spPr/>
        <p:txBody>
          <a:bodyPr/>
          <a:lstStyle/>
          <a:p>
            <a:fld id="{DE3FCA5A-FFD3-4C39-8BC5-381F6258A2BA}" type="datetimeFigureOut">
              <a:rPr lang="en-US" smtClean="0"/>
              <a:t>10/9/2022</a:t>
            </a:fld>
            <a:endParaRPr lang="en-US"/>
          </a:p>
        </p:txBody>
      </p:sp>
      <p:sp>
        <p:nvSpPr>
          <p:cNvPr id="5" name="Footer Placeholder 4">
            <a:extLst>
              <a:ext uri="{FF2B5EF4-FFF2-40B4-BE49-F238E27FC236}">
                <a16:creationId xmlns:a16="http://schemas.microsoft.com/office/drawing/2014/main" id="{DB3CB263-925A-4049-82ED-257C1CB6A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55F8F-9E51-4114-9AEB-D44CDE601EC7}"/>
              </a:ext>
            </a:extLst>
          </p:cNvPr>
          <p:cNvSpPr>
            <a:spLocks noGrp="1"/>
          </p:cNvSpPr>
          <p:nvPr>
            <p:ph type="sldNum" sz="quarter" idx="12"/>
          </p:nvPr>
        </p:nvSpPr>
        <p:spPr/>
        <p:txBody>
          <a:bodyPr/>
          <a:lstStyle/>
          <a:p>
            <a:fld id="{C1AA410C-FD8A-49B1-A5FD-968A45B8818B}" type="slidenum">
              <a:rPr lang="en-US" smtClean="0"/>
              <a:t>‹#›</a:t>
            </a:fld>
            <a:endParaRPr lang="en-US"/>
          </a:p>
        </p:txBody>
      </p:sp>
    </p:spTree>
    <p:extLst>
      <p:ext uri="{BB962C8B-B14F-4D97-AF65-F5344CB8AC3E}">
        <p14:creationId xmlns:p14="http://schemas.microsoft.com/office/powerpoint/2010/main" val="330239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B4F7-9244-4EBA-AF46-5264BE6767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65F4BE-2D14-40E2-8796-92901CC096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076B12-D294-444E-A439-21A353E8BB06}"/>
              </a:ext>
            </a:extLst>
          </p:cNvPr>
          <p:cNvSpPr>
            <a:spLocks noGrp="1"/>
          </p:cNvSpPr>
          <p:nvPr>
            <p:ph type="dt" sz="half" idx="10"/>
          </p:nvPr>
        </p:nvSpPr>
        <p:spPr/>
        <p:txBody>
          <a:bodyPr/>
          <a:lstStyle/>
          <a:p>
            <a:fld id="{DE3FCA5A-FFD3-4C39-8BC5-381F6258A2BA}" type="datetimeFigureOut">
              <a:rPr lang="en-US" smtClean="0"/>
              <a:t>10/9/2022</a:t>
            </a:fld>
            <a:endParaRPr lang="en-US"/>
          </a:p>
        </p:txBody>
      </p:sp>
      <p:sp>
        <p:nvSpPr>
          <p:cNvPr id="5" name="Footer Placeholder 4">
            <a:extLst>
              <a:ext uri="{FF2B5EF4-FFF2-40B4-BE49-F238E27FC236}">
                <a16:creationId xmlns:a16="http://schemas.microsoft.com/office/drawing/2014/main" id="{C4E8FE19-FA35-43ED-9DEC-CCE6056FF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C6239-382E-4CB5-8A46-28A396569850}"/>
              </a:ext>
            </a:extLst>
          </p:cNvPr>
          <p:cNvSpPr>
            <a:spLocks noGrp="1"/>
          </p:cNvSpPr>
          <p:nvPr>
            <p:ph type="sldNum" sz="quarter" idx="12"/>
          </p:nvPr>
        </p:nvSpPr>
        <p:spPr/>
        <p:txBody>
          <a:bodyPr/>
          <a:lstStyle/>
          <a:p>
            <a:fld id="{C1AA410C-FD8A-49B1-A5FD-968A45B8818B}" type="slidenum">
              <a:rPr lang="en-US" smtClean="0"/>
              <a:t>‹#›</a:t>
            </a:fld>
            <a:endParaRPr lang="en-US"/>
          </a:p>
        </p:txBody>
      </p:sp>
    </p:spTree>
    <p:extLst>
      <p:ext uri="{BB962C8B-B14F-4D97-AF65-F5344CB8AC3E}">
        <p14:creationId xmlns:p14="http://schemas.microsoft.com/office/powerpoint/2010/main" val="310835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0E5F-8C9D-4EB3-A098-661A5906AA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94CBE-0B11-44D1-A4AF-E18578ED22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310D8-236A-451A-83D8-4067A86039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9102B2-C99B-4366-BF55-0627C5A84935}"/>
              </a:ext>
            </a:extLst>
          </p:cNvPr>
          <p:cNvSpPr>
            <a:spLocks noGrp="1"/>
          </p:cNvSpPr>
          <p:nvPr>
            <p:ph type="dt" sz="half" idx="10"/>
          </p:nvPr>
        </p:nvSpPr>
        <p:spPr/>
        <p:txBody>
          <a:bodyPr/>
          <a:lstStyle/>
          <a:p>
            <a:fld id="{DE3FCA5A-FFD3-4C39-8BC5-381F6258A2BA}" type="datetimeFigureOut">
              <a:rPr lang="en-US" smtClean="0"/>
              <a:t>10/9/2022</a:t>
            </a:fld>
            <a:endParaRPr lang="en-US"/>
          </a:p>
        </p:txBody>
      </p:sp>
      <p:sp>
        <p:nvSpPr>
          <p:cNvPr id="6" name="Footer Placeholder 5">
            <a:extLst>
              <a:ext uri="{FF2B5EF4-FFF2-40B4-BE49-F238E27FC236}">
                <a16:creationId xmlns:a16="http://schemas.microsoft.com/office/drawing/2014/main" id="{5114EBB8-40E2-41E2-A956-C465CE593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38AF9-54EF-41C5-8025-D0D0754763FE}"/>
              </a:ext>
            </a:extLst>
          </p:cNvPr>
          <p:cNvSpPr>
            <a:spLocks noGrp="1"/>
          </p:cNvSpPr>
          <p:nvPr>
            <p:ph type="sldNum" sz="quarter" idx="12"/>
          </p:nvPr>
        </p:nvSpPr>
        <p:spPr/>
        <p:txBody>
          <a:bodyPr/>
          <a:lstStyle/>
          <a:p>
            <a:fld id="{C1AA410C-FD8A-49B1-A5FD-968A45B8818B}" type="slidenum">
              <a:rPr lang="en-US" smtClean="0"/>
              <a:t>‹#›</a:t>
            </a:fld>
            <a:endParaRPr lang="en-US"/>
          </a:p>
        </p:txBody>
      </p:sp>
    </p:spTree>
    <p:extLst>
      <p:ext uri="{BB962C8B-B14F-4D97-AF65-F5344CB8AC3E}">
        <p14:creationId xmlns:p14="http://schemas.microsoft.com/office/powerpoint/2010/main" val="347033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8DF1-1D99-412E-976C-133EA3FC66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FB622-0722-4C87-A8BE-43BC7AD6F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D8563-0247-4D61-8691-21D12AB4A9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19CB60-6FCB-47D3-9C76-F6F301CEA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10406A-732F-4F21-AF6A-1E2B668950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4DB077-47B4-4EE0-BE0E-E934DF4C62CE}"/>
              </a:ext>
            </a:extLst>
          </p:cNvPr>
          <p:cNvSpPr>
            <a:spLocks noGrp="1"/>
          </p:cNvSpPr>
          <p:nvPr>
            <p:ph type="dt" sz="half" idx="10"/>
          </p:nvPr>
        </p:nvSpPr>
        <p:spPr/>
        <p:txBody>
          <a:bodyPr/>
          <a:lstStyle/>
          <a:p>
            <a:fld id="{DE3FCA5A-FFD3-4C39-8BC5-381F6258A2BA}" type="datetimeFigureOut">
              <a:rPr lang="en-US" smtClean="0"/>
              <a:t>10/9/2022</a:t>
            </a:fld>
            <a:endParaRPr lang="en-US"/>
          </a:p>
        </p:txBody>
      </p:sp>
      <p:sp>
        <p:nvSpPr>
          <p:cNvPr id="8" name="Footer Placeholder 7">
            <a:extLst>
              <a:ext uri="{FF2B5EF4-FFF2-40B4-BE49-F238E27FC236}">
                <a16:creationId xmlns:a16="http://schemas.microsoft.com/office/drawing/2014/main" id="{8B9E6596-F503-4C72-9A81-F04DC30911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C08567-B073-4364-95D9-077177066269}"/>
              </a:ext>
            </a:extLst>
          </p:cNvPr>
          <p:cNvSpPr>
            <a:spLocks noGrp="1"/>
          </p:cNvSpPr>
          <p:nvPr>
            <p:ph type="sldNum" sz="quarter" idx="12"/>
          </p:nvPr>
        </p:nvSpPr>
        <p:spPr/>
        <p:txBody>
          <a:bodyPr/>
          <a:lstStyle/>
          <a:p>
            <a:fld id="{C1AA410C-FD8A-49B1-A5FD-968A45B8818B}" type="slidenum">
              <a:rPr lang="en-US" smtClean="0"/>
              <a:t>‹#›</a:t>
            </a:fld>
            <a:endParaRPr lang="en-US"/>
          </a:p>
        </p:txBody>
      </p:sp>
    </p:spTree>
    <p:extLst>
      <p:ext uri="{BB962C8B-B14F-4D97-AF65-F5344CB8AC3E}">
        <p14:creationId xmlns:p14="http://schemas.microsoft.com/office/powerpoint/2010/main" val="31169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3BAF-8C9D-4D4F-9A16-8F8F3E5215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80915A-6CAA-444C-9A2E-9FD1A841B1E6}"/>
              </a:ext>
            </a:extLst>
          </p:cNvPr>
          <p:cNvSpPr>
            <a:spLocks noGrp="1"/>
          </p:cNvSpPr>
          <p:nvPr>
            <p:ph type="dt" sz="half" idx="10"/>
          </p:nvPr>
        </p:nvSpPr>
        <p:spPr/>
        <p:txBody>
          <a:bodyPr/>
          <a:lstStyle/>
          <a:p>
            <a:fld id="{DE3FCA5A-FFD3-4C39-8BC5-381F6258A2BA}" type="datetimeFigureOut">
              <a:rPr lang="en-US" smtClean="0"/>
              <a:t>10/9/2022</a:t>
            </a:fld>
            <a:endParaRPr lang="en-US"/>
          </a:p>
        </p:txBody>
      </p:sp>
      <p:sp>
        <p:nvSpPr>
          <p:cNvPr id="4" name="Footer Placeholder 3">
            <a:extLst>
              <a:ext uri="{FF2B5EF4-FFF2-40B4-BE49-F238E27FC236}">
                <a16:creationId xmlns:a16="http://schemas.microsoft.com/office/drawing/2014/main" id="{7FC1FF9C-9D68-4AA7-B037-1FF7A32FDF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105075-0D47-4651-88BE-DFFD25CD122D}"/>
              </a:ext>
            </a:extLst>
          </p:cNvPr>
          <p:cNvSpPr>
            <a:spLocks noGrp="1"/>
          </p:cNvSpPr>
          <p:nvPr>
            <p:ph type="sldNum" sz="quarter" idx="12"/>
          </p:nvPr>
        </p:nvSpPr>
        <p:spPr/>
        <p:txBody>
          <a:bodyPr/>
          <a:lstStyle/>
          <a:p>
            <a:fld id="{C1AA410C-FD8A-49B1-A5FD-968A45B8818B}" type="slidenum">
              <a:rPr lang="en-US" smtClean="0"/>
              <a:t>‹#›</a:t>
            </a:fld>
            <a:endParaRPr lang="en-US"/>
          </a:p>
        </p:txBody>
      </p:sp>
    </p:spTree>
    <p:extLst>
      <p:ext uri="{BB962C8B-B14F-4D97-AF65-F5344CB8AC3E}">
        <p14:creationId xmlns:p14="http://schemas.microsoft.com/office/powerpoint/2010/main" val="214861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5EDFA0-0599-4645-9ACF-8EEAF3E0DB8E}"/>
              </a:ext>
            </a:extLst>
          </p:cNvPr>
          <p:cNvSpPr>
            <a:spLocks noGrp="1"/>
          </p:cNvSpPr>
          <p:nvPr>
            <p:ph type="dt" sz="half" idx="10"/>
          </p:nvPr>
        </p:nvSpPr>
        <p:spPr/>
        <p:txBody>
          <a:bodyPr/>
          <a:lstStyle/>
          <a:p>
            <a:fld id="{DE3FCA5A-FFD3-4C39-8BC5-381F6258A2BA}" type="datetimeFigureOut">
              <a:rPr lang="en-US" smtClean="0"/>
              <a:t>10/9/2022</a:t>
            </a:fld>
            <a:endParaRPr lang="en-US"/>
          </a:p>
        </p:txBody>
      </p:sp>
      <p:sp>
        <p:nvSpPr>
          <p:cNvPr id="3" name="Footer Placeholder 2">
            <a:extLst>
              <a:ext uri="{FF2B5EF4-FFF2-40B4-BE49-F238E27FC236}">
                <a16:creationId xmlns:a16="http://schemas.microsoft.com/office/drawing/2014/main" id="{F5AD9968-2D5B-4EEE-93D5-9BE5C5728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6411D0-1B1C-4D8A-B233-3A116F6F5471}"/>
              </a:ext>
            </a:extLst>
          </p:cNvPr>
          <p:cNvSpPr>
            <a:spLocks noGrp="1"/>
          </p:cNvSpPr>
          <p:nvPr>
            <p:ph type="sldNum" sz="quarter" idx="12"/>
          </p:nvPr>
        </p:nvSpPr>
        <p:spPr/>
        <p:txBody>
          <a:bodyPr/>
          <a:lstStyle/>
          <a:p>
            <a:fld id="{C1AA410C-FD8A-49B1-A5FD-968A45B8818B}" type="slidenum">
              <a:rPr lang="en-US" smtClean="0"/>
              <a:t>‹#›</a:t>
            </a:fld>
            <a:endParaRPr lang="en-US"/>
          </a:p>
        </p:txBody>
      </p:sp>
    </p:spTree>
    <p:extLst>
      <p:ext uri="{BB962C8B-B14F-4D97-AF65-F5344CB8AC3E}">
        <p14:creationId xmlns:p14="http://schemas.microsoft.com/office/powerpoint/2010/main" val="81295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E88B-1AC8-4EAA-841B-5C28E6CFB7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66A3BE-41BF-4DDE-92AF-ED0A43CAB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542081-7AED-4F96-8C93-7F2D72EC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F49484-68E2-4487-9F81-0754BD93C970}"/>
              </a:ext>
            </a:extLst>
          </p:cNvPr>
          <p:cNvSpPr>
            <a:spLocks noGrp="1"/>
          </p:cNvSpPr>
          <p:nvPr>
            <p:ph type="dt" sz="half" idx="10"/>
          </p:nvPr>
        </p:nvSpPr>
        <p:spPr/>
        <p:txBody>
          <a:bodyPr/>
          <a:lstStyle/>
          <a:p>
            <a:fld id="{DE3FCA5A-FFD3-4C39-8BC5-381F6258A2BA}" type="datetimeFigureOut">
              <a:rPr lang="en-US" smtClean="0"/>
              <a:t>10/9/2022</a:t>
            </a:fld>
            <a:endParaRPr lang="en-US"/>
          </a:p>
        </p:txBody>
      </p:sp>
      <p:sp>
        <p:nvSpPr>
          <p:cNvPr id="6" name="Footer Placeholder 5">
            <a:extLst>
              <a:ext uri="{FF2B5EF4-FFF2-40B4-BE49-F238E27FC236}">
                <a16:creationId xmlns:a16="http://schemas.microsoft.com/office/drawing/2014/main" id="{6977E311-F574-4A6D-B748-400BD686DF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1CBB6-40A8-42EA-95E0-75FF4382D4EC}"/>
              </a:ext>
            </a:extLst>
          </p:cNvPr>
          <p:cNvSpPr>
            <a:spLocks noGrp="1"/>
          </p:cNvSpPr>
          <p:nvPr>
            <p:ph type="sldNum" sz="quarter" idx="12"/>
          </p:nvPr>
        </p:nvSpPr>
        <p:spPr/>
        <p:txBody>
          <a:bodyPr/>
          <a:lstStyle/>
          <a:p>
            <a:fld id="{C1AA410C-FD8A-49B1-A5FD-968A45B8818B}" type="slidenum">
              <a:rPr lang="en-US" smtClean="0"/>
              <a:t>‹#›</a:t>
            </a:fld>
            <a:endParaRPr lang="en-US"/>
          </a:p>
        </p:txBody>
      </p:sp>
    </p:spTree>
    <p:extLst>
      <p:ext uri="{BB962C8B-B14F-4D97-AF65-F5344CB8AC3E}">
        <p14:creationId xmlns:p14="http://schemas.microsoft.com/office/powerpoint/2010/main" val="93180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6412-6FFD-4BB1-A5C5-DC63AD6FC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138567-298D-42BB-A838-9AF64DCF9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EC8F23-CC1F-4561-A493-7464A5E61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CB4B8-DE9B-4E77-B36E-E1ED1955850C}"/>
              </a:ext>
            </a:extLst>
          </p:cNvPr>
          <p:cNvSpPr>
            <a:spLocks noGrp="1"/>
          </p:cNvSpPr>
          <p:nvPr>
            <p:ph type="dt" sz="half" idx="10"/>
          </p:nvPr>
        </p:nvSpPr>
        <p:spPr/>
        <p:txBody>
          <a:bodyPr/>
          <a:lstStyle/>
          <a:p>
            <a:fld id="{DE3FCA5A-FFD3-4C39-8BC5-381F6258A2BA}" type="datetimeFigureOut">
              <a:rPr lang="en-US" smtClean="0"/>
              <a:t>10/9/2022</a:t>
            </a:fld>
            <a:endParaRPr lang="en-US"/>
          </a:p>
        </p:txBody>
      </p:sp>
      <p:sp>
        <p:nvSpPr>
          <p:cNvPr id="6" name="Footer Placeholder 5">
            <a:extLst>
              <a:ext uri="{FF2B5EF4-FFF2-40B4-BE49-F238E27FC236}">
                <a16:creationId xmlns:a16="http://schemas.microsoft.com/office/drawing/2014/main" id="{A4FAD246-820F-429C-B6E1-EEAD51808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EA0C3-A9BD-4670-AE59-FCA3060C027C}"/>
              </a:ext>
            </a:extLst>
          </p:cNvPr>
          <p:cNvSpPr>
            <a:spLocks noGrp="1"/>
          </p:cNvSpPr>
          <p:nvPr>
            <p:ph type="sldNum" sz="quarter" idx="12"/>
          </p:nvPr>
        </p:nvSpPr>
        <p:spPr/>
        <p:txBody>
          <a:bodyPr/>
          <a:lstStyle/>
          <a:p>
            <a:fld id="{C1AA410C-FD8A-49B1-A5FD-968A45B8818B}" type="slidenum">
              <a:rPr lang="en-US" smtClean="0"/>
              <a:t>‹#›</a:t>
            </a:fld>
            <a:endParaRPr lang="en-US"/>
          </a:p>
        </p:txBody>
      </p:sp>
    </p:spTree>
    <p:extLst>
      <p:ext uri="{BB962C8B-B14F-4D97-AF65-F5344CB8AC3E}">
        <p14:creationId xmlns:p14="http://schemas.microsoft.com/office/powerpoint/2010/main" val="11876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ADACCE-6431-4BFC-9ED1-1E9A0A214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7EF699-7FF4-4183-8218-45BBE909E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9FF86-0F99-4DFC-98C6-7B17E70E5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FCA5A-FFD3-4C39-8BC5-381F6258A2BA}" type="datetimeFigureOut">
              <a:rPr lang="en-US" smtClean="0"/>
              <a:t>10/9/2022</a:t>
            </a:fld>
            <a:endParaRPr lang="en-US"/>
          </a:p>
        </p:txBody>
      </p:sp>
      <p:sp>
        <p:nvSpPr>
          <p:cNvPr id="5" name="Footer Placeholder 4">
            <a:extLst>
              <a:ext uri="{FF2B5EF4-FFF2-40B4-BE49-F238E27FC236}">
                <a16:creationId xmlns:a16="http://schemas.microsoft.com/office/drawing/2014/main" id="{F2B8AE78-D302-4B53-BB04-4FEA1653F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10593-2B80-4B20-BE6E-CDB889EBC8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A410C-FD8A-49B1-A5FD-968A45B8818B}" type="slidenum">
              <a:rPr lang="en-US" smtClean="0"/>
              <a:t>‹#›</a:t>
            </a:fld>
            <a:endParaRPr lang="en-US"/>
          </a:p>
        </p:txBody>
      </p:sp>
    </p:spTree>
    <p:extLst>
      <p:ext uri="{BB962C8B-B14F-4D97-AF65-F5344CB8AC3E}">
        <p14:creationId xmlns:p14="http://schemas.microsoft.com/office/powerpoint/2010/main" val="289030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sas.scripts.mit.edu/home/materials/" TargetMode="External"/><Relationship Id="rId2" Type="http://schemas.openxmlformats.org/officeDocument/2006/relationships/hyperlink" Target="http://psas.scripts.mit.edu/hom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1033-F490-453E-BE3A-4A47D8C58D30}"/>
              </a:ext>
            </a:extLst>
          </p:cNvPr>
          <p:cNvSpPr>
            <a:spLocks noGrp="1"/>
          </p:cNvSpPr>
          <p:nvPr>
            <p:ph type="ctrTitle"/>
          </p:nvPr>
        </p:nvSpPr>
        <p:spPr/>
        <p:txBody>
          <a:bodyPr>
            <a:normAutofit fontScale="90000"/>
          </a:bodyPr>
          <a:lstStyle/>
          <a:p>
            <a:r>
              <a:rPr lang="en-US" dirty="0"/>
              <a:t>MOOSE : </a:t>
            </a:r>
            <a:r>
              <a:rPr lang="en-IN" dirty="0"/>
              <a:t>Matlab Tool for STPA Evaluation - </a:t>
            </a:r>
            <a:br>
              <a:rPr lang="en-US" dirty="0"/>
            </a:br>
            <a:r>
              <a:rPr lang="en-US" dirty="0"/>
              <a:t>User Guide</a:t>
            </a:r>
          </a:p>
        </p:txBody>
      </p:sp>
      <p:sp>
        <p:nvSpPr>
          <p:cNvPr id="3" name="Subtitle 2">
            <a:extLst>
              <a:ext uri="{FF2B5EF4-FFF2-40B4-BE49-F238E27FC236}">
                <a16:creationId xmlns:a16="http://schemas.microsoft.com/office/drawing/2014/main" id="{C0AC1E65-42CF-4D24-8B2D-008B134855B6}"/>
              </a:ext>
            </a:extLst>
          </p:cNvPr>
          <p:cNvSpPr>
            <a:spLocks noGrp="1"/>
          </p:cNvSpPr>
          <p:nvPr>
            <p:ph type="subTitle" idx="1"/>
          </p:nvPr>
        </p:nvSpPr>
        <p:spPr/>
        <p:txBody>
          <a:bodyPr/>
          <a:lstStyle/>
          <a:p>
            <a:r>
              <a:rPr lang="en-US" dirty="0"/>
              <a:t>Aditya Y Jeppu</a:t>
            </a:r>
          </a:p>
          <a:p>
            <a:r>
              <a:rPr lang="en-US" dirty="0"/>
              <a:t>Adi.Jeppu28@gmail.com</a:t>
            </a:r>
          </a:p>
        </p:txBody>
      </p:sp>
    </p:spTree>
    <p:extLst>
      <p:ext uri="{BB962C8B-B14F-4D97-AF65-F5344CB8AC3E}">
        <p14:creationId xmlns:p14="http://schemas.microsoft.com/office/powerpoint/2010/main" val="3067111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E49E-5890-4C89-9B7F-A5D39A8C0D72}"/>
              </a:ext>
            </a:extLst>
          </p:cNvPr>
          <p:cNvSpPr>
            <a:spLocks noGrp="1"/>
          </p:cNvSpPr>
          <p:nvPr>
            <p:ph type="title"/>
          </p:nvPr>
        </p:nvSpPr>
        <p:spPr/>
        <p:txBody>
          <a:bodyPr/>
          <a:lstStyle/>
          <a:p>
            <a:r>
              <a:rPr lang="en-US" dirty="0"/>
              <a:t>Hierarchical Control Structure (HCS)</a:t>
            </a:r>
          </a:p>
        </p:txBody>
      </p:sp>
      <p:sp>
        <p:nvSpPr>
          <p:cNvPr id="3" name="Content Placeholder 2">
            <a:extLst>
              <a:ext uri="{FF2B5EF4-FFF2-40B4-BE49-F238E27FC236}">
                <a16:creationId xmlns:a16="http://schemas.microsoft.com/office/drawing/2014/main" id="{1745165A-1A0A-4318-84BC-8F57C605C6F9}"/>
              </a:ext>
            </a:extLst>
          </p:cNvPr>
          <p:cNvSpPr>
            <a:spLocks noGrp="1"/>
          </p:cNvSpPr>
          <p:nvPr>
            <p:ph idx="1"/>
          </p:nvPr>
        </p:nvSpPr>
        <p:spPr>
          <a:xfrm>
            <a:off x="838200" y="1825625"/>
            <a:ext cx="4064000" cy="4351338"/>
          </a:xfrm>
        </p:spPr>
        <p:txBody>
          <a:bodyPr/>
          <a:lstStyle/>
          <a:p>
            <a:r>
              <a:rPr lang="en-US" dirty="0"/>
              <a:t>The other blocks in the STPA library support the building of an HCS.</a:t>
            </a:r>
          </a:p>
          <a:p>
            <a:endParaRPr lang="en-US" dirty="0"/>
          </a:p>
        </p:txBody>
      </p:sp>
      <p:pic>
        <p:nvPicPr>
          <p:cNvPr id="5" name="Picture 4">
            <a:extLst>
              <a:ext uri="{FF2B5EF4-FFF2-40B4-BE49-F238E27FC236}">
                <a16:creationId xmlns:a16="http://schemas.microsoft.com/office/drawing/2014/main" id="{8857B82B-D349-4287-99DF-117B43DC039A}"/>
              </a:ext>
            </a:extLst>
          </p:cNvPr>
          <p:cNvPicPr>
            <a:picLocks noChangeAspect="1"/>
          </p:cNvPicPr>
          <p:nvPr/>
        </p:nvPicPr>
        <p:blipFill>
          <a:blip r:embed="rId2"/>
          <a:stretch>
            <a:fillRect/>
          </a:stretch>
        </p:blipFill>
        <p:spPr>
          <a:xfrm>
            <a:off x="4689434" y="1584325"/>
            <a:ext cx="6543675" cy="4752975"/>
          </a:xfrm>
          <a:prstGeom prst="rect">
            <a:avLst/>
          </a:prstGeom>
        </p:spPr>
      </p:pic>
      <p:sp>
        <p:nvSpPr>
          <p:cNvPr id="6" name="TextBox 5">
            <a:extLst>
              <a:ext uri="{FF2B5EF4-FFF2-40B4-BE49-F238E27FC236}">
                <a16:creationId xmlns:a16="http://schemas.microsoft.com/office/drawing/2014/main" id="{13EAD4A4-880D-4589-B7E2-EC8274E91FAE}"/>
              </a:ext>
            </a:extLst>
          </p:cNvPr>
          <p:cNvSpPr txBox="1"/>
          <p:nvPr/>
        </p:nvSpPr>
        <p:spPr>
          <a:xfrm>
            <a:off x="5122781" y="1434991"/>
            <a:ext cx="2349581" cy="646331"/>
          </a:xfrm>
          <a:prstGeom prst="rect">
            <a:avLst/>
          </a:prstGeom>
          <a:solidFill>
            <a:schemeClr val="accent1">
              <a:lumMod val="40000"/>
              <a:lumOff val="60000"/>
            </a:schemeClr>
          </a:solidFill>
        </p:spPr>
        <p:txBody>
          <a:bodyPr wrap="square" rtlCol="0">
            <a:spAutoFit/>
          </a:bodyPr>
          <a:lstStyle/>
          <a:p>
            <a:r>
              <a:rPr lang="en-US" dirty="0"/>
              <a:t>Use this to represent a human or organization</a:t>
            </a:r>
          </a:p>
        </p:txBody>
      </p:sp>
      <p:sp>
        <p:nvSpPr>
          <p:cNvPr id="7" name="TextBox 6">
            <a:extLst>
              <a:ext uri="{FF2B5EF4-FFF2-40B4-BE49-F238E27FC236}">
                <a16:creationId xmlns:a16="http://schemas.microsoft.com/office/drawing/2014/main" id="{A0CA7BC9-B0CF-4E67-A47D-3232C9385A2E}"/>
              </a:ext>
            </a:extLst>
          </p:cNvPr>
          <p:cNvSpPr txBox="1"/>
          <p:nvPr/>
        </p:nvSpPr>
        <p:spPr>
          <a:xfrm>
            <a:off x="2341481" y="3234112"/>
            <a:ext cx="2349581" cy="923330"/>
          </a:xfrm>
          <a:prstGeom prst="rect">
            <a:avLst/>
          </a:prstGeom>
          <a:solidFill>
            <a:schemeClr val="accent1">
              <a:lumMod val="40000"/>
              <a:lumOff val="60000"/>
            </a:schemeClr>
          </a:solidFill>
        </p:spPr>
        <p:txBody>
          <a:bodyPr wrap="square" rtlCol="0">
            <a:spAutoFit/>
          </a:bodyPr>
          <a:lstStyle/>
          <a:p>
            <a:r>
              <a:rPr lang="en-US" dirty="0"/>
              <a:t>Use this to represent an electronic or mechanical controller</a:t>
            </a:r>
          </a:p>
        </p:txBody>
      </p:sp>
      <p:sp>
        <p:nvSpPr>
          <p:cNvPr id="8" name="TextBox 7">
            <a:extLst>
              <a:ext uri="{FF2B5EF4-FFF2-40B4-BE49-F238E27FC236}">
                <a16:creationId xmlns:a16="http://schemas.microsoft.com/office/drawing/2014/main" id="{08D2FAC1-4FC5-46AC-92CF-AABAE4D31B93}"/>
              </a:ext>
            </a:extLst>
          </p:cNvPr>
          <p:cNvSpPr txBox="1"/>
          <p:nvPr/>
        </p:nvSpPr>
        <p:spPr>
          <a:xfrm>
            <a:off x="2403352" y="4361611"/>
            <a:ext cx="2349581" cy="923330"/>
          </a:xfrm>
          <a:prstGeom prst="rect">
            <a:avLst/>
          </a:prstGeom>
          <a:solidFill>
            <a:schemeClr val="accent1">
              <a:lumMod val="40000"/>
              <a:lumOff val="60000"/>
            </a:schemeClr>
          </a:solidFill>
        </p:spPr>
        <p:txBody>
          <a:bodyPr wrap="square" rtlCol="0">
            <a:spAutoFit/>
          </a:bodyPr>
          <a:lstStyle/>
          <a:p>
            <a:r>
              <a:rPr lang="en-US" dirty="0"/>
              <a:t>Use this to represent an actuator that does the actual work</a:t>
            </a:r>
          </a:p>
        </p:txBody>
      </p:sp>
      <p:sp>
        <p:nvSpPr>
          <p:cNvPr id="9" name="TextBox 8">
            <a:extLst>
              <a:ext uri="{FF2B5EF4-FFF2-40B4-BE49-F238E27FC236}">
                <a16:creationId xmlns:a16="http://schemas.microsoft.com/office/drawing/2014/main" id="{EA90D6CD-AF6B-41DE-B33F-F9DFDFFF749D}"/>
              </a:ext>
            </a:extLst>
          </p:cNvPr>
          <p:cNvSpPr txBox="1"/>
          <p:nvPr/>
        </p:nvSpPr>
        <p:spPr>
          <a:xfrm>
            <a:off x="2882982" y="5454142"/>
            <a:ext cx="3143290" cy="923330"/>
          </a:xfrm>
          <a:prstGeom prst="rect">
            <a:avLst/>
          </a:prstGeom>
          <a:solidFill>
            <a:schemeClr val="accent1">
              <a:lumMod val="40000"/>
              <a:lumOff val="60000"/>
            </a:schemeClr>
          </a:solidFill>
        </p:spPr>
        <p:txBody>
          <a:bodyPr wrap="square" rtlCol="0">
            <a:spAutoFit/>
          </a:bodyPr>
          <a:lstStyle/>
          <a:p>
            <a:r>
              <a:rPr lang="en-US" dirty="0"/>
              <a:t>This is a representation of a feedback to the controller like a display panel, alarm etc.</a:t>
            </a:r>
          </a:p>
        </p:txBody>
      </p:sp>
      <p:sp>
        <p:nvSpPr>
          <p:cNvPr id="10" name="TextBox 9">
            <a:extLst>
              <a:ext uri="{FF2B5EF4-FFF2-40B4-BE49-F238E27FC236}">
                <a16:creationId xmlns:a16="http://schemas.microsoft.com/office/drawing/2014/main" id="{C46FD227-6561-46E4-A77A-C149896BEC7D}"/>
              </a:ext>
            </a:extLst>
          </p:cNvPr>
          <p:cNvSpPr txBox="1"/>
          <p:nvPr/>
        </p:nvSpPr>
        <p:spPr>
          <a:xfrm>
            <a:off x="9004219" y="5319866"/>
            <a:ext cx="2349581" cy="646331"/>
          </a:xfrm>
          <a:prstGeom prst="rect">
            <a:avLst/>
          </a:prstGeom>
          <a:solidFill>
            <a:schemeClr val="accent1">
              <a:lumMod val="40000"/>
              <a:lumOff val="60000"/>
            </a:schemeClr>
          </a:solidFill>
        </p:spPr>
        <p:txBody>
          <a:bodyPr wrap="square" rtlCol="0">
            <a:spAutoFit/>
          </a:bodyPr>
          <a:lstStyle/>
          <a:p>
            <a:r>
              <a:rPr lang="en-US" dirty="0"/>
              <a:t>This is the controlled process</a:t>
            </a:r>
          </a:p>
        </p:txBody>
      </p:sp>
      <p:sp>
        <p:nvSpPr>
          <p:cNvPr id="11" name="TextBox 10">
            <a:extLst>
              <a:ext uri="{FF2B5EF4-FFF2-40B4-BE49-F238E27FC236}">
                <a16:creationId xmlns:a16="http://schemas.microsoft.com/office/drawing/2014/main" id="{65EFAB28-D87C-4BDD-B760-7796A3CD993E}"/>
              </a:ext>
            </a:extLst>
          </p:cNvPr>
          <p:cNvSpPr txBox="1"/>
          <p:nvPr/>
        </p:nvSpPr>
        <p:spPr>
          <a:xfrm>
            <a:off x="9407362" y="921953"/>
            <a:ext cx="2349581" cy="923330"/>
          </a:xfrm>
          <a:prstGeom prst="rect">
            <a:avLst/>
          </a:prstGeom>
          <a:solidFill>
            <a:schemeClr val="accent1">
              <a:lumMod val="40000"/>
              <a:lumOff val="60000"/>
            </a:schemeClr>
          </a:solidFill>
        </p:spPr>
        <p:txBody>
          <a:bodyPr wrap="square" rtlCol="0">
            <a:spAutoFit/>
          </a:bodyPr>
          <a:lstStyle/>
          <a:p>
            <a:r>
              <a:rPr lang="en-US" dirty="0"/>
              <a:t>The environment that interacts with your system</a:t>
            </a:r>
          </a:p>
        </p:txBody>
      </p:sp>
      <p:sp>
        <p:nvSpPr>
          <p:cNvPr id="12" name="TextBox 11">
            <a:extLst>
              <a:ext uri="{FF2B5EF4-FFF2-40B4-BE49-F238E27FC236}">
                <a16:creationId xmlns:a16="http://schemas.microsoft.com/office/drawing/2014/main" id="{4B11B9F2-CD17-42D7-A232-36D8086B8FC0}"/>
              </a:ext>
            </a:extLst>
          </p:cNvPr>
          <p:cNvSpPr txBox="1"/>
          <p:nvPr/>
        </p:nvSpPr>
        <p:spPr>
          <a:xfrm>
            <a:off x="9629652" y="4500110"/>
            <a:ext cx="2349581" cy="646331"/>
          </a:xfrm>
          <a:prstGeom prst="rect">
            <a:avLst/>
          </a:prstGeom>
          <a:solidFill>
            <a:schemeClr val="accent1">
              <a:lumMod val="40000"/>
              <a:lumOff val="60000"/>
            </a:schemeClr>
          </a:solidFill>
        </p:spPr>
        <p:txBody>
          <a:bodyPr wrap="square" rtlCol="0">
            <a:spAutoFit/>
          </a:bodyPr>
          <a:lstStyle/>
          <a:p>
            <a:r>
              <a:rPr lang="en-US" dirty="0"/>
              <a:t>The control actions and feedback</a:t>
            </a:r>
          </a:p>
        </p:txBody>
      </p:sp>
      <p:cxnSp>
        <p:nvCxnSpPr>
          <p:cNvPr id="14" name="Straight Arrow Connector 13">
            <a:extLst>
              <a:ext uri="{FF2B5EF4-FFF2-40B4-BE49-F238E27FC236}">
                <a16:creationId xmlns:a16="http://schemas.microsoft.com/office/drawing/2014/main" id="{3D047F02-98DB-4272-957C-6D178EB7431C}"/>
              </a:ext>
            </a:extLst>
          </p:cNvPr>
          <p:cNvCxnSpPr/>
          <p:nvPr/>
        </p:nvCxnSpPr>
        <p:spPr>
          <a:xfrm flipH="1">
            <a:off x="9407362" y="1584325"/>
            <a:ext cx="1174790" cy="75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39F21-DDD5-4743-84AF-D6020DC33B25}"/>
              </a:ext>
            </a:extLst>
          </p:cNvPr>
          <p:cNvCxnSpPr>
            <a:cxnSpLocks/>
          </p:cNvCxnSpPr>
          <p:nvPr/>
        </p:nvCxnSpPr>
        <p:spPr>
          <a:xfrm flipH="1" flipV="1">
            <a:off x="11201329" y="2926538"/>
            <a:ext cx="555614" cy="186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5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1057-5355-4831-8C07-D55A01307E81}"/>
              </a:ext>
            </a:extLst>
          </p:cNvPr>
          <p:cNvSpPr>
            <a:spLocks noGrp="1"/>
          </p:cNvSpPr>
          <p:nvPr>
            <p:ph type="title"/>
          </p:nvPr>
        </p:nvSpPr>
        <p:spPr/>
        <p:txBody>
          <a:bodyPr/>
          <a:lstStyle/>
          <a:p>
            <a:r>
              <a:rPr lang="en-US" dirty="0"/>
              <a:t>Create the HCS</a:t>
            </a:r>
          </a:p>
        </p:txBody>
      </p:sp>
      <p:sp>
        <p:nvSpPr>
          <p:cNvPr id="3" name="Content Placeholder 2">
            <a:extLst>
              <a:ext uri="{FF2B5EF4-FFF2-40B4-BE49-F238E27FC236}">
                <a16:creationId xmlns:a16="http://schemas.microsoft.com/office/drawing/2014/main" id="{36B12FF2-1F4F-408B-9D57-710BECBE262F}"/>
              </a:ext>
            </a:extLst>
          </p:cNvPr>
          <p:cNvSpPr>
            <a:spLocks noGrp="1"/>
          </p:cNvSpPr>
          <p:nvPr>
            <p:ph idx="1"/>
          </p:nvPr>
        </p:nvSpPr>
        <p:spPr>
          <a:xfrm>
            <a:off x="838200" y="1825625"/>
            <a:ext cx="6731000" cy="4351338"/>
          </a:xfrm>
        </p:spPr>
        <p:txBody>
          <a:bodyPr/>
          <a:lstStyle/>
          <a:p>
            <a:r>
              <a:rPr lang="en-US" dirty="0"/>
              <a:t>Start with the human controller – is it required in your analysis. Put this block at the top in a new model that you are creating.</a:t>
            </a:r>
          </a:p>
          <a:p>
            <a:r>
              <a:rPr lang="en-US" dirty="0"/>
              <a:t>Put the electronic/mechanical/computer controller below it.</a:t>
            </a:r>
          </a:p>
          <a:p>
            <a:r>
              <a:rPr lang="en-US" dirty="0"/>
              <a:t>Put the actuator is required below that.</a:t>
            </a:r>
          </a:p>
          <a:p>
            <a:r>
              <a:rPr lang="en-US" dirty="0"/>
              <a:t>Put the process to be analyzed at the bottom</a:t>
            </a:r>
          </a:p>
        </p:txBody>
      </p:sp>
      <p:pic>
        <p:nvPicPr>
          <p:cNvPr id="5" name="Picture 4">
            <a:extLst>
              <a:ext uri="{FF2B5EF4-FFF2-40B4-BE49-F238E27FC236}">
                <a16:creationId xmlns:a16="http://schemas.microsoft.com/office/drawing/2014/main" id="{3A0D04A0-4C2C-4E75-8E25-A24C02FB2ED3}"/>
              </a:ext>
            </a:extLst>
          </p:cNvPr>
          <p:cNvPicPr>
            <a:picLocks noChangeAspect="1"/>
          </p:cNvPicPr>
          <p:nvPr/>
        </p:nvPicPr>
        <p:blipFill>
          <a:blip r:embed="rId2"/>
          <a:stretch>
            <a:fillRect/>
          </a:stretch>
        </p:blipFill>
        <p:spPr>
          <a:xfrm>
            <a:off x="7569200" y="932164"/>
            <a:ext cx="3376613" cy="5347192"/>
          </a:xfrm>
          <a:prstGeom prst="rect">
            <a:avLst/>
          </a:prstGeom>
        </p:spPr>
      </p:pic>
    </p:spTree>
    <p:extLst>
      <p:ext uri="{BB962C8B-B14F-4D97-AF65-F5344CB8AC3E}">
        <p14:creationId xmlns:p14="http://schemas.microsoft.com/office/powerpoint/2010/main" val="3012362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1057-5355-4831-8C07-D55A01307E81}"/>
              </a:ext>
            </a:extLst>
          </p:cNvPr>
          <p:cNvSpPr>
            <a:spLocks noGrp="1"/>
          </p:cNvSpPr>
          <p:nvPr>
            <p:ph type="title"/>
          </p:nvPr>
        </p:nvSpPr>
        <p:spPr/>
        <p:txBody>
          <a:bodyPr/>
          <a:lstStyle/>
          <a:p>
            <a:r>
              <a:rPr lang="en-US" dirty="0"/>
              <a:t>Create the HCS</a:t>
            </a:r>
          </a:p>
        </p:txBody>
      </p:sp>
      <p:sp>
        <p:nvSpPr>
          <p:cNvPr id="3" name="Content Placeholder 2">
            <a:extLst>
              <a:ext uri="{FF2B5EF4-FFF2-40B4-BE49-F238E27FC236}">
                <a16:creationId xmlns:a16="http://schemas.microsoft.com/office/drawing/2014/main" id="{36B12FF2-1F4F-408B-9D57-710BECBE262F}"/>
              </a:ext>
            </a:extLst>
          </p:cNvPr>
          <p:cNvSpPr>
            <a:spLocks noGrp="1"/>
          </p:cNvSpPr>
          <p:nvPr>
            <p:ph idx="1"/>
          </p:nvPr>
        </p:nvSpPr>
        <p:spPr>
          <a:xfrm>
            <a:off x="838200" y="1825625"/>
            <a:ext cx="10191750" cy="4351338"/>
          </a:xfrm>
        </p:spPr>
        <p:txBody>
          <a:bodyPr/>
          <a:lstStyle/>
          <a:p>
            <a:r>
              <a:rPr lang="en-US" dirty="0"/>
              <a:t>Double click on the blocks and fill in the descriptions</a:t>
            </a:r>
          </a:p>
          <a:p>
            <a:r>
              <a:rPr lang="en-US" dirty="0"/>
              <a:t>Add the control actions. Get a CA block and insert it on the line.</a:t>
            </a:r>
          </a:p>
        </p:txBody>
      </p:sp>
      <p:pic>
        <p:nvPicPr>
          <p:cNvPr id="6" name="Picture 5">
            <a:extLst>
              <a:ext uri="{FF2B5EF4-FFF2-40B4-BE49-F238E27FC236}">
                <a16:creationId xmlns:a16="http://schemas.microsoft.com/office/drawing/2014/main" id="{4702B606-8392-4CB1-94BC-A12EE81DB015}"/>
              </a:ext>
            </a:extLst>
          </p:cNvPr>
          <p:cNvPicPr>
            <a:picLocks noChangeAspect="1"/>
          </p:cNvPicPr>
          <p:nvPr/>
        </p:nvPicPr>
        <p:blipFill>
          <a:blip r:embed="rId2"/>
          <a:stretch>
            <a:fillRect/>
          </a:stretch>
        </p:blipFill>
        <p:spPr>
          <a:xfrm>
            <a:off x="598982" y="3121035"/>
            <a:ext cx="5735638" cy="2544741"/>
          </a:xfrm>
          <a:prstGeom prst="rect">
            <a:avLst/>
          </a:prstGeom>
        </p:spPr>
      </p:pic>
      <p:pic>
        <p:nvPicPr>
          <p:cNvPr id="8" name="Picture 7">
            <a:extLst>
              <a:ext uri="{FF2B5EF4-FFF2-40B4-BE49-F238E27FC236}">
                <a16:creationId xmlns:a16="http://schemas.microsoft.com/office/drawing/2014/main" id="{C2EEE121-C841-40E4-AB80-D7F0CA4766BA}"/>
              </a:ext>
            </a:extLst>
          </p:cNvPr>
          <p:cNvPicPr>
            <a:picLocks noChangeAspect="1"/>
          </p:cNvPicPr>
          <p:nvPr/>
        </p:nvPicPr>
        <p:blipFill>
          <a:blip r:embed="rId3"/>
          <a:stretch>
            <a:fillRect/>
          </a:stretch>
        </p:blipFill>
        <p:spPr>
          <a:xfrm>
            <a:off x="6452459" y="3171825"/>
            <a:ext cx="5251320" cy="2816768"/>
          </a:xfrm>
          <a:prstGeom prst="rect">
            <a:avLst/>
          </a:prstGeom>
        </p:spPr>
      </p:pic>
      <p:sp>
        <p:nvSpPr>
          <p:cNvPr id="9" name="Arrow: Left 8">
            <a:extLst>
              <a:ext uri="{FF2B5EF4-FFF2-40B4-BE49-F238E27FC236}">
                <a16:creationId xmlns:a16="http://schemas.microsoft.com/office/drawing/2014/main" id="{67547E38-19A2-43F0-82CB-E0A1022AC2F5}"/>
              </a:ext>
            </a:extLst>
          </p:cNvPr>
          <p:cNvSpPr/>
          <p:nvPr/>
        </p:nvSpPr>
        <p:spPr>
          <a:xfrm>
            <a:off x="8501063" y="4257675"/>
            <a:ext cx="1643062" cy="2714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063C6D-A8A8-420C-B892-60336B656E50}"/>
              </a:ext>
            </a:extLst>
          </p:cNvPr>
          <p:cNvSpPr txBox="1"/>
          <p:nvPr/>
        </p:nvSpPr>
        <p:spPr>
          <a:xfrm>
            <a:off x="873620" y="5853797"/>
            <a:ext cx="6133241" cy="646331"/>
          </a:xfrm>
          <a:prstGeom prst="rect">
            <a:avLst/>
          </a:prstGeom>
          <a:solidFill>
            <a:schemeClr val="accent1">
              <a:lumMod val="40000"/>
              <a:lumOff val="60000"/>
            </a:schemeClr>
          </a:solidFill>
        </p:spPr>
        <p:txBody>
          <a:bodyPr wrap="square" rtlCol="0">
            <a:spAutoFit/>
          </a:bodyPr>
          <a:lstStyle/>
          <a:p>
            <a:r>
              <a:rPr lang="en-US" dirty="0"/>
              <a:t>Describe the responsibility of the controller and a name. Controller can have many responsibilities. Articulate them here.</a:t>
            </a:r>
          </a:p>
        </p:txBody>
      </p:sp>
    </p:spTree>
    <p:extLst>
      <p:ext uri="{BB962C8B-B14F-4D97-AF65-F5344CB8AC3E}">
        <p14:creationId xmlns:p14="http://schemas.microsoft.com/office/powerpoint/2010/main" val="49932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A3B7-0BF3-47A0-9A8B-FC99FAA06D0F}"/>
              </a:ext>
            </a:extLst>
          </p:cNvPr>
          <p:cNvSpPr>
            <a:spLocks noGrp="1"/>
          </p:cNvSpPr>
          <p:nvPr>
            <p:ph type="title"/>
          </p:nvPr>
        </p:nvSpPr>
        <p:spPr/>
        <p:txBody>
          <a:bodyPr/>
          <a:lstStyle/>
          <a:p>
            <a:r>
              <a:rPr lang="en-US" dirty="0"/>
              <a:t>Create the HCS</a:t>
            </a:r>
          </a:p>
        </p:txBody>
      </p:sp>
      <p:pic>
        <p:nvPicPr>
          <p:cNvPr id="5" name="Picture 4">
            <a:extLst>
              <a:ext uri="{FF2B5EF4-FFF2-40B4-BE49-F238E27FC236}">
                <a16:creationId xmlns:a16="http://schemas.microsoft.com/office/drawing/2014/main" id="{1A55C80D-BCA3-4B07-949C-FFA8BD5C990A}"/>
              </a:ext>
            </a:extLst>
          </p:cNvPr>
          <p:cNvPicPr>
            <a:picLocks noChangeAspect="1"/>
          </p:cNvPicPr>
          <p:nvPr/>
        </p:nvPicPr>
        <p:blipFill>
          <a:blip r:embed="rId2"/>
          <a:stretch>
            <a:fillRect/>
          </a:stretch>
        </p:blipFill>
        <p:spPr>
          <a:xfrm>
            <a:off x="508002" y="1897697"/>
            <a:ext cx="6499225" cy="4317793"/>
          </a:xfrm>
          <a:prstGeom prst="rect">
            <a:avLst/>
          </a:prstGeom>
        </p:spPr>
      </p:pic>
      <p:sp>
        <p:nvSpPr>
          <p:cNvPr id="6" name="TextBox 5">
            <a:extLst>
              <a:ext uri="{FF2B5EF4-FFF2-40B4-BE49-F238E27FC236}">
                <a16:creationId xmlns:a16="http://schemas.microsoft.com/office/drawing/2014/main" id="{54422F3C-30B8-47BC-A949-2A396AB6CFBF}"/>
              </a:ext>
            </a:extLst>
          </p:cNvPr>
          <p:cNvSpPr txBox="1"/>
          <p:nvPr/>
        </p:nvSpPr>
        <p:spPr>
          <a:xfrm>
            <a:off x="7074694" y="742075"/>
            <a:ext cx="2152651" cy="5909310"/>
          </a:xfrm>
          <a:prstGeom prst="rect">
            <a:avLst/>
          </a:prstGeom>
          <a:solidFill>
            <a:schemeClr val="accent1">
              <a:lumMod val="40000"/>
              <a:lumOff val="60000"/>
            </a:schemeClr>
          </a:solidFill>
        </p:spPr>
        <p:txBody>
          <a:bodyPr wrap="square" rtlCol="0">
            <a:spAutoFit/>
          </a:bodyPr>
          <a:lstStyle/>
          <a:p>
            <a:r>
              <a:rPr lang="en-US" dirty="0"/>
              <a:t>Describe the control action. There could be many responsibilities attributes to the controller, and these could lead to many CA. Use as many blocks as required. Double click on the CA and describe the CA and the 4 type of UCA with the corresponding hazard numbers. If there are more than one UCA for say “Not providing” use another CA block and retain the CA description the same</a:t>
            </a:r>
          </a:p>
        </p:txBody>
      </p:sp>
      <p:pic>
        <p:nvPicPr>
          <p:cNvPr id="8" name="Picture 7">
            <a:extLst>
              <a:ext uri="{FF2B5EF4-FFF2-40B4-BE49-F238E27FC236}">
                <a16:creationId xmlns:a16="http://schemas.microsoft.com/office/drawing/2014/main" id="{C3F69173-6AB2-44B2-A8E2-B52C3D59E5D4}"/>
              </a:ext>
            </a:extLst>
          </p:cNvPr>
          <p:cNvPicPr>
            <a:picLocks noChangeAspect="1"/>
          </p:cNvPicPr>
          <p:nvPr/>
        </p:nvPicPr>
        <p:blipFill rotWithShape="1">
          <a:blip r:embed="rId3"/>
          <a:srcRect l="25784" r="13763"/>
          <a:stretch/>
        </p:blipFill>
        <p:spPr>
          <a:xfrm>
            <a:off x="9294812" y="1897697"/>
            <a:ext cx="2338070" cy="3598067"/>
          </a:xfrm>
          <a:prstGeom prst="rect">
            <a:avLst/>
          </a:prstGeom>
        </p:spPr>
      </p:pic>
    </p:spTree>
    <p:extLst>
      <p:ext uri="{BB962C8B-B14F-4D97-AF65-F5344CB8AC3E}">
        <p14:creationId xmlns:p14="http://schemas.microsoft.com/office/powerpoint/2010/main" val="2657396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A21F-5201-42EF-9BFE-C1A6E008C08C}"/>
              </a:ext>
            </a:extLst>
          </p:cNvPr>
          <p:cNvSpPr>
            <a:spLocks noGrp="1"/>
          </p:cNvSpPr>
          <p:nvPr>
            <p:ph type="title"/>
          </p:nvPr>
        </p:nvSpPr>
        <p:spPr/>
        <p:txBody>
          <a:bodyPr/>
          <a:lstStyle/>
          <a:p>
            <a:r>
              <a:rPr lang="en-US" dirty="0"/>
              <a:t>Create the HCS</a:t>
            </a:r>
          </a:p>
        </p:txBody>
      </p:sp>
      <p:sp>
        <p:nvSpPr>
          <p:cNvPr id="3" name="Content Placeholder 2">
            <a:extLst>
              <a:ext uri="{FF2B5EF4-FFF2-40B4-BE49-F238E27FC236}">
                <a16:creationId xmlns:a16="http://schemas.microsoft.com/office/drawing/2014/main" id="{92C9FFC7-A4E0-42E5-9934-15D5C6540053}"/>
              </a:ext>
            </a:extLst>
          </p:cNvPr>
          <p:cNvSpPr>
            <a:spLocks noGrp="1"/>
          </p:cNvSpPr>
          <p:nvPr>
            <p:ph idx="1"/>
          </p:nvPr>
        </p:nvSpPr>
        <p:spPr/>
        <p:txBody>
          <a:bodyPr/>
          <a:lstStyle/>
          <a:p>
            <a:r>
              <a:rPr lang="en-US" dirty="0"/>
              <a:t>Use the           block to create the feedback element.</a:t>
            </a:r>
          </a:p>
          <a:p>
            <a:endParaRPr lang="en-US" dirty="0"/>
          </a:p>
          <a:p>
            <a:r>
              <a:rPr lang="en-US" dirty="0"/>
              <a:t>Use the ADD and REM buttons in the controller and the process to add or remove input and output ports. Look at the example for a typical use of the CA and Feedback blocks</a:t>
            </a:r>
          </a:p>
          <a:p>
            <a:r>
              <a:rPr lang="en-US" dirty="0"/>
              <a:t>Add the Other System and Environment blocks as need to define the interactions. </a:t>
            </a:r>
          </a:p>
          <a:p>
            <a:r>
              <a:rPr lang="en-US" dirty="0"/>
              <a:t>The small arrow block can be used to change the color of the line.</a:t>
            </a:r>
          </a:p>
        </p:txBody>
      </p:sp>
      <p:pic>
        <p:nvPicPr>
          <p:cNvPr id="5" name="Picture 4">
            <a:extLst>
              <a:ext uri="{FF2B5EF4-FFF2-40B4-BE49-F238E27FC236}">
                <a16:creationId xmlns:a16="http://schemas.microsoft.com/office/drawing/2014/main" id="{BAACA24F-C777-4DFC-AA84-A436EBBA8998}"/>
              </a:ext>
            </a:extLst>
          </p:cNvPr>
          <p:cNvPicPr>
            <a:picLocks noChangeAspect="1"/>
          </p:cNvPicPr>
          <p:nvPr/>
        </p:nvPicPr>
        <p:blipFill>
          <a:blip r:embed="rId2">
            <a:clrChange>
              <a:clrFrom>
                <a:srgbClr val="F6F6F6"/>
              </a:clrFrom>
              <a:clrTo>
                <a:srgbClr val="F6F6F6">
                  <a:alpha val="0"/>
                </a:srgbClr>
              </a:clrTo>
            </a:clrChange>
          </a:blip>
          <a:stretch>
            <a:fillRect/>
          </a:stretch>
        </p:blipFill>
        <p:spPr>
          <a:xfrm>
            <a:off x="2227262" y="1724025"/>
            <a:ext cx="981075" cy="847725"/>
          </a:xfrm>
          <a:prstGeom prst="rect">
            <a:avLst/>
          </a:prstGeom>
        </p:spPr>
      </p:pic>
    </p:spTree>
    <p:extLst>
      <p:ext uri="{BB962C8B-B14F-4D97-AF65-F5344CB8AC3E}">
        <p14:creationId xmlns:p14="http://schemas.microsoft.com/office/powerpoint/2010/main" val="127118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06FB-C3AA-4643-BFAF-18C19CFAA22B}"/>
              </a:ext>
            </a:extLst>
          </p:cNvPr>
          <p:cNvSpPr>
            <a:spLocks noGrp="1"/>
          </p:cNvSpPr>
          <p:nvPr>
            <p:ph type="title"/>
          </p:nvPr>
        </p:nvSpPr>
        <p:spPr/>
        <p:txBody>
          <a:bodyPr/>
          <a:lstStyle/>
          <a:p>
            <a:r>
              <a:rPr lang="en-US" dirty="0"/>
              <a:t>Create the HCS</a:t>
            </a:r>
          </a:p>
        </p:txBody>
      </p:sp>
      <p:pic>
        <p:nvPicPr>
          <p:cNvPr id="5" name="Picture 4">
            <a:extLst>
              <a:ext uri="{FF2B5EF4-FFF2-40B4-BE49-F238E27FC236}">
                <a16:creationId xmlns:a16="http://schemas.microsoft.com/office/drawing/2014/main" id="{1942530A-A90E-4B9F-A1BF-05333357CC72}"/>
              </a:ext>
            </a:extLst>
          </p:cNvPr>
          <p:cNvPicPr>
            <a:picLocks noChangeAspect="1"/>
          </p:cNvPicPr>
          <p:nvPr/>
        </p:nvPicPr>
        <p:blipFill>
          <a:blip r:embed="rId2"/>
          <a:stretch>
            <a:fillRect/>
          </a:stretch>
        </p:blipFill>
        <p:spPr>
          <a:xfrm>
            <a:off x="1146175" y="1892300"/>
            <a:ext cx="7029450" cy="4343400"/>
          </a:xfrm>
          <a:prstGeom prst="rect">
            <a:avLst/>
          </a:prstGeom>
        </p:spPr>
      </p:pic>
      <p:pic>
        <p:nvPicPr>
          <p:cNvPr id="7" name="Picture 6">
            <a:extLst>
              <a:ext uri="{FF2B5EF4-FFF2-40B4-BE49-F238E27FC236}">
                <a16:creationId xmlns:a16="http://schemas.microsoft.com/office/drawing/2014/main" id="{02E1C817-8E7A-46E6-AE71-8AF114EB7805}"/>
              </a:ext>
            </a:extLst>
          </p:cNvPr>
          <p:cNvPicPr>
            <a:picLocks noChangeAspect="1"/>
          </p:cNvPicPr>
          <p:nvPr/>
        </p:nvPicPr>
        <p:blipFill>
          <a:blip r:embed="rId3"/>
          <a:stretch>
            <a:fillRect/>
          </a:stretch>
        </p:blipFill>
        <p:spPr>
          <a:xfrm>
            <a:off x="8567737" y="1690688"/>
            <a:ext cx="3000375" cy="1612830"/>
          </a:xfrm>
          <a:prstGeom prst="rect">
            <a:avLst/>
          </a:prstGeom>
        </p:spPr>
      </p:pic>
      <p:pic>
        <p:nvPicPr>
          <p:cNvPr id="9" name="Picture 8">
            <a:extLst>
              <a:ext uri="{FF2B5EF4-FFF2-40B4-BE49-F238E27FC236}">
                <a16:creationId xmlns:a16="http://schemas.microsoft.com/office/drawing/2014/main" id="{3439EA7B-C1AD-4BB9-BD11-A4127A6999F3}"/>
              </a:ext>
            </a:extLst>
          </p:cNvPr>
          <p:cNvPicPr>
            <a:picLocks noChangeAspect="1"/>
          </p:cNvPicPr>
          <p:nvPr/>
        </p:nvPicPr>
        <p:blipFill>
          <a:blip r:embed="rId4"/>
          <a:stretch>
            <a:fillRect/>
          </a:stretch>
        </p:blipFill>
        <p:spPr>
          <a:xfrm>
            <a:off x="9267825" y="3814763"/>
            <a:ext cx="672251" cy="2206625"/>
          </a:xfrm>
          <a:prstGeom prst="rect">
            <a:avLst/>
          </a:prstGeom>
        </p:spPr>
      </p:pic>
      <p:sp>
        <p:nvSpPr>
          <p:cNvPr id="10" name="TextBox 9">
            <a:extLst>
              <a:ext uri="{FF2B5EF4-FFF2-40B4-BE49-F238E27FC236}">
                <a16:creationId xmlns:a16="http://schemas.microsoft.com/office/drawing/2014/main" id="{2314F122-B45E-4EE1-A00D-59A89A1250A4}"/>
              </a:ext>
            </a:extLst>
          </p:cNvPr>
          <p:cNvSpPr txBox="1"/>
          <p:nvPr/>
        </p:nvSpPr>
        <p:spPr>
          <a:xfrm>
            <a:off x="4037013" y="4965700"/>
            <a:ext cx="3271838" cy="369332"/>
          </a:xfrm>
          <a:prstGeom prst="rect">
            <a:avLst/>
          </a:prstGeom>
          <a:solidFill>
            <a:schemeClr val="accent1">
              <a:lumMod val="40000"/>
              <a:lumOff val="60000"/>
            </a:schemeClr>
          </a:solidFill>
        </p:spPr>
        <p:txBody>
          <a:bodyPr wrap="square" rtlCol="0">
            <a:spAutoFit/>
          </a:bodyPr>
          <a:lstStyle/>
          <a:p>
            <a:r>
              <a:rPr lang="en-US" dirty="0"/>
              <a:t>Use physical entities as feedback</a:t>
            </a:r>
          </a:p>
        </p:txBody>
      </p:sp>
      <p:sp>
        <p:nvSpPr>
          <p:cNvPr id="11" name="TextBox 10">
            <a:extLst>
              <a:ext uri="{FF2B5EF4-FFF2-40B4-BE49-F238E27FC236}">
                <a16:creationId xmlns:a16="http://schemas.microsoft.com/office/drawing/2014/main" id="{1AFDC4DB-A1B7-48A8-BE9A-17C98A0F7896}"/>
              </a:ext>
            </a:extLst>
          </p:cNvPr>
          <p:cNvSpPr txBox="1"/>
          <p:nvPr/>
        </p:nvSpPr>
        <p:spPr>
          <a:xfrm>
            <a:off x="7968031" y="5664200"/>
            <a:ext cx="3271838" cy="646331"/>
          </a:xfrm>
          <a:prstGeom prst="rect">
            <a:avLst/>
          </a:prstGeom>
          <a:solidFill>
            <a:schemeClr val="accent1">
              <a:lumMod val="40000"/>
              <a:lumOff val="60000"/>
            </a:schemeClr>
          </a:solidFill>
        </p:spPr>
        <p:txBody>
          <a:bodyPr wrap="square" rtlCol="0">
            <a:spAutoFit/>
          </a:bodyPr>
          <a:lstStyle/>
          <a:p>
            <a:r>
              <a:rPr lang="en-US" dirty="0"/>
              <a:t>This block can change arrow color</a:t>
            </a:r>
          </a:p>
        </p:txBody>
      </p:sp>
      <p:sp>
        <p:nvSpPr>
          <p:cNvPr id="12" name="TextBox 11">
            <a:extLst>
              <a:ext uri="{FF2B5EF4-FFF2-40B4-BE49-F238E27FC236}">
                <a16:creationId xmlns:a16="http://schemas.microsoft.com/office/drawing/2014/main" id="{165AC2D0-09FB-4CDA-9F55-5750705780EB}"/>
              </a:ext>
            </a:extLst>
          </p:cNvPr>
          <p:cNvSpPr txBox="1"/>
          <p:nvPr/>
        </p:nvSpPr>
        <p:spPr>
          <a:xfrm>
            <a:off x="8296274" y="1179443"/>
            <a:ext cx="3271838" cy="646331"/>
          </a:xfrm>
          <a:prstGeom prst="rect">
            <a:avLst/>
          </a:prstGeom>
          <a:solidFill>
            <a:schemeClr val="accent1">
              <a:lumMod val="40000"/>
              <a:lumOff val="60000"/>
            </a:schemeClr>
          </a:solidFill>
        </p:spPr>
        <p:txBody>
          <a:bodyPr wrap="square" rtlCol="0">
            <a:spAutoFit/>
          </a:bodyPr>
          <a:lstStyle/>
          <a:p>
            <a:r>
              <a:rPr lang="en-US" dirty="0"/>
              <a:t>Use this if there is consolidate unit that is providing feedback</a:t>
            </a:r>
          </a:p>
        </p:txBody>
      </p:sp>
    </p:spTree>
    <p:extLst>
      <p:ext uri="{BB962C8B-B14F-4D97-AF65-F5344CB8AC3E}">
        <p14:creationId xmlns:p14="http://schemas.microsoft.com/office/powerpoint/2010/main" val="391761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3B3F-5A7D-438F-8B67-C419012255B6}"/>
              </a:ext>
            </a:extLst>
          </p:cNvPr>
          <p:cNvSpPr>
            <a:spLocks noGrp="1"/>
          </p:cNvSpPr>
          <p:nvPr>
            <p:ph type="title"/>
          </p:nvPr>
        </p:nvSpPr>
        <p:spPr/>
        <p:txBody>
          <a:bodyPr/>
          <a:lstStyle/>
          <a:p>
            <a:r>
              <a:rPr lang="en-US" dirty="0"/>
              <a:t>Analyze the HCS</a:t>
            </a:r>
          </a:p>
        </p:txBody>
      </p:sp>
      <p:sp>
        <p:nvSpPr>
          <p:cNvPr id="3" name="Content Placeholder 2">
            <a:extLst>
              <a:ext uri="{FF2B5EF4-FFF2-40B4-BE49-F238E27FC236}">
                <a16:creationId xmlns:a16="http://schemas.microsoft.com/office/drawing/2014/main" id="{71B05155-0EC0-400F-A0BC-D7160A687633}"/>
              </a:ext>
            </a:extLst>
          </p:cNvPr>
          <p:cNvSpPr>
            <a:spLocks noGrp="1"/>
          </p:cNvSpPr>
          <p:nvPr>
            <p:ph idx="1"/>
          </p:nvPr>
        </p:nvSpPr>
        <p:spPr/>
        <p:txBody>
          <a:bodyPr/>
          <a:lstStyle/>
          <a:p>
            <a:r>
              <a:rPr lang="en-US" dirty="0"/>
              <a:t>Use </a:t>
            </a:r>
            <a:r>
              <a:rPr lang="en-US" dirty="0" err="1"/>
              <a:t>analyse_hcs.m</a:t>
            </a:r>
            <a:r>
              <a:rPr lang="en-US" dirty="0"/>
              <a:t> to </a:t>
            </a:r>
            <a:r>
              <a:rPr lang="en-US" dirty="0" err="1"/>
              <a:t>analyse</a:t>
            </a:r>
            <a:r>
              <a:rPr lang="en-US" dirty="0"/>
              <a:t> the HCS. The file stpa_hcs.txt has the output. Put in word and make the text to table conversion.</a:t>
            </a:r>
          </a:p>
        </p:txBody>
      </p:sp>
      <p:pic>
        <p:nvPicPr>
          <p:cNvPr id="5" name="Picture 4">
            <a:extLst>
              <a:ext uri="{FF2B5EF4-FFF2-40B4-BE49-F238E27FC236}">
                <a16:creationId xmlns:a16="http://schemas.microsoft.com/office/drawing/2014/main" id="{6BD0A39C-C170-4082-8D7C-81EBFF448319}"/>
              </a:ext>
            </a:extLst>
          </p:cNvPr>
          <p:cNvPicPr>
            <a:picLocks noChangeAspect="1"/>
          </p:cNvPicPr>
          <p:nvPr/>
        </p:nvPicPr>
        <p:blipFill>
          <a:blip r:embed="rId2"/>
          <a:stretch>
            <a:fillRect/>
          </a:stretch>
        </p:blipFill>
        <p:spPr>
          <a:xfrm>
            <a:off x="838200" y="2846165"/>
            <a:ext cx="5629275" cy="3465735"/>
          </a:xfrm>
          <a:prstGeom prst="rect">
            <a:avLst/>
          </a:prstGeom>
        </p:spPr>
      </p:pic>
      <p:pic>
        <p:nvPicPr>
          <p:cNvPr id="7" name="Picture 6">
            <a:extLst>
              <a:ext uri="{FF2B5EF4-FFF2-40B4-BE49-F238E27FC236}">
                <a16:creationId xmlns:a16="http://schemas.microsoft.com/office/drawing/2014/main" id="{ECFDEC46-836A-4611-A6BC-BBC070B80358}"/>
              </a:ext>
            </a:extLst>
          </p:cNvPr>
          <p:cNvPicPr>
            <a:picLocks noChangeAspect="1"/>
          </p:cNvPicPr>
          <p:nvPr/>
        </p:nvPicPr>
        <p:blipFill>
          <a:blip r:embed="rId3"/>
          <a:stretch>
            <a:fillRect/>
          </a:stretch>
        </p:blipFill>
        <p:spPr>
          <a:xfrm>
            <a:off x="5824024" y="2979516"/>
            <a:ext cx="6173228" cy="2970434"/>
          </a:xfrm>
          <a:prstGeom prst="rect">
            <a:avLst/>
          </a:prstGeom>
        </p:spPr>
      </p:pic>
    </p:spTree>
    <p:extLst>
      <p:ext uri="{BB962C8B-B14F-4D97-AF65-F5344CB8AC3E}">
        <p14:creationId xmlns:p14="http://schemas.microsoft.com/office/powerpoint/2010/main" val="2905080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C037-46C3-4A42-85C6-39478623944B}"/>
              </a:ext>
            </a:extLst>
          </p:cNvPr>
          <p:cNvSpPr>
            <a:spLocks noGrp="1"/>
          </p:cNvSpPr>
          <p:nvPr>
            <p:ph type="title"/>
          </p:nvPr>
        </p:nvSpPr>
        <p:spPr/>
        <p:txBody>
          <a:bodyPr/>
          <a:lstStyle/>
          <a:p>
            <a:r>
              <a:rPr lang="en-US" dirty="0"/>
              <a:t>Analyze the HCS</a:t>
            </a:r>
          </a:p>
        </p:txBody>
      </p:sp>
      <p:sp>
        <p:nvSpPr>
          <p:cNvPr id="3" name="Content Placeholder 2">
            <a:extLst>
              <a:ext uri="{FF2B5EF4-FFF2-40B4-BE49-F238E27FC236}">
                <a16:creationId xmlns:a16="http://schemas.microsoft.com/office/drawing/2014/main" id="{6D4E4D7E-3A02-42C4-9EA8-D4E7F2504233}"/>
              </a:ext>
            </a:extLst>
          </p:cNvPr>
          <p:cNvSpPr>
            <a:spLocks noGrp="1"/>
          </p:cNvSpPr>
          <p:nvPr>
            <p:ph idx="1"/>
          </p:nvPr>
        </p:nvSpPr>
        <p:spPr/>
        <p:txBody>
          <a:bodyPr/>
          <a:lstStyle/>
          <a:p>
            <a:r>
              <a:rPr lang="en-US" dirty="0"/>
              <a:t>Two tables are created. A UCA table as defined in the Handbook and another with a list of UCA and the blocks with space for constraints.</a:t>
            </a:r>
          </a:p>
        </p:txBody>
      </p:sp>
      <p:pic>
        <p:nvPicPr>
          <p:cNvPr id="5" name="Picture 4">
            <a:extLst>
              <a:ext uri="{FF2B5EF4-FFF2-40B4-BE49-F238E27FC236}">
                <a16:creationId xmlns:a16="http://schemas.microsoft.com/office/drawing/2014/main" id="{C1DDC191-F326-4DE1-AF6F-B42E1446983B}"/>
              </a:ext>
            </a:extLst>
          </p:cNvPr>
          <p:cNvPicPr>
            <a:picLocks noChangeAspect="1"/>
          </p:cNvPicPr>
          <p:nvPr/>
        </p:nvPicPr>
        <p:blipFill>
          <a:blip r:embed="rId2"/>
          <a:stretch>
            <a:fillRect/>
          </a:stretch>
        </p:blipFill>
        <p:spPr>
          <a:xfrm>
            <a:off x="1143000" y="2735834"/>
            <a:ext cx="3657601" cy="1759965"/>
          </a:xfrm>
          <a:prstGeom prst="rect">
            <a:avLst/>
          </a:prstGeom>
        </p:spPr>
      </p:pic>
      <p:pic>
        <p:nvPicPr>
          <p:cNvPr id="7" name="Picture 6">
            <a:extLst>
              <a:ext uri="{FF2B5EF4-FFF2-40B4-BE49-F238E27FC236}">
                <a16:creationId xmlns:a16="http://schemas.microsoft.com/office/drawing/2014/main" id="{CBE97917-8352-47AA-B9CF-6E96AB3F13D2}"/>
              </a:ext>
            </a:extLst>
          </p:cNvPr>
          <p:cNvPicPr>
            <a:picLocks noChangeAspect="1"/>
          </p:cNvPicPr>
          <p:nvPr/>
        </p:nvPicPr>
        <p:blipFill>
          <a:blip r:embed="rId3"/>
          <a:stretch>
            <a:fillRect/>
          </a:stretch>
        </p:blipFill>
        <p:spPr>
          <a:xfrm>
            <a:off x="4433887" y="2950308"/>
            <a:ext cx="7081838" cy="3698141"/>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7FFC9436-DA66-445C-ADD6-C855B5F0DD73}"/>
              </a:ext>
            </a:extLst>
          </p:cNvPr>
          <p:cNvSpPr txBox="1"/>
          <p:nvPr/>
        </p:nvSpPr>
        <p:spPr>
          <a:xfrm>
            <a:off x="1438275" y="4799378"/>
            <a:ext cx="2700338" cy="1477328"/>
          </a:xfrm>
          <a:prstGeom prst="rect">
            <a:avLst/>
          </a:prstGeom>
          <a:solidFill>
            <a:schemeClr val="accent1">
              <a:lumMod val="40000"/>
              <a:lumOff val="60000"/>
            </a:schemeClr>
          </a:solidFill>
        </p:spPr>
        <p:txBody>
          <a:bodyPr wrap="square" rtlCol="0">
            <a:spAutoFit/>
          </a:bodyPr>
          <a:lstStyle/>
          <a:p>
            <a:r>
              <a:rPr lang="en-US" dirty="0"/>
              <a:t>In the UCA col</a:t>
            </a:r>
          </a:p>
          <a:p>
            <a:r>
              <a:rPr lang="en-US" dirty="0"/>
              <a:t>NP – Not providing</a:t>
            </a:r>
          </a:p>
          <a:p>
            <a:r>
              <a:rPr lang="en-US" dirty="0"/>
              <a:t>P – Providing</a:t>
            </a:r>
          </a:p>
          <a:p>
            <a:r>
              <a:rPr lang="en-US" dirty="0"/>
              <a:t>TE – Too Early / Late</a:t>
            </a:r>
          </a:p>
          <a:p>
            <a:r>
              <a:rPr lang="en-US" dirty="0"/>
              <a:t>S – Stop / Long</a:t>
            </a:r>
          </a:p>
        </p:txBody>
      </p:sp>
    </p:spTree>
    <p:extLst>
      <p:ext uri="{BB962C8B-B14F-4D97-AF65-F5344CB8AC3E}">
        <p14:creationId xmlns:p14="http://schemas.microsoft.com/office/powerpoint/2010/main" val="1649156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C957-21A6-4DB7-ACE7-2B8ECFDFA1C8}"/>
              </a:ext>
            </a:extLst>
          </p:cNvPr>
          <p:cNvSpPr>
            <a:spLocks noGrp="1"/>
          </p:cNvSpPr>
          <p:nvPr>
            <p:ph type="title"/>
          </p:nvPr>
        </p:nvSpPr>
        <p:spPr/>
        <p:txBody>
          <a:bodyPr/>
          <a:lstStyle/>
          <a:p>
            <a:r>
              <a:rPr lang="en-US" dirty="0"/>
              <a:t>Analyze the HCS</a:t>
            </a:r>
          </a:p>
        </p:txBody>
      </p:sp>
      <p:graphicFrame>
        <p:nvGraphicFramePr>
          <p:cNvPr id="5" name="Table 4">
            <a:extLst>
              <a:ext uri="{FF2B5EF4-FFF2-40B4-BE49-F238E27FC236}">
                <a16:creationId xmlns:a16="http://schemas.microsoft.com/office/drawing/2014/main" id="{1F80C3B3-40B1-4842-A0B2-E50E13B9E37D}"/>
              </a:ext>
            </a:extLst>
          </p:cNvPr>
          <p:cNvGraphicFramePr>
            <a:graphicFrameLocks noGrp="1"/>
          </p:cNvGraphicFramePr>
          <p:nvPr>
            <p:extLst>
              <p:ext uri="{D42A27DB-BD31-4B8C-83A1-F6EECF244321}">
                <p14:modId xmlns:p14="http://schemas.microsoft.com/office/powerpoint/2010/main" val="4284344749"/>
              </p:ext>
            </p:extLst>
          </p:nvPr>
        </p:nvGraphicFramePr>
        <p:xfrm>
          <a:off x="1284432" y="1582739"/>
          <a:ext cx="9623135" cy="4748570"/>
        </p:xfrm>
        <a:graphic>
          <a:graphicData uri="http://schemas.openxmlformats.org/drawingml/2006/table">
            <a:tbl>
              <a:tblPr firstRow="1" firstCol="1" bandRow="1">
                <a:tableStyleId>{5C22544A-7EE6-4342-B048-85BDC9FD1C3A}</a:tableStyleId>
              </a:tblPr>
              <a:tblGrid>
                <a:gridCol w="1924627">
                  <a:extLst>
                    <a:ext uri="{9D8B030D-6E8A-4147-A177-3AD203B41FA5}">
                      <a16:colId xmlns:a16="http://schemas.microsoft.com/office/drawing/2014/main" val="3524449415"/>
                    </a:ext>
                  </a:extLst>
                </a:gridCol>
                <a:gridCol w="1924627">
                  <a:extLst>
                    <a:ext uri="{9D8B030D-6E8A-4147-A177-3AD203B41FA5}">
                      <a16:colId xmlns:a16="http://schemas.microsoft.com/office/drawing/2014/main" val="1525940870"/>
                    </a:ext>
                  </a:extLst>
                </a:gridCol>
                <a:gridCol w="1038514">
                  <a:extLst>
                    <a:ext uri="{9D8B030D-6E8A-4147-A177-3AD203B41FA5}">
                      <a16:colId xmlns:a16="http://schemas.microsoft.com/office/drawing/2014/main" val="1969197137"/>
                    </a:ext>
                  </a:extLst>
                </a:gridCol>
                <a:gridCol w="2810740">
                  <a:extLst>
                    <a:ext uri="{9D8B030D-6E8A-4147-A177-3AD203B41FA5}">
                      <a16:colId xmlns:a16="http://schemas.microsoft.com/office/drawing/2014/main" val="3822880851"/>
                    </a:ext>
                  </a:extLst>
                </a:gridCol>
                <a:gridCol w="1924627">
                  <a:extLst>
                    <a:ext uri="{9D8B030D-6E8A-4147-A177-3AD203B41FA5}">
                      <a16:colId xmlns:a16="http://schemas.microsoft.com/office/drawing/2014/main" val="87383285"/>
                    </a:ext>
                  </a:extLst>
                </a:gridCol>
              </a:tblGrid>
              <a:tr h="162723">
                <a:tc>
                  <a:txBody>
                    <a:bodyPr/>
                    <a:lstStyle/>
                    <a:p>
                      <a:pPr marL="0" marR="0">
                        <a:lnSpc>
                          <a:spcPct val="107000"/>
                        </a:lnSpc>
                        <a:spcBef>
                          <a:spcPts val="0"/>
                        </a:spcBef>
                        <a:spcAft>
                          <a:spcPts val="0"/>
                        </a:spcAft>
                      </a:pPr>
                      <a:r>
                        <a:rPr lang="en-US" sz="1400">
                          <a:effectLst/>
                        </a:rPr>
                        <a:t>Responsible Block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Responsibility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UCA Number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UCA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Constraints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extLst>
                  <a:ext uri="{0D108BD9-81ED-4DB2-BD59-A6C34878D82A}">
                    <a16:rowId xmlns:a16="http://schemas.microsoft.com/office/drawing/2014/main" val="235413550"/>
                  </a:ext>
                </a:extLst>
              </a:tr>
              <a:tr h="503236">
                <a:tc>
                  <a:txBody>
                    <a:bodyPr/>
                    <a:lstStyle/>
                    <a:p>
                      <a:pPr marL="0" marR="0">
                        <a:lnSpc>
                          <a:spcPct val="107000"/>
                        </a:lnSpc>
                        <a:spcBef>
                          <a:spcPts val="0"/>
                        </a:spcBef>
                        <a:spcAft>
                          <a:spcPts val="0"/>
                        </a:spcAft>
                      </a:pPr>
                      <a:r>
                        <a:rPr lang="en-US" sz="1400">
                          <a:effectLst/>
                        </a:rPr>
                        <a:t>Wheel brake controller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Providing Brake Pressure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67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P: [#H41] Providing in air when in use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b="1" dirty="0">
                          <a:solidFill>
                            <a:srgbClr val="FF0000"/>
                          </a:solidFill>
                          <a:effectLst/>
                        </a:rPr>
                        <a:t> TYPE IN THE CONSTRAINTS</a:t>
                      </a:r>
                      <a:endParaRPr lang="en-US"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extLst>
                  <a:ext uri="{0D108BD9-81ED-4DB2-BD59-A6C34878D82A}">
                    <a16:rowId xmlns:a16="http://schemas.microsoft.com/office/drawing/2014/main" val="2011606814"/>
                  </a:ext>
                </a:extLst>
              </a:tr>
              <a:tr h="503236">
                <a:tc>
                  <a:txBody>
                    <a:bodyPr/>
                    <a:lstStyle/>
                    <a:p>
                      <a:pPr marL="0" marR="0">
                        <a:lnSpc>
                          <a:spcPct val="107000"/>
                        </a:lnSpc>
                        <a:spcBef>
                          <a:spcPts val="0"/>
                        </a:spcBef>
                        <a:spcAft>
                          <a:spcPts val="0"/>
                        </a:spcAft>
                      </a:pPr>
                      <a:r>
                        <a:rPr lang="en-US" sz="1400">
                          <a:effectLst/>
                        </a:rPr>
                        <a:t>Wheel brake controller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Providing Brake Pressure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dirty="0">
                          <a:effectLst/>
                        </a:rPr>
                        <a:t> 68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TE: [#H41] Providing before touchdown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extLst>
                  <a:ext uri="{0D108BD9-81ED-4DB2-BD59-A6C34878D82A}">
                    <a16:rowId xmlns:a16="http://schemas.microsoft.com/office/drawing/2014/main" val="1501521331"/>
                  </a:ext>
                </a:extLst>
              </a:tr>
              <a:tr h="503236">
                <a:tc>
                  <a:txBody>
                    <a:bodyPr/>
                    <a:lstStyle/>
                    <a:p>
                      <a:pPr marL="0" marR="0">
                        <a:lnSpc>
                          <a:spcPct val="107000"/>
                        </a:lnSpc>
                        <a:spcBef>
                          <a:spcPts val="0"/>
                        </a:spcBef>
                        <a:spcAft>
                          <a:spcPts val="0"/>
                        </a:spcAft>
                      </a:pPr>
                      <a:r>
                        <a:rPr lang="en-US" sz="1400">
                          <a:effectLst/>
                        </a:rPr>
                        <a:t>Nose Wheel Rudder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Providing wheel Turn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69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NP: [#H51] Not providing when not on center line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extLst>
                  <a:ext uri="{0D108BD9-81ED-4DB2-BD59-A6C34878D82A}">
                    <a16:rowId xmlns:a16="http://schemas.microsoft.com/office/drawing/2014/main" val="1311668201"/>
                  </a:ext>
                </a:extLst>
              </a:tr>
              <a:tr h="503236">
                <a:tc>
                  <a:txBody>
                    <a:bodyPr/>
                    <a:lstStyle/>
                    <a:p>
                      <a:pPr marL="0" marR="0">
                        <a:lnSpc>
                          <a:spcPct val="107000"/>
                        </a:lnSpc>
                        <a:spcBef>
                          <a:spcPts val="0"/>
                        </a:spcBef>
                        <a:spcAft>
                          <a:spcPts val="0"/>
                        </a:spcAft>
                      </a:pPr>
                      <a:r>
                        <a:rPr lang="en-US" sz="1400">
                          <a:effectLst/>
                        </a:rPr>
                        <a:t>Nose Wheel Rudder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Providing wheel Turn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70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P: [#H51] Providing in air (lock)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extLst>
                  <a:ext uri="{0D108BD9-81ED-4DB2-BD59-A6C34878D82A}">
                    <a16:rowId xmlns:a16="http://schemas.microsoft.com/office/drawing/2014/main" val="3866795250"/>
                  </a:ext>
                </a:extLst>
              </a:tr>
              <a:tr h="503236">
                <a:tc>
                  <a:txBody>
                    <a:bodyPr/>
                    <a:lstStyle/>
                    <a:p>
                      <a:pPr marL="0" marR="0">
                        <a:lnSpc>
                          <a:spcPct val="107000"/>
                        </a:lnSpc>
                        <a:spcBef>
                          <a:spcPts val="0"/>
                        </a:spcBef>
                        <a:spcAft>
                          <a:spcPts val="0"/>
                        </a:spcAft>
                      </a:pPr>
                      <a:r>
                        <a:rPr lang="en-US" sz="1400">
                          <a:effectLst/>
                        </a:rPr>
                        <a:t>Nose Wheel Rudder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Providing wheel Turn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71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TE: [#H51] Providing out of sync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extLst>
                  <a:ext uri="{0D108BD9-81ED-4DB2-BD59-A6C34878D82A}">
                    <a16:rowId xmlns:a16="http://schemas.microsoft.com/office/drawing/2014/main" val="3624079830"/>
                  </a:ext>
                </a:extLst>
              </a:tr>
              <a:tr h="332980">
                <a:tc>
                  <a:txBody>
                    <a:bodyPr/>
                    <a:lstStyle/>
                    <a:p>
                      <a:pPr marL="0" marR="0">
                        <a:lnSpc>
                          <a:spcPct val="107000"/>
                        </a:lnSpc>
                        <a:spcBef>
                          <a:spcPts val="0"/>
                        </a:spcBef>
                        <a:spcAft>
                          <a:spcPts val="0"/>
                        </a:spcAft>
                      </a:pPr>
                      <a:r>
                        <a:rPr lang="en-US" sz="1400">
                          <a:effectLst/>
                        </a:rPr>
                        <a:t>Nose Wheel Rudder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Providing wheel Turn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72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S: [#H51] Applied too long (stuck)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extLst>
                  <a:ext uri="{0D108BD9-81ED-4DB2-BD59-A6C34878D82A}">
                    <a16:rowId xmlns:a16="http://schemas.microsoft.com/office/drawing/2014/main" val="3284209099"/>
                  </a:ext>
                </a:extLst>
              </a:tr>
              <a:tr h="503236">
                <a:tc>
                  <a:txBody>
                    <a:bodyPr/>
                    <a:lstStyle/>
                    <a:p>
                      <a:pPr marL="0" marR="0">
                        <a:lnSpc>
                          <a:spcPct val="107000"/>
                        </a:lnSpc>
                        <a:spcBef>
                          <a:spcPts val="0"/>
                        </a:spcBef>
                        <a:spcAft>
                          <a:spcPts val="0"/>
                        </a:spcAft>
                      </a:pPr>
                      <a:r>
                        <a:rPr lang="en-US" sz="1400">
                          <a:effectLst/>
                        </a:rPr>
                        <a:t>Nose Wheel Rudder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Providing rudder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73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NP: [H51] Not providing when not on center line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extLst>
                  <a:ext uri="{0D108BD9-81ED-4DB2-BD59-A6C34878D82A}">
                    <a16:rowId xmlns:a16="http://schemas.microsoft.com/office/drawing/2014/main" val="3956145204"/>
                  </a:ext>
                </a:extLst>
              </a:tr>
              <a:tr h="503236">
                <a:tc>
                  <a:txBody>
                    <a:bodyPr/>
                    <a:lstStyle/>
                    <a:p>
                      <a:pPr marL="0" marR="0">
                        <a:lnSpc>
                          <a:spcPct val="107000"/>
                        </a:lnSpc>
                        <a:spcBef>
                          <a:spcPts val="0"/>
                        </a:spcBef>
                        <a:spcAft>
                          <a:spcPts val="0"/>
                        </a:spcAft>
                      </a:pPr>
                      <a:r>
                        <a:rPr lang="en-US" sz="1400">
                          <a:effectLst/>
                        </a:rPr>
                        <a:t>Nose Wheel Rudder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Providing rudder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74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TE: [#H51] Providing out of sync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extLst>
                  <a:ext uri="{0D108BD9-81ED-4DB2-BD59-A6C34878D82A}">
                    <a16:rowId xmlns:a16="http://schemas.microsoft.com/office/drawing/2014/main" val="516192899"/>
                  </a:ext>
                </a:extLst>
              </a:tr>
              <a:tr h="332980">
                <a:tc>
                  <a:txBody>
                    <a:bodyPr/>
                    <a:lstStyle/>
                    <a:p>
                      <a:pPr marL="0" marR="0">
                        <a:lnSpc>
                          <a:spcPct val="107000"/>
                        </a:lnSpc>
                        <a:spcBef>
                          <a:spcPts val="0"/>
                        </a:spcBef>
                        <a:spcAft>
                          <a:spcPts val="0"/>
                        </a:spcAft>
                      </a:pPr>
                      <a:r>
                        <a:rPr lang="en-US" sz="1400">
                          <a:effectLst/>
                        </a:rPr>
                        <a:t>Nose Wheel Rudder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Providing rudder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75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a:effectLst/>
                        </a:rPr>
                        <a:t> S: [#H51] Applied too long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tc>
                  <a:txBody>
                    <a:bodyPr/>
                    <a:lstStyle/>
                    <a:p>
                      <a:pPr marL="0" marR="0">
                        <a:lnSpc>
                          <a:spcPct val="107000"/>
                        </a:lnSpc>
                        <a:spcBef>
                          <a:spcPts val="0"/>
                        </a:spcBef>
                        <a:spcAft>
                          <a:spcPts val="0"/>
                        </a:spcAft>
                      </a:pPr>
                      <a:r>
                        <a:rPr lang="en-US" sz="1400" b="1" dirty="0">
                          <a:solidFill>
                            <a:srgbClr val="FF0000"/>
                          </a:solidFill>
                          <a:effectLst/>
                        </a:rPr>
                        <a:t>THIS MODEL HAS 75 UCA IDENTIFIED</a:t>
                      </a:r>
                      <a:endParaRPr lang="en-US"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89" marR="65089" marT="0" marB="0"/>
                </a:tc>
                <a:extLst>
                  <a:ext uri="{0D108BD9-81ED-4DB2-BD59-A6C34878D82A}">
                    <a16:rowId xmlns:a16="http://schemas.microsoft.com/office/drawing/2014/main" val="402085413"/>
                  </a:ext>
                </a:extLst>
              </a:tr>
            </a:tbl>
          </a:graphicData>
        </a:graphic>
      </p:graphicFrame>
    </p:spTree>
    <p:extLst>
      <p:ext uri="{BB962C8B-B14F-4D97-AF65-F5344CB8AC3E}">
        <p14:creationId xmlns:p14="http://schemas.microsoft.com/office/powerpoint/2010/main" val="311872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29F8-1AB1-4CEC-A1AF-9D677F0B2479}"/>
              </a:ext>
            </a:extLst>
          </p:cNvPr>
          <p:cNvSpPr>
            <a:spLocks noGrp="1"/>
          </p:cNvSpPr>
          <p:nvPr>
            <p:ph type="title"/>
          </p:nvPr>
        </p:nvSpPr>
        <p:spPr/>
        <p:txBody>
          <a:bodyPr/>
          <a:lstStyle/>
          <a:p>
            <a:r>
              <a:rPr lang="en-US" dirty="0"/>
              <a:t>MOOSE</a:t>
            </a:r>
          </a:p>
        </p:txBody>
      </p:sp>
      <p:sp>
        <p:nvSpPr>
          <p:cNvPr id="3" name="Content Placeholder 2">
            <a:extLst>
              <a:ext uri="{FF2B5EF4-FFF2-40B4-BE49-F238E27FC236}">
                <a16:creationId xmlns:a16="http://schemas.microsoft.com/office/drawing/2014/main" id="{08FD3078-3BA6-45F9-8D27-3991B63D146B}"/>
              </a:ext>
            </a:extLst>
          </p:cNvPr>
          <p:cNvSpPr>
            <a:spLocks noGrp="1"/>
          </p:cNvSpPr>
          <p:nvPr>
            <p:ph idx="1"/>
          </p:nvPr>
        </p:nvSpPr>
        <p:spPr/>
        <p:txBody>
          <a:bodyPr/>
          <a:lstStyle/>
          <a:p>
            <a:r>
              <a:rPr lang="en-US" dirty="0"/>
              <a:t>MOOSE : Matlab Tool for STPA Evaluation</a:t>
            </a:r>
          </a:p>
          <a:p>
            <a:r>
              <a:rPr lang="en-US" dirty="0"/>
              <a:t>This is a tool developed in Simulink to help analysis of system safety using STPA.</a:t>
            </a:r>
          </a:p>
          <a:p>
            <a:r>
              <a:rPr lang="en-US" dirty="0"/>
              <a:t>STPA System Theoretic Process Analysis – is a methodology developed at MIT </a:t>
            </a:r>
          </a:p>
          <a:p>
            <a:r>
              <a:rPr lang="en-US" dirty="0"/>
              <a:t>MIT Partnership for Systems Approaches to Safety and Security (PSASS) </a:t>
            </a:r>
            <a:r>
              <a:rPr lang="en-US" dirty="0">
                <a:hlinkClick r:id="rId2"/>
              </a:rPr>
              <a:t>http://psas.scripts.mit.edu/home/</a:t>
            </a:r>
            <a:endParaRPr lang="en-US" dirty="0"/>
          </a:p>
          <a:p>
            <a:r>
              <a:rPr lang="en-US" dirty="0">
                <a:hlinkClick r:id="rId3"/>
              </a:rPr>
              <a:t>http://psas.scripts.mit.edu/home/materials/</a:t>
            </a:r>
            <a:r>
              <a:rPr lang="en-US" dirty="0"/>
              <a:t> The required handbook for the methodology is available here, Accessed 8 Oct 2022</a:t>
            </a:r>
          </a:p>
          <a:p>
            <a:endParaRPr lang="en-US" dirty="0"/>
          </a:p>
        </p:txBody>
      </p:sp>
    </p:spTree>
    <p:extLst>
      <p:ext uri="{BB962C8B-B14F-4D97-AF65-F5344CB8AC3E}">
        <p14:creationId xmlns:p14="http://schemas.microsoft.com/office/powerpoint/2010/main" val="43561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ADE6-B640-4AD4-825B-271005394644}"/>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MOOSE files</a:t>
            </a:r>
          </a:p>
        </p:txBody>
      </p:sp>
      <p:sp>
        <p:nvSpPr>
          <p:cNvPr id="3" name="Content Placeholder 2">
            <a:extLst>
              <a:ext uri="{FF2B5EF4-FFF2-40B4-BE49-F238E27FC236}">
                <a16:creationId xmlns:a16="http://schemas.microsoft.com/office/drawing/2014/main" id="{C3F09319-DF12-48FB-AD37-B2E108388B7E}"/>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The STPA library files are in </a:t>
            </a:r>
            <a:r>
              <a:rPr lang="en-US" sz="2400" kern="1200" dirty="0" err="1">
                <a:solidFill>
                  <a:schemeClr val="tx1"/>
                </a:solidFill>
                <a:latin typeface="+mn-lt"/>
                <a:ea typeface="+mn-ea"/>
                <a:cs typeface="+mn-cs"/>
              </a:rPr>
              <a:t>STPA_Library.mdl</a:t>
            </a:r>
            <a:endParaRPr lang="en-US" sz="2400" kern="1200" dirty="0">
              <a:solidFill>
                <a:schemeClr val="tx1"/>
              </a:solidFill>
              <a:latin typeface="+mn-lt"/>
              <a:ea typeface="+mn-ea"/>
              <a:cs typeface="+mn-cs"/>
            </a:endParaRPr>
          </a:p>
        </p:txBody>
      </p:sp>
      <p:pic>
        <p:nvPicPr>
          <p:cNvPr id="5" name="Picture 4" descr="Diagram&#10;&#10;Description automatically generated">
            <a:extLst>
              <a:ext uri="{FF2B5EF4-FFF2-40B4-BE49-F238E27FC236}">
                <a16:creationId xmlns:a16="http://schemas.microsoft.com/office/drawing/2014/main" id="{D56457FE-8ED8-4898-B3C6-173A172EFD49}"/>
              </a:ext>
            </a:extLst>
          </p:cNvPr>
          <p:cNvPicPr>
            <a:picLocks noChangeAspect="1"/>
          </p:cNvPicPr>
          <p:nvPr/>
        </p:nvPicPr>
        <p:blipFill>
          <a:blip r:embed="rId2"/>
          <a:stretch>
            <a:fillRect/>
          </a:stretch>
        </p:blipFill>
        <p:spPr>
          <a:xfrm>
            <a:off x="1600096" y="2004295"/>
            <a:ext cx="8991807" cy="4158710"/>
          </a:xfrm>
          <a:prstGeom prst="rect">
            <a:avLst/>
          </a:prstGeom>
        </p:spPr>
      </p:pic>
    </p:spTree>
    <p:extLst>
      <p:ext uri="{BB962C8B-B14F-4D97-AF65-F5344CB8AC3E}">
        <p14:creationId xmlns:p14="http://schemas.microsoft.com/office/powerpoint/2010/main" val="395387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18DD-0568-4905-9678-86342F55AC21}"/>
              </a:ext>
            </a:extLst>
          </p:cNvPr>
          <p:cNvSpPr>
            <a:spLocks noGrp="1"/>
          </p:cNvSpPr>
          <p:nvPr>
            <p:ph type="title"/>
          </p:nvPr>
        </p:nvSpPr>
        <p:spPr/>
        <p:txBody>
          <a:bodyPr/>
          <a:lstStyle/>
          <a:p>
            <a:r>
              <a:rPr lang="en-US" dirty="0"/>
              <a:t>STPA Blocks</a:t>
            </a:r>
          </a:p>
        </p:txBody>
      </p:sp>
      <p:sp>
        <p:nvSpPr>
          <p:cNvPr id="3" name="Content Placeholder 2">
            <a:extLst>
              <a:ext uri="{FF2B5EF4-FFF2-40B4-BE49-F238E27FC236}">
                <a16:creationId xmlns:a16="http://schemas.microsoft.com/office/drawing/2014/main" id="{5C5D22A6-A048-4D26-8EE5-29762DC609C7}"/>
              </a:ext>
            </a:extLst>
          </p:cNvPr>
          <p:cNvSpPr>
            <a:spLocks noGrp="1"/>
          </p:cNvSpPr>
          <p:nvPr>
            <p:ph idx="1"/>
          </p:nvPr>
        </p:nvSpPr>
        <p:spPr/>
        <p:txBody>
          <a:bodyPr/>
          <a:lstStyle/>
          <a:p>
            <a:r>
              <a:rPr lang="en-US" dirty="0"/>
              <a:t>The loss block is used to define the loss. It has a name, a description and a category. 1 – is catastrophic.</a:t>
            </a:r>
          </a:p>
        </p:txBody>
      </p:sp>
      <p:pic>
        <p:nvPicPr>
          <p:cNvPr id="5" name="Picture 4">
            <a:extLst>
              <a:ext uri="{FF2B5EF4-FFF2-40B4-BE49-F238E27FC236}">
                <a16:creationId xmlns:a16="http://schemas.microsoft.com/office/drawing/2014/main" id="{F00C34FB-186E-4717-B1AA-D9F516370235}"/>
              </a:ext>
            </a:extLst>
          </p:cNvPr>
          <p:cNvPicPr>
            <a:picLocks noChangeAspect="1"/>
          </p:cNvPicPr>
          <p:nvPr/>
        </p:nvPicPr>
        <p:blipFill>
          <a:blip r:embed="rId2"/>
          <a:stretch>
            <a:fillRect/>
          </a:stretch>
        </p:blipFill>
        <p:spPr>
          <a:xfrm>
            <a:off x="1219199" y="2893219"/>
            <a:ext cx="2343150" cy="1400175"/>
          </a:xfrm>
          <a:prstGeom prst="rect">
            <a:avLst/>
          </a:prstGeom>
        </p:spPr>
      </p:pic>
      <p:sp>
        <p:nvSpPr>
          <p:cNvPr id="8" name="TextBox 7">
            <a:extLst>
              <a:ext uri="{FF2B5EF4-FFF2-40B4-BE49-F238E27FC236}">
                <a16:creationId xmlns:a16="http://schemas.microsoft.com/office/drawing/2014/main" id="{60DDAEDC-F9CC-4B9D-A0F1-D84BF7E6C4CD}"/>
              </a:ext>
            </a:extLst>
          </p:cNvPr>
          <p:cNvSpPr txBox="1"/>
          <p:nvPr/>
        </p:nvSpPr>
        <p:spPr>
          <a:xfrm>
            <a:off x="1219199" y="4457700"/>
            <a:ext cx="3403601" cy="1754326"/>
          </a:xfrm>
          <a:prstGeom prst="rect">
            <a:avLst/>
          </a:prstGeom>
          <a:noFill/>
        </p:spPr>
        <p:txBody>
          <a:bodyPr wrap="square" rtlCol="0">
            <a:spAutoFit/>
          </a:bodyPr>
          <a:lstStyle/>
          <a:p>
            <a:r>
              <a:rPr lang="en-US" dirty="0"/>
              <a:t>Open the library. Drag and drop the loss block into a model canvass. The links to the library are automatically removed. Double click on the block to enter the description</a:t>
            </a:r>
          </a:p>
        </p:txBody>
      </p:sp>
      <p:grpSp>
        <p:nvGrpSpPr>
          <p:cNvPr id="6" name="Group 5">
            <a:extLst>
              <a:ext uri="{FF2B5EF4-FFF2-40B4-BE49-F238E27FC236}">
                <a16:creationId xmlns:a16="http://schemas.microsoft.com/office/drawing/2014/main" id="{963F1B6A-21E5-4C86-A93E-9FBCA513BA3C}"/>
              </a:ext>
            </a:extLst>
          </p:cNvPr>
          <p:cNvGrpSpPr/>
          <p:nvPr/>
        </p:nvGrpSpPr>
        <p:grpSpPr>
          <a:xfrm>
            <a:off x="5464175" y="2801145"/>
            <a:ext cx="6057899" cy="3806516"/>
            <a:chOff x="5464175" y="2801145"/>
            <a:chExt cx="6057899" cy="3806516"/>
          </a:xfrm>
        </p:grpSpPr>
        <p:pic>
          <p:nvPicPr>
            <p:cNvPr id="7" name="Picture 6">
              <a:extLst>
                <a:ext uri="{FF2B5EF4-FFF2-40B4-BE49-F238E27FC236}">
                  <a16:creationId xmlns:a16="http://schemas.microsoft.com/office/drawing/2014/main" id="{35E59AFB-CC8A-418A-9BA0-D21E166E6FEA}"/>
                </a:ext>
              </a:extLst>
            </p:cNvPr>
            <p:cNvPicPr>
              <a:picLocks noChangeAspect="1"/>
            </p:cNvPicPr>
            <p:nvPr/>
          </p:nvPicPr>
          <p:blipFill>
            <a:blip r:embed="rId3"/>
            <a:stretch>
              <a:fillRect/>
            </a:stretch>
          </p:blipFill>
          <p:spPr>
            <a:xfrm>
              <a:off x="5464175" y="2801145"/>
              <a:ext cx="5991225" cy="2514600"/>
            </a:xfrm>
            <a:prstGeom prst="rect">
              <a:avLst/>
            </a:prstGeom>
          </p:spPr>
        </p:pic>
        <p:pic>
          <p:nvPicPr>
            <p:cNvPr id="10" name="Picture 9">
              <a:extLst>
                <a:ext uri="{FF2B5EF4-FFF2-40B4-BE49-F238E27FC236}">
                  <a16:creationId xmlns:a16="http://schemas.microsoft.com/office/drawing/2014/main" id="{97779B66-90A7-41B0-897C-8F0210F379B6}"/>
                </a:ext>
              </a:extLst>
            </p:cNvPr>
            <p:cNvPicPr>
              <a:picLocks noChangeAspect="1"/>
            </p:cNvPicPr>
            <p:nvPr/>
          </p:nvPicPr>
          <p:blipFill>
            <a:blip r:embed="rId4"/>
            <a:stretch>
              <a:fillRect/>
            </a:stretch>
          </p:blipFill>
          <p:spPr>
            <a:xfrm>
              <a:off x="5565775" y="5292725"/>
              <a:ext cx="2276475" cy="1200150"/>
            </a:xfrm>
            <a:prstGeom prst="rect">
              <a:avLst/>
            </a:prstGeom>
          </p:spPr>
        </p:pic>
        <p:cxnSp>
          <p:nvCxnSpPr>
            <p:cNvPr id="12" name="Straight Arrow Connector 11">
              <a:extLst>
                <a:ext uri="{FF2B5EF4-FFF2-40B4-BE49-F238E27FC236}">
                  <a16:creationId xmlns:a16="http://schemas.microsoft.com/office/drawing/2014/main" id="{0B4388FA-3610-4127-BD3D-48D1224083CF}"/>
                </a:ext>
              </a:extLst>
            </p:cNvPr>
            <p:cNvCxnSpPr>
              <a:cxnSpLocks/>
            </p:cNvCxnSpPr>
            <p:nvPr/>
          </p:nvCxnSpPr>
          <p:spPr>
            <a:xfrm flipH="1">
              <a:off x="7785100" y="4691728"/>
              <a:ext cx="2799556" cy="1315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BAC10E-E6F7-4A05-8A14-AAC9CE2FD3D2}"/>
                </a:ext>
              </a:extLst>
            </p:cNvPr>
            <p:cNvSpPr txBox="1"/>
            <p:nvPr/>
          </p:nvSpPr>
          <p:spPr>
            <a:xfrm>
              <a:off x="8601075" y="5684331"/>
              <a:ext cx="2920999" cy="923330"/>
            </a:xfrm>
            <a:prstGeom prst="rect">
              <a:avLst/>
            </a:prstGeom>
            <a:noFill/>
          </p:spPr>
          <p:txBody>
            <a:bodyPr wrap="square" rtlCol="0">
              <a:spAutoFit/>
            </a:bodyPr>
            <a:lstStyle/>
            <a:p>
              <a:r>
                <a:rPr lang="en-US" dirty="0"/>
                <a:t>Click on ADD Output to add a new output or REM Output to delete an output port</a:t>
              </a:r>
            </a:p>
          </p:txBody>
        </p:sp>
        <p:sp>
          <p:nvSpPr>
            <p:cNvPr id="4" name="Oval 3">
              <a:extLst>
                <a:ext uri="{FF2B5EF4-FFF2-40B4-BE49-F238E27FC236}">
                  <a16:creationId xmlns:a16="http://schemas.microsoft.com/office/drawing/2014/main" id="{53AA6803-A745-4370-8CDA-40866844B412}"/>
                </a:ext>
              </a:extLst>
            </p:cNvPr>
            <p:cNvSpPr/>
            <p:nvPr/>
          </p:nvSpPr>
          <p:spPr>
            <a:xfrm>
              <a:off x="7569202" y="5511800"/>
              <a:ext cx="374648" cy="10958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9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401C-D941-42D6-885E-CA32ECE7CBAA}"/>
              </a:ext>
            </a:extLst>
          </p:cNvPr>
          <p:cNvSpPr>
            <a:spLocks noGrp="1"/>
          </p:cNvSpPr>
          <p:nvPr>
            <p:ph type="title"/>
          </p:nvPr>
        </p:nvSpPr>
        <p:spPr/>
        <p:txBody>
          <a:bodyPr/>
          <a:lstStyle/>
          <a:p>
            <a:r>
              <a:rPr lang="en-US" dirty="0"/>
              <a:t>Loss block</a:t>
            </a:r>
          </a:p>
        </p:txBody>
      </p:sp>
      <p:pic>
        <p:nvPicPr>
          <p:cNvPr id="5" name="Picture 4">
            <a:extLst>
              <a:ext uri="{FF2B5EF4-FFF2-40B4-BE49-F238E27FC236}">
                <a16:creationId xmlns:a16="http://schemas.microsoft.com/office/drawing/2014/main" id="{D09C4B2A-7DE0-446F-9E39-E0642743FAF4}"/>
              </a:ext>
            </a:extLst>
          </p:cNvPr>
          <p:cNvPicPr>
            <a:picLocks noChangeAspect="1"/>
          </p:cNvPicPr>
          <p:nvPr/>
        </p:nvPicPr>
        <p:blipFill>
          <a:blip r:embed="rId2"/>
          <a:stretch>
            <a:fillRect/>
          </a:stretch>
        </p:blipFill>
        <p:spPr>
          <a:xfrm>
            <a:off x="1276350" y="2065337"/>
            <a:ext cx="10077450" cy="3590925"/>
          </a:xfrm>
          <a:prstGeom prst="rect">
            <a:avLst/>
          </a:prstGeom>
        </p:spPr>
      </p:pic>
    </p:spTree>
    <p:extLst>
      <p:ext uri="{BB962C8B-B14F-4D97-AF65-F5344CB8AC3E}">
        <p14:creationId xmlns:p14="http://schemas.microsoft.com/office/powerpoint/2010/main" val="752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D59DCCC-AC27-4F92-BFFA-7881AB3B02FF}"/>
              </a:ext>
            </a:extLst>
          </p:cNvPr>
          <p:cNvPicPr>
            <a:picLocks noChangeAspect="1"/>
          </p:cNvPicPr>
          <p:nvPr/>
        </p:nvPicPr>
        <p:blipFill>
          <a:blip r:embed="rId2"/>
          <a:stretch>
            <a:fillRect/>
          </a:stretch>
        </p:blipFill>
        <p:spPr>
          <a:xfrm>
            <a:off x="838200" y="2100385"/>
            <a:ext cx="6453188" cy="3370710"/>
          </a:xfrm>
          <a:prstGeom prst="rect">
            <a:avLst/>
          </a:prstGeom>
        </p:spPr>
      </p:pic>
      <p:sp>
        <p:nvSpPr>
          <p:cNvPr id="2" name="Title 1">
            <a:extLst>
              <a:ext uri="{FF2B5EF4-FFF2-40B4-BE49-F238E27FC236}">
                <a16:creationId xmlns:a16="http://schemas.microsoft.com/office/drawing/2014/main" id="{CE3E4061-CDA1-4CA0-A9A7-567775F111F3}"/>
              </a:ext>
            </a:extLst>
          </p:cNvPr>
          <p:cNvSpPr>
            <a:spLocks noGrp="1"/>
          </p:cNvSpPr>
          <p:nvPr>
            <p:ph type="title"/>
          </p:nvPr>
        </p:nvSpPr>
        <p:spPr/>
        <p:txBody>
          <a:bodyPr/>
          <a:lstStyle/>
          <a:p>
            <a:r>
              <a:rPr lang="en-US" dirty="0"/>
              <a:t>Hazard block</a:t>
            </a:r>
          </a:p>
        </p:txBody>
      </p:sp>
      <p:pic>
        <p:nvPicPr>
          <p:cNvPr id="5" name="Picture 4">
            <a:extLst>
              <a:ext uri="{FF2B5EF4-FFF2-40B4-BE49-F238E27FC236}">
                <a16:creationId xmlns:a16="http://schemas.microsoft.com/office/drawing/2014/main" id="{F72B28AC-8CB4-40C1-B013-F58CA5B32336}"/>
              </a:ext>
            </a:extLst>
          </p:cNvPr>
          <p:cNvPicPr>
            <a:picLocks noChangeAspect="1"/>
          </p:cNvPicPr>
          <p:nvPr/>
        </p:nvPicPr>
        <p:blipFill>
          <a:blip r:embed="rId3"/>
          <a:stretch>
            <a:fillRect/>
          </a:stretch>
        </p:blipFill>
        <p:spPr>
          <a:xfrm>
            <a:off x="7866063" y="1909763"/>
            <a:ext cx="3324225" cy="1619250"/>
          </a:xfrm>
          <a:prstGeom prst="rect">
            <a:avLst/>
          </a:prstGeom>
        </p:spPr>
      </p:pic>
      <p:sp>
        <p:nvSpPr>
          <p:cNvPr id="10" name="TextBox 9">
            <a:extLst>
              <a:ext uri="{FF2B5EF4-FFF2-40B4-BE49-F238E27FC236}">
                <a16:creationId xmlns:a16="http://schemas.microsoft.com/office/drawing/2014/main" id="{3383EBBD-CEAA-43E6-A359-C490D737E381}"/>
              </a:ext>
            </a:extLst>
          </p:cNvPr>
          <p:cNvSpPr txBox="1"/>
          <p:nvPr/>
        </p:nvSpPr>
        <p:spPr>
          <a:xfrm>
            <a:off x="7683500" y="3810000"/>
            <a:ext cx="3771900" cy="2031325"/>
          </a:xfrm>
          <a:prstGeom prst="rect">
            <a:avLst/>
          </a:prstGeom>
          <a:noFill/>
        </p:spPr>
        <p:txBody>
          <a:bodyPr wrap="square" rtlCol="0">
            <a:spAutoFit/>
          </a:bodyPr>
          <a:lstStyle/>
          <a:p>
            <a:r>
              <a:rPr lang="en-US" dirty="0"/>
              <a:t>Drag the Hazard block to create the hazard for your system. The Hazards are linked to the losses. Connect the output of the loss to the hazard input. Hazards can have sub hazards, and this can be done by connecting Hazar to another hazard block.</a:t>
            </a:r>
          </a:p>
        </p:txBody>
      </p:sp>
    </p:spTree>
    <p:extLst>
      <p:ext uri="{BB962C8B-B14F-4D97-AF65-F5344CB8AC3E}">
        <p14:creationId xmlns:p14="http://schemas.microsoft.com/office/powerpoint/2010/main" val="123148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4061-CDA1-4CA0-A9A7-567775F111F3}"/>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Hazard block</a:t>
            </a:r>
          </a:p>
        </p:txBody>
      </p:sp>
      <p:pic>
        <p:nvPicPr>
          <p:cNvPr id="4" name="Picture 3">
            <a:extLst>
              <a:ext uri="{FF2B5EF4-FFF2-40B4-BE49-F238E27FC236}">
                <a16:creationId xmlns:a16="http://schemas.microsoft.com/office/drawing/2014/main" id="{D8F153A5-8F38-4409-9935-D69809FFDBC7}"/>
              </a:ext>
            </a:extLst>
          </p:cNvPr>
          <p:cNvPicPr>
            <a:picLocks noChangeAspect="1"/>
          </p:cNvPicPr>
          <p:nvPr/>
        </p:nvPicPr>
        <p:blipFill>
          <a:blip r:embed="rId2"/>
          <a:stretch>
            <a:fillRect/>
          </a:stretch>
        </p:blipFill>
        <p:spPr>
          <a:xfrm>
            <a:off x="838199" y="1885159"/>
            <a:ext cx="7583993" cy="4057437"/>
          </a:xfrm>
          <a:prstGeom prst="rect">
            <a:avLst/>
          </a:prstGeom>
        </p:spPr>
      </p:pic>
      <p:sp>
        <p:nvSpPr>
          <p:cNvPr id="6" name="TextBox 5">
            <a:extLst>
              <a:ext uri="{FF2B5EF4-FFF2-40B4-BE49-F238E27FC236}">
                <a16:creationId xmlns:a16="http://schemas.microsoft.com/office/drawing/2014/main" id="{65A2850A-34E3-4A6D-ABC8-63D074DF0B40}"/>
              </a:ext>
            </a:extLst>
          </p:cNvPr>
          <p:cNvSpPr txBox="1"/>
          <p:nvPr/>
        </p:nvSpPr>
        <p:spPr>
          <a:xfrm>
            <a:off x="9080500" y="1320800"/>
            <a:ext cx="2616200" cy="5078313"/>
          </a:xfrm>
          <a:prstGeom prst="rect">
            <a:avLst/>
          </a:prstGeom>
          <a:noFill/>
        </p:spPr>
        <p:txBody>
          <a:bodyPr wrap="square" rtlCol="0">
            <a:spAutoFit/>
          </a:bodyPr>
          <a:lstStyle/>
          <a:p>
            <a:r>
              <a:rPr lang="en-US" dirty="0"/>
              <a:t>Double click on the Hazard to open the input pane. Give the name - (better to have them numbered). Provide a description. Use the syntax for Hazard as defined in the Handbook. Use the ADD and REM buttons to add and remove inputs to the hazard block. Look at some of the examples with the tool to understand better. “\n” can be used to provide the newline in the description.</a:t>
            </a:r>
          </a:p>
        </p:txBody>
      </p:sp>
    </p:spTree>
    <p:extLst>
      <p:ext uri="{BB962C8B-B14F-4D97-AF65-F5344CB8AC3E}">
        <p14:creationId xmlns:p14="http://schemas.microsoft.com/office/powerpoint/2010/main" val="74664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6B54-9FF2-4CF5-97EE-5C303820BB31}"/>
              </a:ext>
            </a:extLst>
          </p:cNvPr>
          <p:cNvSpPr>
            <a:spLocks noGrp="1"/>
          </p:cNvSpPr>
          <p:nvPr>
            <p:ph type="title"/>
          </p:nvPr>
        </p:nvSpPr>
        <p:spPr/>
        <p:txBody>
          <a:bodyPr/>
          <a:lstStyle/>
          <a:p>
            <a:r>
              <a:rPr lang="en-US" dirty="0"/>
              <a:t>STPA – losses and hazards</a:t>
            </a:r>
          </a:p>
        </p:txBody>
      </p:sp>
      <p:sp>
        <p:nvSpPr>
          <p:cNvPr id="3" name="Content Placeholder 2">
            <a:extLst>
              <a:ext uri="{FF2B5EF4-FFF2-40B4-BE49-F238E27FC236}">
                <a16:creationId xmlns:a16="http://schemas.microsoft.com/office/drawing/2014/main" id="{DC7D6CD5-A75E-4B3F-8476-A585FFF230E5}"/>
              </a:ext>
            </a:extLst>
          </p:cNvPr>
          <p:cNvSpPr>
            <a:spLocks noGrp="1"/>
          </p:cNvSpPr>
          <p:nvPr>
            <p:ph idx="1"/>
          </p:nvPr>
        </p:nvSpPr>
        <p:spPr/>
        <p:txBody>
          <a:bodyPr>
            <a:normAutofit fontScale="92500" lnSpcReduction="10000"/>
          </a:bodyPr>
          <a:lstStyle/>
          <a:p>
            <a:r>
              <a:rPr lang="en-US" dirty="0"/>
              <a:t>Create the hazard and looses model for your system. </a:t>
            </a:r>
          </a:p>
          <a:p>
            <a:r>
              <a:rPr lang="en-US" dirty="0"/>
              <a:t>The file </a:t>
            </a:r>
            <a:r>
              <a:rPr lang="en-US" dirty="0" err="1"/>
              <a:t>stpa_brake_manage_loss</a:t>
            </a:r>
            <a:r>
              <a:rPr lang="en-US" dirty="0"/>
              <a:t> has an example of the losses and hazard in a brake management system.</a:t>
            </a:r>
          </a:p>
          <a:p>
            <a:r>
              <a:rPr lang="en-US" dirty="0"/>
              <a:t>The next step is to create a table to capture the constrains.</a:t>
            </a:r>
          </a:p>
          <a:p>
            <a:r>
              <a:rPr lang="en-US" dirty="0"/>
              <a:t>Save the Simulink file with the hazards and the losses.</a:t>
            </a:r>
          </a:p>
          <a:p>
            <a:r>
              <a:rPr lang="en-US" dirty="0"/>
              <a:t>Run the MATLAB script file </a:t>
            </a:r>
            <a:r>
              <a:rPr lang="en-US" dirty="0" err="1"/>
              <a:t>analyse_hcs.m</a:t>
            </a:r>
            <a:endParaRPr lang="en-US" dirty="0"/>
          </a:p>
          <a:p>
            <a:r>
              <a:rPr lang="en-US" dirty="0"/>
              <a:t>This opens a GUI for file selection. Select your loss model.</a:t>
            </a:r>
          </a:p>
          <a:p>
            <a:r>
              <a:rPr lang="en-US" dirty="0"/>
              <a:t>A text file stpa_lh.txt is created with a table data.</a:t>
            </a:r>
          </a:p>
          <a:p>
            <a:r>
              <a:rPr lang="en-US" dirty="0"/>
              <a:t>Put it in a word document to create a table</a:t>
            </a:r>
          </a:p>
          <a:p>
            <a:r>
              <a:rPr lang="en-US" dirty="0"/>
              <a:t>Type in your constraints in the word document.</a:t>
            </a:r>
          </a:p>
        </p:txBody>
      </p:sp>
    </p:spTree>
    <p:extLst>
      <p:ext uri="{BB962C8B-B14F-4D97-AF65-F5344CB8AC3E}">
        <p14:creationId xmlns:p14="http://schemas.microsoft.com/office/powerpoint/2010/main" val="31543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6B54-9FF2-4CF5-97EE-5C303820BB31}"/>
              </a:ext>
            </a:extLst>
          </p:cNvPr>
          <p:cNvSpPr>
            <a:spLocks noGrp="1"/>
          </p:cNvSpPr>
          <p:nvPr>
            <p:ph type="title"/>
          </p:nvPr>
        </p:nvSpPr>
        <p:spPr/>
        <p:txBody>
          <a:bodyPr/>
          <a:lstStyle/>
          <a:p>
            <a:r>
              <a:rPr lang="en-US" dirty="0"/>
              <a:t>STPA – losses and hazards</a:t>
            </a:r>
          </a:p>
        </p:txBody>
      </p:sp>
      <p:pic>
        <p:nvPicPr>
          <p:cNvPr id="5" name="Picture 4">
            <a:extLst>
              <a:ext uri="{FF2B5EF4-FFF2-40B4-BE49-F238E27FC236}">
                <a16:creationId xmlns:a16="http://schemas.microsoft.com/office/drawing/2014/main" id="{5C7A4F59-34E0-40F0-A689-5F3ACA7109F4}"/>
              </a:ext>
            </a:extLst>
          </p:cNvPr>
          <p:cNvPicPr>
            <a:picLocks noChangeAspect="1"/>
          </p:cNvPicPr>
          <p:nvPr/>
        </p:nvPicPr>
        <p:blipFill>
          <a:blip r:embed="rId2"/>
          <a:stretch>
            <a:fillRect/>
          </a:stretch>
        </p:blipFill>
        <p:spPr>
          <a:xfrm>
            <a:off x="665163" y="1690688"/>
            <a:ext cx="3898952" cy="2719388"/>
          </a:xfrm>
          <a:prstGeom prst="rect">
            <a:avLst/>
          </a:prstGeom>
        </p:spPr>
      </p:pic>
      <p:pic>
        <p:nvPicPr>
          <p:cNvPr id="7" name="Picture 6">
            <a:extLst>
              <a:ext uri="{FF2B5EF4-FFF2-40B4-BE49-F238E27FC236}">
                <a16:creationId xmlns:a16="http://schemas.microsoft.com/office/drawing/2014/main" id="{D83F4118-6430-4242-91A2-27EFBBAB0C7F}"/>
              </a:ext>
            </a:extLst>
          </p:cNvPr>
          <p:cNvPicPr>
            <a:picLocks noChangeAspect="1"/>
          </p:cNvPicPr>
          <p:nvPr/>
        </p:nvPicPr>
        <p:blipFill>
          <a:blip r:embed="rId3"/>
          <a:stretch>
            <a:fillRect/>
          </a:stretch>
        </p:blipFill>
        <p:spPr>
          <a:xfrm>
            <a:off x="2314575" y="3805906"/>
            <a:ext cx="3781425" cy="27228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794CB0B0-43B6-4E8A-9BBD-58F021AD77D2}"/>
              </a:ext>
            </a:extLst>
          </p:cNvPr>
          <p:cNvPicPr>
            <a:picLocks noChangeAspect="1"/>
          </p:cNvPicPr>
          <p:nvPr/>
        </p:nvPicPr>
        <p:blipFill>
          <a:blip r:embed="rId4"/>
          <a:stretch>
            <a:fillRect/>
          </a:stretch>
        </p:blipFill>
        <p:spPr>
          <a:xfrm>
            <a:off x="7353381" y="547660"/>
            <a:ext cx="4390944" cy="3540946"/>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10C132F1-6031-4B94-BC93-149016E57E3B}"/>
              </a:ext>
            </a:extLst>
          </p:cNvPr>
          <p:cNvPicPr>
            <a:picLocks noChangeAspect="1"/>
          </p:cNvPicPr>
          <p:nvPr/>
        </p:nvPicPr>
        <p:blipFill>
          <a:blip r:embed="rId5"/>
          <a:stretch>
            <a:fillRect/>
          </a:stretch>
        </p:blipFill>
        <p:spPr>
          <a:xfrm>
            <a:off x="5542096" y="3157046"/>
            <a:ext cx="5689600" cy="3194570"/>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8C7973C4-4F1D-4BFB-A11C-EF6DB48D28D7}"/>
              </a:ext>
            </a:extLst>
          </p:cNvPr>
          <p:cNvSpPr txBox="1"/>
          <p:nvPr/>
        </p:nvSpPr>
        <p:spPr>
          <a:xfrm>
            <a:off x="461169" y="4222512"/>
            <a:ext cx="1028700" cy="923330"/>
          </a:xfrm>
          <a:prstGeom prst="rect">
            <a:avLst/>
          </a:prstGeom>
          <a:solidFill>
            <a:schemeClr val="accent1">
              <a:lumMod val="40000"/>
              <a:lumOff val="60000"/>
            </a:schemeClr>
          </a:solidFill>
        </p:spPr>
        <p:txBody>
          <a:bodyPr wrap="square" rtlCol="0">
            <a:spAutoFit/>
          </a:bodyPr>
          <a:lstStyle/>
          <a:p>
            <a:r>
              <a:rPr lang="en-US" dirty="0"/>
              <a:t>Select the loss model</a:t>
            </a:r>
          </a:p>
        </p:txBody>
      </p:sp>
      <p:sp>
        <p:nvSpPr>
          <p:cNvPr id="15" name="TextBox 14">
            <a:extLst>
              <a:ext uri="{FF2B5EF4-FFF2-40B4-BE49-F238E27FC236}">
                <a16:creationId xmlns:a16="http://schemas.microsoft.com/office/drawing/2014/main" id="{DA0816CD-18A9-4F67-8660-E1AD3AA7E26B}"/>
              </a:ext>
            </a:extLst>
          </p:cNvPr>
          <p:cNvSpPr txBox="1"/>
          <p:nvPr/>
        </p:nvSpPr>
        <p:spPr>
          <a:xfrm>
            <a:off x="4284715" y="4812309"/>
            <a:ext cx="1028700" cy="923330"/>
          </a:xfrm>
          <a:prstGeom prst="rect">
            <a:avLst/>
          </a:prstGeom>
          <a:solidFill>
            <a:schemeClr val="accent1">
              <a:lumMod val="40000"/>
              <a:lumOff val="60000"/>
            </a:schemeClr>
          </a:solidFill>
        </p:spPr>
        <p:txBody>
          <a:bodyPr wrap="square" rtlCol="0">
            <a:spAutoFit/>
          </a:bodyPr>
          <a:lstStyle/>
          <a:p>
            <a:r>
              <a:rPr lang="en-US" dirty="0"/>
              <a:t>The txt file is created.</a:t>
            </a:r>
          </a:p>
        </p:txBody>
      </p:sp>
      <p:sp>
        <p:nvSpPr>
          <p:cNvPr id="16" name="TextBox 15">
            <a:extLst>
              <a:ext uri="{FF2B5EF4-FFF2-40B4-BE49-F238E27FC236}">
                <a16:creationId xmlns:a16="http://schemas.microsoft.com/office/drawing/2014/main" id="{AD987144-59F4-45B8-950C-21626DEF8526}"/>
              </a:ext>
            </a:extLst>
          </p:cNvPr>
          <p:cNvSpPr txBox="1"/>
          <p:nvPr/>
        </p:nvSpPr>
        <p:spPr>
          <a:xfrm>
            <a:off x="4982426" y="1653331"/>
            <a:ext cx="2645461" cy="923330"/>
          </a:xfrm>
          <a:prstGeom prst="rect">
            <a:avLst/>
          </a:prstGeom>
          <a:solidFill>
            <a:schemeClr val="accent1">
              <a:lumMod val="40000"/>
              <a:lumOff val="60000"/>
            </a:schemeClr>
          </a:solidFill>
        </p:spPr>
        <p:txBody>
          <a:bodyPr wrap="square" rtlCol="0">
            <a:spAutoFit/>
          </a:bodyPr>
          <a:lstStyle/>
          <a:p>
            <a:r>
              <a:rPr lang="en-US" dirty="0"/>
              <a:t>Copy the text into word and use the text to table to create a table</a:t>
            </a:r>
          </a:p>
        </p:txBody>
      </p:sp>
      <p:sp>
        <p:nvSpPr>
          <p:cNvPr id="17" name="TextBox 16">
            <a:extLst>
              <a:ext uri="{FF2B5EF4-FFF2-40B4-BE49-F238E27FC236}">
                <a16:creationId xmlns:a16="http://schemas.microsoft.com/office/drawing/2014/main" id="{6C241490-F2FA-4B32-81A3-B605CF9EBAF8}"/>
              </a:ext>
            </a:extLst>
          </p:cNvPr>
          <p:cNvSpPr txBox="1"/>
          <p:nvPr/>
        </p:nvSpPr>
        <p:spPr>
          <a:xfrm>
            <a:off x="8226122" y="4484325"/>
            <a:ext cx="2645461" cy="369332"/>
          </a:xfrm>
          <a:prstGeom prst="rect">
            <a:avLst/>
          </a:prstGeom>
          <a:solidFill>
            <a:schemeClr val="accent1">
              <a:lumMod val="40000"/>
              <a:lumOff val="60000"/>
            </a:schemeClr>
          </a:solidFill>
        </p:spPr>
        <p:txBody>
          <a:bodyPr wrap="square" rtlCol="0">
            <a:spAutoFit/>
          </a:bodyPr>
          <a:lstStyle/>
          <a:p>
            <a:r>
              <a:rPr lang="en-US" dirty="0"/>
              <a:t>Fill in the constraints</a:t>
            </a:r>
          </a:p>
        </p:txBody>
      </p:sp>
    </p:spTree>
    <p:extLst>
      <p:ext uri="{BB962C8B-B14F-4D97-AF65-F5344CB8AC3E}">
        <p14:creationId xmlns:p14="http://schemas.microsoft.com/office/powerpoint/2010/main" val="136363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546e5e1-5d42-4630-bacd-c69bfdcbd5e8}" enabled="1" method="Standard" siteId="{96ece526-9c7d-48b0-8daf-8b93c90a5d18}" contentBits="0" removed="0"/>
</clbl:labelList>
</file>

<file path=docProps/app.xml><?xml version="1.0" encoding="utf-8"?>
<Properties xmlns="http://schemas.openxmlformats.org/officeDocument/2006/extended-properties" xmlns:vt="http://schemas.openxmlformats.org/officeDocument/2006/docPropsVTypes">
  <TotalTime>710</TotalTime>
  <Words>1158</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MOOSE : Matlab Tool for STPA Evaluation -  User Guide</vt:lpstr>
      <vt:lpstr>MOOSE</vt:lpstr>
      <vt:lpstr>MOOSE files</vt:lpstr>
      <vt:lpstr>STPA Blocks</vt:lpstr>
      <vt:lpstr>Loss block</vt:lpstr>
      <vt:lpstr>Hazard block</vt:lpstr>
      <vt:lpstr>Hazard block</vt:lpstr>
      <vt:lpstr>STPA – losses and hazards</vt:lpstr>
      <vt:lpstr>STPA – losses and hazards</vt:lpstr>
      <vt:lpstr>Hierarchical Control Structure (HCS)</vt:lpstr>
      <vt:lpstr>Create the HCS</vt:lpstr>
      <vt:lpstr>Create the HCS</vt:lpstr>
      <vt:lpstr>Create the HCS</vt:lpstr>
      <vt:lpstr>Create the HCS</vt:lpstr>
      <vt:lpstr>Create the HCS</vt:lpstr>
      <vt:lpstr>Analyze the HCS</vt:lpstr>
      <vt:lpstr>Analyze the HCS</vt:lpstr>
      <vt:lpstr>Analyze the HCS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Jeppu, Yoga</dc:creator>
  <cp:lastModifiedBy>Jeppu, Yoga</cp:lastModifiedBy>
  <cp:revision>19</cp:revision>
  <dcterms:created xsi:type="dcterms:W3CDTF">2022-10-08T14:27:28Z</dcterms:created>
  <dcterms:modified xsi:type="dcterms:W3CDTF">2022-10-09T13:30:33Z</dcterms:modified>
</cp:coreProperties>
</file>